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matic SC"/>
      <p:regular r:id="rId24"/>
      <p:bold r:id="rId25"/>
    </p:embeddedFont>
    <p:embeddedFont>
      <p:font typeface="Source Code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maticSC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regular.fntdata"/><Relationship Id="rId25" Type="http://schemas.openxmlformats.org/officeDocument/2006/relationships/font" Target="fonts/AmaticSC-bold.fntdata"/><Relationship Id="rId27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abee5f4b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abee5f4b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abee5f4b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abee5f4b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bee5f4be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abee5f4be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abee5f4b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abee5f4b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abee5f4be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abee5f4b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abee5f4be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abee5f4b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to the Edge preserving factor is </a:t>
            </a:r>
            <a:r>
              <a:rPr lang="en-GB"/>
              <a:t>bivariate</a:t>
            </a:r>
            <a:r>
              <a:rPr lang="en-GB"/>
              <a:t>, that’s why we can’t separate it.</a:t>
            </a:r>
            <a:br>
              <a:rPr lang="en-GB"/>
            </a:br>
            <a:r>
              <a:rPr lang="en-GB"/>
              <a:t>Since, Gamma is location dependent normalization factor, we have to calculate it again and again.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abee5f4be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abee5f4be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time took</a:t>
            </a:r>
            <a:br>
              <a:rPr lang="en-GB"/>
            </a:br>
            <a:r>
              <a:rPr lang="en-GB"/>
              <a:t>Looks like nothing is happening in the upper right corner, but we need to zoom in for details.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abf3231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abf3231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Right side image is more smooth compared to the original one.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abee5f4be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abee5f4be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abee5f4b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abee5f4b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abee5f4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abee5f4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ac0b135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ac0b135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ac0b135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ac0b135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abfda18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abfda18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abee5f4b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abee5f4b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abf858cf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abf858cf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abf858cf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abf858cf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abfda18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abfda18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36.png"/><Relationship Id="rId5" Type="http://schemas.openxmlformats.org/officeDocument/2006/relationships/image" Target="../media/image47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25.jpg"/><Relationship Id="rId9" Type="http://schemas.openxmlformats.org/officeDocument/2006/relationships/image" Target="../media/image35.jpg"/><Relationship Id="rId5" Type="http://schemas.openxmlformats.org/officeDocument/2006/relationships/image" Target="../media/image29.jpg"/><Relationship Id="rId6" Type="http://schemas.openxmlformats.org/officeDocument/2006/relationships/image" Target="../media/image45.jpg"/><Relationship Id="rId7" Type="http://schemas.openxmlformats.org/officeDocument/2006/relationships/image" Target="../media/image32.jpg"/><Relationship Id="rId8" Type="http://schemas.openxmlformats.org/officeDocument/2006/relationships/image" Target="../media/image4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jpg"/><Relationship Id="rId4" Type="http://schemas.openxmlformats.org/officeDocument/2006/relationships/image" Target="../media/image39.jpg"/><Relationship Id="rId9" Type="http://schemas.openxmlformats.org/officeDocument/2006/relationships/image" Target="../media/image33.jpg"/><Relationship Id="rId5" Type="http://schemas.openxmlformats.org/officeDocument/2006/relationships/image" Target="../media/image42.jpg"/><Relationship Id="rId6" Type="http://schemas.openxmlformats.org/officeDocument/2006/relationships/image" Target="../media/image40.jpg"/><Relationship Id="rId7" Type="http://schemas.openxmlformats.org/officeDocument/2006/relationships/image" Target="../media/image41.jpg"/><Relationship Id="rId8" Type="http://schemas.openxmlformats.org/officeDocument/2006/relationships/image" Target="../media/image4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9.png"/><Relationship Id="rId7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27.png"/><Relationship Id="rId5" Type="http://schemas.openxmlformats.org/officeDocument/2006/relationships/image" Target="../media/image9.jp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4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27.png"/><Relationship Id="rId5" Type="http://schemas.openxmlformats.org/officeDocument/2006/relationships/image" Target="../media/image9.jp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4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hyperlink" Target="http://www.peterkovesi.com/papers/FastGaussianSmoothing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2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78300" y="39071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Gaussian Filters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2.3 : Implement a recursive filter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First talking about the Separability :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 2D kernel, if </a:t>
            </a:r>
            <a:r>
              <a:rPr lang="en-GB">
                <a:solidFill>
                  <a:srgbClr val="000000"/>
                </a:solidFill>
              </a:rPr>
              <a:t>separable,</a:t>
            </a:r>
            <a:r>
              <a:rPr lang="en-GB">
                <a:solidFill>
                  <a:srgbClr val="000000"/>
                </a:solidFill>
              </a:rPr>
              <a:t> can be represented as two 1D kernels to be applied across axes. Since gaussian filter can be separated, we evaluate the 1D Kernels which needs to be applied consecutively. 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This will result in faster evaluation compare to 2D kernels (without using internal functions which are highly optimized)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372550"/>
            <a:ext cx="8520600" cy="4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Recursive Filter : which re-uses one or more of its outputs as an input.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Example :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y[n] = Ay[n − 1] + Bx[n]  -&gt; Recursive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y[n] = Ax[n − 1] + Bx[n]  -&gt; Non-Recursive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We use Recursive Filter with two component Causal &amp; Anti-Causal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Causal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Anti-Causal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000000"/>
                </a:solidFill>
              </a:rPr>
              <a:t>After Evaluating the Causal &amp; Anti-Causal filter coefficients, we apply the filter on the Images consecutively across axes. 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000" y="2865325"/>
            <a:ext cx="31623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4300" y="3455875"/>
            <a:ext cx="2921700" cy="5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075" y="1221050"/>
            <a:ext cx="9192076" cy="8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60050"/>
            <a:ext cx="9144000" cy="92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312450" y="360525"/>
            <a:ext cx="69222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Results</a:t>
            </a: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: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312450" y="3264675"/>
            <a:ext cx="8712600" cy="1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Source Code Pro"/>
                <a:ea typeface="Source Code Pro"/>
                <a:cs typeface="Source Code Pro"/>
                <a:sym typeface="Source Code Pro"/>
              </a:rPr>
              <a:t>Learnings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AutoNum type="arabicPeriod"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Duration : 2 mins for 10 different sigma values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2. When standard deviation is zero we see blank instead of smooth image’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2.4: Implementation of Bilateral filter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Here is a Bilateral filter </a:t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7825"/>
            <a:ext cx="8737549" cy="23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Applying on Image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0750"/>
            <a:ext cx="22098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7100" y="2798750"/>
            <a:ext cx="22098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7100" y="440475"/>
            <a:ext cx="22098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311700" y="4123700"/>
            <a:ext cx="22098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 Image</a:t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5676900" y="440475"/>
            <a:ext cx="2269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 Smoothing, Gaussian Filter(sigma 10)</a:t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5676900" y="4448875"/>
            <a:ext cx="26853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Edge Preserving, Bilateral Filter</a:t>
            </a:r>
            <a:br>
              <a:rPr lang="en-GB"/>
            </a:br>
            <a:r>
              <a:rPr lang="en-GB"/>
              <a:t>(sigma 10, ro 100)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5488" y="1273025"/>
            <a:ext cx="1266737" cy="13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5500" y="2878875"/>
            <a:ext cx="1266725" cy="13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124" y="0"/>
            <a:ext cx="8412300" cy="5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2950"/>
            <a:ext cx="2065300" cy="20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0" y="525500"/>
            <a:ext cx="2065300" cy="20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0" y="2730000"/>
            <a:ext cx="2065300" cy="20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0900" y="525500"/>
            <a:ext cx="1967625" cy="20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0900" y="2743200"/>
            <a:ext cx="2065300" cy="20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6200" y="525500"/>
            <a:ext cx="2065300" cy="20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8700" y="2743200"/>
            <a:ext cx="2065300" cy="20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97250" y="3688250"/>
            <a:ext cx="2175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 Image</a:t>
            </a:r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2132150" y="1220925"/>
            <a:ext cx="1652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ro=10</a:t>
            </a:r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2026350" y="3808850"/>
            <a:ext cx="1652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ro=100</a:t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2879525" y="168375"/>
            <a:ext cx="1652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sigma</a:t>
            </a:r>
            <a:r>
              <a:rPr lang="en-GB"/>
              <a:t>=1.5</a:t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5091000" y="168375"/>
            <a:ext cx="1652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sigma=5</a:t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7232500" y="168375"/>
            <a:ext cx="1652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sigma=10</a:t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211550" y="4306075"/>
            <a:ext cx="2247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Computation Time:</a:t>
            </a:r>
            <a:br>
              <a:rPr lang="en-GB" sz="1800"/>
            </a:br>
            <a:r>
              <a:rPr lang="en-GB" sz="1800"/>
              <a:t>1hr 13 minutes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Analysis</a:t>
            </a:r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6270"/>
            <a:ext cx="9144000" cy="283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525500"/>
            <a:ext cx="2065300" cy="20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2730000"/>
            <a:ext cx="2065300" cy="20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 rotWithShape="1">
          <a:blip r:embed="rId5">
            <a:alphaModFix/>
          </a:blip>
          <a:srcRect b="0" l="2362" r="2362" t="0"/>
          <a:stretch/>
        </p:blipFill>
        <p:spPr>
          <a:xfrm>
            <a:off x="4960900" y="525500"/>
            <a:ext cx="1967625" cy="20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60900" y="2743200"/>
            <a:ext cx="2065300" cy="20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26200" y="525500"/>
            <a:ext cx="2065300" cy="20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78700" y="2743200"/>
            <a:ext cx="2065300" cy="20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 txBox="1"/>
          <p:nvPr/>
        </p:nvSpPr>
        <p:spPr>
          <a:xfrm>
            <a:off x="97250" y="3688250"/>
            <a:ext cx="2175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 Image</a:t>
            </a:r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2132150" y="1220925"/>
            <a:ext cx="1652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ro=10</a:t>
            </a:r>
            <a:endParaRPr/>
          </a:p>
        </p:txBody>
      </p:sp>
      <p:sp>
        <p:nvSpPr>
          <p:cNvPr id="228" name="Google Shape;228;p30"/>
          <p:cNvSpPr txBox="1"/>
          <p:nvPr/>
        </p:nvSpPr>
        <p:spPr>
          <a:xfrm>
            <a:off x="2026350" y="3808850"/>
            <a:ext cx="1652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ro=100</a:t>
            </a:r>
            <a:endParaRPr/>
          </a:p>
        </p:txBody>
      </p:sp>
      <p:sp>
        <p:nvSpPr>
          <p:cNvPr id="229" name="Google Shape;229;p30"/>
          <p:cNvSpPr txBox="1"/>
          <p:nvPr/>
        </p:nvSpPr>
        <p:spPr>
          <a:xfrm>
            <a:off x="2879525" y="168375"/>
            <a:ext cx="1652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sigma=1.5</a:t>
            </a:r>
            <a:endParaRPr/>
          </a:p>
        </p:txBody>
      </p:sp>
      <p:sp>
        <p:nvSpPr>
          <p:cNvPr id="230" name="Google Shape;230;p30"/>
          <p:cNvSpPr txBox="1"/>
          <p:nvPr/>
        </p:nvSpPr>
        <p:spPr>
          <a:xfrm>
            <a:off x="5091000" y="168375"/>
            <a:ext cx="1652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sigma=5</a:t>
            </a:r>
            <a:endParaRPr/>
          </a:p>
        </p:txBody>
      </p:sp>
      <p:sp>
        <p:nvSpPr>
          <p:cNvPr id="231" name="Google Shape;231;p30"/>
          <p:cNvSpPr txBox="1"/>
          <p:nvPr/>
        </p:nvSpPr>
        <p:spPr>
          <a:xfrm>
            <a:off x="7232500" y="168375"/>
            <a:ext cx="1652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sigma=10</a:t>
            </a:r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7250" y="1533550"/>
            <a:ext cx="2175600" cy="21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 txBox="1"/>
          <p:nvPr/>
        </p:nvSpPr>
        <p:spPr>
          <a:xfrm>
            <a:off x="211550" y="4306075"/>
            <a:ext cx="2247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Computation Time:</a:t>
            </a:r>
            <a:br>
              <a:rPr lang="en-GB" sz="1800"/>
            </a:br>
            <a:r>
              <a:rPr lang="en-GB" sz="1800"/>
              <a:t>1hr 42 minutes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27000" y="22820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2.1 : Filter Mask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Task : Implement different techniques to perform image smoothing for various mask sizes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Naive Convolution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Using 2 1-</a:t>
            </a:r>
            <a:r>
              <a:rPr lang="en-GB">
                <a:solidFill>
                  <a:srgbClr val="000000"/>
                </a:solidFill>
              </a:rPr>
              <a:t>Dimensional</a:t>
            </a:r>
            <a:r>
              <a:rPr lang="en-GB">
                <a:solidFill>
                  <a:srgbClr val="000000"/>
                </a:solidFill>
              </a:rPr>
              <a:t> Array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Gaussian Filter(But using multiplication in freq domain)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rgbClr val="000000"/>
                </a:solidFill>
              </a:rPr>
              <a:t>Handling Border Pixels</a:t>
            </a:r>
            <a:r>
              <a:rPr lang="en-GB">
                <a:solidFill>
                  <a:srgbClr val="000000"/>
                </a:solidFill>
              </a:rPr>
              <a:t> : Input image is padded with (mask_size-1)/2 pixels on all the side with the nearest border </a:t>
            </a:r>
            <a:r>
              <a:rPr lang="en-GB">
                <a:solidFill>
                  <a:srgbClr val="000000"/>
                </a:solidFill>
              </a:rPr>
              <a:t>pixel</a:t>
            </a:r>
            <a:r>
              <a:rPr lang="en-GB">
                <a:solidFill>
                  <a:srgbClr val="000000"/>
                </a:solidFill>
              </a:rPr>
              <a:t> values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635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Applying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642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85400" y="3917400"/>
            <a:ext cx="14676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 Image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1900" y="855563"/>
            <a:ext cx="1896275" cy="189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531888" y="398725"/>
            <a:ext cx="1896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Naive Gauss Method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1900" y="3063300"/>
            <a:ext cx="2080200" cy="20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7850" y="3063300"/>
            <a:ext cx="2181575" cy="20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821250" y="2679725"/>
            <a:ext cx="16659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 Rows first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6251925" y="2679725"/>
            <a:ext cx="2287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Applying Cols Convolution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7851" y="783427"/>
            <a:ext cx="1896275" cy="189629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6215175" y="398725"/>
            <a:ext cx="21816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Multiplication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75" y="12286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162" y="517625"/>
            <a:ext cx="2069550" cy="20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8150" y="2944700"/>
            <a:ext cx="2115575" cy="21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7275" y="2990725"/>
            <a:ext cx="2069550" cy="20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833000" y="3843788"/>
            <a:ext cx="19305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 Image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000688" y="138500"/>
            <a:ext cx="19305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Naive Gauss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151825" y="2587175"/>
            <a:ext cx="1692600" cy="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Only Rows first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6531850" y="2583975"/>
            <a:ext cx="24384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Applying Cols Convolution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31850" y="517625"/>
            <a:ext cx="2069550" cy="20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6547575" y="138500"/>
            <a:ext cx="20694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Multiplication Method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977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Measurement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831700"/>
            <a:ext cx="8520600" cy="43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Time in sec						Comparing the last two further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Red - Naive Approach							Green: Separable Approach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Green - 2 1D Array Approach					</a:t>
            </a:r>
            <a:r>
              <a:rPr lang="en-GB" sz="1200">
                <a:solidFill>
                  <a:srgbClr val="000000"/>
                </a:solidFill>
              </a:rPr>
              <a:t>Blue - Gaussian Filter (using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Blue - Gaussian Filter (using Multiplication)		</a:t>
            </a:r>
            <a:r>
              <a:rPr lang="en-GB" sz="1200">
                <a:solidFill>
                  <a:srgbClr val="000000"/>
                </a:solidFill>
              </a:rPr>
              <a:t>Multiplication)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8225" y="1091857"/>
            <a:ext cx="4424075" cy="318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" y="1171050"/>
            <a:ext cx="4269493" cy="30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2.2:Gradient Images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Task: Perform image gradient by using the following two properties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500" y="2278750"/>
            <a:ext cx="3390675" cy="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1200" y="2954000"/>
            <a:ext cx="3123175" cy="522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gradient of the gaussian blurred image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262" y="2312915"/>
            <a:ext cx="1219967" cy="121996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1541775" y="1878350"/>
            <a:ext cx="1554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 x axis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3841796" y="1878350"/>
            <a:ext cx="1554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 y axis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047626" y="1878350"/>
            <a:ext cx="1947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 magnitude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325" y="1093850"/>
            <a:ext cx="3182275" cy="5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0252" y="3584200"/>
            <a:ext cx="1219975" cy="12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5721525" y="1178575"/>
            <a:ext cx="30258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kernel size: 5x5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5150" y="2221475"/>
            <a:ext cx="1219975" cy="12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9113" y="2223835"/>
            <a:ext cx="1219975" cy="121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55150" y="3643947"/>
            <a:ext cx="1219975" cy="123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09101" y="3646333"/>
            <a:ext cx="1219975" cy="1229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blurred with the gradient kernel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925" y="1228675"/>
            <a:ext cx="3123175" cy="52242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5446425" y="1315549"/>
            <a:ext cx="30258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kernel size: 5x5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0262" y="2312915"/>
            <a:ext cx="1219967" cy="1219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0252" y="3584200"/>
            <a:ext cx="1219975" cy="12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5150" y="2221475"/>
            <a:ext cx="1219975" cy="12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9113" y="2223835"/>
            <a:ext cx="1219975" cy="121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55150" y="3643947"/>
            <a:ext cx="1219975" cy="123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09101" y="3646333"/>
            <a:ext cx="1219975" cy="1229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Gaussian Kernel size vs sigma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275" y="2431375"/>
            <a:ext cx="32194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2934400" y="4331475"/>
            <a:ext cx="59772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 u="sng">
                <a:solidFill>
                  <a:srgbClr val="005999"/>
                </a:solidFill>
                <a:highlight>
                  <a:srgbClr val="FFFFFF"/>
                </a:highlight>
                <a:hlinkClick r:id="rId4"/>
              </a:rPr>
              <a:t>http://www.peterkovesi.com/papers/FastGaussianSmoothing.pdf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383450" y="996950"/>
            <a:ext cx="76347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rgbClr val="FFFFFF"/>
                </a:highlight>
              </a:rPr>
              <a:t>G</a:t>
            </a:r>
            <a:r>
              <a:rPr lang="en-GB" sz="1800">
                <a:highlight>
                  <a:srgbClr val="FFFFFF"/>
                </a:highlight>
              </a:rPr>
              <a:t>iven a box / average filter of width </a:t>
            </a:r>
            <a:r>
              <a:rPr lang="en-GB" sz="1800"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w x w</a:t>
            </a:r>
            <a:r>
              <a:rPr lang="en-GB" sz="1800">
                <a:highlight>
                  <a:srgbClr val="FFFFFF"/>
                </a:highlight>
              </a:rPr>
              <a:t>, the equivalent standard deviation to apply to achieve roughly the same effect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