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b03820b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b03820b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4"/>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jpg"/><Relationship Id="rId4" Type="http://schemas.openxmlformats.org/officeDocument/2006/relationships/image" Target="../media/image20.png"/><Relationship Id="rId10" Type="http://schemas.openxmlformats.org/officeDocument/2006/relationships/image" Target="../media/image45.png"/><Relationship Id="rId9" Type="http://schemas.openxmlformats.org/officeDocument/2006/relationships/image" Target="../media/image29.png"/><Relationship Id="rId5" Type="http://schemas.openxmlformats.org/officeDocument/2006/relationships/image" Target="../media/image34.jpg"/><Relationship Id="rId6" Type="http://schemas.openxmlformats.org/officeDocument/2006/relationships/image" Target="../media/image25.jpg"/><Relationship Id="rId7" Type="http://schemas.openxmlformats.org/officeDocument/2006/relationships/image" Target="../media/image24.jpg"/><Relationship Id="rId8"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7.jpg"/><Relationship Id="rId4" Type="http://schemas.openxmlformats.org/officeDocument/2006/relationships/image" Target="../media/image26.jpg"/><Relationship Id="rId10" Type="http://schemas.openxmlformats.org/officeDocument/2006/relationships/image" Target="../media/image31.jpg"/><Relationship Id="rId9" Type="http://schemas.openxmlformats.org/officeDocument/2006/relationships/image" Target="../media/image41.jpg"/><Relationship Id="rId5" Type="http://schemas.openxmlformats.org/officeDocument/2006/relationships/image" Target="../media/image30.png"/><Relationship Id="rId6" Type="http://schemas.openxmlformats.org/officeDocument/2006/relationships/image" Target="../media/image59.png"/><Relationship Id="rId7" Type="http://schemas.openxmlformats.org/officeDocument/2006/relationships/image" Target="../media/image27.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7.png"/><Relationship Id="rId4" Type="http://schemas.openxmlformats.org/officeDocument/2006/relationships/image" Target="../media/image3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6.jpg"/><Relationship Id="rId4" Type="http://schemas.openxmlformats.org/officeDocument/2006/relationships/image" Target="../media/image40.jpg"/><Relationship Id="rId5" Type="http://schemas.openxmlformats.org/officeDocument/2006/relationships/image" Target="../media/image39.jpg"/><Relationship Id="rId6" Type="http://schemas.openxmlformats.org/officeDocument/2006/relationships/image" Target="../media/image6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6.jpg"/><Relationship Id="rId4" Type="http://schemas.openxmlformats.org/officeDocument/2006/relationships/image" Target="../media/image43.jpg"/><Relationship Id="rId5" Type="http://schemas.openxmlformats.org/officeDocument/2006/relationships/image" Target="../media/image42.jpg"/><Relationship Id="rId6" Type="http://schemas.openxmlformats.org/officeDocument/2006/relationships/image" Target="../media/image4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9.jpg"/><Relationship Id="rId4" Type="http://schemas.openxmlformats.org/officeDocument/2006/relationships/image" Target="../media/image44.jpg"/><Relationship Id="rId5" Type="http://schemas.openxmlformats.org/officeDocument/2006/relationships/image" Target="../media/image48.jpg"/><Relationship Id="rId6" Type="http://schemas.openxmlformats.org/officeDocument/2006/relationships/image" Target="../media/image46.jpg"/><Relationship Id="rId7"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0.jpg"/><Relationship Id="rId4" Type="http://schemas.openxmlformats.org/officeDocument/2006/relationships/image" Target="../media/image52.jpg"/><Relationship Id="rId10" Type="http://schemas.openxmlformats.org/officeDocument/2006/relationships/image" Target="../media/image63.jpg"/><Relationship Id="rId9" Type="http://schemas.openxmlformats.org/officeDocument/2006/relationships/image" Target="../media/image56.jpg"/><Relationship Id="rId5" Type="http://schemas.openxmlformats.org/officeDocument/2006/relationships/image" Target="../media/image53.jpg"/><Relationship Id="rId6" Type="http://schemas.openxmlformats.org/officeDocument/2006/relationships/image" Target="../media/image55.jpg"/><Relationship Id="rId7" Type="http://schemas.openxmlformats.org/officeDocument/2006/relationships/image" Target="../media/image54.jpg"/><Relationship Id="rId8" Type="http://schemas.openxmlformats.org/officeDocument/2006/relationships/image" Target="../media/image6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0.jpg"/><Relationship Id="rId4" Type="http://schemas.openxmlformats.org/officeDocument/2006/relationships/image" Target="../media/image65.jpg"/><Relationship Id="rId10" Type="http://schemas.openxmlformats.org/officeDocument/2006/relationships/image" Target="../media/image72.jpg"/><Relationship Id="rId9" Type="http://schemas.openxmlformats.org/officeDocument/2006/relationships/image" Target="../media/image64.jpg"/><Relationship Id="rId5" Type="http://schemas.openxmlformats.org/officeDocument/2006/relationships/image" Target="../media/image58.jpg"/><Relationship Id="rId6" Type="http://schemas.openxmlformats.org/officeDocument/2006/relationships/image" Target="../media/image61.jpg"/><Relationship Id="rId7" Type="http://schemas.openxmlformats.org/officeDocument/2006/relationships/image" Target="../media/image66.jpg"/><Relationship Id="rId8" Type="http://schemas.openxmlformats.org/officeDocument/2006/relationships/image" Target="../media/image7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3.jpg"/><Relationship Id="rId4" Type="http://schemas.openxmlformats.org/officeDocument/2006/relationships/image" Target="../media/image66.jpg"/><Relationship Id="rId10" Type="http://schemas.openxmlformats.org/officeDocument/2006/relationships/image" Target="../media/image76.jpg"/><Relationship Id="rId9" Type="http://schemas.openxmlformats.org/officeDocument/2006/relationships/image" Target="../media/image70.jpg"/><Relationship Id="rId5" Type="http://schemas.openxmlformats.org/officeDocument/2006/relationships/image" Target="../media/image68.jpg"/><Relationship Id="rId6" Type="http://schemas.openxmlformats.org/officeDocument/2006/relationships/image" Target="../media/image67.jpg"/><Relationship Id="rId7" Type="http://schemas.openxmlformats.org/officeDocument/2006/relationships/image" Target="../media/image74.jpg"/><Relationship Id="rId8" Type="http://schemas.openxmlformats.org/officeDocument/2006/relationships/image" Target="../media/image7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1.jp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2.jpg"/><Relationship Id="rId5" Type="http://schemas.openxmlformats.org/officeDocument/2006/relationships/image" Target="../media/image7.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5.jpg"/><Relationship Id="rId5" Type="http://schemas.openxmlformats.org/officeDocument/2006/relationships/image" Target="../media/image17.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3.jpg"/><Relationship Id="rId10" Type="http://schemas.openxmlformats.org/officeDocument/2006/relationships/image" Target="../media/image32.png"/><Relationship Id="rId9" Type="http://schemas.openxmlformats.org/officeDocument/2006/relationships/image" Target="../media/image33.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11.jpg"/><Relationship Id="rId8"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Image Warping</a:t>
            </a:r>
            <a:endParaRPr/>
          </a:p>
        </p:txBody>
      </p:sp>
      <p:sp>
        <p:nvSpPr>
          <p:cNvPr id="59" name="Google Shape;59;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Project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b="0" l="0" r="0" t="0"/>
          <a:stretch/>
        </p:blipFill>
        <p:spPr>
          <a:xfrm>
            <a:off x="3124151" y="0"/>
            <a:ext cx="1885171" cy="1973539"/>
          </a:xfrm>
          <a:prstGeom prst="rect">
            <a:avLst/>
          </a:prstGeom>
          <a:noFill/>
          <a:ln>
            <a:noFill/>
          </a:ln>
        </p:spPr>
      </p:pic>
      <p:sp>
        <p:nvSpPr>
          <p:cNvPr id="129" name="Google Shape;129;p22"/>
          <p:cNvSpPr txBox="1"/>
          <p:nvPr/>
        </p:nvSpPr>
        <p:spPr>
          <a:xfrm>
            <a:off x="8696740" y="4079579"/>
            <a:ext cx="153062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second</a:t>
            </a:r>
            <a:endParaRPr b="0" i="0" sz="1800" u="none" cap="none" strike="noStrike">
              <a:solidFill>
                <a:srgbClr val="000000"/>
              </a:solidFill>
              <a:latin typeface="Arial"/>
              <a:ea typeface="Arial"/>
              <a:cs typeface="Arial"/>
              <a:sym typeface="Arial"/>
            </a:endParaRPr>
          </a:p>
        </p:txBody>
      </p:sp>
      <p:sp>
        <p:nvSpPr>
          <p:cNvPr id="130" name="Google Shape;130;p22"/>
          <p:cNvSpPr txBox="1"/>
          <p:nvPr/>
        </p:nvSpPr>
        <p:spPr>
          <a:xfrm>
            <a:off x="7103163" y="91267"/>
            <a:ext cx="1139688" cy="222932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pic>
        <p:nvPicPr>
          <p:cNvPr id="131" name="Google Shape;131;p22"/>
          <p:cNvPicPr preferRelativeResize="0"/>
          <p:nvPr/>
        </p:nvPicPr>
        <p:blipFill rotWithShape="1">
          <a:blip r:embed="rId5">
            <a:alphaModFix/>
          </a:blip>
          <a:srcRect b="0" l="0" r="0" t="0"/>
          <a:stretch/>
        </p:blipFill>
        <p:spPr>
          <a:xfrm>
            <a:off x="375584" y="2411047"/>
            <a:ext cx="2043113" cy="1914525"/>
          </a:xfrm>
          <a:prstGeom prst="rect">
            <a:avLst/>
          </a:prstGeom>
          <a:noFill/>
          <a:ln>
            <a:noFill/>
          </a:ln>
        </p:spPr>
      </p:pic>
      <p:pic>
        <p:nvPicPr>
          <p:cNvPr id="132" name="Google Shape;132;p22"/>
          <p:cNvPicPr preferRelativeResize="0"/>
          <p:nvPr/>
        </p:nvPicPr>
        <p:blipFill rotWithShape="1">
          <a:blip r:embed="rId6">
            <a:alphaModFix/>
          </a:blip>
          <a:srcRect b="0" l="0" r="0" t="0"/>
          <a:stretch/>
        </p:blipFill>
        <p:spPr>
          <a:xfrm>
            <a:off x="3355697" y="2411047"/>
            <a:ext cx="1971675" cy="1914525"/>
          </a:xfrm>
          <a:prstGeom prst="rect">
            <a:avLst/>
          </a:prstGeom>
          <a:noFill/>
          <a:ln>
            <a:noFill/>
          </a:ln>
        </p:spPr>
      </p:pic>
      <p:pic>
        <p:nvPicPr>
          <p:cNvPr id="133" name="Google Shape;133;p22"/>
          <p:cNvPicPr preferRelativeResize="0"/>
          <p:nvPr/>
        </p:nvPicPr>
        <p:blipFill rotWithShape="1">
          <a:blip r:embed="rId7">
            <a:alphaModFix/>
          </a:blip>
          <a:srcRect b="0" l="0" r="0" t="0"/>
          <a:stretch/>
        </p:blipFill>
        <p:spPr>
          <a:xfrm>
            <a:off x="6337992" y="2411047"/>
            <a:ext cx="2043113" cy="1914525"/>
          </a:xfrm>
          <a:prstGeom prst="rect">
            <a:avLst/>
          </a:prstGeom>
          <a:noFill/>
          <a:ln>
            <a:noFill/>
          </a:ln>
        </p:spPr>
      </p:pic>
      <p:sp>
        <p:nvSpPr>
          <p:cNvPr id="134" name="Google Shape;134;p22"/>
          <p:cNvSpPr txBox="1"/>
          <p:nvPr/>
        </p:nvSpPr>
        <p:spPr>
          <a:xfrm>
            <a:off x="350131" y="5891736"/>
            <a:ext cx="2874798" cy="56297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35" name="Google Shape;135;p22"/>
          <p:cNvSpPr txBox="1"/>
          <p:nvPr/>
        </p:nvSpPr>
        <p:spPr>
          <a:xfrm>
            <a:off x="4388123" y="5901103"/>
            <a:ext cx="2801180" cy="839974"/>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36" name="Google Shape;136;p22"/>
          <p:cNvSpPr txBox="1"/>
          <p:nvPr/>
        </p:nvSpPr>
        <p:spPr>
          <a:xfrm>
            <a:off x="8352497" y="5872309"/>
            <a:ext cx="2874798" cy="56297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3"/>
          <p:cNvPicPr preferRelativeResize="0"/>
          <p:nvPr>
            <p:ph idx="1" type="body"/>
          </p:nvPr>
        </p:nvPicPr>
        <p:blipFill rotWithShape="1">
          <a:blip r:embed="rId3">
            <a:alphaModFix/>
          </a:blip>
          <a:srcRect b="0" l="0" r="0" t="0"/>
          <a:stretch/>
        </p:blipFill>
        <p:spPr>
          <a:xfrm>
            <a:off x="220337" y="420689"/>
            <a:ext cx="1828800" cy="1971600"/>
          </a:xfrm>
          <a:prstGeom prst="rect">
            <a:avLst/>
          </a:prstGeom>
          <a:noFill/>
          <a:ln>
            <a:noFill/>
          </a:ln>
        </p:spPr>
      </p:pic>
      <p:pic>
        <p:nvPicPr>
          <p:cNvPr id="142" name="Google Shape;142;p23"/>
          <p:cNvPicPr preferRelativeResize="0"/>
          <p:nvPr/>
        </p:nvPicPr>
        <p:blipFill rotWithShape="1">
          <a:blip r:embed="rId4">
            <a:alphaModFix/>
          </a:blip>
          <a:srcRect b="0" l="0" r="0" t="0"/>
          <a:stretch/>
        </p:blipFill>
        <p:spPr>
          <a:xfrm>
            <a:off x="3853475" y="389402"/>
            <a:ext cx="1971675" cy="1971675"/>
          </a:xfrm>
          <a:prstGeom prst="rect">
            <a:avLst/>
          </a:prstGeom>
          <a:noFill/>
          <a:ln>
            <a:noFill/>
          </a:ln>
        </p:spPr>
      </p:pic>
      <p:sp>
        <p:nvSpPr>
          <p:cNvPr id="143" name="Google Shape;143;p23"/>
          <p:cNvSpPr txBox="1"/>
          <p:nvPr/>
        </p:nvSpPr>
        <p:spPr>
          <a:xfrm>
            <a:off x="2466539" y="420710"/>
            <a:ext cx="1139700" cy="18858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44" name="Google Shape;144;p23"/>
          <p:cNvSpPr txBox="1"/>
          <p:nvPr/>
        </p:nvSpPr>
        <p:spPr>
          <a:xfrm>
            <a:off x="6623005" y="243860"/>
            <a:ext cx="1696200" cy="23253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45" name="Google Shape;145;p23"/>
          <p:cNvSpPr txBox="1"/>
          <p:nvPr/>
        </p:nvSpPr>
        <p:spPr>
          <a:xfrm>
            <a:off x="2381439" y="3002159"/>
            <a:ext cx="1139700" cy="18858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46" name="Google Shape;146;p23"/>
          <p:cNvSpPr txBox="1"/>
          <p:nvPr/>
        </p:nvSpPr>
        <p:spPr>
          <a:xfrm>
            <a:off x="6623007" y="2782403"/>
            <a:ext cx="1484100" cy="23253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cxnSp>
        <p:nvCxnSpPr>
          <p:cNvPr id="147" name="Google Shape;147;p23"/>
          <p:cNvCxnSpPr/>
          <p:nvPr/>
        </p:nvCxnSpPr>
        <p:spPr>
          <a:xfrm flipH="1" rot="10800000">
            <a:off x="2699905" y="1238102"/>
            <a:ext cx="502800" cy="1500"/>
          </a:xfrm>
          <a:prstGeom prst="straightConnector1">
            <a:avLst/>
          </a:prstGeom>
          <a:noFill/>
          <a:ln cap="flat" cmpd="sng" w="9525">
            <a:solidFill>
              <a:srgbClr val="FF0000"/>
            </a:solidFill>
            <a:prstDash val="solid"/>
            <a:round/>
            <a:headEnd len="sm" w="sm" type="none"/>
            <a:tailEnd len="med" w="med" type="triangle"/>
          </a:ln>
        </p:spPr>
      </p:cxnSp>
      <p:cxnSp>
        <p:nvCxnSpPr>
          <p:cNvPr id="148" name="Google Shape;148;p23"/>
          <p:cNvCxnSpPr/>
          <p:nvPr/>
        </p:nvCxnSpPr>
        <p:spPr>
          <a:xfrm flipH="1" rot="10800000">
            <a:off x="2769167" y="3632656"/>
            <a:ext cx="502800" cy="1500"/>
          </a:xfrm>
          <a:prstGeom prst="straightConnector1">
            <a:avLst/>
          </a:prstGeom>
          <a:noFill/>
          <a:ln cap="flat" cmpd="sng" w="9525">
            <a:solidFill>
              <a:srgbClr val="FF0000"/>
            </a:solidFill>
            <a:prstDash val="solid"/>
            <a:round/>
            <a:headEnd len="sm" w="sm" type="none"/>
            <a:tailEnd len="med" w="med" type="triangle"/>
          </a:ln>
        </p:spPr>
      </p:cxnSp>
      <p:pic>
        <p:nvPicPr>
          <p:cNvPr id="149" name="Google Shape;149;p23"/>
          <p:cNvPicPr preferRelativeResize="0"/>
          <p:nvPr/>
        </p:nvPicPr>
        <p:blipFill rotWithShape="1">
          <a:blip r:embed="rId9">
            <a:alphaModFix/>
          </a:blip>
          <a:srcRect b="0" l="0" r="0" t="0"/>
          <a:stretch/>
        </p:blipFill>
        <p:spPr>
          <a:xfrm>
            <a:off x="242287" y="2893841"/>
            <a:ext cx="1828800" cy="1971675"/>
          </a:xfrm>
          <a:prstGeom prst="rect">
            <a:avLst/>
          </a:prstGeom>
          <a:noFill/>
          <a:ln>
            <a:noFill/>
          </a:ln>
        </p:spPr>
      </p:pic>
      <p:pic>
        <p:nvPicPr>
          <p:cNvPr id="150" name="Google Shape;150;p23"/>
          <p:cNvPicPr preferRelativeResize="0"/>
          <p:nvPr/>
        </p:nvPicPr>
        <p:blipFill rotWithShape="1">
          <a:blip r:embed="rId10">
            <a:alphaModFix/>
          </a:blip>
          <a:srcRect b="0" l="0" r="0" t="0"/>
          <a:stretch/>
        </p:blipFill>
        <p:spPr>
          <a:xfrm>
            <a:off x="3853475" y="2782403"/>
            <a:ext cx="2114550" cy="197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3.3</a:t>
            </a:r>
            <a:endParaRPr/>
          </a:p>
          <a:p>
            <a:pPr indent="0" lvl="0" marL="0" rtl="0" algn="l">
              <a:lnSpc>
                <a:spcPct val="100000"/>
              </a:lnSpc>
              <a:spcBef>
                <a:spcPts val="0"/>
              </a:spcBef>
              <a:spcAft>
                <a:spcPts val="0"/>
              </a:spcAft>
              <a:buSzPts val="2800"/>
              <a:buNone/>
            </a:pPr>
            <a:r>
              <a:t/>
            </a:r>
            <a:endParaRPr/>
          </a:p>
        </p:txBody>
      </p:sp>
      <p:sp>
        <p:nvSpPr>
          <p:cNvPr id="156" name="Google Shape;15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Requirements: In this task we are required to perform a anamorphic image warping, and a discs-like extension of it. Apply this on clock.jpg.</a:t>
            </a:r>
            <a:endParaRPr/>
          </a:p>
        </p:txBody>
      </p:sp>
      <p:pic>
        <p:nvPicPr>
          <p:cNvPr id="157" name="Google Shape;157;p24"/>
          <p:cNvPicPr preferRelativeResize="0"/>
          <p:nvPr/>
        </p:nvPicPr>
        <p:blipFill rotWithShape="1">
          <a:blip r:embed="rId3">
            <a:alphaModFix/>
          </a:blip>
          <a:srcRect b="0" l="0" r="0" t="0"/>
          <a:stretch/>
        </p:blipFill>
        <p:spPr>
          <a:xfrm>
            <a:off x="2466975" y="2283825"/>
            <a:ext cx="4210050" cy="20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Task 3.3</a:t>
            </a:r>
            <a:endParaRPr/>
          </a:p>
          <a:p>
            <a:pPr indent="0" lvl="0" marL="0" rtl="0" algn="l">
              <a:lnSpc>
                <a:spcPct val="100000"/>
              </a:lnSpc>
              <a:spcBef>
                <a:spcPts val="0"/>
              </a:spcBef>
              <a:spcAft>
                <a:spcPts val="0"/>
              </a:spcAft>
              <a:buSzPts val="2800"/>
              <a:buNone/>
            </a:pPr>
            <a:r>
              <a:t/>
            </a:r>
            <a:endParaRPr/>
          </a:p>
        </p:txBody>
      </p:sp>
      <p:sp>
        <p:nvSpPr>
          <p:cNvPr id="163" name="Google Shape;163;p25"/>
          <p:cNvSpPr txBox="1"/>
          <p:nvPr>
            <p:ph idx="1" type="body"/>
          </p:nvPr>
        </p:nvSpPr>
        <p:spPr>
          <a:xfrm>
            <a:off x="370150" y="1135775"/>
            <a:ext cx="8520600" cy="38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Method: To achieve this, we need to map the image from r, 𝜑 plane onto the x, y plane using </a:t>
            </a:r>
            <a:r>
              <a:rPr lang="en-GB">
                <a:solidFill>
                  <a:schemeClr val="dk1"/>
                </a:solidFill>
                <a:highlight>
                  <a:srgbClr val="FFFFFF"/>
                </a:highlight>
                <a:latin typeface="Courier New"/>
                <a:ea typeface="Courier New"/>
                <a:cs typeface="Courier New"/>
                <a:sym typeface="Courier New"/>
              </a:rPr>
              <a:t>from_r_phi_plane_V2.</a:t>
            </a:r>
            <a:endParaRPr>
              <a:solidFill>
                <a:schemeClr val="dk1"/>
              </a:solidFill>
              <a:highlight>
                <a:srgbClr val="FFFFFF"/>
              </a:highlight>
              <a:latin typeface="Courier New"/>
              <a:ea typeface="Courier New"/>
              <a:cs typeface="Courier New"/>
              <a:sym typeface="Courier New"/>
            </a:endParaRPr>
          </a:p>
          <a:p>
            <a:pPr indent="-323850" lvl="0" marL="457200" rtl="0" algn="l">
              <a:lnSpc>
                <a:spcPct val="130434"/>
              </a:lnSpc>
              <a:spcBef>
                <a:spcPts val="1600"/>
              </a:spcBef>
              <a:spcAft>
                <a:spcPts val="0"/>
              </a:spcAft>
              <a:buClr>
                <a:schemeClr val="dk1"/>
              </a:buClr>
              <a:buSzPts val="1500"/>
              <a:buChar char="●"/>
            </a:pPr>
            <a:r>
              <a:rPr lang="en-GB" sz="1500">
                <a:solidFill>
                  <a:schemeClr val="dk1"/>
                </a:solidFill>
                <a:highlight>
                  <a:srgbClr val="FFFFFF"/>
                </a:highlight>
              </a:rPr>
              <a:t>Set the rmax and phimax as a circle:</a:t>
            </a:r>
            <a:endParaRPr sz="1500">
              <a:solidFill>
                <a:schemeClr val="dk1"/>
              </a:solidFill>
              <a:highlight>
                <a:srgbClr val="FFFFFF"/>
              </a:highlight>
            </a:endParaRPr>
          </a:p>
          <a:p>
            <a:pPr indent="0" lvl="0" marL="457200" rtl="0" algn="l">
              <a:lnSpc>
                <a:spcPct val="130434"/>
              </a:lnSpc>
              <a:spcBef>
                <a:spcPts val="0"/>
              </a:spcBef>
              <a:spcAft>
                <a:spcPts val="0"/>
              </a:spcAft>
              <a:buClr>
                <a:schemeClr val="dk1"/>
              </a:buClr>
              <a:buSzPts val="1100"/>
              <a:buFont typeface="Arial"/>
              <a:buNone/>
            </a:pPr>
            <a:r>
              <a:rPr lang="en-GB" sz="1150">
                <a:solidFill>
                  <a:srgbClr val="0000FF"/>
                </a:solidFill>
                <a:latin typeface="Courier New"/>
                <a:ea typeface="Courier New"/>
                <a:cs typeface="Courier New"/>
                <a:sym typeface="Courier New"/>
              </a:rPr>
              <a:t>rmax   = n/2</a:t>
            </a:r>
            <a:endParaRPr sz="1150">
              <a:solidFill>
                <a:srgbClr val="0000FF"/>
              </a:solidFill>
              <a:latin typeface="Courier New"/>
              <a:ea typeface="Courier New"/>
              <a:cs typeface="Courier New"/>
              <a:sym typeface="Courier New"/>
            </a:endParaRPr>
          </a:p>
          <a:p>
            <a:pPr indent="0" lvl="0" marL="457200" rtl="0" algn="l">
              <a:lnSpc>
                <a:spcPct val="130434"/>
              </a:lnSpc>
              <a:spcBef>
                <a:spcPts val="0"/>
              </a:spcBef>
              <a:spcAft>
                <a:spcPts val="0"/>
              </a:spcAft>
              <a:buSzPts val="1800"/>
              <a:buNone/>
            </a:pPr>
            <a:r>
              <a:rPr lang="en-GB" sz="1150">
                <a:solidFill>
                  <a:srgbClr val="0000FF"/>
                </a:solidFill>
                <a:latin typeface="Courier New"/>
                <a:ea typeface="Courier New"/>
                <a:cs typeface="Courier New"/>
                <a:sym typeface="Courier New"/>
              </a:rPr>
              <a:t>phimax = np.pi * 2</a:t>
            </a:r>
            <a:endParaRPr sz="1150">
              <a:solidFill>
                <a:srgbClr val="0000FF"/>
              </a:solidFill>
              <a:latin typeface="Courier New"/>
              <a:ea typeface="Courier New"/>
              <a:cs typeface="Courier New"/>
              <a:sym typeface="Courier New"/>
            </a:endParaRPr>
          </a:p>
          <a:p>
            <a:pPr indent="-323850" lvl="0" marL="457200" rtl="0" algn="l">
              <a:lnSpc>
                <a:spcPct val="130434"/>
              </a:lnSpc>
              <a:spcBef>
                <a:spcPts val="0"/>
              </a:spcBef>
              <a:spcAft>
                <a:spcPts val="0"/>
              </a:spcAft>
              <a:buClr>
                <a:srgbClr val="000000"/>
              </a:buClr>
              <a:buSzPts val="1500"/>
              <a:buChar char="●"/>
            </a:pPr>
            <a:r>
              <a:rPr lang="en-GB" sz="1500">
                <a:solidFill>
                  <a:srgbClr val="000000"/>
                </a:solidFill>
              </a:rPr>
              <a:t>Shift the coordinates by n/2, m/2 to put image in the center:</a:t>
            </a:r>
            <a:endParaRPr sz="1500">
              <a:solidFill>
                <a:srgbClr val="000000"/>
              </a:solidFill>
            </a:endParaRPr>
          </a:p>
          <a:p>
            <a:pPr indent="457200" lvl="0" marL="0" rtl="0" algn="l">
              <a:lnSpc>
                <a:spcPct val="130434"/>
              </a:lnSpc>
              <a:spcBef>
                <a:spcPts val="0"/>
              </a:spcBef>
              <a:spcAft>
                <a:spcPts val="0"/>
              </a:spcAft>
              <a:buClr>
                <a:schemeClr val="dk1"/>
              </a:buClr>
              <a:buSzPts val="1100"/>
              <a:buFont typeface="Arial"/>
              <a:buNone/>
            </a:pPr>
            <a:r>
              <a:rPr lang="en-GB" sz="1150">
                <a:solidFill>
                  <a:srgbClr val="0000FF"/>
                </a:solidFill>
                <a:latin typeface="Courier New"/>
                <a:ea typeface="Courier New"/>
                <a:cs typeface="Courier New"/>
                <a:sym typeface="Courier New"/>
              </a:rPr>
              <a:t>np.meshgrid(np.arange(n) - n/2, np.arange(m) - m/2, sparse=True)</a:t>
            </a:r>
            <a:endParaRPr sz="1150">
              <a:solidFill>
                <a:srgbClr val="0000FF"/>
              </a:solidFill>
              <a:latin typeface="Courier New"/>
              <a:ea typeface="Courier New"/>
              <a:cs typeface="Courier New"/>
              <a:sym typeface="Courier New"/>
            </a:endParaRPr>
          </a:p>
          <a:p>
            <a:pPr indent="-323850" lvl="0" marL="457200" rtl="0" algn="l">
              <a:lnSpc>
                <a:spcPct val="130434"/>
              </a:lnSpc>
              <a:spcBef>
                <a:spcPts val="0"/>
              </a:spcBef>
              <a:spcAft>
                <a:spcPts val="0"/>
              </a:spcAft>
              <a:buClr>
                <a:schemeClr val="dk1"/>
              </a:buClr>
              <a:buSzPts val="1500"/>
              <a:buChar char="●"/>
            </a:pPr>
            <a:r>
              <a:rPr lang="en-GB" sz="1500">
                <a:solidFill>
                  <a:schemeClr val="dk1"/>
                </a:solidFill>
                <a:highlight>
                  <a:srgbClr val="FFFFFF"/>
                </a:highlight>
              </a:rPr>
              <a:t>rotate </a:t>
            </a:r>
            <a:r>
              <a:rPr lang="en-GB" sz="1500"/>
              <a:t>𝜑 </a:t>
            </a:r>
            <a:r>
              <a:rPr lang="en-GB" sz="1500">
                <a:solidFill>
                  <a:srgbClr val="000000"/>
                </a:solidFill>
              </a:rPr>
              <a:t>by adding 𝜋</a:t>
            </a:r>
            <a:endParaRPr sz="1500">
              <a:solidFill>
                <a:srgbClr val="000000"/>
              </a:solidFill>
            </a:endParaRPr>
          </a:p>
          <a:p>
            <a:pPr indent="0" lvl="0" marL="0" rtl="0" algn="l">
              <a:lnSpc>
                <a:spcPct val="130434"/>
              </a:lnSpc>
              <a:spcBef>
                <a:spcPts val="0"/>
              </a:spcBef>
              <a:spcAft>
                <a:spcPts val="0"/>
              </a:spcAft>
              <a:buSzPts val="1800"/>
              <a:buNone/>
            </a:pPr>
            <a:r>
              <a:rPr lang="en-GB" sz="1150">
                <a:solidFill>
                  <a:srgbClr val="D4D4D4"/>
                </a:solidFill>
              </a:rPr>
              <a:t>   	</a:t>
            </a:r>
            <a:r>
              <a:rPr lang="en-GB" sz="1150">
                <a:solidFill>
                  <a:srgbClr val="0000FF"/>
                </a:solidFill>
                <a:latin typeface="Courier New"/>
                <a:ea typeface="Courier New"/>
                <a:cs typeface="Courier New"/>
                <a:sym typeface="Courier New"/>
              </a:rPr>
              <a:t>phis = phis + np.pi</a:t>
            </a:r>
            <a:endParaRPr sz="1150">
              <a:solidFill>
                <a:srgbClr val="0000FF"/>
              </a:solidFill>
              <a:latin typeface="Courier New"/>
              <a:ea typeface="Courier New"/>
              <a:cs typeface="Courier New"/>
              <a:sym typeface="Courier New"/>
            </a:endParaRPr>
          </a:p>
          <a:p>
            <a:pPr indent="-323850" lvl="0" marL="457200" rtl="0" algn="l">
              <a:lnSpc>
                <a:spcPct val="130434"/>
              </a:lnSpc>
              <a:spcBef>
                <a:spcPts val="0"/>
              </a:spcBef>
              <a:spcAft>
                <a:spcPts val="0"/>
              </a:spcAft>
              <a:buClr>
                <a:schemeClr val="dk1"/>
              </a:buClr>
              <a:buSzPts val="1500"/>
              <a:buChar char="●"/>
            </a:pPr>
            <a:r>
              <a:rPr lang="en-GB" sz="1500">
                <a:solidFill>
                  <a:schemeClr val="dk1"/>
                </a:solidFill>
              </a:rPr>
              <a:t>Rotate the image for the correct origin</a:t>
            </a:r>
            <a:endParaRPr sz="1500">
              <a:solidFill>
                <a:srgbClr val="000000"/>
              </a:solidFill>
              <a:latin typeface="Courier New"/>
              <a:ea typeface="Courier New"/>
              <a:cs typeface="Courier New"/>
              <a:sym typeface="Courier New"/>
            </a:endParaRPr>
          </a:p>
          <a:p>
            <a:pPr indent="0" lvl="0" marL="0" rtl="0" algn="l">
              <a:lnSpc>
                <a:spcPct val="130434"/>
              </a:lnSpc>
              <a:spcBef>
                <a:spcPts val="0"/>
              </a:spcBef>
              <a:spcAft>
                <a:spcPts val="0"/>
              </a:spcAft>
              <a:buSzPts val="1800"/>
              <a:buNone/>
            </a:pPr>
            <a:r>
              <a:rPr lang="en-GB" sz="1150">
                <a:solidFill>
                  <a:srgbClr val="D4D4D4"/>
                </a:solidFill>
              </a:rPr>
              <a:t>   	</a:t>
            </a:r>
            <a:r>
              <a:rPr lang="en-GB" sz="1150">
                <a:solidFill>
                  <a:srgbClr val="0000FF"/>
                </a:solidFill>
                <a:latin typeface="Courier New"/>
                <a:ea typeface="Courier New"/>
                <a:cs typeface="Courier New"/>
                <a:sym typeface="Courier New"/>
              </a:rPr>
              <a:t>f = np.rot90(f)</a:t>
            </a:r>
            <a:endParaRPr sz="1150">
              <a:solidFill>
                <a:srgbClr val="0000FF"/>
              </a:solidFill>
              <a:latin typeface="Courier New"/>
              <a:ea typeface="Courier New"/>
              <a:cs typeface="Courier New"/>
              <a:sym typeface="Courier New"/>
            </a:endParaRPr>
          </a:p>
          <a:p>
            <a:pPr indent="-323850" lvl="0" marL="457200" rtl="0" algn="l">
              <a:lnSpc>
                <a:spcPct val="130434"/>
              </a:lnSpc>
              <a:spcBef>
                <a:spcPts val="0"/>
              </a:spcBef>
              <a:spcAft>
                <a:spcPts val="0"/>
              </a:spcAft>
              <a:buClr>
                <a:schemeClr val="dk1"/>
              </a:buClr>
              <a:buSzPts val="1500"/>
              <a:buChar char="●"/>
            </a:pPr>
            <a:r>
              <a:rPr lang="en-GB" sz="1500">
                <a:solidFill>
                  <a:schemeClr val="dk1"/>
                </a:solidFill>
              </a:rPr>
              <a:t>Extension: radial discs:</a:t>
            </a:r>
            <a:endParaRPr sz="1500">
              <a:solidFill>
                <a:schemeClr val="dk1"/>
              </a:solidFill>
            </a:endParaRPr>
          </a:p>
          <a:p>
            <a:pPr indent="0" lvl="0" marL="0" rtl="0" algn="l">
              <a:lnSpc>
                <a:spcPct val="130434"/>
              </a:lnSpc>
              <a:spcBef>
                <a:spcPts val="0"/>
              </a:spcBef>
              <a:spcAft>
                <a:spcPts val="0"/>
              </a:spcAft>
              <a:buSzPts val="1800"/>
              <a:buNone/>
            </a:pPr>
            <a:r>
              <a:rPr lang="en-GB" sz="1150">
                <a:solidFill>
                  <a:srgbClr val="D4D4D4"/>
                </a:solidFill>
              </a:rPr>
              <a:t>   	</a:t>
            </a:r>
            <a:r>
              <a:rPr lang="en-GB" sz="1150">
                <a:solidFill>
                  <a:srgbClr val="0000FF"/>
                </a:solidFill>
                <a:latin typeface="Courier New"/>
                <a:ea typeface="Courier New"/>
                <a:cs typeface="Courier New"/>
                <a:sym typeface="Courier New"/>
              </a:rPr>
              <a:t>rs = rs - rmin</a:t>
            </a:r>
            <a:endParaRPr sz="1150">
              <a:solidFill>
                <a:srgbClr val="0000FF"/>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sz="1150">
              <a:solidFill>
                <a:srgbClr val="0000FF"/>
              </a:solidFill>
              <a:latin typeface="Courier New"/>
              <a:ea typeface="Courier New"/>
              <a:cs typeface="Courier New"/>
              <a:sym typeface="Courier New"/>
            </a:endParaRPr>
          </a:p>
          <a:p>
            <a:pPr indent="0" lvl="0" marL="457200" rtl="0" algn="l">
              <a:lnSpc>
                <a:spcPct val="130434"/>
              </a:lnSpc>
              <a:spcBef>
                <a:spcPts val="0"/>
              </a:spcBef>
              <a:spcAft>
                <a:spcPts val="0"/>
              </a:spcAft>
              <a:buSzPts val="1800"/>
              <a:buNone/>
            </a:pPr>
            <a:r>
              <a:t/>
            </a:r>
            <a:endParaRPr sz="1500">
              <a:solidFill>
                <a:schemeClr val="dk1"/>
              </a:solidFill>
            </a:endParaRPr>
          </a:p>
          <a:p>
            <a:pPr indent="0" lvl="0" marL="457200" rtl="0" algn="l">
              <a:lnSpc>
                <a:spcPct val="130434"/>
              </a:lnSpc>
              <a:spcBef>
                <a:spcPts val="0"/>
              </a:spcBef>
              <a:spcAft>
                <a:spcPts val="0"/>
              </a:spcAft>
              <a:buSzPts val="1800"/>
              <a:buNone/>
            </a:pPr>
            <a:r>
              <a:t/>
            </a:r>
            <a:endParaRPr>
              <a:solidFill>
                <a:srgbClr val="000000"/>
              </a:solidFill>
            </a:endParaRPr>
          </a:p>
        </p:txBody>
      </p:sp>
      <p:pic>
        <p:nvPicPr>
          <p:cNvPr id="164" name="Google Shape;164;p25"/>
          <p:cNvPicPr preferRelativeResize="0"/>
          <p:nvPr/>
        </p:nvPicPr>
        <p:blipFill rotWithShape="1">
          <a:blip r:embed="rId3">
            <a:alphaModFix/>
          </a:blip>
          <a:srcRect b="0" l="0" r="0" t="0"/>
          <a:stretch/>
        </p:blipFill>
        <p:spPr>
          <a:xfrm>
            <a:off x="6947150" y="384575"/>
            <a:ext cx="1594800" cy="793800"/>
          </a:xfrm>
          <a:prstGeom prst="rect">
            <a:avLst/>
          </a:prstGeom>
          <a:noFill/>
          <a:ln>
            <a:noFill/>
          </a:ln>
        </p:spPr>
      </p:pic>
      <p:pic>
        <p:nvPicPr>
          <p:cNvPr id="165" name="Google Shape;165;p25"/>
          <p:cNvPicPr preferRelativeResize="0"/>
          <p:nvPr/>
        </p:nvPicPr>
        <p:blipFill rotWithShape="1">
          <a:blip r:embed="rId4">
            <a:alphaModFix/>
          </a:blip>
          <a:srcRect b="0" l="0" r="0" t="0"/>
          <a:stretch/>
        </p:blipFill>
        <p:spPr>
          <a:xfrm>
            <a:off x="7127398" y="1741752"/>
            <a:ext cx="1414550" cy="141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Task 3.3</a:t>
            </a:r>
            <a:endParaRPr/>
          </a:p>
          <a:p>
            <a:pPr indent="0" lvl="0" marL="0" rtl="0" algn="l">
              <a:lnSpc>
                <a:spcPct val="100000"/>
              </a:lnSpc>
              <a:spcBef>
                <a:spcPts val="0"/>
              </a:spcBef>
              <a:spcAft>
                <a:spcPts val="0"/>
              </a:spcAft>
              <a:buSzPts val="2800"/>
              <a:buNone/>
            </a:pPr>
            <a:r>
              <a:t/>
            </a:r>
            <a:endParaRPr/>
          </a:p>
        </p:txBody>
      </p:sp>
      <p:sp>
        <p:nvSpPr>
          <p:cNvPr id="171" name="Google Shape;17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Results: </a:t>
            </a:r>
            <a:endParaRPr/>
          </a:p>
        </p:txBody>
      </p:sp>
      <p:pic>
        <p:nvPicPr>
          <p:cNvPr id="172" name="Google Shape;172;p26"/>
          <p:cNvPicPr preferRelativeResize="0"/>
          <p:nvPr/>
        </p:nvPicPr>
        <p:blipFill rotWithShape="1">
          <a:blip r:embed="rId3">
            <a:alphaModFix/>
          </a:blip>
          <a:srcRect b="0" l="0" r="0" t="0"/>
          <a:stretch/>
        </p:blipFill>
        <p:spPr>
          <a:xfrm>
            <a:off x="450850" y="1786800"/>
            <a:ext cx="1569900" cy="1569900"/>
          </a:xfrm>
          <a:prstGeom prst="rect">
            <a:avLst/>
          </a:prstGeom>
          <a:noFill/>
          <a:ln>
            <a:noFill/>
          </a:ln>
        </p:spPr>
      </p:pic>
      <p:pic>
        <p:nvPicPr>
          <p:cNvPr id="173" name="Google Shape;173;p26"/>
          <p:cNvPicPr preferRelativeResize="0"/>
          <p:nvPr/>
        </p:nvPicPr>
        <p:blipFill rotWithShape="1">
          <a:blip r:embed="rId4">
            <a:alphaModFix/>
          </a:blip>
          <a:srcRect b="0" l="0" r="0" t="0"/>
          <a:stretch/>
        </p:blipFill>
        <p:spPr>
          <a:xfrm>
            <a:off x="2488200" y="1811875"/>
            <a:ext cx="1519750" cy="1519750"/>
          </a:xfrm>
          <a:prstGeom prst="rect">
            <a:avLst/>
          </a:prstGeom>
          <a:noFill/>
          <a:ln>
            <a:noFill/>
          </a:ln>
        </p:spPr>
      </p:pic>
      <p:pic>
        <p:nvPicPr>
          <p:cNvPr id="174" name="Google Shape;174;p26"/>
          <p:cNvPicPr preferRelativeResize="0"/>
          <p:nvPr/>
        </p:nvPicPr>
        <p:blipFill rotWithShape="1">
          <a:blip r:embed="rId5">
            <a:alphaModFix/>
          </a:blip>
          <a:srcRect b="0" l="0" r="0" t="0"/>
          <a:stretch/>
        </p:blipFill>
        <p:spPr>
          <a:xfrm>
            <a:off x="4584025" y="1786800"/>
            <a:ext cx="1519750" cy="1519750"/>
          </a:xfrm>
          <a:prstGeom prst="rect">
            <a:avLst/>
          </a:prstGeom>
          <a:noFill/>
          <a:ln>
            <a:noFill/>
          </a:ln>
        </p:spPr>
      </p:pic>
      <p:pic>
        <p:nvPicPr>
          <p:cNvPr id="175" name="Google Shape;175;p26"/>
          <p:cNvPicPr preferRelativeResize="0"/>
          <p:nvPr/>
        </p:nvPicPr>
        <p:blipFill rotWithShape="1">
          <a:blip r:embed="rId6">
            <a:alphaModFix/>
          </a:blip>
          <a:srcRect b="0" l="0" r="0" t="0"/>
          <a:stretch/>
        </p:blipFill>
        <p:spPr>
          <a:xfrm>
            <a:off x="6613025" y="1811875"/>
            <a:ext cx="1494675" cy="149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91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3.4 Apply 1D Gaussian on the to Polar representation of the image.</a:t>
            </a:r>
            <a:endParaRPr/>
          </a:p>
        </p:txBody>
      </p:sp>
      <p:sp>
        <p:nvSpPr>
          <p:cNvPr id="181" name="Google Shape;181;p27"/>
          <p:cNvSpPr txBox="1"/>
          <p:nvPr>
            <p:ph idx="1" type="body"/>
          </p:nvPr>
        </p:nvSpPr>
        <p:spPr>
          <a:xfrm>
            <a:off x="311700" y="1480050"/>
            <a:ext cx="8520600" cy="3581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AutoNum type="arabicPeriod"/>
            </a:pPr>
            <a:r>
              <a:rPr lang="en-GB">
                <a:solidFill>
                  <a:srgbClr val="000000"/>
                </a:solidFill>
              </a:rPr>
              <a:t>Represent the image in polar coordinates(r,ⲫ) instead of (x,y): </a:t>
            </a:r>
            <a:endParaRPr>
              <a:solidFill>
                <a:srgbClr val="000000"/>
              </a:solidFill>
            </a:endParaRPr>
          </a:p>
          <a:p>
            <a:pPr indent="0" lvl="0" marL="457200" rtl="0" algn="l">
              <a:lnSpc>
                <a:spcPct val="115000"/>
              </a:lnSpc>
              <a:spcBef>
                <a:spcPts val="1600"/>
              </a:spcBef>
              <a:spcAft>
                <a:spcPts val="0"/>
              </a:spcAft>
              <a:buSzPts val="1800"/>
              <a:buNone/>
            </a:pPr>
            <a:r>
              <a:rPr lang="en-GB">
                <a:solidFill>
                  <a:srgbClr val="000000"/>
                </a:solidFill>
              </a:rPr>
              <a:t>Take Grid(r,</a:t>
            </a:r>
            <a:r>
              <a:rPr lang="en-GB">
                <a:solidFill>
                  <a:schemeClr val="dk1"/>
                </a:solidFill>
              </a:rPr>
              <a:t>ⲫ)  -&gt; 	convert to planer (xs,ys) -&gt; map to image(x,y) to get (r,ⲫ)</a:t>
            </a:r>
            <a:endParaRPr>
              <a:solidFill>
                <a:srgbClr val="000000"/>
              </a:solidFill>
            </a:endParaRPr>
          </a:p>
          <a:p>
            <a:pPr indent="0" lvl="0" marL="0" rtl="0" algn="l">
              <a:lnSpc>
                <a:spcPct val="115000"/>
              </a:lnSpc>
              <a:spcBef>
                <a:spcPts val="1600"/>
              </a:spcBef>
              <a:spcAft>
                <a:spcPts val="0"/>
              </a:spcAft>
              <a:buSzPts val="1800"/>
              <a:buNone/>
            </a:pPr>
            <a:r>
              <a:rPr lang="en-GB">
                <a:solidFill>
                  <a:srgbClr val="000000"/>
                </a:solidFill>
              </a:rPr>
              <a:t>2.	Apply Gaussian smoothing in one direction row wise or column wise to create the desired effect.</a:t>
            </a:r>
            <a:endParaRPr>
              <a:solidFill>
                <a:srgbClr val="000000"/>
              </a:solidFill>
            </a:endParaRPr>
          </a:p>
          <a:p>
            <a:pPr indent="0" lvl="0" marL="0" rtl="0" algn="l">
              <a:lnSpc>
                <a:spcPct val="115000"/>
              </a:lnSpc>
              <a:spcBef>
                <a:spcPts val="1600"/>
              </a:spcBef>
              <a:spcAft>
                <a:spcPts val="0"/>
              </a:spcAft>
              <a:buSzPts val="1800"/>
              <a:buNone/>
            </a:pPr>
            <a:r>
              <a:rPr lang="en-GB">
                <a:solidFill>
                  <a:srgbClr val="000000"/>
                </a:solidFill>
              </a:rPr>
              <a:t>3. Convert the image back to the cartesian format.</a:t>
            </a:r>
            <a:endParaRPr>
              <a:solidFill>
                <a:srgbClr val="000000"/>
              </a:solidFill>
            </a:endParaRPr>
          </a:p>
          <a:p>
            <a:pPr indent="0" lvl="0" marL="0" rtl="0" algn="l">
              <a:lnSpc>
                <a:spcPct val="115000"/>
              </a:lnSpc>
              <a:spcBef>
                <a:spcPts val="1600"/>
              </a:spcBef>
              <a:spcAft>
                <a:spcPts val="0"/>
              </a:spcAft>
              <a:buSzPts val="1800"/>
              <a:buNone/>
            </a:pPr>
            <a:r>
              <a:rPr lang="en-GB">
                <a:solidFill>
                  <a:srgbClr val="000000"/>
                </a:solidFill>
              </a:rPr>
              <a:t>	Take Grid(x,y)  -&gt; convert to polar (rs,fis)  -&gt;  map to image(r,</a:t>
            </a:r>
            <a:r>
              <a:rPr lang="en-GB">
                <a:solidFill>
                  <a:schemeClr val="dk1"/>
                </a:solidFill>
              </a:rPr>
              <a:t>ⲫ) to get (x,y)</a:t>
            </a:r>
            <a:endParaRPr>
              <a:solidFill>
                <a:srgbClr val="000000"/>
              </a:solidFill>
            </a:endParaRPr>
          </a:p>
          <a:p>
            <a:pPr indent="0" lvl="0" marL="457200" rtl="0" algn="l">
              <a:lnSpc>
                <a:spcPct val="115000"/>
              </a:lnSpc>
              <a:spcBef>
                <a:spcPts val="1600"/>
              </a:spcBef>
              <a:spcAft>
                <a:spcPts val="1600"/>
              </a:spcAft>
              <a:buSzPts val="1800"/>
              <a:buNone/>
            </a:pPr>
            <a:r>
              <a:t/>
            </a:r>
            <a:endParaRPr>
              <a:solidFill>
                <a:srgbClr val="000000"/>
              </a:solidFill>
            </a:endParaRPr>
          </a:p>
        </p:txBody>
      </p:sp>
      <p:sp>
        <p:nvSpPr>
          <p:cNvPr id="182" name="Google Shape;182;p27"/>
          <p:cNvSpPr txBox="1"/>
          <p:nvPr/>
        </p:nvSpPr>
        <p:spPr>
          <a:xfrm>
            <a:off x="5773625" y="4754100"/>
            <a:ext cx="29307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27"/>
          <p:cNvPicPr preferRelativeResize="0"/>
          <p:nvPr/>
        </p:nvPicPr>
        <p:blipFill rotWithShape="1">
          <a:blip r:embed="rId3">
            <a:alphaModFix/>
          </a:blip>
          <a:srcRect b="0" l="0" r="0" t="0"/>
          <a:stretch/>
        </p:blipFill>
        <p:spPr>
          <a:xfrm>
            <a:off x="4691500" y="4225800"/>
            <a:ext cx="917700" cy="917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Representing in polar and back to planer</a:t>
            </a:r>
            <a:endParaRPr/>
          </a:p>
        </p:txBody>
      </p:sp>
      <p:pic>
        <p:nvPicPr>
          <p:cNvPr id="189" name="Google Shape;189;p28"/>
          <p:cNvPicPr preferRelativeResize="0"/>
          <p:nvPr/>
        </p:nvPicPr>
        <p:blipFill rotWithShape="1">
          <a:blip r:embed="rId3">
            <a:alphaModFix/>
          </a:blip>
          <a:srcRect b="0" l="0" r="0" t="0"/>
          <a:stretch/>
        </p:blipFill>
        <p:spPr>
          <a:xfrm>
            <a:off x="0" y="1170138"/>
            <a:ext cx="2286000" cy="2438387"/>
          </a:xfrm>
          <a:prstGeom prst="rect">
            <a:avLst/>
          </a:prstGeom>
          <a:noFill/>
          <a:ln>
            <a:noFill/>
          </a:ln>
        </p:spPr>
      </p:pic>
      <p:pic>
        <p:nvPicPr>
          <p:cNvPr id="190" name="Google Shape;190;p28"/>
          <p:cNvPicPr preferRelativeResize="0"/>
          <p:nvPr/>
        </p:nvPicPr>
        <p:blipFill rotWithShape="1">
          <a:blip r:embed="rId4">
            <a:alphaModFix/>
          </a:blip>
          <a:srcRect b="0" l="0" r="0" t="0"/>
          <a:stretch/>
        </p:blipFill>
        <p:spPr>
          <a:xfrm>
            <a:off x="4572000" y="1170138"/>
            <a:ext cx="2286000" cy="2438387"/>
          </a:xfrm>
          <a:prstGeom prst="rect">
            <a:avLst/>
          </a:prstGeom>
          <a:noFill/>
          <a:ln>
            <a:noFill/>
          </a:ln>
        </p:spPr>
      </p:pic>
      <p:pic>
        <p:nvPicPr>
          <p:cNvPr id="191" name="Google Shape;191;p28"/>
          <p:cNvPicPr preferRelativeResize="0"/>
          <p:nvPr/>
        </p:nvPicPr>
        <p:blipFill rotWithShape="1">
          <a:blip r:embed="rId5">
            <a:alphaModFix/>
          </a:blip>
          <a:srcRect b="0" l="0" r="0" t="0"/>
          <a:stretch/>
        </p:blipFill>
        <p:spPr>
          <a:xfrm>
            <a:off x="2285988" y="1170125"/>
            <a:ext cx="2286000" cy="2438387"/>
          </a:xfrm>
          <a:prstGeom prst="rect">
            <a:avLst/>
          </a:prstGeom>
          <a:noFill/>
          <a:ln>
            <a:noFill/>
          </a:ln>
        </p:spPr>
      </p:pic>
      <p:sp>
        <p:nvSpPr>
          <p:cNvPr id="192" name="Google Shape;192;p28"/>
          <p:cNvSpPr txBox="1"/>
          <p:nvPr/>
        </p:nvSpPr>
        <p:spPr>
          <a:xfrm>
            <a:off x="477725" y="3696450"/>
            <a:ext cx="22977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Planer</a:t>
            </a:r>
            <a:endParaRPr b="0" i="0" sz="1800" u="none" cap="none" strike="noStrike">
              <a:solidFill>
                <a:srgbClr val="000000"/>
              </a:solidFill>
              <a:latin typeface="Arial"/>
              <a:ea typeface="Arial"/>
              <a:cs typeface="Arial"/>
              <a:sym typeface="Arial"/>
            </a:endParaRPr>
          </a:p>
        </p:txBody>
      </p:sp>
      <p:sp>
        <p:nvSpPr>
          <p:cNvPr id="193" name="Google Shape;193;p28"/>
          <p:cNvSpPr txBox="1"/>
          <p:nvPr/>
        </p:nvSpPr>
        <p:spPr>
          <a:xfrm>
            <a:off x="2924900" y="3696450"/>
            <a:ext cx="22977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Polar</a:t>
            </a:r>
            <a:endParaRPr b="0" i="0" sz="1800" u="none" cap="none" strike="noStrike">
              <a:solidFill>
                <a:srgbClr val="000000"/>
              </a:solidFill>
              <a:latin typeface="Arial"/>
              <a:ea typeface="Arial"/>
              <a:cs typeface="Arial"/>
              <a:sym typeface="Arial"/>
            </a:endParaRPr>
          </a:p>
        </p:txBody>
      </p:sp>
      <p:sp>
        <p:nvSpPr>
          <p:cNvPr id="194" name="Google Shape;194;p28"/>
          <p:cNvSpPr txBox="1"/>
          <p:nvPr/>
        </p:nvSpPr>
        <p:spPr>
          <a:xfrm>
            <a:off x="4566150" y="3696450"/>
            <a:ext cx="22977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Naively Converted Back</a:t>
            </a:r>
            <a:endParaRPr b="0" i="0" sz="1800" u="none" cap="none" strike="noStrike">
              <a:solidFill>
                <a:srgbClr val="000000"/>
              </a:solidFill>
              <a:latin typeface="Arial"/>
              <a:ea typeface="Arial"/>
              <a:cs typeface="Arial"/>
              <a:sym typeface="Arial"/>
            </a:endParaRPr>
          </a:p>
        </p:txBody>
      </p:sp>
      <p:pic>
        <p:nvPicPr>
          <p:cNvPr id="195" name="Google Shape;195;p28"/>
          <p:cNvPicPr preferRelativeResize="0"/>
          <p:nvPr/>
        </p:nvPicPr>
        <p:blipFill rotWithShape="1">
          <a:blip r:embed="rId6">
            <a:alphaModFix/>
          </a:blip>
          <a:srcRect b="0" l="0" r="0" t="0"/>
          <a:stretch/>
        </p:blipFill>
        <p:spPr>
          <a:xfrm>
            <a:off x="6858000" y="1170138"/>
            <a:ext cx="2286000" cy="2438387"/>
          </a:xfrm>
          <a:prstGeom prst="rect">
            <a:avLst/>
          </a:prstGeom>
          <a:noFill/>
          <a:ln>
            <a:noFill/>
          </a:ln>
        </p:spPr>
      </p:pic>
      <p:sp>
        <p:nvSpPr>
          <p:cNvPr id="196" name="Google Shape;196;p28"/>
          <p:cNvSpPr txBox="1"/>
          <p:nvPr/>
        </p:nvSpPr>
        <p:spPr>
          <a:xfrm>
            <a:off x="7019200" y="3696450"/>
            <a:ext cx="22977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Properly Done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There’s a catch here:</a:t>
            </a:r>
            <a:endParaRPr/>
          </a:p>
        </p:txBody>
      </p:sp>
      <p:sp>
        <p:nvSpPr>
          <p:cNvPr id="202" name="Google Shape;20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AutoNum type="arabicPeriod"/>
            </a:pPr>
            <a:r>
              <a:rPr lang="en-GB" sz="2400">
                <a:solidFill>
                  <a:srgbClr val="000000"/>
                </a:solidFill>
              </a:rPr>
              <a:t>We need to correctly spread the rs and fis value we get to all rows and cols properly.</a:t>
            </a:r>
            <a:endParaRPr sz="2400">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lang="en-GB" sz="2400">
                <a:solidFill>
                  <a:srgbClr val="000000"/>
                </a:solidFill>
              </a:rPr>
              <a:t>    iis = (fis/fimax)*(rows-1)</a:t>
            </a:r>
            <a:endParaRPr sz="2400">
              <a:solidFill>
                <a:srgbClr val="000000"/>
              </a:solidFill>
            </a:endParaRPr>
          </a:p>
          <a:p>
            <a:pPr indent="0" lvl="0" marL="0" rtl="0" algn="l">
              <a:lnSpc>
                <a:spcPct val="115000"/>
              </a:lnSpc>
              <a:spcBef>
                <a:spcPts val="1600"/>
              </a:spcBef>
              <a:spcAft>
                <a:spcPts val="0"/>
              </a:spcAft>
              <a:buSzPts val="1800"/>
              <a:buNone/>
            </a:pPr>
            <a:r>
              <a:rPr lang="en-GB" sz="2400">
                <a:solidFill>
                  <a:srgbClr val="000000"/>
                </a:solidFill>
              </a:rPr>
              <a:t>    jjs = (rs/rmax)*(cols-1)</a:t>
            </a:r>
            <a:endParaRPr sz="2400">
              <a:solidFill>
                <a:srgbClr val="000000"/>
              </a:solidFill>
            </a:endParaRPr>
          </a:p>
          <a:p>
            <a:pPr indent="0" lvl="0" marL="0" rtl="0" algn="l">
              <a:lnSpc>
                <a:spcPct val="115000"/>
              </a:lnSpc>
              <a:spcBef>
                <a:spcPts val="1600"/>
              </a:spcBef>
              <a:spcAft>
                <a:spcPts val="0"/>
              </a:spcAft>
              <a:buSzPts val="1800"/>
              <a:buNone/>
            </a:pPr>
            <a:r>
              <a:rPr lang="en-GB" sz="2400">
                <a:solidFill>
                  <a:srgbClr val="000000"/>
                </a:solidFill>
              </a:rPr>
              <a:t>2.	Second in this case arctan2 returns values in [-𝝅,𝝅], we need to add 2𝝅 to correctly map negative values.</a:t>
            </a:r>
            <a:endParaRPr sz="2400">
              <a:solidFill>
                <a:srgbClr val="000000"/>
              </a:solidFill>
            </a:endParaRPr>
          </a:p>
          <a:p>
            <a:pPr indent="0" lvl="0" marL="0" rtl="0" algn="l">
              <a:lnSpc>
                <a:spcPct val="115000"/>
              </a:lnSpc>
              <a:spcBef>
                <a:spcPts val="1600"/>
              </a:spcBef>
              <a:spcAft>
                <a:spcPts val="1600"/>
              </a:spcAft>
              <a:buSzPts val="1800"/>
              <a:buNone/>
            </a:pPr>
            <a:r>
              <a:t/>
            </a:r>
            <a:endParaRPr sz="2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0" y="137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After handling both situations correctly:</a:t>
            </a:r>
            <a:endParaRPr/>
          </a:p>
        </p:txBody>
      </p:sp>
      <p:pic>
        <p:nvPicPr>
          <p:cNvPr id="208" name="Google Shape;208;p30"/>
          <p:cNvPicPr preferRelativeResize="0"/>
          <p:nvPr/>
        </p:nvPicPr>
        <p:blipFill rotWithShape="1">
          <a:blip r:embed="rId3">
            <a:alphaModFix/>
          </a:blip>
          <a:srcRect b="0" l="0" r="0" t="0"/>
          <a:stretch/>
        </p:blipFill>
        <p:spPr>
          <a:xfrm>
            <a:off x="6858000" y="944450"/>
            <a:ext cx="2286000" cy="2438400"/>
          </a:xfrm>
          <a:prstGeom prst="rect">
            <a:avLst/>
          </a:prstGeom>
          <a:noFill/>
          <a:ln>
            <a:noFill/>
          </a:ln>
        </p:spPr>
      </p:pic>
      <p:pic>
        <p:nvPicPr>
          <p:cNvPr id="209" name="Google Shape;209;p30"/>
          <p:cNvPicPr preferRelativeResize="0"/>
          <p:nvPr/>
        </p:nvPicPr>
        <p:blipFill rotWithShape="1">
          <a:blip r:embed="rId4">
            <a:alphaModFix/>
          </a:blip>
          <a:srcRect b="0" l="0" r="0" t="0"/>
          <a:stretch/>
        </p:blipFill>
        <p:spPr>
          <a:xfrm>
            <a:off x="4572000" y="944450"/>
            <a:ext cx="2286000" cy="2438400"/>
          </a:xfrm>
          <a:prstGeom prst="rect">
            <a:avLst/>
          </a:prstGeom>
          <a:noFill/>
          <a:ln>
            <a:noFill/>
          </a:ln>
        </p:spPr>
      </p:pic>
      <p:pic>
        <p:nvPicPr>
          <p:cNvPr id="210" name="Google Shape;210;p30"/>
          <p:cNvPicPr preferRelativeResize="0"/>
          <p:nvPr/>
        </p:nvPicPr>
        <p:blipFill rotWithShape="1">
          <a:blip r:embed="rId5">
            <a:alphaModFix/>
          </a:blip>
          <a:srcRect b="0" l="0" r="0" t="0"/>
          <a:stretch/>
        </p:blipFill>
        <p:spPr>
          <a:xfrm>
            <a:off x="2286000" y="944450"/>
            <a:ext cx="2286000" cy="2438400"/>
          </a:xfrm>
          <a:prstGeom prst="rect">
            <a:avLst/>
          </a:prstGeom>
          <a:noFill/>
          <a:ln>
            <a:noFill/>
          </a:ln>
        </p:spPr>
      </p:pic>
      <p:pic>
        <p:nvPicPr>
          <p:cNvPr id="211" name="Google Shape;211;p30"/>
          <p:cNvPicPr preferRelativeResize="0"/>
          <p:nvPr/>
        </p:nvPicPr>
        <p:blipFill rotWithShape="1">
          <a:blip r:embed="rId6">
            <a:alphaModFix/>
          </a:blip>
          <a:srcRect b="0" l="0" r="0" t="0"/>
          <a:stretch/>
        </p:blipFill>
        <p:spPr>
          <a:xfrm>
            <a:off x="0" y="944450"/>
            <a:ext cx="2286000" cy="2438400"/>
          </a:xfrm>
          <a:prstGeom prst="rect">
            <a:avLst/>
          </a:prstGeom>
          <a:noFill/>
          <a:ln>
            <a:noFill/>
          </a:ln>
        </p:spPr>
      </p:pic>
      <p:sp>
        <p:nvSpPr>
          <p:cNvPr id="212" name="Google Shape;212;p30"/>
          <p:cNvSpPr txBox="1"/>
          <p:nvPr/>
        </p:nvSpPr>
        <p:spPr>
          <a:xfrm>
            <a:off x="527700" y="3524688"/>
            <a:ext cx="20808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Normal</a:t>
            </a:r>
            <a:endParaRPr b="0" i="0" sz="1800" u="none" cap="none" strike="noStrike">
              <a:solidFill>
                <a:srgbClr val="000000"/>
              </a:solidFill>
              <a:latin typeface="Arial"/>
              <a:ea typeface="Arial"/>
              <a:cs typeface="Arial"/>
              <a:sym typeface="Arial"/>
            </a:endParaRPr>
          </a:p>
        </p:txBody>
      </p:sp>
      <p:sp>
        <p:nvSpPr>
          <p:cNvPr id="213" name="Google Shape;213;p30"/>
          <p:cNvSpPr txBox="1"/>
          <p:nvPr/>
        </p:nvSpPr>
        <p:spPr>
          <a:xfrm>
            <a:off x="2813700" y="3524688"/>
            <a:ext cx="12309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Polar</a:t>
            </a:r>
            <a:endParaRPr b="0" i="0" sz="1800" u="none" cap="none" strike="noStrike">
              <a:solidFill>
                <a:srgbClr val="000000"/>
              </a:solidFill>
              <a:latin typeface="Arial"/>
              <a:ea typeface="Arial"/>
              <a:cs typeface="Arial"/>
              <a:sym typeface="Arial"/>
            </a:endParaRPr>
          </a:p>
        </p:txBody>
      </p:sp>
      <p:sp>
        <p:nvSpPr>
          <p:cNvPr id="214" name="Google Shape;214;p30"/>
          <p:cNvSpPr txBox="1"/>
          <p:nvPr/>
        </p:nvSpPr>
        <p:spPr>
          <a:xfrm>
            <a:off x="4674750" y="3466038"/>
            <a:ext cx="2447400" cy="4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Vertical Direction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Gaussian Smoothing</a:t>
            </a:r>
            <a:endParaRPr b="0" i="0" sz="1800" u="none" cap="none" strike="noStrike">
              <a:solidFill>
                <a:srgbClr val="000000"/>
              </a:solidFill>
              <a:latin typeface="Arial"/>
              <a:ea typeface="Arial"/>
              <a:cs typeface="Arial"/>
              <a:sym typeface="Arial"/>
            </a:endParaRPr>
          </a:p>
        </p:txBody>
      </p:sp>
      <p:sp>
        <p:nvSpPr>
          <p:cNvPr id="215" name="Google Shape;215;p30"/>
          <p:cNvSpPr txBox="1"/>
          <p:nvPr/>
        </p:nvSpPr>
        <p:spPr>
          <a:xfrm>
            <a:off x="7122000" y="3524688"/>
            <a:ext cx="2022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Converted Back</a:t>
            </a:r>
            <a:endParaRPr b="0" i="0" sz="1800" u="none" cap="none" strike="noStrike">
              <a:solidFill>
                <a:srgbClr val="000000"/>
              </a:solidFill>
              <a:latin typeface="Arial"/>
              <a:ea typeface="Arial"/>
              <a:cs typeface="Arial"/>
              <a:sym typeface="Arial"/>
            </a:endParaRPr>
          </a:p>
        </p:txBody>
      </p:sp>
      <p:pic>
        <p:nvPicPr>
          <p:cNvPr id="216" name="Google Shape;216;p30"/>
          <p:cNvPicPr preferRelativeResize="0"/>
          <p:nvPr/>
        </p:nvPicPr>
        <p:blipFill rotWithShape="1">
          <a:blip r:embed="rId7">
            <a:alphaModFix/>
          </a:blip>
          <a:srcRect b="0" l="0" r="0" t="0"/>
          <a:stretch/>
        </p:blipFill>
        <p:spPr>
          <a:xfrm>
            <a:off x="8520600" y="2291350"/>
            <a:ext cx="307800" cy="307800"/>
          </a:xfrm>
          <a:prstGeom prst="rect">
            <a:avLst/>
          </a:prstGeom>
          <a:noFill/>
          <a:ln>
            <a:noFill/>
          </a:ln>
        </p:spPr>
      </p:pic>
      <p:sp>
        <p:nvSpPr>
          <p:cNvPr id="217" name="Google Shape;217;p30"/>
          <p:cNvSpPr txBox="1"/>
          <p:nvPr/>
        </p:nvSpPr>
        <p:spPr>
          <a:xfrm>
            <a:off x="190500" y="4180575"/>
            <a:ext cx="87630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This artifact is generated due to improper handling of border pixel’s in vertical direction.</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If we choose wrap around option while convolving it goes away.</a:t>
            </a:r>
            <a:endParaRPr b="0" i="0" sz="1800" u="none" cap="none" strike="noStrike">
              <a:solidFill>
                <a:srgbClr val="000000"/>
              </a:solidFill>
              <a:latin typeface="Arial"/>
              <a:ea typeface="Arial"/>
              <a:cs typeface="Arial"/>
              <a:sym typeface="Arial"/>
            </a:endParaRPr>
          </a:p>
        </p:txBody>
      </p:sp>
      <p:pic>
        <p:nvPicPr>
          <p:cNvPr id="218" name="Google Shape;218;p30"/>
          <p:cNvPicPr preferRelativeResize="0"/>
          <p:nvPr/>
        </p:nvPicPr>
        <p:blipFill rotWithShape="1">
          <a:blip r:embed="rId7">
            <a:alphaModFix/>
          </a:blip>
          <a:srcRect b="0" l="0" r="0" t="0"/>
          <a:stretch/>
        </p:blipFill>
        <p:spPr>
          <a:xfrm>
            <a:off x="0" y="4300225"/>
            <a:ext cx="307800" cy="30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2" name="Shape 222"/>
        <p:cNvGrpSpPr/>
        <p:nvPr/>
      </p:nvGrpSpPr>
      <p:grpSpPr>
        <a:xfrm>
          <a:off x="0" y="0"/>
          <a:ext cx="0" cy="0"/>
          <a:chOff x="0" y="0"/>
          <a:chExt cx="0" cy="0"/>
        </a:xfrm>
      </p:grpSpPr>
      <p:pic>
        <p:nvPicPr>
          <p:cNvPr id="223" name="Google Shape;223;p31"/>
          <p:cNvPicPr preferRelativeResize="0"/>
          <p:nvPr/>
        </p:nvPicPr>
        <p:blipFill rotWithShape="1">
          <a:blip r:embed="rId3">
            <a:alphaModFix/>
          </a:blip>
          <a:srcRect b="0" l="0" r="0" t="0"/>
          <a:stretch/>
        </p:blipFill>
        <p:spPr>
          <a:xfrm>
            <a:off x="-149025" y="471725"/>
            <a:ext cx="2335600" cy="2335600"/>
          </a:xfrm>
          <a:prstGeom prst="rect">
            <a:avLst/>
          </a:prstGeom>
          <a:noFill/>
          <a:ln>
            <a:noFill/>
          </a:ln>
        </p:spPr>
      </p:pic>
      <p:pic>
        <p:nvPicPr>
          <p:cNvPr id="224" name="Google Shape;224;p31"/>
          <p:cNvPicPr preferRelativeResize="0"/>
          <p:nvPr/>
        </p:nvPicPr>
        <p:blipFill rotWithShape="1">
          <a:blip r:embed="rId4">
            <a:alphaModFix/>
          </a:blip>
          <a:srcRect b="0" l="0" r="0" t="0"/>
          <a:stretch/>
        </p:blipFill>
        <p:spPr>
          <a:xfrm>
            <a:off x="2284675" y="471725"/>
            <a:ext cx="2335600" cy="2335600"/>
          </a:xfrm>
          <a:prstGeom prst="rect">
            <a:avLst/>
          </a:prstGeom>
          <a:noFill/>
          <a:ln>
            <a:noFill/>
          </a:ln>
        </p:spPr>
      </p:pic>
      <p:pic>
        <p:nvPicPr>
          <p:cNvPr id="225" name="Google Shape;225;p31"/>
          <p:cNvPicPr preferRelativeResize="0"/>
          <p:nvPr/>
        </p:nvPicPr>
        <p:blipFill rotWithShape="1">
          <a:blip r:embed="rId5">
            <a:alphaModFix/>
          </a:blip>
          <a:srcRect b="0" l="0" r="0" t="0"/>
          <a:stretch/>
        </p:blipFill>
        <p:spPr>
          <a:xfrm>
            <a:off x="4723075" y="471725"/>
            <a:ext cx="2335600" cy="2335600"/>
          </a:xfrm>
          <a:prstGeom prst="rect">
            <a:avLst/>
          </a:prstGeom>
          <a:noFill/>
          <a:ln>
            <a:noFill/>
          </a:ln>
        </p:spPr>
      </p:pic>
      <p:pic>
        <p:nvPicPr>
          <p:cNvPr id="226" name="Google Shape;226;p31"/>
          <p:cNvPicPr preferRelativeResize="0"/>
          <p:nvPr/>
        </p:nvPicPr>
        <p:blipFill rotWithShape="1">
          <a:blip r:embed="rId6">
            <a:alphaModFix/>
          </a:blip>
          <a:srcRect b="0" l="0" r="0" t="0"/>
          <a:stretch/>
        </p:blipFill>
        <p:spPr>
          <a:xfrm>
            <a:off x="7161475" y="471725"/>
            <a:ext cx="2335600" cy="2335600"/>
          </a:xfrm>
          <a:prstGeom prst="rect">
            <a:avLst/>
          </a:prstGeom>
          <a:noFill/>
          <a:ln>
            <a:noFill/>
          </a:ln>
        </p:spPr>
      </p:pic>
      <p:pic>
        <p:nvPicPr>
          <p:cNvPr id="227" name="Google Shape;227;p31"/>
          <p:cNvPicPr preferRelativeResize="0"/>
          <p:nvPr/>
        </p:nvPicPr>
        <p:blipFill rotWithShape="1">
          <a:blip r:embed="rId7">
            <a:alphaModFix/>
          </a:blip>
          <a:srcRect b="0" l="0" r="0" t="0"/>
          <a:stretch/>
        </p:blipFill>
        <p:spPr>
          <a:xfrm>
            <a:off x="-153725" y="2905614"/>
            <a:ext cx="2335600" cy="2340111"/>
          </a:xfrm>
          <a:prstGeom prst="rect">
            <a:avLst/>
          </a:prstGeom>
          <a:noFill/>
          <a:ln>
            <a:noFill/>
          </a:ln>
        </p:spPr>
      </p:pic>
      <p:pic>
        <p:nvPicPr>
          <p:cNvPr id="228" name="Google Shape;228;p31"/>
          <p:cNvPicPr preferRelativeResize="0"/>
          <p:nvPr/>
        </p:nvPicPr>
        <p:blipFill rotWithShape="1">
          <a:blip r:embed="rId8">
            <a:alphaModFix/>
          </a:blip>
          <a:srcRect b="0" l="0" r="0" t="0"/>
          <a:stretch/>
        </p:blipFill>
        <p:spPr>
          <a:xfrm>
            <a:off x="2284675" y="2910125"/>
            <a:ext cx="2335600" cy="2335600"/>
          </a:xfrm>
          <a:prstGeom prst="rect">
            <a:avLst/>
          </a:prstGeom>
          <a:noFill/>
          <a:ln>
            <a:noFill/>
          </a:ln>
        </p:spPr>
      </p:pic>
      <p:pic>
        <p:nvPicPr>
          <p:cNvPr id="229" name="Google Shape;229;p31"/>
          <p:cNvPicPr preferRelativeResize="0"/>
          <p:nvPr/>
        </p:nvPicPr>
        <p:blipFill rotWithShape="1">
          <a:blip r:embed="rId9">
            <a:alphaModFix/>
          </a:blip>
          <a:srcRect b="0" l="0" r="0" t="0"/>
          <a:stretch/>
        </p:blipFill>
        <p:spPr>
          <a:xfrm>
            <a:off x="4723075" y="2910125"/>
            <a:ext cx="2335600" cy="2335600"/>
          </a:xfrm>
          <a:prstGeom prst="rect">
            <a:avLst/>
          </a:prstGeom>
          <a:noFill/>
          <a:ln>
            <a:noFill/>
          </a:ln>
        </p:spPr>
      </p:pic>
      <p:pic>
        <p:nvPicPr>
          <p:cNvPr id="230" name="Google Shape;230;p31"/>
          <p:cNvPicPr preferRelativeResize="0"/>
          <p:nvPr/>
        </p:nvPicPr>
        <p:blipFill rotWithShape="1">
          <a:blip r:embed="rId10">
            <a:alphaModFix/>
          </a:blip>
          <a:srcRect b="0" l="0" r="0" t="0"/>
          <a:stretch/>
        </p:blipFill>
        <p:spPr>
          <a:xfrm>
            <a:off x="7161475" y="2910125"/>
            <a:ext cx="2335600" cy="2335600"/>
          </a:xfrm>
          <a:prstGeom prst="rect">
            <a:avLst/>
          </a:prstGeom>
          <a:noFill/>
          <a:ln>
            <a:noFill/>
          </a:ln>
        </p:spPr>
      </p:pic>
      <p:sp>
        <p:nvSpPr>
          <p:cNvPr id="231" name="Google Shape;231;p31"/>
          <p:cNvSpPr txBox="1"/>
          <p:nvPr/>
        </p:nvSpPr>
        <p:spPr>
          <a:xfrm>
            <a:off x="-149025" y="64125"/>
            <a:ext cx="9542100" cy="30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Sigma: 	3					5						7					11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3.1</a:t>
            </a:r>
            <a:endParaRPr/>
          </a:p>
          <a:p>
            <a:pPr indent="0" lvl="0" marL="0" rtl="0" algn="l">
              <a:lnSpc>
                <a:spcPct val="100000"/>
              </a:lnSpc>
              <a:spcBef>
                <a:spcPts val="0"/>
              </a:spcBef>
              <a:spcAft>
                <a:spcPts val="0"/>
              </a:spcAft>
              <a:buSzPts val="2800"/>
              <a:buNone/>
            </a:pPr>
            <a:r>
              <a:t/>
            </a:r>
            <a:endParaRPr/>
          </a:p>
        </p:txBody>
      </p:sp>
      <p:sp>
        <p:nvSpPr>
          <p:cNvPr id="65" name="Google Shape;65;p14"/>
          <p:cNvSpPr txBox="1"/>
          <p:nvPr>
            <p:ph idx="1" type="body"/>
          </p:nvPr>
        </p:nvSpPr>
        <p:spPr>
          <a:xfrm>
            <a:off x="305950" y="1112250"/>
            <a:ext cx="8520600" cy="3416400"/>
          </a:xfrm>
          <a:prstGeom prst="rect">
            <a:avLst/>
          </a:prstGeom>
          <a:noFill/>
          <a:ln>
            <a:noFill/>
          </a:ln>
        </p:spPr>
        <p:txBody>
          <a:bodyPr anchorCtr="0" anchor="t" bIns="91425" lIns="91425" spcFirstLastPara="1" rIns="91425" wrap="square" tIns="91425">
            <a:noAutofit/>
          </a:bodyPr>
          <a:lstStyle/>
          <a:p>
            <a:pPr indent="0" lvl="0" marL="2286000" rtl="0" algn="l">
              <a:lnSpc>
                <a:spcPct val="115000"/>
              </a:lnSpc>
              <a:spcBef>
                <a:spcPts val="0"/>
              </a:spcBef>
              <a:spcAft>
                <a:spcPts val="0"/>
              </a:spcAft>
              <a:buSzPts val="1800"/>
              <a:buNone/>
            </a:pPr>
            <a:r>
              <a:rPr b="1" lang="en-GB"/>
              <a:t>Radial Basis Function Interpolation</a:t>
            </a:r>
            <a:endParaRPr b="1"/>
          </a:p>
          <a:p>
            <a:pPr indent="-342900" lvl="0" marL="457200" rtl="0" algn="l">
              <a:lnSpc>
                <a:spcPct val="115000"/>
              </a:lnSpc>
              <a:spcBef>
                <a:spcPts val="1600"/>
              </a:spcBef>
              <a:spcAft>
                <a:spcPts val="0"/>
              </a:spcAft>
              <a:buSzPts val="1800"/>
              <a:buChar char="●"/>
            </a:pPr>
            <a:r>
              <a:rPr lang="en-GB"/>
              <a:t>Weighted Linear combination of Radial basis function</a:t>
            </a:r>
            <a:endParaRPr/>
          </a:p>
        </p:txBody>
      </p:sp>
      <p:pic>
        <p:nvPicPr>
          <p:cNvPr id="66" name="Google Shape;66;p14"/>
          <p:cNvPicPr preferRelativeResize="0"/>
          <p:nvPr/>
        </p:nvPicPr>
        <p:blipFill rotWithShape="1">
          <a:blip r:embed="rId3">
            <a:alphaModFix/>
          </a:blip>
          <a:srcRect b="0" l="0" r="0" t="0"/>
          <a:stretch/>
        </p:blipFill>
        <p:spPr>
          <a:xfrm>
            <a:off x="2937475" y="2113950"/>
            <a:ext cx="3206550" cy="1036250"/>
          </a:xfrm>
          <a:prstGeom prst="rect">
            <a:avLst/>
          </a:prstGeom>
          <a:noFill/>
          <a:ln cap="flat" cmpd="sng" w="9525">
            <a:solidFill>
              <a:srgbClr val="000000"/>
            </a:solidFill>
            <a:prstDash val="solid"/>
            <a:round/>
            <a:headEnd len="sm" w="sm" type="none"/>
            <a:tailEnd len="sm" w="sm" type="none"/>
          </a:ln>
        </p:spPr>
      </p:pic>
      <p:pic>
        <p:nvPicPr>
          <p:cNvPr id="67" name="Google Shape;67;p14"/>
          <p:cNvPicPr preferRelativeResize="0"/>
          <p:nvPr/>
        </p:nvPicPr>
        <p:blipFill rotWithShape="1">
          <a:blip r:embed="rId4">
            <a:alphaModFix/>
          </a:blip>
          <a:srcRect b="0" l="0" r="0" t="0"/>
          <a:stretch/>
        </p:blipFill>
        <p:spPr>
          <a:xfrm>
            <a:off x="3516800" y="3474713"/>
            <a:ext cx="2047875" cy="7334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2"/>
          <p:cNvSpPr txBox="1"/>
          <p:nvPr/>
        </p:nvSpPr>
        <p:spPr>
          <a:xfrm>
            <a:off x="6772050" y="5138975"/>
            <a:ext cx="73392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 name="Google Shape;237;p32"/>
          <p:cNvPicPr preferRelativeResize="0"/>
          <p:nvPr/>
        </p:nvPicPr>
        <p:blipFill rotWithShape="1">
          <a:blip r:embed="rId3">
            <a:alphaModFix/>
          </a:blip>
          <a:srcRect b="0" l="0" r="0" t="0"/>
          <a:stretch/>
        </p:blipFill>
        <p:spPr>
          <a:xfrm>
            <a:off x="-29312" y="2304938"/>
            <a:ext cx="2320942" cy="2438387"/>
          </a:xfrm>
          <a:prstGeom prst="rect">
            <a:avLst/>
          </a:prstGeom>
          <a:noFill/>
          <a:ln>
            <a:noFill/>
          </a:ln>
        </p:spPr>
      </p:pic>
      <p:pic>
        <p:nvPicPr>
          <p:cNvPr id="238" name="Google Shape;238;p32"/>
          <p:cNvPicPr preferRelativeResize="0"/>
          <p:nvPr/>
        </p:nvPicPr>
        <p:blipFill rotWithShape="1">
          <a:blip r:embed="rId4">
            <a:alphaModFix/>
          </a:blip>
          <a:srcRect b="0" l="0" r="0" t="0"/>
          <a:stretch/>
        </p:blipFill>
        <p:spPr>
          <a:xfrm>
            <a:off x="2291630" y="2304938"/>
            <a:ext cx="2320942" cy="2438387"/>
          </a:xfrm>
          <a:prstGeom prst="rect">
            <a:avLst/>
          </a:prstGeom>
          <a:noFill/>
          <a:ln>
            <a:noFill/>
          </a:ln>
        </p:spPr>
      </p:pic>
      <p:pic>
        <p:nvPicPr>
          <p:cNvPr id="239" name="Google Shape;239;p32"/>
          <p:cNvPicPr preferRelativeResize="0"/>
          <p:nvPr/>
        </p:nvPicPr>
        <p:blipFill rotWithShape="1">
          <a:blip r:embed="rId5">
            <a:alphaModFix/>
          </a:blip>
          <a:srcRect b="0" l="0" r="0" t="0"/>
          <a:stretch/>
        </p:blipFill>
        <p:spPr>
          <a:xfrm>
            <a:off x="4612584" y="2335463"/>
            <a:ext cx="2280370" cy="2395763"/>
          </a:xfrm>
          <a:prstGeom prst="rect">
            <a:avLst/>
          </a:prstGeom>
          <a:noFill/>
          <a:ln>
            <a:noFill/>
          </a:ln>
        </p:spPr>
      </p:pic>
      <p:pic>
        <p:nvPicPr>
          <p:cNvPr id="240" name="Google Shape;240;p32"/>
          <p:cNvPicPr preferRelativeResize="0"/>
          <p:nvPr/>
        </p:nvPicPr>
        <p:blipFill rotWithShape="1">
          <a:blip r:embed="rId6">
            <a:alphaModFix/>
          </a:blip>
          <a:srcRect b="0" l="0" r="0" t="0"/>
          <a:stretch/>
        </p:blipFill>
        <p:spPr>
          <a:xfrm>
            <a:off x="6892942" y="2326250"/>
            <a:ext cx="2280370" cy="2395763"/>
          </a:xfrm>
          <a:prstGeom prst="rect">
            <a:avLst/>
          </a:prstGeom>
          <a:noFill/>
          <a:ln>
            <a:noFill/>
          </a:ln>
        </p:spPr>
      </p:pic>
      <p:pic>
        <p:nvPicPr>
          <p:cNvPr id="241" name="Google Shape;241;p32"/>
          <p:cNvPicPr preferRelativeResize="0"/>
          <p:nvPr/>
        </p:nvPicPr>
        <p:blipFill rotWithShape="1">
          <a:blip r:embed="rId7">
            <a:alphaModFix/>
          </a:blip>
          <a:srcRect b="0" l="0" r="0" t="0"/>
          <a:stretch/>
        </p:blipFill>
        <p:spPr>
          <a:xfrm>
            <a:off x="2381975" y="152400"/>
            <a:ext cx="2230600" cy="2140250"/>
          </a:xfrm>
          <a:prstGeom prst="rect">
            <a:avLst/>
          </a:prstGeom>
          <a:noFill/>
          <a:ln>
            <a:noFill/>
          </a:ln>
        </p:spPr>
      </p:pic>
      <p:pic>
        <p:nvPicPr>
          <p:cNvPr id="242" name="Google Shape;242;p32"/>
          <p:cNvPicPr preferRelativeResize="0"/>
          <p:nvPr/>
        </p:nvPicPr>
        <p:blipFill rotWithShape="1">
          <a:blip r:embed="rId8">
            <a:alphaModFix/>
          </a:blip>
          <a:srcRect b="0" l="0" r="0" t="0"/>
          <a:stretch/>
        </p:blipFill>
        <p:spPr>
          <a:xfrm>
            <a:off x="4637475" y="152400"/>
            <a:ext cx="2230600" cy="2140275"/>
          </a:xfrm>
          <a:prstGeom prst="rect">
            <a:avLst/>
          </a:prstGeom>
          <a:noFill/>
          <a:ln>
            <a:noFill/>
          </a:ln>
        </p:spPr>
      </p:pic>
      <p:pic>
        <p:nvPicPr>
          <p:cNvPr id="243" name="Google Shape;243;p32"/>
          <p:cNvPicPr preferRelativeResize="0"/>
          <p:nvPr/>
        </p:nvPicPr>
        <p:blipFill rotWithShape="1">
          <a:blip r:embed="rId9">
            <a:alphaModFix/>
          </a:blip>
          <a:srcRect b="0" l="0" r="0" t="0"/>
          <a:stretch/>
        </p:blipFill>
        <p:spPr>
          <a:xfrm>
            <a:off x="6872650" y="152400"/>
            <a:ext cx="2230600" cy="2140250"/>
          </a:xfrm>
          <a:prstGeom prst="rect">
            <a:avLst/>
          </a:prstGeom>
          <a:noFill/>
          <a:ln>
            <a:noFill/>
          </a:ln>
        </p:spPr>
      </p:pic>
      <p:pic>
        <p:nvPicPr>
          <p:cNvPr id="244" name="Google Shape;244;p32"/>
          <p:cNvPicPr preferRelativeResize="0"/>
          <p:nvPr/>
        </p:nvPicPr>
        <p:blipFill rotWithShape="1">
          <a:blip r:embed="rId10">
            <a:alphaModFix/>
          </a:blip>
          <a:srcRect b="0" l="0" r="0" t="0"/>
          <a:stretch/>
        </p:blipFill>
        <p:spPr>
          <a:xfrm>
            <a:off x="126476" y="152401"/>
            <a:ext cx="2140250" cy="2140250"/>
          </a:xfrm>
          <a:prstGeom prst="rect">
            <a:avLst/>
          </a:prstGeom>
          <a:noFill/>
          <a:ln>
            <a:noFill/>
          </a:ln>
        </p:spPr>
      </p:pic>
      <p:sp>
        <p:nvSpPr>
          <p:cNvPr id="245" name="Google Shape;245;p32"/>
          <p:cNvSpPr txBox="1"/>
          <p:nvPr/>
        </p:nvSpPr>
        <p:spPr>
          <a:xfrm>
            <a:off x="2336850" y="4755625"/>
            <a:ext cx="2230500" cy="2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Row wise Gaussian</a:t>
            </a:r>
            <a:endParaRPr b="0" i="0" sz="1800" u="none" cap="none" strike="noStrike">
              <a:solidFill>
                <a:srgbClr val="000000"/>
              </a:solidFill>
              <a:latin typeface="Arial"/>
              <a:ea typeface="Arial"/>
              <a:cs typeface="Arial"/>
              <a:sym typeface="Arial"/>
            </a:endParaRPr>
          </a:p>
        </p:txBody>
      </p:sp>
      <p:sp>
        <p:nvSpPr>
          <p:cNvPr id="246" name="Google Shape;246;p32"/>
          <p:cNvSpPr txBox="1"/>
          <p:nvPr/>
        </p:nvSpPr>
        <p:spPr>
          <a:xfrm>
            <a:off x="4637513" y="4774038"/>
            <a:ext cx="2230500" cy="2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Col wise Gaussian</a:t>
            </a:r>
            <a:endParaRPr b="0" i="0" sz="1800" u="none" cap="none" strike="noStrike">
              <a:solidFill>
                <a:srgbClr val="000000"/>
              </a:solidFill>
              <a:latin typeface="Arial"/>
              <a:ea typeface="Arial"/>
              <a:cs typeface="Arial"/>
              <a:sym typeface="Arial"/>
            </a:endParaRPr>
          </a:p>
        </p:txBody>
      </p:sp>
      <p:sp>
        <p:nvSpPr>
          <p:cNvPr id="247" name="Google Shape;247;p32"/>
          <p:cNvSpPr txBox="1"/>
          <p:nvPr/>
        </p:nvSpPr>
        <p:spPr>
          <a:xfrm>
            <a:off x="6872700" y="4789300"/>
            <a:ext cx="2230500" cy="2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Both dir Gaussian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33"/>
          <p:cNvPicPr preferRelativeResize="0"/>
          <p:nvPr/>
        </p:nvPicPr>
        <p:blipFill rotWithShape="1">
          <a:blip r:embed="rId3">
            <a:alphaModFix/>
          </a:blip>
          <a:srcRect b="0" l="0" r="0" t="0"/>
          <a:stretch/>
        </p:blipFill>
        <p:spPr>
          <a:xfrm>
            <a:off x="-95825" y="411575"/>
            <a:ext cx="2355400" cy="2355400"/>
          </a:xfrm>
          <a:prstGeom prst="rect">
            <a:avLst/>
          </a:prstGeom>
          <a:noFill/>
          <a:ln>
            <a:noFill/>
          </a:ln>
        </p:spPr>
      </p:pic>
      <p:pic>
        <p:nvPicPr>
          <p:cNvPr id="253" name="Google Shape;253;p33"/>
          <p:cNvPicPr preferRelativeResize="0"/>
          <p:nvPr/>
        </p:nvPicPr>
        <p:blipFill rotWithShape="1">
          <a:blip r:embed="rId4">
            <a:alphaModFix/>
          </a:blip>
          <a:srcRect b="0" l="0" r="0" t="0"/>
          <a:stretch/>
        </p:blipFill>
        <p:spPr>
          <a:xfrm>
            <a:off x="2328550" y="411575"/>
            <a:ext cx="2322675" cy="2355400"/>
          </a:xfrm>
          <a:prstGeom prst="rect">
            <a:avLst/>
          </a:prstGeom>
          <a:noFill/>
          <a:ln>
            <a:noFill/>
          </a:ln>
        </p:spPr>
      </p:pic>
      <p:pic>
        <p:nvPicPr>
          <p:cNvPr id="254" name="Google Shape;254;p33"/>
          <p:cNvPicPr preferRelativeResize="0"/>
          <p:nvPr/>
        </p:nvPicPr>
        <p:blipFill rotWithShape="1">
          <a:blip r:embed="rId5">
            <a:alphaModFix/>
          </a:blip>
          <a:srcRect b="0" l="0" r="0" t="0"/>
          <a:stretch/>
        </p:blipFill>
        <p:spPr>
          <a:xfrm>
            <a:off x="4720200" y="411575"/>
            <a:ext cx="2438400" cy="2355400"/>
          </a:xfrm>
          <a:prstGeom prst="rect">
            <a:avLst/>
          </a:prstGeom>
          <a:noFill/>
          <a:ln>
            <a:noFill/>
          </a:ln>
        </p:spPr>
      </p:pic>
      <p:pic>
        <p:nvPicPr>
          <p:cNvPr id="255" name="Google Shape;255;p33"/>
          <p:cNvPicPr preferRelativeResize="0"/>
          <p:nvPr/>
        </p:nvPicPr>
        <p:blipFill rotWithShape="1">
          <a:blip r:embed="rId6">
            <a:alphaModFix/>
          </a:blip>
          <a:srcRect b="0" l="0" r="0" t="0"/>
          <a:stretch/>
        </p:blipFill>
        <p:spPr>
          <a:xfrm>
            <a:off x="7227575" y="411575"/>
            <a:ext cx="2322675" cy="2322675"/>
          </a:xfrm>
          <a:prstGeom prst="rect">
            <a:avLst/>
          </a:prstGeom>
          <a:noFill/>
          <a:ln>
            <a:noFill/>
          </a:ln>
        </p:spPr>
      </p:pic>
      <p:pic>
        <p:nvPicPr>
          <p:cNvPr id="256" name="Google Shape;256;p33"/>
          <p:cNvPicPr preferRelativeResize="0"/>
          <p:nvPr/>
        </p:nvPicPr>
        <p:blipFill rotWithShape="1">
          <a:blip r:embed="rId7">
            <a:alphaModFix/>
          </a:blip>
          <a:srcRect b="0" l="0" r="0" t="0"/>
          <a:stretch/>
        </p:blipFill>
        <p:spPr>
          <a:xfrm>
            <a:off x="-50875" y="2946950"/>
            <a:ext cx="2265500" cy="2265500"/>
          </a:xfrm>
          <a:prstGeom prst="rect">
            <a:avLst/>
          </a:prstGeom>
          <a:noFill/>
          <a:ln>
            <a:noFill/>
          </a:ln>
        </p:spPr>
      </p:pic>
      <p:pic>
        <p:nvPicPr>
          <p:cNvPr id="257" name="Google Shape;257;p33"/>
          <p:cNvPicPr preferRelativeResize="0"/>
          <p:nvPr/>
        </p:nvPicPr>
        <p:blipFill rotWithShape="1">
          <a:blip r:embed="rId8">
            <a:alphaModFix/>
          </a:blip>
          <a:srcRect b="0" l="0" r="0" t="0"/>
          <a:stretch/>
        </p:blipFill>
        <p:spPr>
          <a:xfrm>
            <a:off x="2378300" y="2946950"/>
            <a:ext cx="2265500" cy="2265500"/>
          </a:xfrm>
          <a:prstGeom prst="rect">
            <a:avLst/>
          </a:prstGeom>
          <a:noFill/>
          <a:ln>
            <a:noFill/>
          </a:ln>
        </p:spPr>
      </p:pic>
      <p:pic>
        <p:nvPicPr>
          <p:cNvPr id="258" name="Google Shape;258;p33"/>
          <p:cNvPicPr preferRelativeResize="0"/>
          <p:nvPr/>
        </p:nvPicPr>
        <p:blipFill rotWithShape="1">
          <a:blip r:embed="rId9">
            <a:alphaModFix/>
          </a:blip>
          <a:srcRect b="0" l="0" r="0" t="0"/>
          <a:stretch/>
        </p:blipFill>
        <p:spPr>
          <a:xfrm>
            <a:off x="4807475" y="2878000"/>
            <a:ext cx="2265500" cy="2265500"/>
          </a:xfrm>
          <a:prstGeom prst="rect">
            <a:avLst/>
          </a:prstGeom>
          <a:noFill/>
          <a:ln>
            <a:noFill/>
          </a:ln>
        </p:spPr>
      </p:pic>
      <p:pic>
        <p:nvPicPr>
          <p:cNvPr id="259" name="Google Shape;259;p33"/>
          <p:cNvPicPr preferRelativeResize="0"/>
          <p:nvPr/>
        </p:nvPicPr>
        <p:blipFill rotWithShape="1">
          <a:blip r:embed="rId10">
            <a:alphaModFix/>
          </a:blip>
          <a:srcRect b="0" l="0" r="0" t="0"/>
          <a:stretch/>
        </p:blipFill>
        <p:spPr>
          <a:xfrm>
            <a:off x="7227575" y="2878000"/>
            <a:ext cx="2265500" cy="2265500"/>
          </a:xfrm>
          <a:prstGeom prst="rect">
            <a:avLst/>
          </a:prstGeom>
          <a:noFill/>
          <a:ln>
            <a:noFill/>
          </a:ln>
        </p:spPr>
      </p:pic>
      <p:sp>
        <p:nvSpPr>
          <p:cNvPr id="260" name="Google Shape;260;p33"/>
          <p:cNvSpPr txBox="1"/>
          <p:nvPr/>
        </p:nvSpPr>
        <p:spPr>
          <a:xfrm>
            <a:off x="-256200" y="64200"/>
            <a:ext cx="9400200" cy="16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Sigma:  	  3						5					7						11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3.5 : Perspective Mappings</a:t>
            </a:r>
            <a:endParaRPr/>
          </a:p>
        </p:txBody>
      </p:sp>
      <p:sp>
        <p:nvSpPr>
          <p:cNvPr id="266" name="Google Shape;26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Here we are trying to do perspective projection on an image (Clock) onto another image (Isle) to create augmented reality effect.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For doing so we have to evaluate the transformation matrix so that we can perform the transformation of all the pixels of the clock onto the Isle.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Typically, perspective transformation matrix (8 DoF) is evaluated by providing parameters (like translation amount, scale factor, rotation angle, and shearing amount), however, it can also be evaluated if we know the initial and final transformed position of the casted image.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3.5</a:t>
            </a:r>
            <a:endParaRPr/>
          </a:p>
        </p:txBody>
      </p:sp>
      <p:sp>
        <p:nvSpPr>
          <p:cNvPr id="272" name="Google Shape;272;p35"/>
          <p:cNvSpPr txBox="1"/>
          <p:nvPr>
            <p:ph idx="1" type="body"/>
          </p:nvPr>
        </p:nvSpPr>
        <p:spPr>
          <a:xfrm>
            <a:off x="311700" y="923875"/>
            <a:ext cx="56250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a:t>Given an initial </a:t>
            </a:r>
            <a:r>
              <a:rPr lang="en-GB"/>
              <a:t>coordinates</a:t>
            </a:r>
            <a:r>
              <a:rPr lang="en-GB"/>
              <a:t> and transformed coordinates points we computed a Matrix (which is used to map transformed coordinates to the original one)</a:t>
            </a:r>
            <a:endParaRPr/>
          </a:p>
          <a:p>
            <a:pPr indent="0" lvl="0" marL="0" rtl="0" algn="just">
              <a:lnSpc>
                <a:spcPct val="115000"/>
              </a:lnSpc>
              <a:spcBef>
                <a:spcPts val="1600"/>
              </a:spcBef>
              <a:spcAft>
                <a:spcPts val="0"/>
              </a:spcAft>
              <a:buSzPts val="1800"/>
              <a:buNone/>
            </a:pPr>
            <a:r>
              <a:t/>
            </a:r>
            <a:endParaRPr/>
          </a:p>
          <a:p>
            <a:pPr indent="0" lvl="0" marL="0" rtl="0" algn="just">
              <a:lnSpc>
                <a:spcPct val="115000"/>
              </a:lnSpc>
              <a:spcBef>
                <a:spcPts val="1600"/>
              </a:spcBef>
              <a:spcAft>
                <a:spcPts val="0"/>
              </a:spcAft>
              <a:buSzPts val="1800"/>
              <a:buNone/>
            </a:pPr>
            <a:r>
              <a:rPr lang="en-GB"/>
              <a:t>Inversing which we get our perspective transformation matrix.</a:t>
            </a:r>
            <a:endParaRPr/>
          </a:p>
          <a:p>
            <a:pPr indent="0" lvl="0" marL="0" rtl="0" algn="just">
              <a:lnSpc>
                <a:spcPct val="115000"/>
              </a:lnSpc>
              <a:spcBef>
                <a:spcPts val="1600"/>
              </a:spcBef>
              <a:spcAft>
                <a:spcPts val="1600"/>
              </a:spcAft>
              <a:buSzPts val="1800"/>
              <a:buNone/>
            </a:pPr>
            <a:r>
              <a:rPr lang="en-GB"/>
              <a:t>We compute the </a:t>
            </a:r>
            <a:r>
              <a:rPr lang="en-GB"/>
              <a:t>transformed</a:t>
            </a:r>
            <a:r>
              <a:rPr lang="en-GB"/>
              <a:t> coordinates for each pixel of the clock and assign its position (on the isle) with same color intensity value. </a:t>
            </a:r>
            <a:endParaRPr/>
          </a:p>
        </p:txBody>
      </p:sp>
      <p:pic>
        <p:nvPicPr>
          <p:cNvPr id="273" name="Google Shape;273;p35"/>
          <p:cNvPicPr preferRelativeResize="0"/>
          <p:nvPr/>
        </p:nvPicPr>
        <p:blipFill>
          <a:blip r:embed="rId3">
            <a:alphaModFix/>
          </a:blip>
          <a:stretch>
            <a:fillRect/>
          </a:stretch>
        </p:blipFill>
        <p:spPr>
          <a:xfrm>
            <a:off x="6059529" y="1093325"/>
            <a:ext cx="2408075" cy="3283175"/>
          </a:xfrm>
          <a:prstGeom prst="rect">
            <a:avLst/>
          </a:prstGeom>
          <a:noFill/>
          <a:ln>
            <a:noFill/>
          </a:ln>
        </p:spPr>
      </p:pic>
      <p:pic>
        <p:nvPicPr>
          <p:cNvPr id="274" name="Google Shape;274;p35"/>
          <p:cNvPicPr preferRelativeResize="0"/>
          <p:nvPr/>
        </p:nvPicPr>
        <p:blipFill>
          <a:blip r:embed="rId4">
            <a:alphaModFix/>
          </a:blip>
          <a:stretch>
            <a:fillRect/>
          </a:stretch>
        </p:blipFill>
        <p:spPr>
          <a:xfrm>
            <a:off x="2079825" y="2067000"/>
            <a:ext cx="1650424" cy="95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11700" y="2220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Task 3.1</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SzPts val="2800"/>
              <a:buNone/>
            </a:pPr>
            <a:r>
              <a:t/>
            </a:r>
            <a:endParaRPr/>
          </a:p>
        </p:txBody>
      </p:sp>
      <p:sp>
        <p:nvSpPr>
          <p:cNvPr id="73" name="Google Shape;73;p15"/>
          <p:cNvSpPr txBox="1"/>
          <p:nvPr>
            <p:ph idx="1" type="body"/>
          </p:nvPr>
        </p:nvSpPr>
        <p:spPr>
          <a:xfrm>
            <a:off x="311700" y="1152475"/>
            <a:ext cx="8520600" cy="36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Interpolation result for different σ</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GB"/>
              <a:t>			σ = 0.5								      σ = 1.0</a:t>
            </a:r>
            <a:endParaRPr/>
          </a:p>
        </p:txBody>
      </p:sp>
      <p:pic>
        <p:nvPicPr>
          <p:cNvPr id="74" name="Google Shape;74;p15"/>
          <p:cNvPicPr preferRelativeResize="0"/>
          <p:nvPr/>
        </p:nvPicPr>
        <p:blipFill rotWithShape="1">
          <a:blip r:embed="rId3">
            <a:alphaModFix/>
          </a:blip>
          <a:srcRect b="0" l="0" r="0" t="0"/>
          <a:stretch/>
        </p:blipFill>
        <p:spPr>
          <a:xfrm>
            <a:off x="531050" y="1783825"/>
            <a:ext cx="3714750" cy="2400300"/>
          </a:xfrm>
          <a:prstGeom prst="rect">
            <a:avLst/>
          </a:prstGeom>
          <a:noFill/>
          <a:ln cap="flat" cmpd="sng" w="9525">
            <a:solidFill>
              <a:srgbClr val="000000"/>
            </a:solidFill>
            <a:prstDash val="solid"/>
            <a:round/>
            <a:headEnd len="sm" w="sm" type="none"/>
            <a:tailEnd len="sm" w="sm" type="none"/>
          </a:ln>
        </p:spPr>
      </p:pic>
      <p:pic>
        <p:nvPicPr>
          <p:cNvPr id="75" name="Google Shape;75;p15"/>
          <p:cNvPicPr preferRelativeResize="0"/>
          <p:nvPr/>
        </p:nvPicPr>
        <p:blipFill rotWithShape="1">
          <a:blip r:embed="rId4">
            <a:alphaModFix/>
          </a:blip>
          <a:srcRect b="0" l="0" r="0" t="0"/>
          <a:stretch/>
        </p:blipFill>
        <p:spPr>
          <a:xfrm>
            <a:off x="4606200" y="1783825"/>
            <a:ext cx="3714750" cy="2400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3.1</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1" name="Google Shape;81;p16"/>
          <p:cNvSpPr txBox="1"/>
          <p:nvPr>
            <p:ph idx="1" type="body"/>
          </p:nvPr>
        </p:nvSpPr>
        <p:spPr>
          <a:xfrm>
            <a:off x="311700" y="1152475"/>
            <a:ext cx="8520600" cy="36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Interpolation result for different σ (cont.)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GB"/>
              <a:t>			σ = 2								      σ = 4</a:t>
            </a:r>
            <a:endParaRPr/>
          </a:p>
        </p:txBody>
      </p:sp>
      <p:pic>
        <p:nvPicPr>
          <p:cNvPr id="82" name="Google Shape;82;p16"/>
          <p:cNvPicPr preferRelativeResize="0"/>
          <p:nvPr/>
        </p:nvPicPr>
        <p:blipFill rotWithShape="1">
          <a:blip r:embed="rId3">
            <a:alphaModFix/>
          </a:blip>
          <a:srcRect b="0" l="0" r="0" t="0"/>
          <a:stretch/>
        </p:blipFill>
        <p:spPr>
          <a:xfrm>
            <a:off x="578500" y="1777550"/>
            <a:ext cx="3714750" cy="2400300"/>
          </a:xfrm>
          <a:prstGeom prst="rect">
            <a:avLst/>
          </a:prstGeom>
          <a:noFill/>
          <a:ln cap="flat" cmpd="sng" w="9525">
            <a:solidFill>
              <a:srgbClr val="000000"/>
            </a:solidFill>
            <a:prstDash val="solid"/>
            <a:round/>
            <a:headEnd len="sm" w="sm" type="none"/>
            <a:tailEnd len="sm" w="sm" type="none"/>
          </a:ln>
        </p:spPr>
      </p:pic>
      <p:pic>
        <p:nvPicPr>
          <p:cNvPr id="83" name="Google Shape;83;p16"/>
          <p:cNvPicPr preferRelativeResize="0"/>
          <p:nvPr/>
        </p:nvPicPr>
        <p:blipFill rotWithShape="1">
          <a:blip r:embed="rId4">
            <a:alphaModFix/>
          </a:blip>
          <a:srcRect b="0" l="0" r="0" t="0"/>
          <a:stretch/>
        </p:blipFill>
        <p:spPr>
          <a:xfrm>
            <a:off x="4774400" y="1747350"/>
            <a:ext cx="3714750" cy="2400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3.2</a:t>
            </a:r>
            <a:endParaRPr/>
          </a:p>
        </p:txBody>
      </p:sp>
      <p:sp>
        <p:nvSpPr>
          <p:cNvPr id="89" name="Google Shape;89;p17"/>
          <p:cNvSpPr txBox="1"/>
          <p:nvPr>
            <p:ph idx="1" type="body"/>
          </p:nvPr>
        </p:nvSpPr>
        <p:spPr>
          <a:xfrm>
            <a:off x="311150" y="1152525"/>
            <a:ext cx="8521700" cy="3416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Implement Wave function on the image</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GB"/>
              <a:t>Experiment with different </a:t>
            </a:r>
            <a:r>
              <a:rPr lang="en-GB"/>
              <a:t>parameterizations</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52475"/>
            <a:ext cx="8520600" cy="3416400"/>
          </a:xfrm>
          <a:prstGeom prst="rect">
            <a:avLst/>
          </a:prstGeom>
          <a:blipFill rotWithShape="1">
            <a:blip r:embed="rId3">
              <a:alphaModFix/>
            </a:blip>
            <a:stretch>
              <a:fillRect b="0" l="-1042" r="0" t="-2240"/>
            </a:stretch>
          </a:blip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161510" y="-9110"/>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700"/>
              <a:t>Results :</a:t>
            </a:r>
            <a:endParaRPr b="1" sz="1800"/>
          </a:p>
        </p:txBody>
      </p:sp>
      <p:pic>
        <p:nvPicPr>
          <p:cNvPr id="100" name="Google Shape;100;p19"/>
          <p:cNvPicPr preferRelativeResize="0"/>
          <p:nvPr>
            <p:ph idx="1" type="body"/>
          </p:nvPr>
        </p:nvPicPr>
        <p:blipFill rotWithShape="1">
          <a:blip r:embed="rId3">
            <a:alphaModFix/>
          </a:blip>
          <a:srcRect b="0" l="0" r="0" t="0"/>
          <a:stretch/>
        </p:blipFill>
        <p:spPr>
          <a:xfrm>
            <a:off x="1301157" y="1576129"/>
            <a:ext cx="1631752" cy="3263504"/>
          </a:xfrm>
          <a:prstGeom prst="rect">
            <a:avLst/>
          </a:prstGeom>
          <a:noFill/>
          <a:ln>
            <a:noFill/>
          </a:ln>
        </p:spPr>
      </p:pic>
      <p:pic>
        <p:nvPicPr>
          <p:cNvPr id="101" name="Google Shape;101;p19"/>
          <p:cNvPicPr preferRelativeResize="0"/>
          <p:nvPr/>
        </p:nvPicPr>
        <p:blipFill rotWithShape="1">
          <a:blip r:embed="rId4">
            <a:alphaModFix/>
          </a:blip>
          <a:srcRect b="0" l="0" r="0" t="0"/>
          <a:stretch/>
        </p:blipFill>
        <p:spPr>
          <a:xfrm>
            <a:off x="5516217" y="1182032"/>
            <a:ext cx="1828800" cy="3657600"/>
          </a:xfrm>
          <a:prstGeom prst="rect">
            <a:avLst/>
          </a:prstGeom>
          <a:noFill/>
          <a:ln>
            <a:noFill/>
          </a:ln>
        </p:spPr>
      </p:pic>
      <p:sp>
        <p:nvSpPr>
          <p:cNvPr id="102" name="Google Shape;102;p19"/>
          <p:cNvSpPr txBox="1"/>
          <p:nvPr/>
        </p:nvSpPr>
        <p:spPr>
          <a:xfrm>
            <a:off x="657194" y="1007763"/>
            <a:ext cx="3246900" cy="6684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03" name="Google Shape;103;p19"/>
          <p:cNvSpPr txBox="1"/>
          <p:nvPr/>
        </p:nvSpPr>
        <p:spPr>
          <a:xfrm>
            <a:off x="4904330" y="730924"/>
            <a:ext cx="3273300" cy="9453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0"/>
          <p:cNvPicPr preferRelativeResize="0"/>
          <p:nvPr>
            <p:ph idx="1" type="body"/>
          </p:nvPr>
        </p:nvPicPr>
        <p:blipFill rotWithShape="1">
          <a:blip r:embed="rId3">
            <a:alphaModFix/>
          </a:blip>
          <a:srcRect b="0" l="0" r="0" t="0"/>
          <a:stretch/>
        </p:blipFill>
        <p:spPr>
          <a:xfrm>
            <a:off x="1569516" y="1387285"/>
            <a:ext cx="1631752" cy="3263504"/>
          </a:xfrm>
          <a:prstGeom prst="rect">
            <a:avLst/>
          </a:prstGeom>
          <a:noFill/>
          <a:ln>
            <a:noFill/>
          </a:ln>
        </p:spPr>
      </p:pic>
      <p:pic>
        <p:nvPicPr>
          <p:cNvPr id="109" name="Google Shape;109;p20"/>
          <p:cNvPicPr preferRelativeResize="0"/>
          <p:nvPr/>
        </p:nvPicPr>
        <p:blipFill rotWithShape="1">
          <a:blip r:embed="rId4">
            <a:alphaModFix/>
          </a:blip>
          <a:srcRect b="0" l="0" r="0" t="0"/>
          <a:stretch/>
        </p:blipFill>
        <p:spPr>
          <a:xfrm>
            <a:off x="5446643" y="1268016"/>
            <a:ext cx="1828800" cy="3657600"/>
          </a:xfrm>
          <a:prstGeom prst="rect">
            <a:avLst/>
          </a:prstGeom>
          <a:noFill/>
          <a:ln>
            <a:noFill/>
          </a:ln>
        </p:spPr>
      </p:pic>
      <p:sp>
        <p:nvSpPr>
          <p:cNvPr id="110" name="Google Shape;110;p20"/>
          <p:cNvSpPr txBox="1"/>
          <p:nvPr/>
        </p:nvSpPr>
        <p:spPr>
          <a:xfrm>
            <a:off x="816680" y="719003"/>
            <a:ext cx="3246900" cy="6684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11" name="Google Shape;111;p20"/>
          <p:cNvSpPr txBox="1"/>
          <p:nvPr/>
        </p:nvSpPr>
        <p:spPr>
          <a:xfrm>
            <a:off x="4649850" y="633207"/>
            <a:ext cx="3246900" cy="8400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1"/>
          <p:cNvPicPr preferRelativeResize="0"/>
          <p:nvPr/>
        </p:nvPicPr>
        <p:blipFill rotWithShape="1">
          <a:blip r:embed="rId3">
            <a:alphaModFix/>
          </a:blip>
          <a:srcRect b="4509" l="0" r="0" t="-4509"/>
          <a:stretch/>
        </p:blipFill>
        <p:spPr>
          <a:xfrm>
            <a:off x="568549" y="1814358"/>
            <a:ext cx="3080510" cy="3080510"/>
          </a:xfrm>
          <a:prstGeom prst="rect">
            <a:avLst/>
          </a:prstGeom>
          <a:noFill/>
          <a:ln>
            <a:noFill/>
          </a:ln>
        </p:spPr>
      </p:pic>
      <p:pic>
        <p:nvPicPr>
          <p:cNvPr id="117" name="Google Shape;117;p21"/>
          <p:cNvPicPr preferRelativeResize="0"/>
          <p:nvPr/>
        </p:nvPicPr>
        <p:blipFill rotWithShape="1">
          <a:blip r:embed="rId4">
            <a:alphaModFix/>
          </a:blip>
          <a:srcRect b="0" l="0" r="0" t="0"/>
          <a:stretch/>
        </p:blipFill>
        <p:spPr>
          <a:xfrm>
            <a:off x="4422944" y="126022"/>
            <a:ext cx="1971675" cy="1971675"/>
          </a:xfrm>
          <a:prstGeom prst="rect">
            <a:avLst/>
          </a:prstGeom>
          <a:noFill/>
          <a:ln>
            <a:noFill/>
          </a:ln>
        </p:spPr>
      </p:pic>
      <p:sp>
        <p:nvSpPr>
          <p:cNvPr id="118" name="Google Shape;118;p21"/>
          <p:cNvSpPr txBox="1"/>
          <p:nvPr/>
        </p:nvSpPr>
        <p:spPr>
          <a:xfrm>
            <a:off x="795132" y="318052"/>
            <a:ext cx="4107346" cy="158761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19" name="Google Shape;119;p21"/>
          <p:cNvSpPr txBox="1"/>
          <p:nvPr/>
        </p:nvSpPr>
        <p:spPr>
          <a:xfrm>
            <a:off x="6855667" y="2747129"/>
            <a:ext cx="1099800" cy="5631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pic>
        <p:nvPicPr>
          <p:cNvPr id="120" name="Google Shape;120;p21"/>
          <p:cNvPicPr preferRelativeResize="0"/>
          <p:nvPr/>
        </p:nvPicPr>
        <p:blipFill rotWithShape="1">
          <a:blip r:embed="rId7">
            <a:alphaModFix/>
          </a:blip>
          <a:srcRect b="0" l="0" r="0" t="0"/>
          <a:stretch/>
        </p:blipFill>
        <p:spPr>
          <a:xfrm>
            <a:off x="6937524" y="126022"/>
            <a:ext cx="2114550" cy="1971675"/>
          </a:xfrm>
          <a:prstGeom prst="rect">
            <a:avLst/>
          </a:prstGeom>
          <a:noFill/>
          <a:ln>
            <a:noFill/>
          </a:ln>
        </p:spPr>
      </p:pic>
      <p:pic>
        <p:nvPicPr>
          <p:cNvPr id="121" name="Google Shape;121;p21"/>
          <p:cNvPicPr preferRelativeResize="0"/>
          <p:nvPr/>
        </p:nvPicPr>
        <p:blipFill rotWithShape="1">
          <a:blip r:embed="rId8">
            <a:alphaModFix/>
          </a:blip>
          <a:srcRect b="0" l="0" r="0" t="0"/>
          <a:stretch/>
        </p:blipFill>
        <p:spPr>
          <a:xfrm>
            <a:off x="5548938" y="3213222"/>
            <a:ext cx="1971675" cy="1971675"/>
          </a:xfrm>
          <a:prstGeom prst="rect">
            <a:avLst/>
          </a:prstGeom>
          <a:noFill/>
          <a:ln>
            <a:noFill/>
          </a:ln>
        </p:spPr>
      </p:pic>
      <p:sp>
        <p:nvSpPr>
          <p:cNvPr id="122" name="Google Shape;122;p21"/>
          <p:cNvSpPr txBox="1"/>
          <p:nvPr/>
        </p:nvSpPr>
        <p:spPr>
          <a:xfrm>
            <a:off x="5295146" y="2844035"/>
            <a:ext cx="1365000" cy="3693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23" name="Google Shape;123;p21"/>
          <p:cNvSpPr txBox="1"/>
          <p:nvPr/>
        </p:nvSpPr>
        <p:spPr>
          <a:xfrm>
            <a:off x="8222560" y="6295852"/>
            <a:ext cx="1249846" cy="369332"/>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