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b036622a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b036622a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b036622a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b036622a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b036622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b036622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
          <p:cNvSpPr txBox="1"/>
          <p:nvPr>
            <p:ph idx="10" type="dt"/>
          </p:nvPr>
        </p:nvSpPr>
        <p:spPr>
          <a:xfrm>
            <a:off x="628650" y="4767263"/>
            <a:ext cx="2057400" cy="273844"/>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4"/>
          <p:cNvSpPr txBox="1"/>
          <p:nvPr>
            <p:ph idx="11" type="ftr"/>
          </p:nvPr>
        </p:nvSpPr>
        <p:spPr>
          <a:xfrm>
            <a:off x="3028950" y="4767263"/>
            <a:ext cx="3086100" cy="273844"/>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28.jpg"/><Relationship Id="rId10" Type="http://schemas.openxmlformats.org/officeDocument/2006/relationships/image" Target="../media/image26.png"/><Relationship Id="rId9"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23.jpg"/><Relationship Id="rId8" Type="http://schemas.openxmlformats.org/officeDocument/2006/relationships/image" Target="../media/image2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6.jpg"/><Relationship Id="rId4" Type="http://schemas.openxmlformats.org/officeDocument/2006/relationships/image" Target="../media/image30.jpg"/><Relationship Id="rId5"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4.jpg"/><Relationship Id="rId4" Type="http://schemas.openxmlformats.org/officeDocument/2006/relationships/image" Target="../media/image31.png"/><Relationship Id="rId10" Type="http://schemas.openxmlformats.org/officeDocument/2006/relationships/image" Target="../media/image29.png"/><Relationship Id="rId9" Type="http://schemas.openxmlformats.org/officeDocument/2006/relationships/image" Target="../media/image35.png"/><Relationship Id="rId5" Type="http://schemas.openxmlformats.org/officeDocument/2006/relationships/image" Target="../media/image30.jpg"/><Relationship Id="rId6" Type="http://schemas.openxmlformats.org/officeDocument/2006/relationships/image" Target="../media/image33.jpg"/><Relationship Id="rId7" Type="http://schemas.openxmlformats.org/officeDocument/2006/relationships/image" Target="../media/image32.jpg"/><Relationship Id="rId8"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1.jpg"/><Relationship Id="rId4" Type="http://schemas.openxmlformats.org/officeDocument/2006/relationships/image" Target="../media/image39.jpg"/><Relationship Id="rId5"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7.jpg"/><Relationship Id="rId4" Type="http://schemas.openxmlformats.org/officeDocument/2006/relationships/image" Target="../media/image39.jpg"/><Relationship Id="rId10" Type="http://schemas.openxmlformats.org/officeDocument/2006/relationships/image" Target="../media/image45.jpg"/><Relationship Id="rId9" Type="http://schemas.openxmlformats.org/officeDocument/2006/relationships/image" Target="../media/image43.jpg"/><Relationship Id="rId5" Type="http://schemas.openxmlformats.org/officeDocument/2006/relationships/image" Target="../media/image38.png"/><Relationship Id="rId6" Type="http://schemas.openxmlformats.org/officeDocument/2006/relationships/image" Target="../media/image40.png"/><Relationship Id="rId7" Type="http://schemas.openxmlformats.org/officeDocument/2006/relationships/image" Target="../media/image42.png"/><Relationship Id="rId8"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6.png"/><Relationship Id="rId4" Type="http://schemas.openxmlformats.org/officeDocument/2006/relationships/image" Target="../media/image4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8.jpg"/><Relationship Id="rId4" Type="http://schemas.openxmlformats.org/officeDocument/2006/relationships/image" Target="../media/image56.jpg"/><Relationship Id="rId5" Type="http://schemas.openxmlformats.org/officeDocument/2006/relationships/image" Target="../media/image51.jpg"/><Relationship Id="rId6" Type="http://schemas.openxmlformats.org/officeDocument/2006/relationships/image" Target="../media/image5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3.jpg"/><Relationship Id="rId4" Type="http://schemas.openxmlformats.org/officeDocument/2006/relationships/image" Target="../media/image50.jpg"/><Relationship Id="rId5" Type="http://schemas.openxmlformats.org/officeDocument/2006/relationships/image" Target="../media/image54.jpg"/><Relationship Id="rId6" Type="http://schemas.openxmlformats.org/officeDocument/2006/relationships/image" Target="../media/image5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2.jpg"/><Relationship Id="rId4" Type="http://schemas.openxmlformats.org/officeDocument/2006/relationships/image" Target="../media/image63.jpg"/><Relationship Id="rId5" Type="http://schemas.openxmlformats.org/officeDocument/2006/relationships/image" Target="../media/image55.jpg"/><Relationship Id="rId6" Type="http://schemas.openxmlformats.org/officeDocument/2006/relationships/image" Target="../media/image53.jpg"/><Relationship Id="rId7"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9.jpg"/><Relationship Id="rId4" Type="http://schemas.openxmlformats.org/officeDocument/2006/relationships/image" Target="../media/image58.jpg"/><Relationship Id="rId10" Type="http://schemas.openxmlformats.org/officeDocument/2006/relationships/image" Target="../media/image71.jpg"/><Relationship Id="rId9" Type="http://schemas.openxmlformats.org/officeDocument/2006/relationships/image" Target="../media/image62.jpg"/><Relationship Id="rId5" Type="http://schemas.openxmlformats.org/officeDocument/2006/relationships/image" Target="../media/image61.jpg"/><Relationship Id="rId6" Type="http://schemas.openxmlformats.org/officeDocument/2006/relationships/image" Target="../media/image60.jpg"/><Relationship Id="rId7" Type="http://schemas.openxmlformats.org/officeDocument/2006/relationships/image" Target="../media/image75.jpg"/><Relationship Id="rId8" Type="http://schemas.openxmlformats.org/officeDocument/2006/relationships/image" Target="../media/image6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7.jpg"/><Relationship Id="rId4" Type="http://schemas.openxmlformats.org/officeDocument/2006/relationships/image" Target="../media/image75.jpg"/><Relationship Id="rId10" Type="http://schemas.openxmlformats.org/officeDocument/2006/relationships/image" Target="../media/image68.jpg"/><Relationship Id="rId9" Type="http://schemas.openxmlformats.org/officeDocument/2006/relationships/image" Target="../media/image65.jpg"/><Relationship Id="rId5" Type="http://schemas.openxmlformats.org/officeDocument/2006/relationships/image" Target="../media/image73.jpg"/><Relationship Id="rId6" Type="http://schemas.openxmlformats.org/officeDocument/2006/relationships/image" Target="../media/image64.jpg"/><Relationship Id="rId7" Type="http://schemas.openxmlformats.org/officeDocument/2006/relationships/image" Target="../media/image69.jpg"/><Relationship Id="rId8" Type="http://schemas.openxmlformats.org/officeDocument/2006/relationships/image" Target="../media/image6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6.jpg"/><Relationship Id="rId4" Type="http://schemas.openxmlformats.org/officeDocument/2006/relationships/image" Target="../media/image70.jpg"/><Relationship Id="rId10" Type="http://schemas.openxmlformats.org/officeDocument/2006/relationships/image" Target="../media/image79.jpg"/><Relationship Id="rId9" Type="http://schemas.openxmlformats.org/officeDocument/2006/relationships/image" Target="../media/image78.jpg"/><Relationship Id="rId5" Type="http://schemas.openxmlformats.org/officeDocument/2006/relationships/image" Target="../media/image74.jpg"/><Relationship Id="rId6" Type="http://schemas.openxmlformats.org/officeDocument/2006/relationships/image" Target="../media/image81.jpg"/><Relationship Id="rId7" Type="http://schemas.openxmlformats.org/officeDocument/2006/relationships/image" Target="../media/image77.jpg"/><Relationship Id="rId8" Type="http://schemas.openxmlformats.org/officeDocument/2006/relationships/image" Target="../media/image8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2.jpg"/><Relationship Id="rId4" Type="http://schemas.openxmlformats.org/officeDocument/2006/relationships/image" Target="../media/image84.png"/><Relationship Id="rId5" Type="http://schemas.openxmlformats.org/officeDocument/2006/relationships/image" Target="../media/image8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1.jp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3.png"/><Relationship Id="rId8"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jpg"/><Relationship Id="rId4" Type="http://schemas.openxmlformats.org/officeDocument/2006/relationships/image" Target="../media/image12.jp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18.jp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Image Warping</a:t>
            </a:r>
            <a:endParaRPr/>
          </a:p>
        </p:txBody>
      </p:sp>
      <p:sp>
        <p:nvSpPr>
          <p:cNvPr id="59" name="Google Shape;59;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Project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2"/>
          <p:cNvPicPr preferRelativeResize="0"/>
          <p:nvPr/>
        </p:nvPicPr>
        <p:blipFill rotWithShape="1">
          <a:blip r:embed="rId3">
            <a:alphaModFix/>
          </a:blip>
          <a:srcRect b="4508" l="0" r="0" t="-4509"/>
          <a:stretch/>
        </p:blipFill>
        <p:spPr>
          <a:xfrm>
            <a:off x="441749" y="126033"/>
            <a:ext cx="3080510" cy="3080510"/>
          </a:xfrm>
          <a:prstGeom prst="rect">
            <a:avLst/>
          </a:prstGeom>
          <a:noFill/>
          <a:ln>
            <a:noFill/>
          </a:ln>
        </p:spPr>
      </p:pic>
      <p:pic>
        <p:nvPicPr>
          <p:cNvPr id="127" name="Google Shape;127;p22"/>
          <p:cNvPicPr preferRelativeResize="0"/>
          <p:nvPr/>
        </p:nvPicPr>
        <p:blipFill rotWithShape="1">
          <a:blip r:embed="rId4">
            <a:alphaModFix/>
          </a:blip>
          <a:srcRect b="0" l="0" r="0" t="0"/>
          <a:stretch/>
        </p:blipFill>
        <p:spPr>
          <a:xfrm>
            <a:off x="4422944" y="126022"/>
            <a:ext cx="1971675" cy="1971675"/>
          </a:xfrm>
          <a:prstGeom prst="rect">
            <a:avLst/>
          </a:prstGeom>
          <a:noFill/>
          <a:ln>
            <a:noFill/>
          </a:ln>
        </p:spPr>
      </p:pic>
      <p:sp>
        <p:nvSpPr>
          <p:cNvPr id="128" name="Google Shape;128;p22"/>
          <p:cNvSpPr txBox="1"/>
          <p:nvPr/>
        </p:nvSpPr>
        <p:spPr>
          <a:xfrm>
            <a:off x="-157343" y="3365427"/>
            <a:ext cx="4107300" cy="1587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29" name="Google Shape;129;p22"/>
          <p:cNvSpPr txBox="1"/>
          <p:nvPr/>
        </p:nvSpPr>
        <p:spPr>
          <a:xfrm>
            <a:off x="7295292" y="2184604"/>
            <a:ext cx="1099800" cy="5631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30" name="Google Shape;130;p22"/>
          <p:cNvPicPr preferRelativeResize="0"/>
          <p:nvPr/>
        </p:nvPicPr>
        <p:blipFill rotWithShape="1">
          <a:blip r:embed="rId7">
            <a:alphaModFix/>
          </a:blip>
          <a:srcRect b="0" l="0" r="0" t="0"/>
          <a:stretch/>
        </p:blipFill>
        <p:spPr>
          <a:xfrm>
            <a:off x="6937524" y="126022"/>
            <a:ext cx="2114550" cy="1971675"/>
          </a:xfrm>
          <a:prstGeom prst="rect">
            <a:avLst/>
          </a:prstGeom>
          <a:noFill/>
          <a:ln>
            <a:noFill/>
          </a:ln>
        </p:spPr>
      </p:pic>
      <p:pic>
        <p:nvPicPr>
          <p:cNvPr id="131" name="Google Shape;131;p22"/>
          <p:cNvPicPr preferRelativeResize="0"/>
          <p:nvPr/>
        </p:nvPicPr>
        <p:blipFill rotWithShape="1">
          <a:blip r:embed="rId8">
            <a:alphaModFix/>
          </a:blip>
          <a:srcRect b="0" l="0" r="0" t="0"/>
          <a:stretch/>
        </p:blipFill>
        <p:spPr>
          <a:xfrm>
            <a:off x="5402413" y="2747697"/>
            <a:ext cx="1971675" cy="1971675"/>
          </a:xfrm>
          <a:prstGeom prst="rect">
            <a:avLst/>
          </a:prstGeom>
          <a:noFill/>
          <a:ln>
            <a:noFill/>
          </a:ln>
        </p:spPr>
      </p:pic>
      <p:sp>
        <p:nvSpPr>
          <p:cNvPr id="132" name="Google Shape;132;p22"/>
          <p:cNvSpPr txBox="1"/>
          <p:nvPr/>
        </p:nvSpPr>
        <p:spPr>
          <a:xfrm>
            <a:off x="4726284" y="2184610"/>
            <a:ext cx="1365000" cy="3693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33" name="Google Shape;133;p22"/>
          <p:cNvSpPr txBox="1"/>
          <p:nvPr/>
        </p:nvSpPr>
        <p:spPr>
          <a:xfrm>
            <a:off x="5763373" y="4774202"/>
            <a:ext cx="1249800" cy="3693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360549" y="106875"/>
            <a:ext cx="3570150" cy="3345450"/>
          </a:xfrm>
          <a:prstGeom prst="rect">
            <a:avLst/>
          </a:prstGeom>
          <a:noFill/>
          <a:ln>
            <a:noFill/>
          </a:ln>
        </p:spPr>
      </p:pic>
      <p:pic>
        <p:nvPicPr>
          <p:cNvPr id="139" name="Google Shape;139;p23"/>
          <p:cNvPicPr preferRelativeResize="0"/>
          <p:nvPr/>
        </p:nvPicPr>
        <p:blipFill rotWithShape="1">
          <a:blip r:embed="rId4">
            <a:alphaModFix/>
          </a:blip>
          <a:srcRect b="0" l="0" r="0" t="0"/>
          <a:stretch/>
        </p:blipFill>
        <p:spPr>
          <a:xfrm>
            <a:off x="4846874" y="152400"/>
            <a:ext cx="3570150" cy="3254400"/>
          </a:xfrm>
          <a:prstGeom prst="rect">
            <a:avLst/>
          </a:prstGeom>
          <a:noFill/>
          <a:ln>
            <a:noFill/>
          </a:ln>
        </p:spPr>
      </p:pic>
      <p:sp>
        <p:nvSpPr>
          <p:cNvPr id="140" name="Google Shape;140;p23"/>
          <p:cNvSpPr txBox="1"/>
          <p:nvPr/>
        </p:nvSpPr>
        <p:spPr>
          <a:xfrm>
            <a:off x="2513275" y="3733350"/>
            <a:ext cx="4515000" cy="9573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3">
            <a:alphaModFix/>
          </a:blip>
          <a:srcRect b="0" l="0" r="0" t="0"/>
          <a:stretch/>
        </p:blipFill>
        <p:spPr>
          <a:xfrm>
            <a:off x="3124151" y="0"/>
            <a:ext cx="1885171" cy="1973539"/>
          </a:xfrm>
          <a:prstGeom prst="rect">
            <a:avLst/>
          </a:prstGeom>
          <a:noFill/>
          <a:ln>
            <a:noFill/>
          </a:ln>
        </p:spPr>
      </p:pic>
      <p:sp>
        <p:nvSpPr>
          <p:cNvPr id="146" name="Google Shape;146;p24"/>
          <p:cNvSpPr txBox="1"/>
          <p:nvPr/>
        </p:nvSpPr>
        <p:spPr>
          <a:xfrm>
            <a:off x="5104538" y="-8"/>
            <a:ext cx="1139700" cy="22293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47" name="Google Shape;147;p24"/>
          <p:cNvPicPr preferRelativeResize="0"/>
          <p:nvPr/>
        </p:nvPicPr>
        <p:blipFill rotWithShape="1">
          <a:blip r:embed="rId5">
            <a:alphaModFix/>
          </a:blip>
          <a:srcRect b="0" l="0" r="0" t="0"/>
          <a:stretch/>
        </p:blipFill>
        <p:spPr>
          <a:xfrm>
            <a:off x="375584" y="2411047"/>
            <a:ext cx="2043113" cy="1914525"/>
          </a:xfrm>
          <a:prstGeom prst="rect">
            <a:avLst/>
          </a:prstGeom>
          <a:noFill/>
          <a:ln>
            <a:noFill/>
          </a:ln>
        </p:spPr>
      </p:pic>
      <p:pic>
        <p:nvPicPr>
          <p:cNvPr id="148" name="Google Shape;148;p24"/>
          <p:cNvPicPr preferRelativeResize="0"/>
          <p:nvPr/>
        </p:nvPicPr>
        <p:blipFill rotWithShape="1">
          <a:blip r:embed="rId6">
            <a:alphaModFix/>
          </a:blip>
          <a:srcRect b="0" l="0" r="0" t="0"/>
          <a:stretch/>
        </p:blipFill>
        <p:spPr>
          <a:xfrm>
            <a:off x="3355697" y="2411047"/>
            <a:ext cx="1971675" cy="1914525"/>
          </a:xfrm>
          <a:prstGeom prst="rect">
            <a:avLst/>
          </a:prstGeom>
          <a:noFill/>
          <a:ln>
            <a:noFill/>
          </a:ln>
        </p:spPr>
      </p:pic>
      <p:pic>
        <p:nvPicPr>
          <p:cNvPr id="149" name="Google Shape;149;p24"/>
          <p:cNvPicPr preferRelativeResize="0"/>
          <p:nvPr/>
        </p:nvPicPr>
        <p:blipFill rotWithShape="1">
          <a:blip r:embed="rId7">
            <a:alphaModFix/>
          </a:blip>
          <a:srcRect b="0" l="0" r="0" t="0"/>
          <a:stretch/>
        </p:blipFill>
        <p:spPr>
          <a:xfrm>
            <a:off x="6337992" y="2411047"/>
            <a:ext cx="2043113" cy="1914525"/>
          </a:xfrm>
          <a:prstGeom prst="rect">
            <a:avLst/>
          </a:prstGeom>
          <a:noFill/>
          <a:ln>
            <a:noFill/>
          </a:ln>
        </p:spPr>
      </p:pic>
      <p:sp>
        <p:nvSpPr>
          <p:cNvPr id="150" name="Google Shape;150;p24"/>
          <p:cNvSpPr txBox="1"/>
          <p:nvPr/>
        </p:nvSpPr>
        <p:spPr>
          <a:xfrm>
            <a:off x="2940998" y="4416016"/>
            <a:ext cx="2801100" cy="8400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1" name="Google Shape;151;p24"/>
          <p:cNvSpPr txBox="1"/>
          <p:nvPr/>
        </p:nvSpPr>
        <p:spPr>
          <a:xfrm>
            <a:off x="5972497" y="4416034"/>
            <a:ext cx="2874900" cy="5631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2" name="Google Shape;152;p24"/>
          <p:cNvSpPr txBox="1"/>
          <p:nvPr/>
        </p:nvSpPr>
        <p:spPr>
          <a:xfrm>
            <a:off x="-40306" y="4448911"/>
            <a:ext cx="2874900" cy="5631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latin typeface="Calibri"/>
                <a:ea typeface="Calibri"/>
                <a:cs typeface="Calibri"/>
                <a:sym typeface="Calibri"/>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336025" y="2104150"/>
            <a:ext cx="2781325" cy="2781325"/>
          </a:xfrm>
          <a:prstGeom prst="rect">
            <a:avLst/>
          </a:prstGeom>
          <a:noFill/>
          <a:ln>
            <a:noFill/>
          </a:ln>
        </p:spPr>
      </p:pic>
      <p:pic>
        <p:nvPicPr>
          <p:cNvPr id="158" name="Google Shape;158;p25"/>
          <p:cNvPicPr preferRelativeResize="0"/>
          <p:nvPr/>
        </p:nvPicPr>
        <p:blipFill rotWithShape="1">
          <a:blip r:embed="rId4">
            <a:alphaModFix/>
          </a:blip>
          <a:srcRect b="0" l="0" r="0" t="0"/>
          <a:stretch/>
        </p:blipFill>
        <p:spPr>
          <a:xfrm>
            <a:off x="5460175" y="2104150"/>
            <a:ext cx="2781325" cy="2781325"/>
          </a:xfrm>
          <a:prstGeom prst="rect">
            <a:avLst/>
          </a:prstGeom>
          <a:noFill/>
          <a:ln>
            <a:noFill/>
          </a:ln>
        </p:spPr>
      </p:pic>
      <p:sp>
        <p:nvSpPr>
          <p:cNvPr id="159" name="Google Shape;159;p25"/>
          <p:cNvSpPr txBox="1"/>
          <p:nvPr/>
        </p:nvSpPr>
        <p:spPr>
          <a:xfrm>
            <a:off x="3338380" y="170260"/>
            <a:ext cx="1696200" cy="23253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26"/>
          <p:cNvPicPr preferRelativeResize="0"/>
          <p:nvPr>
            <p:ph idx="1" type="body"/>
          </p:nvPr>
        </p:nvPicPr>
        <p:blipFill rotWithShape="1">
          <a:blip r:embed="rId3">
            <a:alphaModFix/>
          </a:blip>
          <a:srcRect b="0" l="0" r="0" t="0"/>
          <a:stretch/>
        </p:blipFill>
        <p:spPr>
          <a:xfrm>
            <a:off x="220337" y="420689"/>
            <a:ext cx="1828800" cy="1971600"/>
          </a:xfrm>
          <a:prstGeom prst="rect">
            <a:avLst/>
          </a:prstGeom>
          <a:noFill/>
          <a:ln>
            <a:noFill/>
          </a:ln>
        </p:spPr>
      </p:pic>
      <p:pic>
        <p:nvPicPr>
          <p:cNvPr id="165" name="Google Shape;165;p26"/>
          <p:cNvPicPr preferRelativeResize="0"/>
          <p:nvPr/>
        </p:nvPicPr>
        <p:blipFill rotWithShape="1">
          <a:blip r:embed="rId4">
            <a:alphaModFix/>
          </a:blip>
          <a:srcRect b="0" l="0" r="0" t="0"/>
          <a:stretch/>
        </p:blipFill>
        <p:spPr>
          <a:xfrm>
            <a:off x="4977975" y="377765"/>
            <a:ext cx="1971675" cy="1971675"/>
          </a:xfrm>
          <a:prstGeom prst="rect">
            <a:avLst/>
          </a:prstGeom>
          <a:noFill/>
          <a:ln>
            <a:noFill/>
          </a:ln>
        </p:spPr>
      </p:pic>
      <p:sp>
        <p:nvSpPr>
          <p:cNvPr id="166" name="Google Shape;166;p26"/>
          <p:cNvSpPr txBox="1"/>
          <p:nvPr/>
        </p:nvSpPr>
        <p:spPr>
          <a:xfrm>
            <a:off x="2158814" y="420698"/>
            <a:ext cx="1139700" cy="18858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7" name="Google Shape;167;p26"/>
          <p:cNvSpPr txBox="1"/>
          <p:nvPr/>
        </p:nvSpPr>
        <p:spPr>
          <a:xfrm>
            <a:off x="7150555" y="200960"/>
            <a:ext cx="1696200" cy="2325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8" name="Google Shape;168;p26"/>
          <p:cNvSpPr txBox="1"/>
          <p:nvPr/>
        </p:nvSpPr>
        <p:spPr>
          <a:xfrm>
            <a:off x="2220264" y="2936784"/>
            <a:ext cx="1139700" cy="18858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9" name="Google Shape;169;p26"/>
          <p:cNvSpPr txBox="1"/>
          <p:nvPr/>
        </p:nvSpPr>
        <p:spPr>
          <a:xfrm>
            <a:off x="7150557" y="2782403"/>
            <a:ext cx="1484100" cy="23253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170" name="Google Shape;170;p26"/>
          <p:cNvCxnSpPr/>
          <p:nvPr/>
        </p:nvCxnSpPr>
        <p:spPr>
          <a:xfrm flipH="1" rot="10800000">
            <a:off x="3886855" y="1362839"/>
            <a:ext cx="502800" cy="1500"/>
          </a:xfrm>
          <a:prstGeom prst="straightConnector1">
            <a:avLst/>
          </a:prstGeom>
          <a:noFill/>
          <a:ln cap="flat" cmpd="sng" w="9525">
            <a:solidFill>
              <a:srgbClr val="FF0000"/>
            </a:solidFill>
            <a:prstDash val="solid"/>
            <a:round/>
            <a:headEnd len="sm" w="sm" type="none"/>
            <a:tailEnd len="med" w="med" type="triangle"/>
          </a:ln>
        </p:spPr>
      </p:cxnSp>
      <p:cxnSp>
        <p:nvCxnSpPr>
          <p:cNvPr id="171" name="Google Shape;171;p26"/>
          <p:cNvCxnSpPr/>
          <p:nvPr/>
        </p:nvCxnSpPr>
        <p:spPr>
          <a:xfrm flipH="1" rot="10800000">
            <a:off x="3831517" y="3767493"/>
            <a:ext cx="502800" cy="1500"/>
          </a:xfrm>
          <a:prstGeom prst="straightConnector1">
            <a:avLst/>
          </a:prstGeom>
          <a:noFill/>
          <a:ln cap="flat" cmpd="sng" w="9525">
            <a:solidFill>
              <a:srgbClr val="FF0000"/>
            </a:solidFill>
            <a:prstDash val="solid"/>
            <a:round/>
            <a:headEnd len="sm" w="sm" type="none"/>
            <a:tailEnd len="med" w="med" type="triangle"/>
          </a:ln>
        </p:spPr>
      </p:cxnSp>
      <p:pic>
        <p:nvPicPr>
          <p:cNvPr id="172" name="Google Shape;172;p26"/>
          <p:cNvPicPr preferRelativeResize="0"/>
          <p:nvPr/>
        </p:nvPicPr>
        <p:blipFill rotWithShape="1">
          <a:blip r:embed="rId9">
            <a:alphaModFix/>
          </a:blip>
          <a:srcRect b="0" l="0" r="0" t="0"/>
          <a:stretch/>
        </p:blipFill>
        <p:spPr>
          <a:xfrm>
            <a:off x="242287" y="2893841"/>
            <a:ext cx="1828800" cy="1971675"/>
          </a:xfrm>
          <a:prstGeom prst="rect">
            <a:avLst/>
          </a:prstGeom>
          <a:noFill/>
          <a:ln>
            <a:noFill/>
          </a:ln>
        </p:spPr>
      </p:pic>
      <p:pic>
        <p:nvPicPr>
          <p:cNvPr id="173" name="Google Shape;173;p26"/>
          <p:cNvPicPr preferRelativeResize="0"/>
          <p:nvPr/>
        </p:nvPicPr>
        <p:blipFill rotWithShape="1">
          <a:blip r:embed="rId10">
            <a:alphaModFix/>
          </a:blip>
          <a:srcRect b="0" l="0" r="0" t="0"/>
          <a:stretch/>
        </p:blipFill>
        <p:spPr>
          <a:xfrm>
            <a:off x="4906538" y="2782415"/>
            <a:ext cx="2114550" cy="197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3.3</a:t>
            </a:r>
            <a:endParaRPr/>
          </a:p>
          <a:p>
            <a:pPr indent="0" lvl="0" marL="0" rtl="0" algn="l">
              <a:lnSpc>
                <a:spcPct val="100000"/>
              </a:lnSpc>
              <a:spcBef>
                <a:spcPts val="0"/>
              </a:spcBef>
              <a:spcAft>
                <a:spcPts val="0"/>
              </a:spcAft>
              <a:buSzPts val="2800"/>
              <a:buNone/>
            </a:pPr>
            <a:r>
              <a:t/>
            </a:r>
            <a:endParaRPr/>
          </a:p>
        </p:txBody>
      </p:sp>
      <p:sp>
        <p:nvSpPr>
          <p:cNvPr id="179" name="Google Shape;17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Requirements: In this task we are required to perform a anamorphic image warping, and a discs-like extension of it. Apply this on clock.jpg.</a:t>
            </a:r>
            <a:endParaRPr/>
          </a:p>
        </p:txBody>
      </p:sp>
      <p:pic>
        <p:nvPicPr>
          <p:cNvPr id="180" name="Google Shape;180;p27"/>
          <p:cNvPicPr preferRelativeResize="0"/>
          <p:nvPr/>
        </p:nvPicPr>
        <p:blipFill rotWithShape="1">
          <a:blip r:embed="rId3">
            <a:alphaModFix/>
          </a:blip>
          <a:srcRect b="0" l="0" r="0" t="0"/>
          <a:stretch/>
        </p:blipFill>
        <p:spPr>
          <a:xfrm>
            <a:off x="2466975" y="2283825"/>
            <a:ext cx="4210050" cy="209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Task 3.3</a:t>
            </a:r>
            <a:endParaRPr/>
          </a:p>
          <a:p>
            <a:pPr indent="0" lvl="0" marL="0" rtl="0" algn="l">
              <a:lnSpc>
                <a:spcPct val="100000"/>
              </a:lnSpc>
              <a:spcBef>
                <a:spcPts val="0"/>
              </a:spcBef>
              <a:spcAft>
                <a:spcPts val="0"/>
              </a:spcAft>
              <a:buSzPts val="2800"/>
              <a:buNone/>
            </a:pPr>
            <a:r>
              <a:t/>
            </a:r>
            <a:endParaRPr/>
          </a:p>
        </p:txBody>
      </p:sp>
      <p:sp>
        <p:nvSpPr>
          <p:cNvPr id="186" name="Google Shape;186;p28"/>
          <p:cNvSpPr txBox="1"/>
          <p:nvPr>
            <p:ph idx="1" type="body"/>
          </p:nvPr>
        </p:nvSpPr>
        <p:spPr>
          <a:xfrm>
            <a:off x="370150" y="1135775"/>
            <a:ext cx="8520600" cy="38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Method: To achieve this, we need to map the image from r, 𝜑 plane onto the x, y plane using </a:t>
            </a:r>
            <a:r>
              <a:rPr lang="en-GB">
                <a:solidFill>
                  <a:schemeClr val="dk1"/>
                </a:solidFill>
                <a:highlight>
                  <a:srgbClr val="FFFFFF"/>
                </a:highlight>
                <a:latin typeface="Courier New"/>
                <a:ea typeface="Courier New"/>
                <a:cs typeface="Courier New"/>
                <a:sym typeface="Courier New"/>
              </a:rPr>
              <a:t>from_r_phi_plane_V2.</a:t>
            </a:r>
            <a:endParaRPr>
              <a:solidFill>
                <a:schemeClr val="dk1"/>
              </a:solidFill>
              <a:highlight>
                <a:srgbClr val="FFFFFF"/>
              </a:highlight>
              <a:latin typeface="Courier New"/>
              <a:ea typeface="Courier New"/>
              <a:cs typeface="Courier New"/>
              <a:sym typeface="Courier New"/>
            </a:endParaRPr>
          </a:p>
          <a:p>
            <a:pPr indent="-323850" lvl="0" marL="457200" rtl="0" algn="l">
              <a:lnSpc>
                <a:spcPct val="130434"/>
              </a:lnSpc>
              <a:spcBef>
                <a:spcPts val="1600"/>
              </a:spcBef>
              <a:spcAft>
                <a:spcPts val="0"/>
              </a:spcAft>
              <a:buClr>
                <a:schemeClr val="dk1"/>
              </a:buClr>
              <a:buSzPts val="1500"/>
              <a:buChar char="●"/>
            </a:pPr>
            <a:r>
              <a:rPr lang="en-GB" sz="1500">
                <a:solidFill>
                  <a:schemeClr val="dk1"/>
                </a:solidFill>
                <a:highlight>
                  <a:srgbClr val="FFFFFF"/>
                </a:highlight>
              </a:rPr>
              <a:t>Set the rmax and phimax as a circle:</a:t>
            </a:r>
            <a:endParaRPr sz="1500">
              <a:solidFill>
                <a:schemeClr val="dk1"/>
              </a:solidFill>
              <a:highlight>
                <a:srgbClr val="FFFFFF"/>
              </a:highlight>
            </a:endParaRPr>
          </a:p>
          <a:p>
            <a:pPr indent="0" lvl="0" marL="457200" rtl="0" algn="l">
              <a:lnSpc>
                <a:spcPct val="130434"/>
              </a:lnSpc>
              <a:spcBef>
                <a:spcPts val="0"/>
              </a:spcBef>
              <a:spcAft>
                <a:spcPts val="0"/>
              </a:spcAft>
              <a:buClr>
                <a:schemeClr val="dk1"/>
              </a:buClr>
              <a:buSzPts val="1100"/>
              <a:buFont typeface="Arial"/>
              <a:buNone/>
            </a:pPr>
            <a:r>
              <a:rPr lang="en-GB" sz="1150">
                <a:solidFill>
                  <a:srgbClr val="0000FF"/>
                </a:solidFill>
                <a:latin typeface="Courier New"/>
                <a:ea typeface="Courier New"/>
                <a:cs typeface="Courier New"/>
                <a:sym typeface="Courier New"/>
              </a:rPr>
              <a:t>rmax   = n/2</a:t>
            </a:r>
            <a:endParaRPr sz="1150">
              <a:solidFill>
                <a:srgbClr val="0000FF"/>
              </a:solidFill>
              <a:latin typeface="Courier New"/>
              <a:ea typeface="Courier New"/>
              <a:cs typeface="Courier New"/>
              <a:sym typeface="Courier New"/>
            </a:endParaRPr>
          </a:p>
          <a:p>
            <a:pPr indent="0" lvl="0" marL="457200" rtl="0" algn="l">
              <a:lnSpc>
                <a:spcPct val="130434"/>
              </a:lnSpc>
              <a:spcBef>
                <a:spcPts val="0"/>
              </a:spcBef>
              <a:spcAft>
                <a:spcPts val="0"/>
              </a:spcAft>
              <a:buSzPts val="1800"/>
              <a:buNone/>
            </a:pPr>
            <a:r>
              <a:rPr lang="en-GB" sz="1150">
                <a:solidFill>
                  <a:srgbClr val="0000FF"/>
                </a:solidFill>
                <a:latin typeface="Courier New"/>
                <a:ea typeface="Courier New"/>
                <a:cs typeface="Courier New"/>
                <a:sym typeface="Courier New"/>
              </a:rPr>
              <a:t>phimax = np.pi * 2</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rgbClr val="000000"/>
              </a:buClr>
              <a:buSzPts val="1500"/>
              <a:buChar char="●"/>
            </a:pPr>
            <a:r>
              <a:rPr lang="en-GB" sz="1500">
                <a:solidFill>
                  <a:srgbClr val="000000"/>
                </a:solidFill>
              </a:rPr>
              <a:t>Shift the coordinates by n/2, m/2 to put image in the center:</a:t>
            </a:r>
            <a:endParaRPr sz="1500">
              <a:solidFill>
                <a:srgbClr val="000000"/>
              </a:solidFill>
            </a:endParaRPr>
          </a:p>
          <a:p>
            <a:pPr indent="457200" lvl="0" marL="0" rtl="0" algn="l">
              <a:lnSpc>
                <a:spcPct val="130434"/>
              </a:lnSpc>
              <a:spcBef>
                <a:spcPts val="0"/>
              </a:spcBef>
              <a:spcAft>
                <a:spcPts val="0"/>
              </a:spcAft>
              <a:buClr>
                <a:schemeClr val="dk1"/>
              </a:buClr>
              <a:buSzPts val="1100"/>
              <a:buFont typeface="Arial"/>
              <a:buNone/>
            </a:pPr>
            <a:r>
              <a:rPr lang="en-GB" sz="1150">
                <a:solidFill>
                  <a:srgbClr val="0000FF"/>
                </a:solidFill>
                <a:latin typeface="Courier New"/>
                <a:ea typeface="Courier New"/>
                <a:cs typeface="Courier New"/>
                <a:sym typeface="Courier New"/>
              </a:rPr>
              <a:t>np.meshgrid(np.arange(n) - n/2, np.arange(m) - m/2, sparse=True)</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chemeClr val="dk1"/>
              </a:buClr>
              <a:buSzPts val="1500"/>
              <a:buChar char="●"/>
            </a:pPr>
            <a:r>
              <a:rPr lang="en-GB" sz="1500">
                <a:solidFill>
                  <a:schemeClr val="dk1"/>
                </a:solidFill>
                <a:highlight>
                  <a:srgbClr val="FFFFFF"/>
                </a:highlight>
              </a:rPr>
              <a:t>rotate </a:t>
            </a:r>
            <a:r>
              <a:rPr lang="en-GB" sz="1500"/>
              <a:t>𝜑 </a:t>
            </a:r>
            <a:r>
              <a:rPr lang="en-GB" sz="1500">
                <a:solidFill>
                  <a:srgbClr val="000000"/>
                </a:solidFill>
              </a:rPr>
              <a:t>by adding 𝜋</a:t>
            </a:r>
            <a:endParaRPr sz="1500">
              <a:solidFill>
                <a:srgbClr val="000000"/>
              </a:solidFill>
            </a:endParaRPr>
          </a:p>
          <a:p>
            <a:pPr indent="0" lvl="0" marL="0" rtl="0" algn="l">
              <a:lnSpc>
                <a:spcPct val="130434"/>
              </a:lnSpc>
              <a:spcBef>
                <a:spcPts val="0"/>
              </a:spcBef>
              <a:spcAft>
                <a:spcPts val="0"/>
              </a:spcAft>
              <a:buSzPts val="1800"/>
              <a:buNone/>
            </a:pPr>
            <a:r>
              <a:rPr lang="en-GB" sz="1150">
                <a:solidFill>
                  <a:srgbClr val="D4D4D4"/>
                </a:solidFill>
              </a:rPr>
              <a:t>   	</a:t>
            </a:r>
            <a:r>
              <a:rPr lang="en-GB" sz="1150">
                <a:solidFill>
                  <a:srgbClr val="0000FF"/>
                </a:solidFill>
                <a:latin typeface="Courier New"/>
                <a:ea typeface="Courier New"/>
                <a:cs typeface="Courier New"/>
                <a:sym typeface="Courier New"/>
              </a:rPr>
              <a:t>phis = phis + np.pi</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chemeClr val="dk1"/>
              </a:buClr>
              <a:buSzPts val="1500"/>
              <a:buChar char="●"/>
            </a:pPr>
            <a:r>
              <a:rPr lang="en-GB" sz="1500">
                <a:solidFill>
                  <a:schemeClr val="dk1"/>
                </a:solidFill>
              </a:rPr>
              <a:t>Rotate the image for the correct origin</a:t>
            </a:r>
            <a:endParaRPr sz="1500">
              <a:solidFill>
                <a:srgbClr val="000000"/>
              </a:solidFill>
              <a:latin typeface="Courier New"/>
              <a:ea typeface="Courier New"/>
              <a:cs typeface="Courier New"/>
              <a:sym typeface="Courier New"/>
            </a:endParaRPr>
          </a:p>
          <a:p>
            <a:pPr indent="0" lvl="0" marL="0" rtl="0" algn="l">
              <a:lnSpc>
                <a:spcPct val="130434"/>
              </a:lnSpc>
              <a:spcBef>
                <a:spcPts val="0"/>
              </a:spcBef>
              <a:spcAft>
                <a:spcPts val="0"/>
              </a:spcAft>
              <a:buSzPts val="1800"/>
              <a:buNone/>
            </a:pPr>
            <a:r>
              <a:rPr lang="en-GB" sz="1150">
                <a:solidFill>
                  <a:srgbClr val="D4D4D4"/>
                </a:solidFill>
              </a:rPr>
              <a:t>   	</a:t>
            </a:r>
            <a:r>
              <a:rPr lang="en-GB" sz="1150">
                <a:solidFill>
                  <a:srgbClr val="0000FF"/>
                </a:solidFill>
                <a:latin typeface="Courier New"/>
                <a:ea typeface="Courier New"/>
                <a:cs typeface="Courier New"/>
                <a:sym typeface="Courier New"/>
              </a:rPr>
              <a:t>f = np.rot90(f)</a:t>
            </a:r>
            <a:endParaRPr sz="1150">
              <a:solidFill>
                <a:srgbClr val="0000FF"/>
              </a:solidFill>
              <a:latin typeface="Courier New"/>
              <a:ea typeface="Courier New"/>
              <a:cs typeface="Courier New"/>
              <a:sym typeface="Courier New"/>
            </a:endParaRPr>
          </a:p>
          <a:p>
            <a:pPr indent="-323850" lvl="0" marL="457200" rtl="0" algn="l">
              <a:lnSpc>
                <a:spcPct val="130434"/>
              </a:lnSpc>
              <a:spcBef>
                <a:spcPts val="0"/>
              </a:spcBef>
              <a:spcAft>
                <a:spcPts val="0"/>
              </a:spcAft>
              <a:buClr>
                <a:schemeClr val="dk1"/>
              </a:buClr>
              <a:buSzPts val="1500"/>
              <a:buChar char="●"/>
            </a:pPr>
            <a:r>
              <a:rPr lang="en-GB" sz="1500">
                <a:solidFill>
                  <a:schemeClr val="dk1"/>
                </a:solidFill>
              </a:rPr>
              <a:t>Extension: radial discs:</a:t>
            </a:r>
            <a:endParaRPr sz="1500">
              <a:solidFill>
                <a:schemeClr val="dk1"/>
              </a:solidFill>
            </a:endParaRPr>
          </a:p>
          <a:p>
            <a:pPr indent="0" lvl="0" marL="0" rtl="0" algn="l">
              <a:lnSpc>
                <a:spcPct val="130434"/>
              </a:lnSpc>
              <a:spcBef>
                <a:spcPts val="0"/>
              </a:spcBef>
              <a:spcAft>
                <a:spcPts val="0"/>
              </a:spcAft>
              <a:buSzPts val="1800"/>
              <a:buNone/>
            </a:pPr>
            <a:r>
              <a:rPr lang="en-GB" sz="1150">
                <a:solidFill>
                  <a:srgbClr val="D4D4D4"/>
                </a:solidFill>
              </a:rPr>
              <a:t>   	</a:t>
            </a:r>
            <a:r>
              <a:rPr lang="en-GB" sz="1150">
                <a:solidFill>
                  <a:srgbClr val="0000FF"/>
                </a:solidFill>
                <a:latin typeface="Courier New"/>
                <a:ea typeface="Courier New"/>
                <a:cs typeface="Courier New"/>
                <a:sym typeface="Courier New"/>
              </a:rPr>
              <a:t>rs = rs - rmin</a:t>
            </a:r>
            <a:endParaRPr sz="1150">
              <a:solidFill>
                <a:srgbClr val="0000FF"/>
              </a:solidFill>
              <a:latin typeface="Courier New"/>
              <a:ea typeface="Courier New"/>
              <a:cs typeface="Courier New"/>
              <a:sym typeface="Courier New"/>
            </a:endParaRPr>
          </a:p>
          <a:p>
            <a:pPr indent="0" lvl="0" marL="0" rtl="0" algn="l">
              <a:lnSpc>
                <a:spcPct val="130434"/>
              </a:lnSpc>
              <a:spcBef>
                <a:spcPts val="0"/>
              </a:spcBef>
              <a:spcAft>
                <a:spcPts val="0"/>
              </a:spcAft>
              <a:buClr>
                <a:srgbClr val="000000"/>
              </a:buClr>
              <a:buSzPts val="1100"/>
              <a:buFont typeface="Arial"/>
              <a:buNone/>
            </a:pPr>
            <a:r>
              <a:t/>
            </a:r>
            <a:endParaRPr sz="1150">
              <a:solidFill>
                <a:srgbClr val="0000FF"/>
              </a:solidFill>
              <a:latin typeface="Courier New"/>
              <a:ea typeface="Courier New"/>
              <a:cs typeface="Courier New"/>
              <a:sym typeface="Courier New"/>
            </a:endParaRPr>
          </a:p>
          <a:p>
            <a:pPr indent="0" lvl="0" marL="457200" rtl="0" algn="l">
              <a:lnSpc>
                <a:spcPct val="130434"/>
              </a:lnSpc>
              <a:spcBef>
                <a:spcPts val="0"/>
              </a:spcBef>
              <a:spcAft>
                <a:spcPts val="0"/>
              </a:spcAft>
              <a:buSzPts val="1800"/>
              <a:buNone/>
            </a:pPr>
            <a:r>
              <a:t/>
            </a:r>
            <a:endParaRPr sz="1500">
              <a:solidFill>
                <a:schemeClr val="dk1"/>
              </a:solidFill>
            </a:endParaRPr>
          </a:p>
          <a:p>
            <a:pPr indent="0" lvl="0" marL="457200" rtl="0" algn="l">
              <a:lnSpc>
                <a:spcPct val="130434"/>
              </a:lnSpc>
              <a:spcBef>
                <a:spcPts val="0"/>
              </a:spcBef>
              <a:spcAft>
                <a:spcPts val="0"/>
              </a:spcAft>
              <a:buSzPts val="1800"/>
              <a:buNone/>
            </a:pPr>
            <a:r>
              <a:t/>
            </a:r>
            <a:endParaRPr>
              <a:solidFill>
                <a:srgbClr val="000000"/>
              </a:solidFill>
            </a:endParaRPr>
          </a:p>
        </p:txBody>
      </p:sp>
      <p:pic>
        <p:nvPicPr>
          <p:cNvPr id="187" name="Google Shape;187;p28"/>
          <p:cNvPicPr preferRelativeResize="0"/>
          <p:nvPr/>
        </p:nvPicPr>
        <p:blipFill rotWithShape="1">
          <a:blip r:embed="rId3">
            <a:alphaModFix/>
          </a:blip>
          <a:srcRect b="0" l="0" r="0" t="0"/>
          <a:stretch/>
        </p:blipFill>
        <p:spPr>
          <a:xfrm>
            <a:off x="6947150" y="384575"/>
            <a:ext cx="1594800" cy="793800"/>
          </a:xfrm>
          <a:prstGeom prst="rect">
            <a:avLst/>
          </a:prstGeom>
          <a:noFill/>
          <a:ln>
            <a:noFill/>
          </a:ln>
        </p:spPr>
      </p:pic>
      <p:pic>
        <p:nvPicPr>
          <p:cNvPr id="188" name="Google Shape;188;p28"/>
          <p:cNvPicPr preferRelativeResize="0"/>
          <p:nvPr/>
        </p:nvPicPr>
        <p:blipFill rotWithShape="1">
          <a:blip r:embed="rId4">
            <a:alphaModFix/>
          </a:blip>
          <a:srcRect b="0" l="0" r="0" t="0"/>
          <a:stretch/>
        </p:blipFill>
        <p:spPr>
          <a:xfrm>
            <a:off x="7127398" y="1741752"/>
            <a:ext cx="1414550" cy="141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Task 3.3</a:t>
            </a:r>
            <a:endParaRPr/>
          </a:p>
          <a:p>
            <a:pPr indent="0" lvl="0" marL="0" rtl="0" algn="l">
              <a:lnSpc>
                <a:spcPct val="100000"/>
              </a:lnSpc>
              <a:spcBef>
                <a:spcPts val="0"/>
              </a:spcBef>
              <a:spcAft>
                <a:spcPts val="0"/>
              </a:spcAft>
              <a:buSzPts val="2800"/>
              <a:buNone/>
            </a:pPr>
            <a:r>
              <a:t/>
            </a:r>
            <a:endParaRPr/>
          </a:p>
        </p:txBody>
      </p:sp>
      <p:sp>
        <p:nvSpPr>
          <p:cNvPr id="194" name="Google Shape;194;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solidFill>
                  <a:srgbClr val="000000"/>
                </a:solidFill>
              </a:rPr>
              <a:t>Results: </a:t>
            </a:r>
            <a:endParaRPr>
              <a:solidFill>
                <a:srgbClr val="000000"/>
              </a:solidFill>
            </a:endParaRPr>
          </a:p>
        </p:txBody>
      </p:sp>
      <p:pic>
        <p:nvPicPr>
          <p:cNvPr id="195" name="Google Shape;195;p29"/>
          <p:cNvPicPr preferRelativeResize="0"/>
          <p:nvPr/>
        </p:nvPicPr>
        <p:blipFill rotWithShape="1">
          <a:blip r:embed="rId3">
            <a:alphaModFix/>
          </a:blip>
          <a:srcRect b="0" l="0" r="0" t="0"/>
          <a:stretch/>
        </p:blipFill>
        <p:spPr>
          <a:xfrm>
            <a:off x="450850" y="1786800"/>
            <a:ext cx="1569900" cy="1569900"/>
          </a:xfrm>
          <a:prstGeom prst="rect">
            <a:avLst/>
          </a:prstGeom>
          <a:noFill/>
          <a:ln>
            <a:noFill/>
          </a:ln>
        </p:spPr>
      </p:pic>
      <p:pic>
        <p:nvPicPr>
          <p:cNvPr id="196" name="Google Shape;196;p29"/>
          <p:cNvPicPr preferRelativeResize="0"/>
          <p:nvPr/>
        </p:nvPicPr>
        <p:blipFill rotWithShape="1">
          <a:blip r:embed="rId4">
            <a:alphaModFix/>
          </a:blip>
          <a:srcRect b="0" l="0" r="0" t="0"/>
          <a:stretch/>
        </p:blipFill>
        <p:spPr>
          <a:xfrm>
            <a:off x="2488200" y="1811875"/>
            <a:ext cx="1519750" cy="1519750"/>
          </a:xfrm>
          <a:prstGeom prst="rect">
            <a:avLst/>
          </a:prstGeom>
          <a:noFill/>
          <a:ln>
            <a:noFill/>
          </a:ln>
        </p:spPr>
      </p:pic>
      <p:pic>
        <p:nvPicPr>
          <p:cNvPr id="197" name="Google Shape;197;p29"/>
          <p:cNvPicPr preferRelativeResize="0"/>
          <p:nvPr/>
        </p:nvPicPr>
        <p:blipFill rotWithShape="1">
          <a:blip r:embed="rId5">
            <a:alphaModFix/>
          </a:blip>
          <a:srcRect b="0" l="0" r="0" t="0"/>
          <a:stretch/>
        </p:blipFill>
        <p:spPr>
          <a:xfrm>
            <a:off x="4584025" y="1786800"/>
            <a:ext cx="1519750" cy="1519750"/>
          </a:xfrm>
          <a:prstGeom prst="rect">
            <a:avLst/>
          </a:prstGeom>
          <a:noFill/>
          <a:ln>
            <a:noFill/>
          </a:ln>
        </p:spPr>
      </p:pic>
      <p:pic>
        <p:nvPicPr>
          <p:cNvPr id="198" name="Google Shape;198;p29"/>
          <p:cNvPicPr preferRelativeResize="0"/>
          <p:nvPr/>
        </p:nvPicPr>
        <p:blipFill rotWithShape="1">
          <a:blip r:embed="rId6">
            <a:alphaModFix/>
          </a:blip>
          <a:srcRect b="0" l="0" r="0" t="0"/>
          <a:stretch/>
        </p:blipFill>
        <p:spPr>
          <a:xfrm>
            <a:off x="6613025" y="1811875"/>
            <a:ext cx="1494675" cy="1494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91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3.4 Apply 1D Gaussian on the to Polar representation of the image.</a:t>
            </a:r>
            <a:endParaRPr/>
          </a:p>
        </p:txBody>
      </p:sp>
      <p:sp>
        <p:nvSpPr>
          <p:cNvPr id="204" name="Google Shape;204;p30"/>
          <p:cNvSpPr txBox="1"/>
          <p:nvPr>
            <p:ph idx="1" type="body"/>
          </p:nvPr>
        </p:nvSpPr>
        <p:spPr>
          <a:xfrm>
            <a:off x="311700" y="1480050"/>
            <a:ext cx="8520600" cy="3581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AutoNum type="arabicPeriod"/>
            </a:pPr>
            <a:r>
              <a:rPr lang="en-GB">
                <a:solidFill>
                  <a:srgbClr val="000000"/>
                </a:solidFill>
              </a:rPr>
              <a:t>Represent the image in polar coordinates(r,ⲫ) instead of (x,y): </a:t>
            </a:r>
            <a:endParaRPr>
              <a:solidFill>
                <a:srgbClr val="000000"/>
              </a:solidFill>
            </a:endParaRPr>
          </a:p>
          <a:p>
            <a:pPr indent="0" lvl="0" marL="457200" rtl="0" algn="l">
              <a:lnSpc>
                <a:spcPct val="115000"/>
              </a:lnSpc>
              <a:spcBef>
                <a:spcPts val="1600"/>
              </a:spcBef>
              <a:spcAft>
                <a:spcPts val="0"/>
              </a:spcAft>
              <a:buSzPts val="1800"/>
              <a:buNone/>
            </a:pPr>
            <a:r>
              <a:rPr lang="en-GB">
                <a:solidFill>
                  <a:srgbClr val="000000"/>
                </a:solidFill>
              </a:rPr>
              <a:t>Take Grid(r,</a:t>
            </a:r>
            <a:r>
              <a:rPr lang="en-GB">
                <a:solidFill>
                  <a:schemeClr val="dk1"/>
                </a:solidFill>
              </a:rPr>
              <a:t>ⲫ)  -&gt; 	convert to planar (xs,ys) -&gt; map to image(x,y) to get (r,ⲫ)</a:t>
            </a:r>
            <a:endParaRPr>
              <a:solidFill>
                <a:srgbClr val="000000"/>
              </a:solidFill>
            </a:endParaRPr>
          </a:p>
          <a:p>
            <a:pPr indent="0" lvl="0" marL="0" rtl="0" algn="l">
              <a:lnSpc>
                <a:spcPct val="115000"/>
              </a:lnSpc>
              <a:spcBef>
                <a:spcPts val="1600"/>
              </a:spcBef>
              <a:spcAft>
                <a:spcPts val="0"/>
              </a:spcAft>
              <a:buSzPts val="1800"/>
              <a:buNone/>
            </a:pPr>
            <a:r>
              <a:rPr lang="en-GB">
                <a:solidFill>
                  <a:srgbClr val="000000"/>
                </a:solidFill>
              </a:rPr>
              <a:t>2.	Apply Gaussian smoothing in one direction row wise or column wise to create the desired effect.</a:t>
            </a:r>
            <a:endParaRPr>
              <a:solidFill>
                <a:srgbClr val="000000"/>
              </a:solidFill>
            </a:endParaRPr>
          </a:p>
          <a:p>
            <a:pPr indent="0" lvl="0" marL="0" rtl="0" algn="l">
              <a:lnSpc>
                <a:spcPct val="115000"/>
              </a:lnSpc>
              <a:spcBef>
                <a:spcPts val="1600"/>
              </a:spcBef>
              <a:spcAft>
                <a:spcPts val="0"/>
              </a:spcAft>
              <a:buSzPts val="1800"/>
              <a:buNone/>
            </a:pPr>
            <a:r>
              <a:rPr lang="en-GB">
                <a:solidFill>
                  <a:srgbClr val="000000"/>
                </a:solidFill>
              </a:rPr>
              <a:t>3. Convert the image back to the cartesian format.</a:t>
            </a:r>
            <a:endParaRPr>
              <a:solidFill>
                <a:srgbClr val="000000"/>
              </a:solidFill>
            </a:endParaRPr>
          </a:p>
          <a:p>
            <a:pPr indent="0" lvl="0" marL="0" rtl="0" algn="l">
              <a:lnSpc>
                <a:spcPct val="115000"/>
              </a:lnSpc>
              <a:spcBef>
                <a:spcPts val="1600"/>
              </a:spcBef>
              <a:spcAft>
                <a:spcPts val="0"/>
              </a:spcAft>
              <a:buSzPts val="1800"/>
              <a:buNone/>
            </a:pPr>
            <a:r>
              <a:rPr lang="en-GB">
                <a:solidFill>
                  <a:srgbClr val="000000"/>
                </a:solidFill>
              </a:rPr>
              <a:t>	Take Grid(x,y)  -&gt; convert to polar (rs,fis)  -&gt;  map to image(r,</a:t>
            </a:r>
            <a:r>
              <a:rPr lang="en-GB">
                <a:solidFill>
                  <a:schemeClr val="dk1"/>
                </a:solidFill>
              </a:rPr>
              <a:t>ⲫ) to get (x,y)</a:t>
            </a:r>
            <a:endParaRPr>
              <a:solidFill>
                <a:srgbClr val="000000"/>
              </a:solidFill>
            </a:endParaRPr>
          </a:p>
          <a:p>
            <a:pPr indent="0" lvl="0" marL="457200" rtl="0" algn="l">
              <a:lnSpc>
                <a:spcPct val="115000"/>
              </a:lnSpc>
              <a:spcBef>
                <a:spcPts val="1600"/>
              </a:spcBef>
              <a:spcAft>
                <a:spcPts val="1600"/>
              </a:spcAft>
              <a:buSzPts val="1800"/>
              <a:buNone/>
            </a:pPr>
            <a:r>
              <a:t/>
            </a:r>
            <a:endParaRPr>
              <a:solidFill>
                <a:srgbClr val="000000"/>
              </a:solidFill>
            </a:endParaRPr>
          </a:p>
        </p:txBody>
      </p:sp>
      <p:sp>
        <p:nvSpPr>
          <p:cNvPr id="205" name="Google Shape;205;p30"/>
          <p:cNvSpPr txBox="1"/>
          <p:nvPr/>
        </p:nvSpPr>
        <p:spPr>
          <a:xfrm>
            <a:off x="5773625" y="4754100"/>
            <a:ext cx="29307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p30"/>
          <p:cNvPicPr preferRelativeResize="0"/>
          <p:nvPr/>
        </p:nvPicPr>
        <p:blipFill rotWithShape="1">
          <a:blip r:embed="rId3">
            <a:alphaModFix/>
          </a:blip>
          <a:srcRect b="0" l="0" r="0" t="0"/>
          <a:stretch/>
        </p:blipFill>
        <p:spPr>
          <a:xfrm>
            <a:off x="4691500" y="4225800"/>
            <a:ext cx="917700" cy="917700"/>
          </a:xfrm>
          <a:prstGeom prst="rect">
            <a:avLst/>
          </a:prstGeom>
          <a:noFill/>
          <a:ln>
            <a:noFill/>
          </a:ln>
        </p:spPr>
      </p:pic>
      <p:sp>
        <p:nvSpPr>
          <p:cNvPr id="207" name="Google Shape;207;p30"/>
          <p:cNvSpPr txBox="1"/>
          <p:nvPr/>
        </p:nvSpPr>
        <p:spPr>
          <a:xfrm>
            <a:off x="2162600" y="2235675"/>
            <a:ext cx="73413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Representing in polar and back to planer</a:t>
            </a:r>
            <a:endParaRPr/>
          </a:p>
        </p:txBody>
      </p:sp>
      <p:pic>
        <p:nvPicPr>
          <p:cNvPr id="213" name="Google Shape;213;p31"/>
          <p:cNvPicPr preferRelativeResize="0"/>
          <p:nvPr/>
        </p:nvPicPr>
        <p:blipFill rotWithShape="1">
          <a:blip r:embed="rId3">
            <a:alphaModFix/>
          </a:blip>
          <a:srcRect b="0" l="0" r="0" t="0"/>
          <a:stretch/>
        </p:blipFill>
        <p:spPr>
          <a:xfrm>
            <a:off x="0" y="1170150"/>
            <a:ext cx="2132178" cy="2438378"/>
          </a:xfrm>
          <a:prstGeom prst="rect">
            <a:avLst/>
          </a:prstGeom>
          <a:noFill/>
          <a:ln>
            <a:noFill/>
          </a:ln>
        </p:spPr>
      </p:pic>
      <p:pic>
        <p:nvPicPr>
          <p:cNvPr id="214" name="Google Shape;214;p31"/>
          <p:cNvPicPr preferRelativeResize="0"/>
          <p:nvPr/>
        </p:nvPicPr>
        <p:blipFill rotWithShape="1">
          <a:blip r:embed="rId4">
            <a:alphaModFix/>
          </a:blip>
          <a:srcRect b="0" l="0" r="0" t="0"/>
          <a:stretch/>
        </p:blipFill>
        <p:spPr>
          <a:xfrm>
            <a:off x="4827073" y="1174650"/>
            <a:ext cx="2132178" cy="2438378"/>
          </a:xfrm>
          <a:prstGeom prst="rect">
            <a:avLst/>
          </a:prstGeom>
          <a:noFill/>
          <a:ln>
            <a:noFill/>
          </a:ln>
        </p:spPr>
      </p:pic>
      <p:pic>
        <p:nvPicPr>
          <p:cNvPr id="215" name="Google Shape;215;p31"/>
          <p:cNvPicPr preferRelativeResize="0"/>
          <p:nvPr/>
        </p:nvPicPr>
        <p:blipFill rotWithShape="1">
          <a:blip r:embed="rId5">
            <a:alphaModFix/>
          </a:blip>
          <a:srcRect b="0" l="0" r="0" t="0"/>
          <a:stretch/>
        </p:blipFill>
        <p:spPr>
          <a:xfrm>
            <a:off x="2625221" y="1174662"/>
            <a:ext cx="2132178" cy="2438378"/>
          </a:xfrm>
          <a:prstGeom prst="rect">
            <a:avLst/>
          </a:prstGeom>
          <a:noFill/>
          <a:ln>
            <a:noFill/>
          </a:ln>
        </p:spPr>
      </p:pic>
      <p:sp>
        <p:nvSpPr>
          <p:cNvPr id="216" name="Google Shape;216;p31"/>
          <p:cNvSpPr txBox="1"/>
          <p:nvPr/>
        </p:nvSpPr>
        <p:spPr>
          <a:xfrm>
            <a:off x="544951" y="3930902"/>
            <a:ext cx="21432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Plan</a:t>
            </a:r>
            <a:r>
              <a:rPr lang="en-GB" sz="1800"/>
              <a:t>a</a:t>
            </a:r>
            <a:r>
              <a:rPr b="0" i="0" lang="en-GB" sz="1800" u="none" cap="none" strike="noStrike">
                <a:solidFill>
                  <a:srgbClr val="000000"/>
                </a:solidFill>
                <a:latin typeface="Arial"/>
                <a:ea typeface="Arial"/>
                <a:cs typeface="Arial"/>
                <a:sym typeface="Arial"/>
              </a:rPr>
              <a:t>r</a:t>
            </a:r>
            <a:endParaRPr b="0" i="0" sz="1800" u="none" cap="none" strike="noStrike">
              <a:solidFill>
                <a:srgbClr val="000000"/>
              </a:solidFill>
              <a:latin typeface="Arial"/>
              <a:ea typeface="Arial"/>
              <a:cs typeface="Arial"/>
              <a:sym typeface="Arial"/>
            </a:endParaRPr>
          </a:p>
        </p:txBody>
      </p:sp>
      <p:sp>
        <p:nvSpPr>
          <p:cNvPr id="217" name="Google Shape;217;p31"/>
          <p:cNvSpPr txBox="1"/>
          <p:nvPr/>
        </p:nvSpPr>
        <p:spPr>
          <a:xfrm>
            <a:off x="2830374" y="3930902"/>
            <a:ext cx="21432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Polar</a:t>
            </a:r>
            <a:endParaRPr b="0" i="0" sz="1800" u="none" cap="none" strike="noStrike">
              <a:solidFill>
                <a:srgbClr val="000000"/>
              </a:solidFill>
              <a:latin typeface="Arial"/>
              <a:ea typeface="Arial"/>
              <a:cs typeface="Arial"/>
              <a:sym typeface="Arial"/>
            </a:endParaRPr>
          </a:p>
        </p:txBody>
      </p:sp>
      <p:sp>
        <p:nvSpPr>
          <p:cNvPr id="218" name="Google Shape;218;p31"/>
          <p:cNvSpPr txBox="1"/>
          <p:nvPr/>
        </p:nvSpPr>
        <p:spPr>
          <a:xfrm>
            <a:off x="4757397" y="3989527"/>
            <a:ext cx="21432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Naively Converted Back</a:t>
            </a:r>
            <a:endParaRPr b="0" i="0" sz="1800" u="none" cap="none" strike="noStrike">
              <a:solidFill>
                <a:srgbClr val="000000"/>
              </a:solidFill>
              <a:latin typeface="Arial"/>
              <a:ea typeface="Arial"/>
              <a:cs typeface="Arial"/>
              <a:sym typeface="Arial"/>
            </a:endParaRPr>
          </a:p>
        </p:txBody>
      </p:sp>
      <p:pic>
        <p:nvPicPr>
          <p:cNvPr id="219" name="Google Shape;219;p31"/>
          <p:cNvPicPr preferRelativeResize="0"/>
          <p:nvPr/>
        </p:nvPicPr>
        <p:blipFill rotWithShape="1">
          <a:blip r:embed="rId6">
            <a:alphaModFix/>
          </a:blip>
          <a:srcRect b="0" l="0" r="0" t="0"/>
          <a:stretch/>
        </p:blipFill>
        <p:spPr>
          <a:xfrm>
            <a:off x="7028912" y="1174650"/>
            <a:ext cx="2132178" cy="2438378"/>
          </a:xfrm>
          <a:prstGeom prst="rect">
            <a:avLst/>
          </a:prstGeom>
          <a:noFill/>
          <a:ln>
            <a:noFill/>
          </a:ln>
        </p:spPr>
      </p:pic>
      <p:sp>
        <p:nvSpPr>
          <p:cNvPr id="220" name="Google Shape;220;p31"/>
          <p:cNvSpPr txBox="1"/>
          <p:nvPr/>
        </p:nvSpPr>
        <p:spPr>
          <a:xfrm>
            <a:off x="7028909" y="3989527"/>
            <a:ext cx="2143200" cy="39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Properly Done</a:t>
            </a:r>
            <a:endParaRPr b="0" i="0" sz="1800" u="none" cap="none" strike="noStrike">
              <a:solidFill>
                <a:srgbClr val="000000"/>
              </a:solidFill>
              <a:latin typeface="Arial"/>
              <a:ea typeface="Arial"/>
              <a:cs typeface="Arial"/>
              <a:sym typeface="Arial"/>
            </a:endParaRPr>
          </a:p>
        </p:txBody>
      </p:sp>
      <p:cxnSp>
        <p:nvCxnSpPr>
          <p:cNvPr id="221" name="Google Shape;221;p31"/>
          <p:cNvCxnSpPr/>
          <p:nvPr/>
        </p:nvCxnSpPr>
        <p:spPr>
          <a:xfrm rot="10800000">
            <a:off x="2491365" y="1256552"/>
            <a:ext cx="0" cy="25134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31"/>
          <p:cNvCxnSpPr/>
          <p:nvPr/>
        </p:nvCxnSpPr>
        <p:spPr>
          <a:xfrm>
            <a:off x="2491365" y="3769952"/>
            <a:ext cx="2357700" cy="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31"/>
          <p:cNvSpPr txBox="1"/>
          <p:nvPr/>
        </p:nvSpPr>
        <p:spPr>
          <a:xfrm>
            <a:off x="3393600" y="3654665"/>
            <a:ext cx="926700" cy="1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t>r</a:t>
            </a:r>
            <a:endParaRPr sz="1800"/>
          </a:p>
        </p:txBody>
      </p:sp>
      <p:sp>
        <p:nvSpPr>
          <p:cNvPr id="224" name="Google Shape;224;p31"/>
          <p:cNvSpPr txBox="1"/>
          <p:nvPr/>
        </p:nvSpPr>
        <p:spPr>
          <a:xfrm>
            <a:off x="1702075" y="2072475"/>
            <a:ext cx="1128300" cy="234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Clr>
                <a:schemeClr val="dk1"/>
              </a:buClr>
              <a:buSzPts val="1800"/>
              <a:buFont typeface="Arial"/>
              <a:buNone/>
            </a:pPr>
            <a:r>
              <a:rPr lang="en-GB" sz="1800">
                <a:solidFill>
                  <a:schemeClr val="dk1"/>
                </a:solidFill>
              </a:rPr>
              <a:t>ⲫ</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3.1</a:t>
            </a:r>
            <a:endParaRPr/>
          </a:p>
          <a:p>
            <a:pPr indent="0" lvl="0" marL="0" rtl="0" algn="l">
              <a:lnSpc>
                <a:spcPct val="100000"/>
              </a:lnSpc>
              <a:spcBef>
                <a:spcPts val="0"/>
              </a:spcBef>
              <a:spcAft>
                <a:spcPts val="0"/>
              </a:spcAft>
              <a:buSzPts val="2800"/>
              <a:buNone/>
            </a:pPr>
            <a:r>
              <a:t/>
            </a:r>
            <a:endParaRPr/>
          </a:p>
        </p:txBody>
      </p:sp>
      <p:sp>
        <p:nvSpPr>
          <p:cNvPr id="65" name="Google Shape;65;p14"/>
          <p:cNvSpPr txBox="1"/>
          <p:nvPr>
            <p:ph idx="1" type="body"/>
          </p:nvPr>
        </p:nvSpPr>
        <p:spPr>
          <a:xfrm>
            <a:off x="305950" y="1112250"/>
            <a:ext cx="8520600" cy="3416400"/>
          </a:xfrm>
          <a:prstGeom prst="rect">
            <a:avLst/>
          </a:prstGeom>
          <a:noFill/>
          <a:ln>
            <a:noFill/>
          </a:ln>
        </p:spPr>
        <p:txBody>
          <a:bodyPr anchorCtr="0" anchor="t" bIns="91425" lIns="91425" spcFirstLastPara="1" rIns="91425" wrap="square" tIns="91425">
            <a:noAutofit/>
          </a:bodyPr>
          <a:lstStyle/>
          <a:p>
            <a:pPr indent="0" lvl="0" marL="2286000" rtl="0" algn="l">
              <a:lnSpc>
                <a:spcPct val="115000"/>
              </a:lnSpc>
              <a:spcBef>
                <a:spcPts val="0"/>
              </a:spcBef>
              <a:spcAft>
                <a:spcPts val="0"/>
              </a:spcAft>
              <a:buSzPts val="1800"/>
              <a:buNone/>
            </a:pPr>
            <a:r>
              <a:rPr b="1" lang="en-GB">
                <a:solidFill>
                  <a:srgbClr val="000000"/>
                </a:solidFill>
              </a:rPr>
              <a:t>Radial Basis Function Interpolation</a:t>
            </a:r>
            <a:endParaRPr b="1">
              <a:solidFill>
                <a:srgbClr val="000000"/>
              </a:solidFill>
            </a:endParaRPr>
          </a:p>
          <a:p>
            <a:pPr indent="-342900" lvl="0" marL="457200" rtl="0" algn="l">
              <a:lnSpc>
                <a:spcPct val="115000"/>
              </a:lnSpc>
              <a:spcBef>
                <a:spcPts val="1600"/>
              </a:spcBef>
              <a:spcAft>
                <a:spcPts val="0"/>
              </a:spcAft>
              <a:buClr>
                <a:srgbClr val="000000"/>
              </a:buClr>
              <a:buSzPts val="1800"/>
              <a:buChar char="●"/>
            </a:pPr>
            <a:r>
              <a:rPr lang="en-GB">
                <a:solidFill>
                  <a:srgbClr val="000000"/>
                </a:solidFill>
              </a:rPr>
              <a:t>Weighted Linear combination of Radial basis function</a:t>
            </a:r>
            <a:endParaRPr>
              <a:solidFill>
                <a:srgbClr val="000000"/>
              </a:solidFill>
            </a:endParaRPr>
          </a:p>
        </p:txBody>
      </p:sp>
      <p:pic>
        <p:nvPicPr>
          <p:cNvPr id="66" name="Google Shape;66;p14"/>
          <p:cNvPicPr preferRelativeResize="0"/>
          <p:nvPr/>
        </p:nvPicPr>
        <p:blipFill rotWithShape="1">
          <a:blip r:embed="rId3">
            <a:alphaModFix/>
          </a:blip>
          <a:srcRect b="0" l="0" r="0" t="0"/>
          <a:stretch/>
        </p:blipFill>
        <p:spPr>
          <a:xfrm>
            <a:off x="2937475" y="2113950"/>
            <a:ext cx="3206550" cy="1036250"/>
          </a:xfrm>
          <a:prstGeom prst="rect">
            <a:avLst/>
          </a:prstGeom>
          <a:noFill/>
          <a:ln cap="flat" cmpd="sng" w="9525">
            <a:solidFill>
              <a:srgbClr val="000000"/>
            </a:solidFill>
            <a:prstDash val="solid"/>
            <a:round/>
            <a:headEnd len="sm" w="sm" type="none"/>
            <a:tailEnd len="sm" w="sm" type="none"/>
          </a:ln>
        </p:spPr>
      </p:pic>
      <p:pic>
        <p:nvPicPr>
          <p:cNvPr id="67" name="Google Shape;67;p14"/>
          <p:cNvPicPr preferRelativeResize="0"/>
          <p:nvPr/>
        </p:nvPicPr>
        <p:blipFill rotWithShape="1">
          <a:blip r:embed="rId4">
            <a:alphaModFix/>
          </a:blip>
          <a:srcRect b="0" l="0" r="0" t="0"/>
          <a:stretch/>
        </p:blipFill>
        <p:spPr>
          <a:xfrm>
            <a:off x="3516800" y="3474713"/>
            <a:ext cx="2047875" cy="7334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There’s a catch here:</a:t>
            </a:r>
            <a:endParaRPr/>
          </a:p>
        </p:txBody>
      </p:sp>
      <p:sp>
        <p:nvSpPr>
          <p:cNvPr id="230" name="Google Shape;230;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AutoNum type="arabicPeriod"/>
            </a:pPr>
            <a:r>
              <a:rPr lang="en-GB" sz="2400">
                <a:solidFill>
                  <a:srgbClr val="000000"/>
                </a:solidFill>
              </a:rPr>
              <a:t>We need to correctly spread the rs and fis value we get to all rows and cols properly.</a:t>
            </a:r>
            <a:endParaRPr sz="2400">
              <a:solidFill>
                <a:srgbClr val="000000"/>
              </a:solidFill>
            </a:endParaRPr>
          </a:p>
          <a:p>
            <a:pPr indent="0" lvl="0" marL="0" rtl="0" algn="l">
              <a:lnSpc>
                <a:spcPct val="115000"/>
              </a:lnSpc>
              <a:spcBef>
                <a:spcPts val="1600"/>
              </a:spcBef>
              <a:spcAft>
                <a:spcPts val="0"/>
              </a:spcAft>
              <a:buClr>
                <a:schemeClr val="dk1"/>
              </a:buClr>
              <a:buSzPts val="1100"/>
              <a:buFont typeface="Arial"/>
              <a:buNone/>
            </a:pPr>
            <a:r>
              <a:rPr lang="en-GB" sz="2400">
                <a:solidFill>
                  <a:srgbClr val="000000"/>
                </a:solidFill>
              </a:rPr>
              <a:t>    iis = (fis/fimax)*(rows-1)</a:t>
            </a:r>
            <a:endParaRPr sz="2400">
              <a:solidFill>
                <a:srgbClr val="000000"/>
              </a:solidFill>
            </a:endParaRPr>
          </a:p>
          <a:p>
            <a:pPr indent="0" lvl="0" marL="0" rtl="0" algn="l">
              <a:lnSpc>
                <a:spcPct val="115000"/>
              </a:lnSpc>
              <a:spcBef>
                <a:spcPts val="1600"/>
              </a:spcBef>
              <a:spcAft>
                <a:spcPts val="0"/>
              </a:spcAft>
              <a:buSzPts val="1800"/>
              <a:buNone/>
            </a:pPr>
            <a:r>
              <a:rPr lang="en-GB" sz="2400">
                <a:solidFill>
                  <a:srgbClr val="000000"/>
                </a:solidFill>
              </a:rPr>
              <a:t>    jjs = (rs/rmax)*(cols-1)</a:t>
            </a:r>
            <a:endParaRPr sz="2400">
              <a:solidFill>
                <a:srgbClr val="000000"/>
              </a:solidFill>
            </a:endParaRPr>
          </a:p>
          <a:p>
            <a:pPr indent="0" lvl="0" marL="0" rtl="0" algn="l">
              <a:lnSpc>
                <a:spcPct val="115000"/>
              </a:lnSpc>
              <a:spcBef>
                <a:spcPts val="1600"/>
              </a:spcBef>
              <a:spcAft>
                <a:spcPts val="0"/>
              </a:spcAft>
              <a:buSzPts val="1800"/>
              <a:buNone/>
            </a:pPr>
            <a:r>
              <a:rPr lang="en-GB" sz="2400">
                <a:solidFill>
                  <a:srgbClr val="000000"/>
                </a:solidFill>
              </a:rPr>
              <a:t>2.	Second in this case arctan2 returns values in [-𝝅,𝝅], we need to add 2𝝅 to correctly map negative values.</a:t>
            </a:r>
            <a:endParaRPr sz="2400">
              <a:solidFill>
                <a:srgbClr val="000000"/>
              </a:solidFill>
            </a:endParaRPr>
          </a:p>
          <a:p>
            <a:pPr indent="0" lvl="0" marL="0" rtl="0" algn="l">
              <a:lnSpc>
                <a:spcPct val="115000"/>
              </a:lnSpc>
              <a:spcBef>
                <a:spcPts val="1600"/>
              </a:spcBef>
              <a:spcAft>
                <a:spcPts val="1600"/>
              </a:spcAft>
              <a:buSzPts val="1800"/>
              <a:buNone/>
            </a:pPr>
            <a:r>
              <a:t/>
            </a:r>
            <a:endParaRPr sz="2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0" y="137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After handling both situations correctly:</a:t>
            </a:r>
            <a:endParaRPr/>
          </a:p>
        </p:txBody>
      </p:sp>
      <p:pic>
        <p:nvPicPr>
          <p:cNvPr id="236" name="Google Shape;236;p33"/>
          <p:cNvPicPr preferRelativeResize="0"/>
          <p:nvPr/>
        </p:nvPicPr>
        <p:blipFill rotWithShape="1">
          <a:blip r:embed="rId3">
            <a:alphaModFix/>
          </a:blip>
          <a:srcRect b="0" l="0" r="0" t="0"/>
          <a:stretch/>
        </p:blipFill>
        <p:spPr>
          <a:xfrm>
            <a:off x="6858000" y="944450"/>
            <a:ext cx="2286000" cy="2438400"/>
          </a:xfrm>
          <a:prstGeom prst="rect">
            <a:avLst/>
          </a:prstGeom>
          <a:noFill/>
          <a:ln>
            <a:noFill/>
          </a:ln>
        </p:spPr>
      </p:pic>
      <p:pic>
        <p:nvPicPr>
          <p:cNvPr id="237" name="Google Shape;237;p33"/>
          <p:cNvPicPr preferRelativeResize="0"/>
          <p:nvPr/>
        </p:nvPicPr>
        <p:blipFill rotWithShape="1">
          <a:blip r:embed="rId4">
            <a:alphaModFix/>
          </a:blip>
          <a:srcRect b="0" l="0" r="0" t="0"/>
          <a:stretch/>
        </p:blipFill>
        <p:spPr>
          <a:xfrm>
            <a:off x="4572000" y="944450"/>
            <a:ext cx="2286000" cy="2438400"/>
          </a:xfrm>
          <a:prstGeom prst="rect">
            <a:avLst/>
          </a:prstGeom>
          <a:noFill/>
          <a:ln>
            <a:noFill/>
          </a:ln>
        </p:spPr>
      </p:pic>
      <p:pic>
        <p:nvPicPr>
          <p:cNvPr id="238" name="Google Shape;238;p33"/>
          <p:cNvPicPr preferRelativeResize="0"/>
          <p:nvPr/>
        </p:nvPicPr>
        <p:blipFill rotWithShape="1">
          <a:blip r:embed="rId5">
            <a:alphaModFix/>
          </a:blip>
          <a:srcRect b="0" l="0" r="0" t="0"/>
          <a:stretch/>
        </p:blipFill>
        <p:spPr>
          <a:xfrm>
            <a:off x="2286000" y="944450"/>
            <a:ext cx="2286000" cy="2438400"/>
          </a:xfrm>
          <a:prstGeom prst="rect">
            <a:avLst/>
          </a:prstGeom>
          <a:noFill/>
          <a:ln>
            <a:noFill/>
          </a:ln>
        </p:spPr>
      </p:pic>
      <p:pic>
        <p:nvPicPr>
          <p:cNvPr id="239" name="Google Shape;239;p33"/>
          <p:cNvPicPr preferRelativeResize="0"/>
          <p:nvPr/>
        </p:nvPicPr>
        <p:blipFill rotWithShape="1">
          <a:blip r:embed="rId6">
            <a:alphaModFix/>
          </a:blip>
          <a:srcRect b="0" l="0" r="0" t="0"/>
          <a:stretch/>
        </p:blipFill>
        <p:spPr>
          <a:xfrm>
            <a:off x="0" y="944450"/>
            <a:ext cx="2286000" cy="2438400"/>
          </a:xfrm>
          <a:prstGeom prst="rect">
            <a:avLst/>
          </a:prstGeom>
          <a:noFill/>
          <a:ln>
            <a:noFill/>
          </a:ln>
        </p:spPr>
      </p:pic>
      <p:sp>
        <p:nvSpPr>
          <p:cNvPr id="240" name="Google Shape;240;p33"/>
          <p:cNvSpPr txBox="1"/>
          <p:nvPr/>
        </p:nvSpPr>
        <p:spPr>
          <a:xfrm>
            <a:off x="527700" y="3524688"/>
            <a:ext cx="20808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Normal</a:t>
            </a:r>
            <a:endParaRPr b="0" i="0" sz="1800" u="none" cap="none" strike="noStrike">
              <a:solidFill>
                <a:srgbClr val="000000"/>
              </a:solidFill>
              <a:latin typeface="Arial"/>
              <a:ea typeface="Arial"/>
              <a:cs typeface="Arial"/>
              <a:sym typeface="Arial"/>
            </a:endParaRPr>
          </a:p>
        </p:txBody>
      </p:sp>
      <p:sp>
        <p:nvSpPr>
          <p:cNvPr id="241" name="Google Shape;241;p33"/>
          <p:cNvSpPr txBox="1"/>
          <p:nvPr/>
        </p:nvSpPr>
        <p:spPr>
          <a:xfrm>
            <a:off x="2813700" y="3524688"/>
            <a:ext cx="1230900" cy="30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Polar</a:t>
            </a:r>
            <a:endParaRPr b="0" i="0" sz="1800" u="none" cap="none" strike="noStrike">
              <a:solidFill>
                <a:srgbClr val="000000"/>
              </a:solidFill>
              <a:latin typeface="Arial"/>
              <a:ea typeface="Arial"/>
              <a:cs typeface="Arial"/>
              <a:sym typeface="Arial"/>
            </a:endParaRPr>
          </a:p>
        </p:txBody>
      </p:sp>
      <p:sp>
        <p:nvSpPr>
          <p:cNvPr id="242" name="Google Shape;242;p33"/>
          <p:cNvSpPr txBox="1"/>
          <p:nvPr/>
        </p:nvSpPr>
        <p:spPr>
          <a:xfrm>
            <a:off x="4674750" y="3466038"/>
            <a:ext cx="2447400" cy="49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Vertical Direction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Gaussian Smoothing</a:t>
            </a:r>
            <a:endParaRPr b="0" i="0" sz="1800" u="none" cap="none" strike="noStrike">
              <a:solidFill>
                <a:srgbClr val="000000"/>
              </a:solidFill>
              <a:latin typeface="Arial"/>
              <a:ea typeface="Arial"/>
              <a:cs typeface="Arial"/>
              <a:sym typeface="Arial"/>
            </a:endParaRPr>
          </a:p>
        </p:txBody>
      </p:sp>
      <p:sp>
        <p:nvSpPr>
          <p:cNvPr id="243" name="Google Shape;243;p33"/>
          <p:cNvSpPr txBox="1"/>
          <p:nvPr/>
        </p:nvSpPr>
        <p:spPr>
          <a:xfrm>
            <a:off x="7122000" y="3524688"/>
            <a:ext cx="20220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Converted Back</a:t>
            </a:r>
            <a:endParaRPr b="0" i="0" sz="1800" u="none" cap="none" strike="noStrike">
              <a:solidFill>
                <a:srgbClr val="000000"/>
              </a:solidFill>
              <a:latin typeface="Arial"/>
              <a:ea typeface="Arial"/>
              <a:cs typeface="Arial"/>
              <a:sym typeface="Arial"/>
            </a:endParaRPr>
          </a:p>
        </p:txBody>
      </p:sp>
      <p:pic>
        <p:nvPicPr>
          <p:cNvPr id="244" name="Google Shape;244;p33"/>
          <p:cNvPicPr preferRelativeResize="0"/>
          <p:nvPr/>
        </p:nvPicPr>
        <p:blipFill rotWithShape="1">
          <a:blip r:embed="rId7">
            <a:alphaModFix/>
          </a:blip>
          <a:srcRect b="0" l="0" r="0" t="0"/>
          <a:stretch/>
        </p:blipFill>
        <p:spPr>
          <a:xfrm>
            <a:off x="8520600" y="2291350"/>
            <a:ext cx="307800" cy="307800"/>
          </a:xfrm>
          <a:prstGeom prst="rect">
            <a:avLst/>
          </a:prstGeom>
          <a:noFill/>
          <a:ln>
            <a:noFill/>
          </a:ln>
        </p:spPr>
      </p:pic>
      <p:sp>
        <p:nvSpPr>
          <p:cNvPr id="245" name="Google Shape;245;p33"/>
          <p:cNvSpPr txBox="1"/>
          <p:nvPr/>
        </p:nvSpPr>
        <p:spPr>
          <a:xfrm>
            <a:off x="190500" y="4180575"/>
            <a:ext cx="8763000"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This artifact is generated due to improper handling of border pixel’s in vertical direction.</a:t>
            </a:r>
            <a:br>
              <a:rPr b="0" i="0" lang="en-GB" sz="1800" u="none" cap="none" strike="noStrike">
                <a:solidFill>
                  <a:srgbClr val="000000"/>
                </a:solidFill>
                <a:latin typeface="Arial"/>
                <a:ea typeface="Arial"/>
                <a:cs typeface="Arial"/>
                <a:sym typeface="Arial"/>
              </a:rPr>
            </a:br>
            <a:r>
              <a:rPr b="0" i="0" lang="en-GB" sz="1800" u="none" cap="none" strike="noStrike">
                <a:solidFill>
                  <a:srgbClr val="000000"/>
                </a:solidFill>
                <a:latin typeface="Arial"/>
                <a:ea typeface="Arial"/>
                <a:cs typeface="Arial"/>
                <a:sym typeface="Arial"/>
              </a:rPr>
              <a:t>If we choose wrap around option while convolving it goes away.</a:t>
            </a:r>
            <a:endParaRPr b="0" i="0" sz="1800" u="none" cap="none" strike="noStrike">
              <a:solidFill>
                <a:srgbClr val="000000"/>
              </a:solidFill>
              <a:latin typeface="Arial"/>
              <a:ea typeface="Arial"/>
              <a:cs typeface="Arial"/>
              <a:sym typeface="Arial"/>
            </a:endParaRPr>
          </a:p>
        </p:txBody>
      </p:sp>
      <p:pic>
        <p:nvPicPr>
          <p:cNvPr id="246" name="Google Shape;246;p33"/>
          <p:cNvPicPr preferRelativeResize="0"/>
          <p:nvPr/>
        </p:nvPicPr>
        <p:blipFill rotWithShape="1">
          <a:blip r:embed="rId7">
            <a:alphaModFix/>
          </a:blip>
          <a:srcRect b="0" l="0" r="0" t="0"/>
          <a:stretch/>
        </p:blipFill>
        <p:spPr>
          <a:xfrm>
            <a:off x="0" y="4300225"/>
            <a:ext cx="307800" cy="307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nvSpPr>
        <p:spPr>
          <a:xfrm>
            <a:off x="6772050" y="5138975"/>
            <a:ext cx="7339200" cy="8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2" name="Google Shape;252;p34"/>
          <p:cNvPicPr preferRelativeResize="0"/>
          <p:nvPr/>
        </p:nvPicPr>
        <p:blipFill rotWithShape="1">
          <a:blip r:embed="rId3">
            <a:alphaModFix/>
          </a:blip>
          <a:srcRect b="0" l="0" r="0" t="0"/>
          <a:stretch/>
        </p:blipFill>
        <p:spPr>
          <a:xfrm>
            <a:off x="341675" y="2551064"/>
            <a:ext cx="2230500" cy="2343349"/>
          </a:xfrm>
          <a:prstGeom prst="rect">
            <a:avLst/>
          </a:prstGeom>
          <a:noFill/>
          <a:ln>
            <a:noFill/>
          </a:ln>
        </p:spPr>
      </p:pic>
      <p:pic>
        <p:nvPicPr>
          <p:cNvPr id="253" name="Google Shape;253;p34"/>
          <p:cNvPicPr preferRelativeResize="0"/>
          <p:nvPr/>
        </p:nvPicPr>
        <p:blipFill rotWithShape="1">
          <a:blip r:embed="rId4">
            <a:alphaModFix/>
          </a:blip>
          <a:srcRect b="0" l="0" r="0" t="0"/>
          <a:stretch/>
        </p:blipFill>
        <p:spPr>
          <a:xfrm>
            <a:off x="2721688" y="2496625"/>
            <a:ext cx="2167324" cy="2438375"/>
          </a:xfrm>
          <a:prstGeom prst="rect">
            <a:avLst/>
          </a:prstGeom>
          <a:noFill/>
          <a:ln>
            <a:noFill/>
          </a:ln>
        </p:spPr>
      </p:pic>
      <p:pic>
        <p:nvPicPr>
          <p:cNvPr id="254" name="Google Shape;254;p34"/>
          <p:cNvPicPr preferRelativeResize="0"/>
          <p:nvPr/>
        </p:nvPicPr>
        <p:blipFill rotWithShape="1">
          <a:blip r:embed="rId5">
            <a:alphaModFix/>
          </a:blip>
          <a:srcRect b="0" l="0" r="0" t="0"/>
          <a:stretch/>
        </p:blipFill>
        <p:spPr>
          <a:xfrm>
            <a:off x="4889024" y="2527150"/>
            <a:ext cx="2129437" cy="2395752"/>
          </a:xfrm>
          <a:prstGeom prst="rect">
            <a:avLst/>
          </a:prstGeom>
          <a:noFill/>
          <a:ln>
            <a:noFill/>
          </a:ln>
        </p:spPr>
      </p:pic>
      <p:pic>
        <p:nvPicPr>
          <p:cNvPr id="255" name="Google Shape;255;p34"/>
          <p:cNvPicPr preferRelativeResize="0"/>
          <p:nvPr/>
        </p:nvPicPr>
        <p:blipFill rotWithShape="1">
          <a:blip r:embed="rId6">
            <a:alphaModFix/>
          </a:blip>
          <a:srcRect b="0" l="0" r="0" t="0"/>
          <a:stretch/>
        </p:blipFill>
        <p:spPr>
          <a:xfrm>
            <a:off x="7018451" y="2517937"/>
            <a:ext cx="2129437" cy="2395752"/>
          </a:xfrm>
          <a:prstGeom prst="rect">
            <a:avLst/>
          </a:prstGeom>
          <a:noFill/>
          <a:ln>
            <a:noFill/>
          </a:ln>
        </p:spPr>
      </p:pic>
      <p:pic>
        <p:nvPicPr>
          <p:cNvPr id="256" name="Google Shape;256;p34"/>
          <p:cNvPicPr preferRelativeResize="0"/>
          <p:nvPr/>
        </p:nvPicPr>
        <p:blipFill rotWithShape="1">
          <a:blip r:embed="rId7">
            <a:alphaModFix/>
          </a:blip>
          <a:srcRect b="0" l="0" r="0" t="0"/>
          <a:stretch/>
        </p:blipFill>
        <p:spPr>
          <a:xfrm>
            <a:off x="2747100" y="152400"/>
            <a:ext cx="2109425" cy="2140250"/>
          </a:xfrm>
          <a:prstGeom prst="rect">
            <a:avLst/>
          </a:prstGeom>
          <a:noFill/>
          <a:ln>
            <a:noFill/>
          </a:ln>
        </p:spPr>
      </p:pic>
      <p:pic>
        <p:nvPicPr>
          <p:cNvPr id="257" name="Google Shape;257;p34"/>
          <p:cNvPicPr preferRelativeResize="0"/>
          <p:nvPr/>
        </p:nvPicPr>
        <p:blipFill rotWithShape="1">
          <a:blip r:embed="rId8">
            <a:alphaModFix/>
          </a:blip>
          <a:srcRect b="0" l="0" r="0" t="0"/>
          <a:stretch/>
        </p:blipFill>
        <p:spPr>
          <a:xfrm>
            <a:off x="4880073" y="152400"/>
            <a:ext cx="2109425" cy="2140275"/>
          </a:xfrm>
          <a:prstGeom prst="rect">
            <a:avLst/>
          </a:prstGeom>
          <a:noFill/>
          <a:ln>
            <a:noFill/>
          </a:ln>
        </p:spPr>
      </p:pic>
      <p:pic>
        <p:nvPicPr>
          <p:cNvPr id="258" name="Google Shape;258;p34"/>
          <p:cNvPicPr preferRelativeResize="0"/>
          <p:nvPr/>
        </p:nvPicPr>
        <p:blipFill rotWithShape="1">
          <a:blip r:embed="rId9">
            <a:alphaModFix/>
          </a:blip>
          <a:srcRect b="0" l="0" r="0" t="0"/>
          <a:stretch/>
        </p:blipFill>
        <p:spPr>
          <a:xfrm>
            <a:off x="6993825" y="152400"/>
            <a:ext cx="2109425" cy="2140250"/>
          </a:xfrm>
          <a:prstGeom prst="rect">
            <a:avLst/>
          </a:prstGeom>
          <a:noFill/>
          <a:ln>
            <a:noFill/>
          </a:ln>
        </p:spPr>
      </p:pic>
      <p:pic>
        <p:nvPicPr>
          <p:cNvPr id="259" name="Google Shape;259;p34"/>
          <p:cNvPicPr preferRelativeResize="0"/>
          <p:nvPr/>
        </p:nvPicPr>
        <p:blipFill rotWithShape="1">
          <a:blip r:embed="rId10">
            <a:alphaModFix/>
          </a:blip>
          <a:srcRect b="0" l="0" r="0" t="0"/>
          <a:stretch/>
        </p:blipFill>
        <p:spPr>
          <a:xfrm>
            <a:off x="386801" y="152401"/>
            <a:ext cx="2140250" cy="2140250"/>
          </a:xfrm>
          <a:prstGeom prst="rect">
            <a:avLst/>
          </a:prstGeom>
          <a:noFill/>
          <a:ln>
            <a:noFill/>
          </a:ln>
        </p:spPr>
      </p:pic>
      <p:sp>
        <p:nvSpPr>
          <p:cNvPr id="260" name="Google Shape;260;p34"/>
          <p:cNvSpPr txBox="1"/>
          <p:nvPr/>
        </p:nvSpPr>
        <p:spPr>
          <a:xfrm>
            <a:off x="2690100" y="4774050"/>
            <a:ext cx="2230500" cy="2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Row wise Gaussian</a:t>
            </a:r>
            <a:endParaRPr b="0" i="0" sz="1800" u="none" cap="none" strike="noStrike">
              <a:solidFill>
                <a:srgbClr val="000000"/>
              </a:solidFill>
              <a:latin typeface="Arial"/>
              <a:ea typeface="Arial"/>
              <a:cs typeface="Arial"/>
              <a:sym typeface="Arial"/>
            </a:endParaRPr>
          </a:p>
        </p:txBody>
      </p:sp>
      <p:sp>
        <p:nvSpPr>
          <p:cNvPr id="261" name="Google Shape;261;p34"/>
          <p:cNvSpPr txBox="1"/>
          <p:nvPr/>
        </p:nvSpPr>
        <p:spPr>
          <a:xfrm>
            <a:off x="4920588" y="4774038"/>
            <a:ext cx="2230500" cy="2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Col wise Gaussian</a:t>
            </a:r>
            <a:endParaRPr b="0" i="0" sz="1800" u="none" cap="none" strike="noStrike">
              <a:solidFill>
                <a:srgbClr val="000000"/>
              </a:solidFill>
              <a:latin typeface="Arial"/>
              <a:ea typeface="Arial"/>
              <a:cs typeface="Arial"/>
              <a:sym typeface="Arial"/>
            </a:endParaRPr>
          </a:p>
        </p:txBody>
      </p:sp>
      <p:sp>
        <p:nvSpPr>
          <p:cNvPr id="262" name="Google Shape;262;p34"/>
          <p:cNvSpPr txBox="1"/>
          <p:nvPr/>
        </p:nvSpPr>
        <p:spPr>
          <a:xfrm>
            <a:off x="7151100" y="4789300"/>
            <a:ext cx="2230500" cy="29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Arial"/>
                <a:ea typeface="Arial"/>
                <a:cs typeface="Arial"/>
                <a:sym typeface="Arial"/>
              </a:rPr>
              <a:t>Both dir Gaussian</a:t>
            </a:r>
            <a:endParaRPr b="0" i="0" sz="1800" u="none" cap="none" strike="noStrike">
              <a:solidFill>
                <a:srgbClr val="000000"/>
              </a:solidFill>
              <a:latin typeface="Arial"/>
              <a:ea typeface="Arial"/>
              <a:cs typeface="Arial"/>
              <a:sym typeface="Arial"/>
            </a:endParaRPr>
          </a:p>
        </p:txBody>
      </p:sp>
      <p:cxnSp>
        <p:nvCxnSpPr>
          <p:cNvPr id="263" name="Google Shape;263;p34"/>
          <p:cNvCxnSpPr/>
          <p:nvPr/>
        </p:nvCxnSpPr>
        <p:spPr>
          <a:xfrm rot="10800000">
            <a:off x="386800" y="304475"/>
            <a:ext cx="14700" cy="20310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34"/>
          <p:cNvCxnSpPr/>
          <p:nvPr/>
        </p:nvCxnSpPr>
        <p:spPr>
          <a:xfrm rot="10800000">
            <a:off x="293100" y="2918650"/>
            <a:ext cx="14700" cy="20310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34"/>
          <p:cNvSpPr txBox="1"/>
          <p:nvPr/>
        </p:nvSpPr>
        <p:spPr>
          <a:xfrm>
            <a:off x="73050" y="1168975"/>
            <a:ext cx="2685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y</a:t>
            </a:r>
            <a:endParaRPr/>
          </a:p>
        </p:txBody>
      </p:sp>
      <p:sp>
        <p:nvSpPr>
          <p:cNvPr id="266" name="Google Shape;266;p34"/>
          <p:cNvSpPr txBox="1"/>
          <p:nvPr/>
        </p:nvSpPr>
        <p:spPr>
          <a:xfrm>
            <a:off x="1119050" y="2221050"/>
            <a:ext cx="4092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x</a:t>
            </a:r>
            <a:endParaRPr/>
          </a:p>
        </p:txBody>
      </p:sp>
      <p:sp>
        <p:nvSpPr>
          <p:cNvPr id="267" name="Google Shape;267;p34"/>
          <p:cNvSpPr txBox="1"/>
          <p:nvPr/>
        </p:nvSpPr>
        <p:spPr>
          <a:xfrm>
            <a:off x="2264900" y="248400"/>
            <a:ext cx="268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txBox="1"/>
          <p:nvPr/>
        </p:nvSpPr>
        <p:spPr>
          <a:xfrm>
            <a:off x="1245875" y="4789300"/>
            <a:ext cx="2685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a:t>
            </a:r>
            <a:endParaRPr/>
          </a:p>
        </p:txBody>
      </p:sp>
      <p:sp>
        <p:nvSpPr>
          <p:cNvPr id="269" name="Google Shape;269;p34"/>
          <p:cNvSpPr txBox="1"/>
          <p:nvPr/>
        </p:nvSpPr>
        <p:spPr>
          <a:xfrm>
            <a:off x="0" y="3422300"/>
            <a:ext cx="293100" cy="60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800"/>
              <a:buFont typeface="Arial"/>
              <a:buNone/>
            </a:pPr>
            <a:r>
              <a:rPr lang="en-GB" sz="1800">
                <a:solidFill>
                  <a:schemeClr val="dk1"/>
                </a:solidFill>
              </a:rPr>
              <a:t>ⲫ</a:t>
            </a:r>
            <a:endParaRPr/>
          </a:p>
        </p:txBody>
      </p:sp>
      <p:cxnSp>
        <p:nvCxnSpPr>
          <p:cNvPr id="270" name="Google Shape;270;p34"/>
          <p:cNvCxnSpPr/>
          <p:nvPr/>
        </p:nvCxnSpPr>
        <p:spPr>
          <a:xfrm flipH="1" rot="10800000">
            <a:off x="394525" y="2294250"/>
            <a:ext cx="2191800" cy="291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34"/>
          <p:cNvCxnSpPr/>
          <p:nvPr/>
        </p:nvCxnSpPr>
        <p:spPr>
          <a:xfrm flipH="1" rot="10800000">
            <a:off x="284225" y="4920550"/>
            <a:ext cx="2191800" cy="29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Google Shape;276;p35"/>
          <p:cNvPicPr preferRelativeResize="0"/>
          <p:nvPr/>
        </p:nvPicPr>
        <p:blipFill rotWithShape="1">
          <a:blip r:embed="rId3">
            <a:alphaModFix/>
          </a:blip>
          <a:srcRect b="0" l="0" r="0" t="0"/>
          <a:stretch/>
        </p:blipFill>
        <p:spPr>
          <a:xfrm>
            <a:off x="0" y="411575"/>
            <a:ext cx="2251434" cy="2355400"/>
          </a:xfrm>
          <a:prstGeom prst="rect">
            <a:avLst/>
          </a:prstGeom>
          <a:noFill/>
          <a:ln>
            <a:noFill/>
          </a:ln>
        </p:spPr>
      </p:pic>
      <p:pic>
        <p:nvPicPr>
          <p:cNvPr id="277" name="Google Shape;277;p35"/>
          <p:cNvPicPr preferRelativeResize="0"/>
          <p:nvPr/>
        </p:nvPicPr>
        <p:blipFill rotWithShape="1">
          <a:blip r:embed="rId4">
            <a:alphaModFix/>
          </a:blip>
          <a:srcRect b="0" l="0" r="0" t="0"/>
          <a:stretch/>
        </p:blipFill>
        <p:spPr>
          <a:xfrm>
            <a:off x="2317364" y="411575"/>
            <a:ext cx="2220152" cy="2355400"/>
          </a:xfrm>
          <a:prstGeom prst="rect">
            <a:avLst/>
          </a:prstGeom>
          <a:noFill/>
          <a:ln>
            <a:noFill/>
          </a:ln>
        </p:spPr>
      </p:pic>
      <p:pic>
        <p:nvPicPr>
          <p:cNvPr id="278" name="Google Shape;278;p35"/>
          <p:cNvPicPr preferRelativeResize="0"/>
          <p:nvPr/>
        </p:nvPicPr>
        <p:blipFill rotWithShape="1">
          <a:blip r:embed="rId5">
            <a:alphaModFix/>
          </a:blip>
          <a:srcRect b="0" l="0" r="0" t="0"/>
          <a:stretch/>
        </p:blipFill>
        <p:spPr>
          <a:xfrm>
            <a:off x="4603447" y="411575"/>
            <a:ext cx="2330770" cy="2355400"/>
          </a:xfrm>
          <a:prstGeom prst="rect">
            <a:avLst/>
          </a:prstGeom>
          <a:noFill/>
          <a:ln>
            <a:noFill/>
          </a:ln>
        </p:spPr>
      </p:pic>
      <p:pic>
        <p:nvPicPr>
          <p:cNvPr id="279" name="Google Shape;279;p35"/>
          <p:cNvPicPr preferRelativeResize="0"/>
          <p:nvPr/>
        </p:nvPicPr>
        <p:blipFill rotWithShape="1">
          <a:blip r:embed="rId6">
            <a:alphaModFix/>
          </a:blip>
          <a:srcRect b="0" l="0" r="0" t="0"/>
          <a:stretch/>
        </p:blipFill>
        <p:spPr>
          <a:xfrm>
            <a:off x="7000147" y="411575"/>
            <a:ext cx="2220152" cy="2322675"/>
          </a:xfrm>
          <a:prstGeom prst="rect">
            <a:avLst/>
          </a:prstGeom>
          <a:noFill/>
          <a:ln>
            <a:noFill/>
          </a:ln>
        </p:spPr>
      </p:pic>
      <p:pic>
        <p:nvPicPr>
          <p:cNvPr id="280" name="Google Shape;280;p35"/>
          <p:cNvPicPr preferRelativeResize="0"/>
          <p:nvPr/>
        </p:nvPicPr>
        <p:blipFill rotWithShape="1">
          <a:blip r:embed="rId7">
            <a:alphaModFix/>
          </a:blip>
          <a:srcRect b="0" l="0" r="0" t="0"/>
          <a:stretch/>
        </p:blipFill>
        <p:spPr>
          <a:xfrm>
            <a:off x="0" y="2946950"/>
            <a:ext cx="2170561" cy="2265500"/>
          </a:xfrm>
          <a:prstGeom prst="rect">
            <a:avLst/>
          </a:prstGeom>
          <a:noFill/>
          <a:ln>
            <a:noFill/>
          </a:ln>
        </p:spPr>
      </p:pic>
      <p:pic>
        <p:nvPicPr>
          <p:cNvPr id="281" name="Google Shape;281;p35"/>
          <p:cNvPicPr preferRelativeResize="0"/>
          <p:nvPr/>
        </p:nvPicPr>
        <p:blipFill rotWithShape="1">
          <a:blip r:embed="rId8">
            <a:alphaModFix/>
          </a:blip>
          <a:srcRect b="0" l="0" r="0" t="0"/>
          <a:stretch/>
        </p:blipFill>
        <p:spPr>
          <a:xfrm>
            <a:off x="2327378" y="2946950"/>
            <a:ext cx="2170561" cy="2265500"/>
          </a:xfrm>
          <a:prstGeom prst="rect">
            <a:avLst/>
          </a:prstGeom>
          <a:noFill/>
          <a:ln>
            <a:noFill/>
          </a:ln>
        </p:spPr>
      </p:pic>
      <p:pic>
        <p:nvPicPr>
          <p:cNvPr id="282" name="Google Shape;282;p35"/>
          <p:cNvPicPr preferRelativeResize="0"/>
          <p:nvPr/>
        </p:nvPicPr>
        <p:blipFill rotWithShape="1">
          <a:blip r:embed="rId9">
            <a:alphaModFix/>
          </a:blip>
          <a:srcRect b="0" l="0" r="0" t="0"/>
          <a:stretch/>
        </p:blipFill>
        <p:spPr>
          <a:xfrm>
            <a:off x="4654755" y="2878000"/>
            <a:ext cx="2170561" cy="2265500"/>
          </a:xfrm>
          <a:prstGeom prst="rect">
            <a:avLst/>
          </a:prstGeom>
          <a:noFill/>
          <a:ln>
            <a:noFill/>
          </a:ln>
        </p:spPr>
      </p:pic>
      <p:pic>
        <p:nvPicPr>
          <p:cNvPr id="283" name="Google Shape;283;p35"/>
          <p:cNvPicPr preferRelativeResize="0"/>
          <p:nvPr/>
        </p:nvPicPr>
        <p:blipFill rotWithShape="1">
          <a:blip r:embed="rId10">
            <a:alphaModFix/>
          </a:blip>
          <a:srcRect b="0" l="0" r="0" t="0"/>
          <a:stretch/>
        </p:blipFill>
        <p:spPr>
          <a:xfrm>
            <a:off x="6973438" y="2878000"/>
            <a:ext cx="2170561" cy="2265500"/>
          </a:xfrm>
          <a:prstGeom prst="rect">
            <a:avLst/>
          </a:prstGeom>
          <a:noFill/>
          <a:ln>
            <a:noFill/>
          </a:ln>
        </p:spPr>
      </p:pic>
      <p:sp>
        <p:nvSpPr>
          <p:cNvPr id="284" name="Google Shape;284;p35"/>
          <p:cNvSpPr txBox="1"/>
          <p:nvPr/>
        </p:nvSpPr>
        <p:spPr>
          <a:xfrm>
            <a:off x="-256200" y="64200"/>
            <a:ext cx="9400200" cy="1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GB"/>
              <a:t>   </a:t>
            </a:r>
            <a:r>
              <a:rPr b="0" i="0" lang="en-GB" sz="1400" u="none" cap="none" strike="noStrike">
                <a:solidFill>
                  <a:srgbClr val="000000"/>
                </a:solidFill>
                <a:latin typeface="Arial"/>
                <a:ea typeface="Arial"/>
                <a:cs typeface="Arial"/>
                <a:sym typeface="Arial"/>
              </a:rPr>
              <a:t>Sigma:  	  3						5					7						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id="289" name="Google Shape;289;p36"/>
          <p:cNvPicPr preferRelativeResize="0"/>
          <p:nvPr/>
        </p:nvPicPr>
        <p:blipFill rotWithShape="1">
          <a:blip r:embed="rId3">
            <a:alphaModFix/>
          </a:blip>
          <a:srcRect b="0" l="0" r="0" t="0"/>
          <a:stretch/>
        </p:blipFill>
        <p:spPr>
          <a:xfrm>
            <a:off x="0" y="471725"/>
            <a:ext cx="2214027" cy="2335600"/>
          </a:xfrm>
          <a:prstGeom prst="rect">
            <a:avLst/>
          </a:prstGeom>
          <a:noFill/>
          <a:ln>
            <a:noFill/>
          </a:ln>
        </p:spPr>
      </p:pic>
      <p:pic>
        <p:nvPicPr>
          <p:cNvPr id="290" name="Google Shape;290;p36"/>
          <p:cNvPicPr preferRelativeResize="0"/>
          <p:nvPr/>
        </p:nvPicPr>
        <p:blipFill rotWithShape="1">
          <a:blip r:embed="rId4">
            <a:alphaModFix/>
          </a:blip>
          <a:srcRect b="0" l="0" r="0" t="0"/>
          <a:stretch/>
        </p:blipFill>
        <p:spPr>
          <a:xfrm>
            <a:off x="2307021" y="471725"/>
            <a:ext cx="2214027" cy="2335600"/>
          </a:xfrm>
          <a:prstGeom prst="rect">
            <a:avLst/>
          </a:prstGeom>
          <a:noFill/>
          <a:ln>
            <a:noFill/>
          </a:ln>
        </p:spPr>
      </p:pic>
      <p:pic>
        <p:nvPicPr>
          <p:cNvPr id="291" name="Google Shape;291;p36"/>
          <p:cNvPicPr preferRelativeResize="0"/>
          <p:nvPr/>
        </p:nvPicPr>
        <p:blipFill rotWithShape="1">
          <a:blip r:embed="rId5">
            <a:alphaModFix/>
          </a:blip>
          <a:srcRect b="0" l="0" r="0" t="0"/>
          <a:stretch/>
        </p:blipFill>
        <p:spPr>
          <a:xfrm>
            <a:off x="4618497" y="471725"/>
            <a:ext cx="2214027" cy="2335600"/>
          </a:xfrm>
          <a:prstGeom prst="rect">
            <a:avLst/>
          </a:prstGeom>
          <a:noFill/>
          <a:ln>
            <a:noFill/>
          </a:ln>
        </p:spPr>
      </p:pic>
      <p:pic>
        <p:nvPicPr>
          <p:cNvPr id="292" name="Google Shape;292;p36"/>
          <p:cNvPicPr preferRelativeResize="0"/>
          <p:nvPr/>
        </p:nvPicPr>
        <p:blipFill rotWithShape="1">
          <a:blip r:embed="rId6">
            <a:alphaModFix/>
          </a:blip>
          <a:srcRect b="0" l="0" r="0" t="0"/>
          <a:stretch/>
        </p:blipFill>
        <p:spPr>
          <a:xfrm>
            <a:off x="6929973" y="471725"/>
            <a:ext cx="2214027" cy="2335600"/>
          </a:xfrm>
          <a:prstGeom prst="rect">
            <a:avLst/>
          </a:prstGeom>
          <a:noFill/>
          <a:ln>
            <a:noFill/>
          </a:ln>
        </p:spPr>
      </p:pic>
      <p:pic>
        <p:nvPicPr>
          <p:cNvPr id="293" name="Google Shape;293;p36"/>
          <p:cNvPicPr preferRelativeResize="0"/>
          <p:nvPr/>
        </p:nvPicPr>
        <p:blipFill rotWithShape="1">
          <a:blip r:embed="rId7">
            <a:alphaModFix/>
          </a:blip>
          <a:srcRect b="0" l="0" r="0" t="0"/>
          <a:stretch/>
        </p:blipFill>
        <p:spPr>
          <a:xfrm>
            <a:off x="0" y="2905625"/>
            <a:ext cx="2212948" cy="2340100"/>
          </a:xfrm>
          <a:prstGeom prst="rect">
            <a:avLst/>
          </a:prstGeom>
          <a:noFill/>
          <a:ln>
            <a:noFill/>
          </a:ln>
        </p:spPr>
      </p:pic>
      <p:pic>
        <p:nvPicPr>
          <p:cNvPr id="294" name="Google Shape;294;p36"/>
          <p:cNvPicPr preferRelativeResize="0"/>
          <p:nvPr/>
        </p:nvPicPr>
        <p:blipFill rotWithShape="1">
          <a:blip r:embed="rId8">
            <a:alphaModFix/>
          </a:blip>
          <a:srcRect b="0" l="0" r="0" t="0"/>
          <a:stretch/>
        </p:blipFill>
        <p:spPr>
          <a:xfrm>
            <a:off x="2310350" y="2910136"/>
            <a:ext cx="2212948" cy="2335589"/>
          </a:xfrm>
          <a:prstGeom prst="rect">
            <a:avLst/>
          </a:prstGeom>
          <a:noFill/>
          <a:ln>
            <a:noFill/>
          </a:ln>
        </p:spPr>
      </p:pic>
      <p:pic>
        <p:nvPicPr>
          <p:cNvPr id="295" name="Google Shape;295;p36"/>
          <p:cNvPicPr preferRelativeResize="0"/>
          <p:nvPr/>
        </p:nvPicPr>
        <p:blipFill rotWithShape="1">
          <a:blip r:embed="rId9">
            <a:alphaModFix/>
          </a:blip>
          <a:srcRect b="0" l="0" r="0" t="0"/>
          <a:stretch/>
        </p:blipFill>
        <p:spPr>
          <a:xfrm>
            <a:off x="4620701" y="2910136"/>
            <a:ext cx="2212948" cy="2335589"/>
          </a:xfrm>
          <a:prstGeom prst="rect">
            <a:avLst/>
          </a:prstGeom>
          <a:noFill/>
          <a:ln>
            <a:noFill/>
          </a:ln>
        </p:spPr>
      </p:pic>
      <p:pic>
        <p:nvPicPr>
          <p:cNvPr id="296" name="Google Shape;296;p36"/>
          <p:cNvPicPr preferRelativeResize="0"/>
          <p:nvPr/>
        </p:nvPicPr>
        <p:blipFill rotWithShape="1">
          <a:blip r:embed="rId10">
            <a:alphaModFix/>
          </a:blip>
          <a:srcRect b="0" l="0" r="0" t="0"/>
          <a:stretch/>
        </p:blipFill>
        <p:spPr>
          <a:xfrm>
            <a:off x="6931051" y="2910136"/>
            <a:ext cx="2212948" cy="2335589"/>
          </a:xfrm>
          <a:prstGeom prst="rect">
            <a:avLst/>
          </a:prstGeom>
          <a:noFill/>
          <a:ln>
            <a:noFill/>
          </a:ln>
        </p:spPr>
      </p:pic>
      <p:sp>
        <p:nvSpPr>
          <p:cNvPr id="297" name="Google Shape;297;p36"/>
          <p:cNvSpPr txBox="1"/>
          <p:nvPr/>
        </p:nvSpPr>
        <p:spPr>
          <a:xfrm>
            <a:off x="-149025" y="64125"/>
            <a:ext cx="9542100" cy="30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Sigma: 	3					5						7					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3.5 : Perspective Mappings</a:t>
            </a:r>
            <a:endParaRPr/>
          </a:p>
        </p:txBody>
      </p:sp>
      <p:sp>
        <p:nvSpPr>
          <p:cNvPr id="303" name="Google Shape;303;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a:solidFill>
                  <a:srgbClr val="000000"/>
                </a:solidFill>
              </a:rPr>
              <a:t>Here we are trying to do perspective projection on an image (Clock) onto another image (Isle) to create augmented reality effect.</a:t>
            </a:r>
            <a:endParaRPr>
              <a:solidFill>
                <a:srgbClr val="000000"/>
              </a:solidFill>
            </a:endParaRPr>
          </a:p>
          <a:p>
            <a:pPr indent="0" lvl="0" marL="0" rtl="0" algn="just">
              <a:lnSpc>
                <a:spcPct val="115000"/>
              </a:lnSpc>
              <a:spcBef>
                <a:spcPts val="0"/>
              </a:spcBef>
              <a:spcAft>
                <a:spcPts val="0"/>
              </a:spcAft>
              <a:buSzPts val="1800"/>
              <a:buNone/>
            </a:pPr>
            <a:r>
              <a:t/>
            </a:r>
            <a:endParaRPr>
              <a:solidFill>
                <a:srgbClr val="000000"/>
              </a:solidFill>
            </a:endParaRPr>
          </a:p>
          <a:p>
            <a:pPr indent="0" lvl="0" marL="0" rtl="0" algn="just">
              <a:lnSpc>
                <a:spcPct val="115000"/>
              </a:lnSpc>
              <a:spcBef>
                <a:spcPts val="0"/>
              </a:spcBef>
              <a:spcAft>
                <a:spcPts val="0"/>
              </a:spcAft>
              <a:buSzPts val="1800"/>
              <a:buNone/>
            </a:pPr>
            <a:r>
              <a:rPr lang="en-GB">
                <a:solidFill>
                  <a:srgbClr val="000000"/>
                </a:solidFill>
              </a:rPr>
              <a:t>For doing so we have to evaluate a </a:t>
            </a:r>
            <a:r>
              <a:rPr lang="en-GB">
                <a:solidFill>
                  <a:srgbClr val="000000"/>
                </a:solidFill>
              </a:rPr>
              <a:t>perspective </a:t>
            </a:r>
            <a:r>
              <a:rPr lang="en-GB">
                <a:solidFill>
                  <a:srgbClr val="000000"/>
                </a:solidFill>
              </a:rPr>
              <a:t>matrix (3*3) so that we can perform the transformation of all the pixels of the clock onto the Isle.</a:t>
            </a:r>
            <a:endParaRPr>
              <a:solidFill>
                <a:srgbClr val="000000"/>
              </a:solidFill>
            </a:endParaRPr>
          </a:p>
          <a:p>
            <a:pPr indent="0" lvl="0" marL="0" rtl="0" algn="just">
              <a:lnSpc>
                <a:spcPct val="115000"/>
              </a:lnSpc>
              <a:spcBef>
                <a:spcPts val="0"/>
              </a:spcBef>
              <a:spcAft>
                <a:spcPts val="0"/>
              </a:spcAft>
              <a:buSzPts val="1800"/>
              <a:buNone/>
            </a:pPr>
            <a:r>
              <a:t/>
            </a:r>
            <a:endParaRPr>
              <a:solidFill>
                <a:srgbClr val="000000"/>
              </a:solidFill>
            </a:endParaRPr>
          </a:p>
          <a:p>
            <a:pPr indent="0" lvl="0" marL="0" rtl="0" algn="just">
              <a:lnSpc>
                <a:spcPct val="115000"/>
              </a:lnSpc>
              <a:spcBef>
                <a:spcPts val="0"/>
              </a:spcBef>
              <a:spcAft>
                <a:spcPts val="0"/>
              </a:spcAft>
              <a:buSzPts val="1800"/>
              <a:buNone/>
            </a:pPr>
            <a:r>
              <a:rPr lang="en-GB">
                <a:solidFill>
                  <a:srgbClr val="000000"/>
                </a:solidFill>
              </a:rPr>
              <a:t>Typically, perspective transformation matrix (having 8 DoF + a constant 1) is evaluated by providing parameters (like translation amount, scale factor, rotation angle, and shearing amount), however, it can also be evaluated if we know the initial and final transformed position of the casted image.</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3.5</a:t>
            </a:r>
            <a:endParaRPr/>
          </a:p>
        </p:txBody>
      </p:sp>
      <p:sp>
        <p:nvSpPr>
          <p:cNvPr id="309" name="Google Shape;309;p38"/>
          <p:cNvSpPr txBox="1"/>
          <p:nvPr>
            <p:ph idx="1" type="body"/>
          </p:nvPr>
        </p:nvSpPr>
        <p:spPr>
          <a:xfrm>
            <a:off x="311700" y="923875"/>
            <a:ext cx="56250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GB" sz="1200">
                <a:solidFill>
                  <a:srgbClr val="000000"/>
                </a:solidFill>
              </a:rPr>
              <a:t>Given an initial coordinates and transformed coordinates points we computed a Matrix (which is used to map clock image coordinates to the perspective projection parameters (a,b,c,d,e,f, g, and h))</a:t>
            </a:r>
            <a:endParaRPr sz="1200">
              <a:solidFill>
                <a:srgbClr val="000000"/>
              </a:solidFill>
            </a:endParaRPr>
          </a:p>
          <a:p>
            <a:pPr indent="0" lvl="0" marL="0" rtl="0" algn="just">
              <a:lnSpc>
                <a:spcPct val="115000"/>
              </a:lnSpc>
              <a:spcBef>
                <a:spcPts val="1600"/>
              </a:spcBef>
              <a:spcAft>
                <a:spcPts val="0"/>
              </a:spcAft>
              <a:buSzPts val="1800"/>
              <a:buNone/>
            </a:pPr>
            <a:r>
              <a:t/>
            </a:r>
            <a:endParaRPr sz="1200">
              <a:solidFill>
                <a:srgbClr val="000000"/>
              </a:solidFill>
            </a:endParaRPr>
          </a:p>
          <a:p>
            <a:pPr indent="0" lvl="0" marL="0" rtl="0" algn="just">
              <a:lnSpc>
                <a:spcPct val="115000"/>
              </a:lnSpc>
              <a:spcBef>
                <a:spcPts val="1600"/>
              </a:spcBef>
              <a:spcAft>
                <a:spcPts val="0"/>
              </a:spcAft>
              <a:buSzPts val="1800"/>
              <a:buNone/>
            </a:pPr>
            <a:r>
              <a:t/>
            </a:r>
            <a:endParaRPr sz="1200">
              <a:solidFill>
                <a:srgbClr val="000000"/>
              </a:solidFill>
            </a:endParaRPr>
          </a:p>
          <a:p>
            <a:pPr indent="0" lvl="0" marL="0" rtl="0" algn="just">
              <a:lnSpc>
                <a:spcPct val="115000"/>
              </a:lnSpc>
              <a:spcBef>
                <a:spcPts val="1600"/>
              </a:spcBef>
              <a:spcAft>
                <a:spcPts val="0"/>
              </a:spcAft>
              <a:buSzPts val="1800"/>
              <a:buNone/>
            </a:pPr>
            <a:r>
              <a:rPr lang="en-GB" sz="1200">
                <a:solidFill>
                  <a:srgbClr val="000000"/>
                </a:solidFill>
              </a:rPr>
              <a:t>Inversing which we get our perspective transformation matrix parameters (8 parameters for 8 DoF). We then create a perspective projection matrix </a:t>
            </a:r>
            <a:endParaRPr sz="1200">
              <a:solidFill>
                <a:srgbClr val="000000"/>
              </a:solidFill>
            </a:endParaRPr>
          </a:p>
          <a:p>
            <a:pPr indent="0" lvl="0" marL="0" rtl="0" algn="just">
              <a:lnSpc>
                <a:spcPct val="115000"/>
              </a:lnSpc>
              <a:spcBef>
                <a:spcPts val="1600"/>
              </a:spcBef>
              <a:spcAft>
                <a:spcPts val="0"/>
              </a:spcAft>
              <a:buSzPts val="1800"/>
              <a:buNone/>
            </a:pPr>
            <a:r>
              <a:t/>
            </a:r>
            <a:endParaRPr sz="1200">
              <a:solidFill>
                <a:srgbClr val="000000"/>
              </a:solidFill>
            </a:endParaRPr>
          </a:p>
          <a:p>
            <a:pPr indent="0" lvl="0" marL="0" rtl="0" algn="just">
              <a:lnSpc>
                <a:spcPct val="115000"/>
              </a:lnSpc>
              <a:spcBef>
                <a:spcPts val="1600"/>
              </a:spcBef>
              <a:spcAft>
                <a:spcPts val="0"/>
              </a:spcAft>
              <a:buSzPts val="1800"/>
              <a:buNone/>
            </a:pPr>
            <a:r>
              <a:rPr lang="en-GB" sz="1200">
                <a:solidFill>
                  <a:srgbClr val="000000"/>
                </a:solidFill>
              </a:rPr>
              <a:t>Here w (a dimension, with value typically = 1) is added to the original coordinate system to make it homogeneous. </a:t>
            </a:r>
            <a:endParaRPr sz="1200">
              <a:solidFill>
                <a:srgbClr val="000000"/>
              </a:solidFill>
            </a:endParaRPr>
          </a:p>
          <a:p>
            <a:pPr indent="0" lvl="0" marL="0" rtl="0" algn="just">
              <a:lnSpc>
                <a:spcPct val="115000"/>
              </a:lnSpc>
              <a:spcBef>
                <a:spcPts val="1600"/>
              </a:spcBef>
              <a:spcAft>
                <a:spcPts val="0"/>
              </a:spcAft>
              <a:buSzPts val="1800"/>
              <a:buNone/>
            </a:pPr>
            <a:r>
              <a:rPr lang="en-GB" sz="1200">
                <a:solidFill>
                  <a:srgbClr val="000000"/>
                </a:solidFill>
              </a:rPr>
              <a:t>We compute the transformed coordinates (from above equation) for each pixel of the clock and assign its position (on the isle) with same color intensity value. </a:t>
            </a:r>
            <a:endParaRPr sz="1200">
              <a:solidFill>
                <a:srgbClr val="000000"/>
              </a:solidFill>
            </a:endParaRPr>
          </a:p>
        </p:txBody>
      </p:sp>
      <p:pic>
        <p:nvPicPr>
          <p:cNvPr id="310" name="Google Shape;310;p38"/>
          <p:cNvPicPr preferRelativeResize="0"/>
          <p:nvPr/>
        </p:nvPicPr>
        <p:blipFill rotWithShape="1">
          <a:blip r:embed="rId3">
            <a:alphaModFix/>
          </a:blip>
          <a:srcRect b="0" l="0" r="0" t="0"/>
          <a:stretch/>
        </p:blipFill>
        <p:spPr>
          <a:xfrm>
            <a:off x="6059529" y="1093325"/>
            <a:ext cx="2408075" cy="3283175"/>
          </a:xfrm>
          <a:prstGeom prst="rect">
            <a:avLst/>
          </a:prstGeom>
          <a:noFill/>
          <a:ln>
            <a:noFill/>
          </a:ln>
        </p:spPr>
      </p:pic>
      <p:pic>
        <p:nvPicPr>
          <p:cNvPr id="311" name="Google Shape;311;p38"/>
          <p:cNvPicPr preferRelativeResize="0"/>
          <p:nvPr/>
        </p:nvPicPr>
        <p:blipFill>
          <a:blip r:embed="rId4">
            <a:alphaModFix/>
          </a:blip>
          <a:stretch>
            <a:fillRect/>
          </a:stretch>
        </p:blipFill>
        <p:spPr>
          <a:xfrm>
            <a:off x="3511750" y="1516850"/>
            <a:ext cx="2222275" cy="988950"/>
          </a:xfrm>
          <a:prstGeom prst="rect">
            <a:avLst/>
          </a:prstGeom>
          <a:noFill/>
          <a:ln>
            <a:noFill/>
          </a:ln>
        </p:spPr>
      </p:pic>
      <p:pic>
        <p:nvPicPr>
          <p:cNvPr id="312" name="Google Shape;312;p38"/>
          <p:cNvPicPr preferRelativeResize="0"/>
          <p:nvPr/>
        </p:nvPicPr>
        <p:blipFill>
          <a:blip r:embed="rId5">
            <a:alphaModFix/>
          </a:blip>
          <a:stretch>
            <a:fillRect/>
          </a:stretch>
        </p:blipFill>
        <p:spPr>
          <a:xfrm>
            <a:off x="3511749" y="3065550"/>
            <a:ext cx="1433425" cy="61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311700" y="22206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Task 3.1</a:t>
            </a:r>
            <a:endParaRPr/>
          </a:p>
          <a:p>
            <a:pPr indent="0" lvl="0" marL="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2800"/>
              <a:buNone/>
            </a:pPr>
            <a:r>
              <a:t/>
            </a:r>
            <a:endParaRPr/>
          </a:p>
        </p:txBody>
      </p:sp>
      <p:sp>
        <p:nvSpPr>
          <p:cNvPr id="73" name="Google Shape;73;p15"/>
          <p:cNvSpPr txBox="1"/>
          <p:nvPr>
            <p:ph idx="1" type="body"/>
          </p:nvPr>
        </p:nvSpPr>
        <p:spPr>
          <a:xfrm>
            <a:off x="311700" y="1152475"/>
            <a:ext cx="8520600" cy="36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000000"/>
                </a:solidFill>
              </a:rPr>
              <a:t>Interpolation result for different σ</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rPr lang="en-GB">
                <a:solidFill>
                  <a:srgbClr val="000000"/>
                </a:solidFill>
              </a:rPr>
              <a:t>			σ = 0.5								      σ = 1.0</a:t>
            </a:r>
            <a:endParaRPr>
              <a:solidFill>
                <a:srgbClr val="000000"/>
              </a:solidFill>
            </a:endParaRPr>
          </a:p>
        </p:txBody>
      </p:sp>
      <p:pic>
        <p:nvPicPr>
          <p:cNvPr id="74" name="Google Shape;74;p15"/>
          <p:cNvPicPr preferRelativeResize="0"/>
          <p:nvPr/>
        </p:nvPicPr>
        <p:blipFill rotWithShape="1">
          <a:blip r:embed="rId3">
            <a:alphaModFix/>
          </a:blip>
          <a:srcRect b="0" l="0" r="0" t="0"/>
          <a:stretch/>
        </p:blipFill>
        <p:spPr>
          <a:xfrm>
            <a:off x="531050" y="1783825"/>
            <a:ext cx="3714750" cy="2400300"/>
          </a:xfrm>
          <a:prstGeom prst="rect">
            <a:avLst/>
          </a:prstGeom>
          <a:noFill/>
          <a:ln cap="flat" cmpd="sng" w="9525">
            <a:solidFill>
              <a:srgbClr val="000000"/>
            </a:solidFill>
            <a:prstDash val="solid"/>
            <a:round/>
            <a:headEnd len="sm" w="sm" type="none"/>
            <a:tailEnd len="sm" w="sm" type="none"/>
          </a:ln>
        </p:spPr>
      </p:pic>
      <p:pic>
        <p:nvPicPr>
          <p:cNvPr id="75" name="Google Shape;75;p15"/>
          <p:cNvPicPr preferRelativeResize="0"/>
          <p:nvPr/>
        </p:nvPicPr>
        <p:blipFill rotWithShape="1">
          <a:blip r:embed="rId4">
            <a:alphaModFix/>
          </a:blip>
          <a:srcRect b="0" l="0" r="0" t="0"/>
          <a:stretch/>
        </p:blipFill>
        <p:spPr>
          <a:xfrm>
            <a:off x="4606200" y="1783825"/>
            <a:ext cx="3714750" cy="2400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3.1</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81" name="Google Shape;81;p16"/>
          <p:cNvSpPr txBox="1"/>
          <p:nvPr>
            <p:ph idx="1" type="body"/>
          </p:nvPr>
        </p:nvSpPr>
        <p:spPr>
          <a:xfrm>
            <a:off x="311700" y="1152475"/>
            <a:ext cx="8520600" cy="36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solidFill>
                  <a:srgbClr val="000000"/>
                </a:solidFill>
              </a:rPr>
              <a:t>Interpolation result for different σ (cont.)</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0"/>
              </a:spcAft>
              <a:buSzPts val="1800"/>
              <a:buNone/>
            </a:pPr>
            <a:r>
              <a:t/>
            </a:r>
            <a:endParaRPr>
              <a:solidFill>
                <a:srgbClr val="000000"/>
              </a:solidFill>
            </a:endParaRPr>
          </a:p>
          <a:p>
            <a:pPr indent="0" lvl="0" marL="0" rtl="0" algn="l">
              <a:lnSpc>
                <a:spcPct val="115000"/>
              </a:lnSpc>
              <a:spcBef>
                <a:spcPts val="1600"/>
              </a:spcBef>
              <a:spcAft>
                <a:spcPts val="1600"/>
              </a:spcAft>
              <a:buSzPts val="1800"/>
              <a:buNone/>
            </a:pPr>
            <a:r>
              <a:rPr lang="en-GB">
                <a:solidFill>
                  <a:srgbClr val="000000"/>
                </a:solidFill>
              </a:rPr>
              <a:t>			σ = 2								      σ = 4</a:t>
            </a:r>
            <a:endParaRPr>
              <a:solidFill>
                <a:srgbClr val="000000"/>
              </a:solidFill>
            </a:endParaRPr>
          </a:p>
        </p:txBody>
      </p:sp>
      <p:pic>
        <p:nvPicPr>
          <p:cNvPr id="82" name="Google Shape;82;p16"/>
          <p:cNvPicPr preferRelativeResize="0"/>
          <p:nvPr/>
        </p:nvPicPr>
        <p:blipFill rotWithShape="1">
          <a:blip r:embed="rId3">
            <a:alphaModFix/>
          </a:blip>
          <a:srcRect b="0" l="0" r="0" t="0"/>
          <a:stretch/>
        </p:blipFill>
        <p:spPr>
          <a:xfrm>
            <a:off x="578500" y="1777550"/>
            <a:ext cx="3714750" cy="2400300"/>
          </a:xfrm>
          <a:prstGeom prst="rect">
            <a:avLst/>
          </a:prstGeom>
          <a:noFill/>
          <a:ln cap="flat" cmpd="sng" w="9525">
            <a:solidFill>
              <a:srgbClr val="000000"/>
            </a:solidFill>
            <a:prstDash val="solid"/>
            <a:round/>
            <a:headEnd len="sm" w="sm" type="none"/>
            <a:tailEnd len="sm" w="sm" type="none"/>
          </a:ln>
        </p:spPr>
      </p:pic>
      <p:pic>
        <p:nvPicPr>
          <p:cNvPr id="83" name="Google Shape;83;p16"/>
          <p:cNvPicPr preferRelativeResize="0"/>
          <p:nvPr/>
        </p:nvPicPr>
        <p:blipFill rotWithShape="1">
          <a:blip r:embed="rId4">
            <a:alphaModFix/>
          </a:blip>
          <a:srcRect b="0" l="0" r="0" t="0"/>
          <a:stretch/>
        </p:blipFill>
        <p:spPr>
          <a:xfrm>
            <a:off x="4774400" y="1747350"/>
            <a:ext cx="3714750" cy="24003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Task 3.2</a:t>
            </a:r>
            <a:endParaRPr/>
          </a:p>
        </p:txBody>
      </p:sp>
      <p:sp>
        <p:nvSpPr>
          <p:cNvPr id="89" name="Google Shape;89;p17"/>
          <p:cNvSpPr txBox="1"/>
          <p:nvPr>
            <p:ph idx="1" type="body"/>
          </p:nvPr>
        </p:nvSpPr>
        <p:spPr>
          <a:xfrm>
            <a:off x="311150" y="1152525"/>
            <a:ext cx="8521700" cy="341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GB">
                <a:solidFill>
                  <a:srgbClr val="000000"/>
                </a:solidFill>
              </a:rPr>
              <a:t>Implement Wave function on the image</a:t>
            </a:r>
            <a:endParaRPr>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a:p>
            <a:pPr indent="-342900" lvl="0" marL="457200" rtl="0" algn="l">
              <a:lnSpc>
                <a:spcPct val="115000"/>
              </a:lnSpc>
              <a:spcBef>
                <a:spcPts val="0"/>
              </a:spcBef>
              <a:spcAft>
                <a:spcPts val="0"/>
              </a:spcAft>
              <a:buClr>
                <a:srgbClr val="000000"/>
              </a:buClr>
              <a:buSzPts val="1800"/>
              <a:buChar char="●"/>
            </a:pPr>
            <a:r>
              <a:rPr lang="en-GB">
                <a:solidFill>
                  <a:srgbClr val="000000"/>
                </a:solidFill>
              </a:rPr>
              <a:t>Experiment with different parameterizations</a:t>
            </a:r>
            <a:endParaRPr>
              <a:solidFill>
                <a:srgbClr val="000000"/>
              </a:solidFill>
            </a:endParaRPr>
          </a:p>
          <a:p>
            <a:pPr indent="0" lvl="0" marL="0" rtl="0" algn="l">
              <a:lnSpc>
                <a:spcPct val="115000"/>
              </a:lnSpc>
              <a:spcBef>
                <a:spcPts val="0"/>
              </a:spcBef>
              <a:spcAft>
                <a:spcPts val="0"/>
              </a:spcAft>
              <a:buSzPts val="1800"/>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1152475"/>
            <a:ext cx="8520600" cy="3416400"/>
          </a:xfrm>
          <a:prstGeom prst="rect">
            <a:avLst/>
          </a:prstGeom>
          <a:blipFill rotWithShape="1">
            <a:blip r:embed="rId3">
              <a:alphaModFix/>
            </a:blip>
            <a:stretch>
              <a:fillRect b="0" l="-1041" r="0" t="-2239"/>
            </a:stretch>
          </a:blip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161510" y="-9110"/>
            <a:ext cx="7886700" cy="99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GB" sz="2700"/>
              <a:t>Results :</a:t>
            </a:r>
            <a:endParaRPr b="1" sz="1800"/>
          </a:p>
        </p:txBody>
      </p:sp>
      <p:pic>
        <p:nvPicPr>
          <p:cNvPr id="100" name="Google Shape;100;p19"/>
          <p:cNvPicPr preferRelativeResize="0"/>
          <p:nvPr>
            <p:ph idx="1" type="body"/>
          </p:nvPr>
        </p:nvPicPr>
        <p:blipFill rotWithShape="1">
          <a:blip r:embed="rId3">
            <a:alphaModFix/>
          </a:blip>
          <a:srcRect b="0" l="0" r="0" t="0"/>
          <a:stretch/>
        </p:blipFill>
        <p:spPr>
          <a:xfrm>
            <a:off x="3272632" y="1510804"/>
            <a:ext cx="1631700" cy="3263400"/>
          </a:xfrm>
          <a:prstGeom prst="rect">
            <a:avLst/>
          </a:prstGeom>
          <a:noFill/>
          <a:ln>
            <a:noFill/>
          </a:ln>
        </p:spPr>
      </p:pic>
      <p:pic>
        <p:nvPicPr>
          <p:cNvPr id="101" name="Google Shape;101;p19"/>
          <p:cNvPicPr preferRelativeResize="0"/>
          <p:nvPr/>
        </p:nvPicPr>
        <p:blipFill rotWithShape="1">
          <a:blip r:embed="rId4">
            <a:alphaModFix/>
          </a:blip>
          <a:srcRect b="0" l="0" r="0" t="0"/>
          <a:stretch/>
        </p:blipFill>
        <p:spPr>
          <a:xfrm>
            <a:off x="6850224" y="1510751"/>
            <a:ext cx="1631750" cy="3263500"/>
          </a:xfrm>
          <a:prstGeom prst="rect">
            <a:avLst/>
          </a:prstGeom>
          <a:noFill/>
          <a:ln>
            <a:noFill/>
          </a:ln>
        </p:spPr>
      </p:pic>
      <p:sp>
        <p:nvSpPr>
          <p:cNvPr id="102" name="Google Shape;102;p19"/>
          <p:cNvSpPr txBox="1"/>
          <p:nvPr/>
        </p:nvSpPr>
        <p:spPr>
          <a:xfrm>
            <a:off x="1657419" y="730913"/>
            <a:ext cx="3246900" cy="6684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3" name="Google Shape;103;p19"/>
          <p:cNvSpPr txBox="1"/>
          <p:nvPr/>
        </p:nvSpPr>
        <p:spPr>
          <a:xfrm>
            <a:off x="5751830" y="730924"/>
            <a:ext cx="3273300" cy="9453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04" name="Google Shape;104;p19"/>
          <p:cNvPicPr preferRelativeResize="0"/>
          <p:nvPr/>
        </p:nvPicPr>
        <p:blipFill>
          <a:blip r:embed="rId7">
            <a:alphaModFix/>
          </a:blip>
          <a:stretch>
            <a:fillRect/>
          </a:stretch>
        </p:blipFill>
        <p:spPr>
          <a:xfrm>
            <a:off x="1657425" y="730934"/>
            <a:ext cx="2117625" cy="460350"/>
          </a:xfrm>
          <a:prstGeom prst="rect">
            <a:avLst/>
          </a:prstGeom>
          <a:noFill/>
          <a:ln>
            <a:noFill/>
          </a:ln>
        </p:spPr>
      </p:pic>
      <p:pic>
        <p:nvPicPr>
          <p:cNvPr id="105" name="Google Shape;105;p19"/>
          <p:cNvPicPr preferRelativeResize="0"/>
          <p:nvPr/>
        </p:nvPicPr>
        <p:blipFill>
          <a:blip r:embed="rId8">
            <a:alphaModFix/>
          </a:blip>
          <a:stretch>
            <a:fillRect/>
          </a:stretch>
        </p:blipFill>
        <p:spPr>
          <a:xfrm>
            <a:off x="877488" y="1510750"/>
            <a:ext cx="1631750" cy="326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ph idx="1" type="body"/>
          </p:nvPr>
        </p:nvPicPr>
        <p:blipFill rotWithShape="1">
          <a:blip r:embed="rId3">
            <a:alphaModFix/>
          </a:blip>
          <a:srcRect b="0" l="0" r="0" t="0"/>
          <a:stretch/>
        </p:blipFill>
        <p:spPr>
          <a:xfrm>
            <a:off x="3498350" y="1183042"/>
            <a:ext cx="1828800" cy="3827100"/>
          </a:xfrm>
          <a:prstGeom prst="rect">
            <a:avLst/>
          </a:prstGeom>
          <a:noFill/>
          <a:ln>
            <a:noFill/>
          </a:ln>
        </p:spPr>
      </p:pic>
      <p:pic>
        <p:nvPicPr>
          <p:cNvPr id="111" name="Google Shape;111;p20"/>
          <p:cNvPicPr preferRelativeResize="0"/>
          <p:nvPr/>
        </p:nvPicPr>
        <p:blipFill rotWithShape="1">
          <a:blip r:embed="rId4">
            <a:alphaModFix/>
          </a:blip>
          <a:srcRect b="0" l="0" r="0" t="0"/>
          <a:stretch/>
        </p:blipFill>
        <p:spPr>
          <a:xfrm>
            <a:off x="6411068" y="1268016"/>
            <a:ext cx="1828800" cy="3657600"/>
          </a:xfrm>
          <a:prstGeom prst="rect">
            <a:avLst/>
          </a:prstGeom>
          <a:noFill/>
          <a:ln>
            <a:noFill/>
          </a:ln>
        </p:spPr>
      </p:pic>
      <p:sp>
        <p:nvSpPr>
          <p:cNvPr id="112" name="Google Shape;112;p20"/>
          <p:cNvSpPr txBox="1"/>
          <p:nvPr/>
        </p:nvSpPr>
        <p:spPr>
          <a:xfrm>
            <a:off x="2745505" y="719003"/>
            <a:ext cx="3246900" cy="6684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13" name="Google Shape;113;p20"/>
          <p:cNvSpPr txBox="1"/>
          <p:nvPr/>
        </p:nvSpPr>
        <p:spPr>
          <a:xfrm>
            <a:off x="5614275" y="633207"/>
            <a:ext cx="3246900" cy="8400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14" name="Google Shape;114;p20"/>
          <p:cNvPicPr preferRelativeResize="0"/>
          <p:nvPr/>
        </p:nvPicPr>
        <p:blipFill>
          <a:blip r:embed="rId7">
            <a:alphaModFix/>
          </a:blip>
          <a:stretch>
            <a:fillRect/>
          </a:stretch>
        </p:blipFill>
        <p:spPr>
          <a:xfrm>
            <a:off x="266500" y="1268025"/>
            <a:ext cx="2060325" cy="36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1021875" y="555275"/>
            <a:ext cx="3080500" cy="3000625"/>
          </a:xfrm>
          <a:prstGeom prst="rect">
            <a:avLst/>
          </a:prstGeom>
          <a:noFill/>
          <a:ln>
            <a:noFill/>
          </a:ln>
        </p:spPr>
      </p:pic>
      <p:pic>
        <p:nvPicPr>
          <p:cNvPr id="120" name="Google Shape;120;p21"/>
          <p:cNvPicPr preferRelativeResize="0"/>
          <p:nvPr/>
        </p:nvPicPr>
        <p:blipFill rotWithShape="1">
          <a:blip r:embed="rId4">
            <a:alphaModFix/>
          </a:blip>
          <a:srcRect b="4509" l="0" r="0" t="-4509"/>
          <a:stretch/>
        </p:blipFill>
        <p:spPr>
          <a:xfrm>
            <a:off x="5219999" y="445021"/>
            <a:ext cx="3080510" cy="3080510"/>
          </a:xfrm>
          <a:prstGeom prst="rect">
            <a:avLst/>
          </a:prstGeom>
          <a:noFill/>
          <a:ln>
            <a:noFill/>
          </a:ln>
        </p:spPr>
      </p:pic>
      <p:sp>
        <p:nvSpPr>
          <p:cNvPr id="121" name="Google Shape;121;p21"/>
          <p:cNvSpPr txBox="1"/>
          <p:nvPr/>
        </p:nvSpPr>
        <p:spPr>
          <a:xfrm>
            <a:off x="2750482" y="3555902"/>
            <a:ext cx="4107300" cy="1587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