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839e0b92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839e0b92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839e0b92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839e0b92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839e0b92e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839e0b92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839e0b9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839e0b9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83b09442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83b09442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83b0944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83b0944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839e0b92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839e0b92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94c3600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94c3600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94c3600d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94c3600d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94c3600d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94c3600d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839e0b92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839e0b92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6.jpg"/><Relationship Id="rId6" Type="http://schemas.openxmlformats.org/officeDocument/2006/relationships/image" Target="../media/image20.jpg"/><Relationship Id="rId7"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jpg"/><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image" Target="../media/image2.jpg"/><Relationship Id="rId7"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6.jpg"/><Relationship Id="rId5" Type="http://schemas.openxmlformats.org/officeDocument/2006/relationships/image" Target="../media/image8.jpg"/><Relationship Id="rId6" Type="http://schemas.openxmlformats.org/officeDocument/2006/relationships/image" Target="../media/image7.jpg"/><Relationship Id="rId7"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99775"/>
            <a:ext cx="8756400" cy="116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Image Processing - Project 1</a:t>
            </a:r>
            <a:endParaRPr/>
          </a:p>
        </p:txBody>
      </p:sp>
      <p:sp>
        <p:nvSpPr>
          <p:cNvPr id="55" name="Google Shape;55;p13"/>
          <p:cNvSpPr txBox="1"/>
          <p:nvPr>
            <p:ph idx="1" type="subTitle"/>
          </p:nvPr>
        </p:nvSpPr>
        <p:spPr>
          <a:xfrm>
            <a:off x="311700" y="25293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Yung-Yu Chen</a:t>
            </a:r>
            <a:endParaRPr/>
          </a:p>
          <a:p>
            <a:pPr indent="0" lvl="0" marL="0" rtl="0" algn="ctr">
              <a:spcBef>
                <a:spcPts val="0"/>
              </a:spcBef>
              <a:spcAft>
                <a:spcPts val="0"/>
              </a:spcAft>
              <a:buNone/>
            </a:pPr>
            <a:r>
              <a:rPr lang="zh-TW"/>
              <a:t>Praveen Yadav</a:t>
            </a:r>
            <a:endParaRPr/>
          </a:p>
          <a:p>
            <a:pPr indent="0" lvl="0" marL="0" rtl="0" algn="ctr">
              <a:spcBef>
                <a:spcPts val="0"/>
              </a:spcBef>
              <a:spcAft>
                <a:spcPts val="0"/>
              </a:spcAft>
              <a:buNone/>
            </a:pPr>
            <a:r>
              <a:rPr lang="zh-TW"/>
              <a:t>Shahnawaz Alam</a:t>
            </a:r>
            <a:endParaRPr/>
          </a:p>
          <a:p>
            <a:pPr indent="0" lvl="0" marL="0" rtl="0" algn="ctr">
              <a:spcBef>
                <a:spcPts val="0"/>
              </a:spcBef>
              <a:spcAft>
                <a:spcPts val="0"/>
              </a:spcAft>
              <a:buNone/>
            </a:pPr>
            <a:r>
              <a:rPr lang="zh-TW"/>
              <a:t>Abishek Kumar</a:t>
            </a:r>
            <a:endParaRPr/>
          </a:p>
          <a:p>
            <a:pPr indent="0" lvl="0" marL="0" rtl="0" algn="ctr">
              <a:spcBef>
                <a:spcPts val="0"/>
              </a:spcBef>
              <a:spcAft>
                <a:spcPts val="0"/>
              </a:spcAft>
              <a:buNone/>
            </a:pPr>
            <a:r>
              <a:rPr lang="zh-TW"/>
              <a:t>Parth Wadhwa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311700" y="2134175"/>
            <a:ext cx="8520600" cy="24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 simply calculate the magnitude from G(x,y) (bauckhage.jpg) and the phase from H(x, y) (clock.jpg): </a:t>
            </a:r>
            <a:endParaRPr/>
          </a:p>
          <a:p>
            <a:pPr indent="0" lvl="0" marL="0" rtl="0" algn="l">
              <a:spcBef>
                <a:spcPts val="1600"/>
              </a:spcBef>
              <a:spcAft>
                <a:spcPts val="1600"/>
              </a:spcAft>
              <a:buNone/>
            </a:pPr>
            <a:r>
              <a:t/>
            </a:r>
            <a:endParaRPr/>
          </a:p>
        </p:txBody>
      </p:sp>
      <p:sp>
        <p:nvSpPr>
          <p:cNvPr id="140" name="Google Shape;140;p22"/>
          <p:cNvSpPr txBox="1"/>
          <p:nvPr/>
        </p:nvSpPr>
        <p:spPr>
          <a:xfrm>
            <a:off x="311700" y="471625"/>
            <a:ext cx="85206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500">
                <a:latin typeface="Georgia"/>
                <a:ea typeface="Georgia"/>
                <a:cs typeface="Georgia"/>
                <a:sym typeface="Georgia"/>
              </a:rPr>
              <a:t>To Reconstruct: According to the Fourier Transform formula, </a:t>
            </a:r>
            <a:endParaRPr sz="1500">
              <a:latin typeface="Georgia"/>
              <a:ea typeface="Georgia"/>
              <a:cs typeface="Georgia"/>
              <a:sym typeface="Georgia"/>
            </a:endParaRPr>
          </a:p>
        </p:txBody>
      </p:sp>
      <p:pic>
        <p:nvPicPr>
          <p:cNvPr id="141" name="Google Shape;141;p22"/>
          <p:cNvPicPr preferRelativeResize="0"/>
          <p:nvPr/>
        </p:nvPicPr>
        <p:blipFill>
          <a:blip r:embed="rId3">
            <a:alphaModFix/>
          </a:blip>
          <a:stretch>
            <a:fillRect/>
          </a:stretch>
        </p:blipFill>
        <p:spPr>
          <a:xfrm>
            <a:off x="491275" y="1117825"/>
            <a:ext cx="3533775" cy="809625"/>
          </a:xfrm>
          <a:prstGeom prst="rect">
            <a:avLst/>
          </a:prstGeom>
          <a:noFill/>
          <a:ln>
            <a:noFill/>
          </a:ln>
        </p:spPr>
      </p:pic>
      <p:pic>
        <p:nvPicPr>
          <p:cNvPr id="142" name="Google Shape;142;p22"/>
          <p:cNvPicPr preferRelativeResize="0"/>
          <p:nvPr/>
        </p:nvPicPr>
        <p:blipFill>
          <a:blip r:embed="rId4">
            <a:alphaModFix/>
          </a:blip>
          <a:stretch>
            <a:fillRect/>
          </a:stretch>
        </p:blipFill>
        <p:spPr>
          <a:xfrm>
            <a:off x="4469250" y="1188025"/>
            <a:ext cx="4070125" cy="669250"/>
          </a:xfrm>
          <a:prstGeom prst="rect">
            <a:avLst/>
          </a:prstGeom>
          <a:noFill/>
          <a:ln>
            <a:noFill/>
          </a:ln>
        </p:spPr>
      </p:pic>
      <p:sp>
        <p:nvSpPr>
          <p:cNvPr id="143" name="Google Shape;143;p22"/>
          <p:cNvSpPr txBox="1"/>
          <p:nvPr/>
        </p:nvSpPr>
        <p:spPr>
          <a:xfrm>
            <a:off x="893500" y="3124475"/>
            <a:ext cx="7570800" cy="14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The frequency spectrum of </a:t>
            </a:r>
            <a:r>
              <a:rPr b="1" lang="zh-TW">
                <a:solidFill>
                  <a:schemeClr val="dk1"/>
                </a:solidFill>
              </a:rPr>
              <a:t>Reconstructed_Image</a:t>
            </a:r>
            <a:r>
              <a:rPr lang="zh-TW">
                <a:solidFill>
                  <a:schemeClr val="dk1"/>
                </a:solidFill>
              </a:rPr>
              <a:t> </a:t>
            </a:r>
            <a:r>
              <a:rPr lang="zh-TW"/>
              <a:t>= Magnitude_G * exp( Phase_H )</a:t>
            </a:r>
            <a:endParaRPr/>
          </a:p>
        </p:txBody>
      </p:sp>
      <p:cxnSp>
        <p:nvCxnSpPr>
          <p:cNvPr id="144" name="Google Shape;144;p22"/>
          <p:cNvCxnSpPr/>
          <p:nvPr/>
        </p:nvCxnSpPr>
        <p:spPr>
          <a:xfrm flipH="1">
            <a:off x="4033150" y="3575325"/>
            <a:ext cx="8100" cy="6714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22"/>
          <p:cNvSpPr txBox="1"/>
          <p:nvPr/>
        </p:nvSpPr>
        <p:spPr>
          <a:xfrm>
            <a:off x="2774325" y="4129775"/>
            <a:ext cx="2581500" cy="90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zh-TW" sz="1800">
                <a:solidFill>
                  <a:schemeClr val="dk1"/>
                </a:solidFill>
              </a:rPr>
              <a:t>Reconstructed_Image </a:t>
            </a:r>
            <a:r>
              <a:rPr lang="zh-TW" sz="1800">
                <a:solidFill>
                  <a:schemeClr val="dk1"/>
                </a:solidFill>
              </a:rPr>
              <a:t> </a:t>
            </a:r>
            <a:endParaRPr sz="1800"/>
          </a:p>
        </p:txBody>
      </p:sp>
      <p:sp>
        <p:nvSpPr>
          <p:cNvPr id="146" name="Google Shape;146;p22"/>
          <p:cNvSpPr txBox="1"/>
          <p:nvPr/>
        </p:nvSpPr>
        <p:spPr>
          <a:xfrm>
            <a:off x="4316925" y="3670525"/>
            <a:ext cx="29142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Inverse fourier transform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nvSpPr>
        <p:spPr>
          <a:xfrm>
            <a:off x="311700" y="471625"/>
            <a:ext cx="85206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500">
                <a:latin typeface="Georgia"/>
                <a:ea typeface="Georgia"/>
                <a:cs typeface="Georgia"/>
                <a:sym typeface="Georgia"/>
              </a:rPr>
              <a:t>Implementation with python</a:t>
            </a:r>
            <a:endParaRPr b="1" sz="1500">
              <a:latin typeface="Georgia"/>
              <a:ea typeface="Georgia"/>
              <a:cs typeface="Georgia"/>
              <a:sym typeface="Georgia"/>
            </a:endParaRPr>
          </a:p>
        </p:txBody>
      </p:sp>
      <p:pic>
        <p:nvPicPr>
          <p:cNvPr id="152" name="Google Shape;152;p23"/>
          <p:cNvPicPr preferRelativeResize="0"/>
          <p:nvPr/>
        </p:nvPicPr>
        <p:blipFill>
          <a:blip r:embed="rId3">
            <a:alphaModFix/>
          </a:blip>
          <a:stretch>
            <a:fillRect/>
          </a:stretch>
        </p:blipFill>
        <p:spPr>
          <a:xfrm>
            <a:off x="2557150" y="1474525"/>
            <a:ext cx="5981700" cy="800100"/>
          </a:xfrm>
          <a:prstGeom prst="rect">
            <a:avLst/>
          </a:prstGeom>
          <a:noFill/>
          <a:ln>
            <a:noFill/>
          </a:ln>
        </p:spPr>
      </p:pic>
      <p:pic>
        <p:nvPicPr>
          <p:cNvPr id="153" name="Google Shape;153;p23"/>
          <p:cNvPicPr preferRelativeResize="0"/>
          <p:nvPr/>
        </p:nvPicPr>
        <p:blipFill>
          <a:blip r:embed="rId4">
            <a:alphaModFix/>
          </a:blip>
          <a:stretch>
            <a:fillRect/>
          </a:stretch>
        </p:blipFill>
        <p:spPr>
          <a:xfrm>
            <a:off x="2557150" y="2625575"/>
            <a:ext cx="5981700" cy="981075"/>
          </a:xfrm>
          <a:prstGeom prst="rect">
            <a:avLst/>
          </a:prstGeom>
          <a:noFill/>
          <a:ln>
            <a:noFill/>
          </a:ln>
        </p:spPr>
      </p:pic>
      <p:pic>
        <p:nvPicPr>
          <p:cNvPr id="154" name="Google Shape;154;p23"/>
          <p:cNvPicPr preferRelativeResize="0"/>
          <p:nvPr/>
        </p:nvPicPr>
        <p:blipFill>
          <a:blip r:embed="rId5">
            <a:alphaModFix/>
          </a:blip>
          <a:stretch>
            <a:fillRect/>
          </a:stretch>
        </p:blipFill>
        <p:spPr>
          <a:xfrm>
            <a:off x="2557150" y="4301775"/>
            <a:ext cx="5981700" cy="495300"/>
          </a:xfrm>
          <a:prstGeom prst="rect">
            <a:avLst/>
          </a:prstGeom>
          <a:noFill/>
          <a:ln>
            <a:noFill/>
          </a:ln>
        </p:spPr>
      </p:pic>
      <p:sp>
        <p:nvSpPr>
          <p:cNvPr id="155" name="Google Shape;155;p23"/>
          <p:cNvSpPr txBox="1"/>
          <p:nvPr/>
        </p:nvSpPr>
        <p:spPr>
          <a:xfrm>
            <a:off x="150250" y="1669900"/>
            <a:ext cx="24069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Calculate FFT for G and H</a:t>
            </a:r>
            <a:endParaRPr/>
          </a:p>
        </p:txBody>
      </p:sp>
      <p:sp>
        <p:nvSpPr>
          <p:cNvPr id="156" name="Google Shape;156;p23"/>
          <p:cNvSpPr txBox="1"/>
          <p:nvPr/>
        </p:nvSpPr>
        <p:spPr>
          <a:xfrm>
            <a:off x="150250" y="2868175"/>
            <a:ext cx="24069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Compute magnitude of G, phase of H, and generate K</a:t>
            </a:r>
            <a:endParaRPr/>
          </a:p>
        </p:txBody>
      </p:sp>
      <p:sp>
        <p:nvSpPr>
          <p:cNvPr id="157" name="Google Shape;157;p23"/>
          <p:cNvSpPr txBox="1"/>
          <p:nvPr/>
        </p:nvSpPr>
        <p:spPr>
          <a:xfrm>
            <a:off x="150250" y="4329675"/>
            <a:ext cx="24069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Inverse FFT of 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4"/>
          <p:cNvSpPr txBox="1"/>
          <p:nvPr>
            <p:ph idx="1" type="body"/>
          </p:nvPr>
        </p:nvSpPr>
        <p:spPr>
          <a:xfrm>
            <a:off x="795975" y="2945225"/>
            <a:ext cx="1926300" cy="29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t>magnitude of G </a:t>
            </a:r>
            <a:endParaRPr/>
          </a:p>
        </p:txBody>
      </p:sp>
      <p:pic>
        <p:nvPicPr>
          <p:cNvPr id="163" name="Google Shape;163;p24"/>
          <p:cNvPicPr preferRelativeResize="0"/>
          <p:nvPr/>
        </p:nvPicPr>
        <p:blipFill>
          <a:blip r:embed="rId3">
            <a:alphaModFix/>
          </a:blip>
          <a:stretch>
            <a:fillRect/>
          </a:stretch>
        </p:blipFill>
        <p:spPr>
          <a:xfrm>
            <a:off x="3060562" y="3345753"/>
            <a:ext cx="1424636" cy="1414472"/>
          </a:xfrm>
          <a:prstGeom prst="rect">
            <a:avLst/>
          </a:prstGeom>
          <a:noFill/>
          <a:ln>
            <a:noFill/>
          </a:ln>
        </p:spPr>
      </p:pic>
      <p:pic>
        <p:nvPicPr>
          <p:cNvPr id="164" name="Google Shape;164;p24"/>
          <p:cNvPicPr preferRelativeResize="0"/>
          <p:nvPr/>
        </p:nvPicPr>
        <p:blipFill>
          <a:blip r:embed="rId4">
            <a:alphaModFix/>
          </a:blip>
          <a:stretch>
            <a:fillRect/>
          </a:stretch>
        </p:blipFill>
        <p:spPr>
          <a:xfrm>
            <a:off x="904757" y="3369196"/>
            <a:ext cx="1424636" cy="1414493"/>
          </a:xfrm>
          <a:prstGeom prst="rect">
            <a:avLst/>
          </a:prstGeom>
          <a:noFill/>
          <a:ln>
            <a:noFill/>
          </a:ln>
        </p:spPr>
      </p:pic>
      <p:sp>
        <p:nvSpPr>
          <p:cNvPr id="165" name="Google Shape;165;p24"/>
          <p:cNvSpPr txBox="1"/>
          <p:nvPr>
            <p:ph idx="1" type="body"/>
          </p:nvPr>
        </p:nvSpPr>
        <p:spPr>
          <a:xfrm>
            <a:off x="3060562" y="2933478"/>
            <a:ext cx="1732200" cy="29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t>phase </a:t>
            </a:r>
            <a:r>
              <a:rPr lang="zh-TW"/>
              <a:t>of H</a:t>
            </a:r>
            <a:endParaRPr/>
          </a:p>
        </p:txBody>
      </p:sp>
      <p:pic>
        <p:nvPicPr>
          <p:cNvPr id="166" name="Google Shape;166;p24"/>
          <p:cNvPicPr preferRelativeResize="0"/>
          <p:nvPr/>
        </p:nvPicPr>
        <p:blipFill>
          <a:blip r:embed="rId5">
            <a:alphaModFix/>
          </a:blip>
          <a:stretch>
            <a:fillRect/>
          </a:stretch>
        </p:blipFill>
        <p:spPr>
          <a:xfrm>
            <a:off x="864168" y="1401353"/>
            <a:ext cx="1424636" cy="1414493"/>
          </a:xfrm>
          <a:prstGeom prst="rect">
            <a:avLst/>
          </a:prstGeom>
          <a:noFill/>
          <a:ln>
            <a:noFill/>
          </a:ln>
        </p:spPr>
      </p:pic>
      <p:pic>
        <p:nvPicPr>
          <p:cNvPr id="167" name="Google Shape;167;p24"/>
          <p:cNvPicPr preferRelativeResize="0"/>
          <p:nvPr/>
        </p:nvPicPr>
        <p:blipFill>
          <a:blip r:embed="rId6">
            <a:alphaModFix/>
          </a:blip>
          <a:stretch>
            <a:fillRect/>
          </a:stretch>
        </p:blipFill>
        <p:spPr>
          <a:xfrm>
            <a:off x="3013668" y="1401353"/>
            <a:ext cx="1424636" cy="1414493"/>
          </a:xfrm>
          <a:prstGeom prst="rect">
            <a:avLst/>
          </a:prstGeom>
          <a:noFill/>
          <a:ln>
            <a:noFill/>
          </a:ln>
        </p:spPr>
      </p:pic>
      <p:sp>
        <p:nvSpPr>
          <p:cNvPr id="168" name="Google Shape;168;p24"/>
          <p:cNvSpPr txBox="1"/>
          <p:nvPr>
            <p:ph idx="1" type="body"/>
          </p:nvPr>
        </p:nvSpPr>
        <p:spPr>
          <a:xfrm>
            <a:off x="1343478" y="1040350"/>
            <a:ext cx="547200" cy="29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t>G</a:t>
            </a:r>
            <a:endParaRPr/>
          </a:p>
        </p:txBody>
      </p:sp>
      <p:sp>
        <p:nvSpPr>
          <p:cNvPr id="169" name="Google Shape;169;p24"/>
          <p:cNvSpPr txBox="1"/>
          <p:nvPr>
            <p:ph idx="1" type="body"/>
          </p:nvPr>
        </p:nvSpPr>
        <p:spPr>
          <a:xfrm>
            <a:off x="3452303" y="1040350"/>
            <a:ext cx="547200" cy="29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t>H</a:t>
            </a:r>
            <a:endParaRPr/>
          </a:p>
        </p:txBody>
      </p:sp>
      <p:sp>
        <p:nvSpPr>
          <p:cNvPr id="170" name="Google Shape;170;p24"/>
          <p:cNvSpPr txBox="1"/>
          <p:nvPr/>
        </p:nvSpPr>
        <p:spPr>
          <a:xfrm>
            <a:off x="311700" y="471625"/>
            <a:ext cx="85206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500">
                <a:latin typeface="Georgia"/>
                <a:ea typeface="Georgia"/>
                <a:cs typeface="Georgia"/>
                <a:sym typeface="Georgia"/>
              </a:rPr>
              <a:t>Results</a:t>
            </a:r>
            <a:endParaRPr sz="1500">
              <a:latin typeface="Georgia"/>
              <a:ea typeface="Georgia"/>
              <a:cs typeface="Georgia"/>
              <a:sym typeface="Georgia"/>
            </a:endParaRPr>
          </a:p>
        </p:txBody>
      </p:sp>
      <p:cxnSp>
        <p:nvCxnSpPr>
          <p:cNvPr id="171" name="Google Shape;171;p24"/>
          <p:cNvCxnSpPr/>
          <p:nvPr/>
        </p:nvCxnSpPr>
        <p:spPr>
          <a:xfrm>
            <a:off x="4968225" y="3169550"/>
            <a:ext cx="509400" cy="0"/>
          </a:xfrm>
          <a:prstGeom prst="straightConnector1">
            <a:avLst/>
          </a:prstGeom>
          <a:noFill/>
          <a:ln cap="flat" cmpd="sng" w="28575">
            <a:solidFill>
              <a:schemeClr val="dk2"/>
            </a:solidFill>
            <a:prstDash val="solid"/>
            <a:round/>
            <a:headEnd len="med" w="med" type="none"/>
            <a:tailEnd len="med" w="med" type="triangle"/>
          </a:ln>
        </p:spPr>
      </p:cxnSp>
      <p:pic>
        <p:nvPicPr>
          <p:cNvPr id="172" name="Google Shape;172;p24"/>
          <p:cNvPicPr preferRelativeResize="0"/>
          <p:nvPr/>
        </p:nvPicPr>
        <p:blipFill>
          <a:blip r:embed="rId7">
            <a:alphaModFix/>
          </a:blip>
          <a:stretch>
            <a:fillRect/>
          </a:stretch>
        </p:blipFill>
        <p:spPr>
          <a:xfrm>
            <a:off x="6195652" y="2620450"/>
            <a:ext cx="2139775" cy="2139775"/>
          </a:xfrm>
          <a:prstGeom prst="rect">
            <a:avLst/>
          </a:prstGeom>
          <a:noFill/>
          <a:ln>
            <a:noFill/>
          </a:ln>
        </p:spPr>
      </p:pic>
      <p:sp>
        <p:nvSpPr>
          <p:cNvPr id="173" name="Google Shape;173;p24"/>
          <p:cNvSpPr txBox="1"/>
          <p:nvPr/>
        </p:nvSpPr>
        <p:spPr>
          <a:xfrm>
            <a:off x="5285525" y="471625"/>
            <a:ext cx="3289800" cy="15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txBox="1"/>
          <p:nvPr/>
        </p:nvSpPr>
        <p:spPr>
          <a:xfrm>
            <a:off x="5163175" y="972625"/>
            <a:ext cx="3669000" cy="12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latin typeface="Georgia"/>
                <a:ea typeface="Georgia"/>
                <a:cs typeface="Georgia"/>
                <a:sym typeface="Georgia"/>
              </a:rPr>
              <a:t>Conclusion for task 1.4:</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zh-TW">
                <a:latin typeface="Georgia"/>
                <a:ea typeface="Georgia"/>
                <a:cs typeface="Georgia"/>
                <a:sym typeface="Georgia"/>
              </a:rPr>
              <a:t>Phase component is more important for reconstruction of Image</a:t>
            </a:r>
            <a:endParaRPr>
              <a:latin typeface="Georgia"/>
              <a:ea typeface="Georgia"/>
              <a:cs typeface="Georgia"/>
              <a:sym typeface="Georgia"/>
            </a:endParaRPr>
          </a:p>
          <a:p>
            <a:pPr indent="-317500" lvl="0" marL="457200" rtl="0" algn="l">
              <a:spcBef>
                <a:spcPts val="0"/>
              </a:spcBef>
              <a:spcAft>
                <a:spcPts val="0"/>
              </a:spcAft>
              <a:buSzPts val="1400"/>
              <a:buFont typeface="Georgia"/>
              <a:buAutoNum type="arabicPeriod"/>
            </a:pPr>
            <a:r>
              <a:rPr lang="zh-TW">
                <a:latin typeface="Georgia"/>
                <a:ea typeface="Georgia"/>
                <a:cs typeface="Georgia"/>
                <a:sym typeface="Georgia"/>
              </a:rPr>
              <a:t>Phase component contains more information to the singal</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1.1</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 this task we are </a:t>
            </a:r>
            <a:r>
              <a:rPr lang="zh-TW"/>
              <a:t>required</a:t>
            </a:r>
            <a:r>
              <a:rPr lang="zh-TW"/>
              <a:t> to compute a new image [g’(x,y)]  from an existing one [g(x,y)] using below </a:t>
            </a:r>
            <a:r>
              <a:rPr lang="zh-TW"/>
              <a:t>condition</a:t>
            </a:r>
            <a:r>
              <a:rPr lang="zh-TW"/>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zh-TW"/>
              <a:t>where rmin and rmax are user defined constant</a:t>
            </a:r>
            <a:endParaRPr/>
          </a:p>
        </p:txBody>
      </p:sp>
      <p:pic>
        <p:nvPicPr>
          <p:cNvPr id="62" name="Google Shape;62;p14"/>
          <p:cNvPicPr preferRelativeResize="0"/>
          <p:nvPr/>
        </p:nvPicPr>
        <p:blipFill>
          <a:blip r:embed="rId3">
            <a:alphaModFix/>
          </a:blip>
          <a:stretch>
            <a:fillRect/>
          </a:stretch>
        </p:blipFill>
        <p:spPr>
          <a:xfrm>
            <a:off x="1785013" y="2050147"/>
            <a:ext cx="5573975" cy="953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200"/>
              <a:t>Approach toward solution</a:t>
            </a:r>
            <a:endParaRPr sz="2200"/>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Reading Image and storing details of each pixel in form of nXm matrix</a:t>
            </a:r>
            <a:endParaRPr/>
          </a:p>
          <a:p>
            <a:pPr indent="-342900" lvl="0" marL="457200" rtl="0" algn="l">
              <a:spcBef>
                <a:spcPts val="0"/>
              </a:spcBef>
              <a:spcAft>
                <a:spcPts val="0"/>
              </a:spcAft>
              <a:buSzPts val="1800"/>
              <a:buChar char="➔"/>
            </a:pPr>
            <a:r>
              <a:rPr lang="zh-TW"/>
              <a:t>Find center of the Image</a:t>
            </a:r>
            <a:endParaRPr/>
          </a:p>
          <a:p>
            <a:pPr indent="-342900" lvl="0" marL="457200" rtl="0" algn="l">
              <a:spcBef>
                <a:spcPts val="0"/>
              </a:spcBef>
              <a:spcAft>
                <a:spcPts val="0"/>
              </a:spcAft>
              <a:buSzPts val="1800"/>
              <a:buChar char="➔"/>
            </a:pPr>
            <a:r>
              <a:rPr lang="zh-TW"/>
              <a:t>Create placeholder for target image</a:t>
            </a:r>
            <a:endParaRPr/>
          </a:p>
          <a:p>
            <a:pPr indent="-342900" lvl="0" marL="457200" rtl="0" algn="l">
              <a:spcBef>
                <a:spcPts val="0"/>
              </a:spcBef>
              <a:spcAft>
                <a:spcPts val="0"/>
              </a:spcAft>
              <a:buSzPts val="1800"/>
              <a:buChar char="➔"/>
            </a:pPr>
            <a:r>
              <a:rPr lang="zh-TW"/>
              <a:t>Compute distance of each pixel from center of the image</a:t>
            </a:r>
            <a:endParaRPr/>
          </a:p>
          <a:p>
            <a:pPr indent="-342900" lvl="0" marL="457200" rtl="0" algn="l">
              <a:spcBef>
                <a:spcPts val="0"/>
              </a:spcBef>
              <a:spcAft>
                <a:spcPts val="0"/>
              </a:spcAft>
              <a:buSzPts val="1800"/>
              <a:buChar char="➔"/>
            </a:pPr>
            <a:r>
              <a:rPr lang="zh-TW"/>
              <a:t>If distance of pixel is in between upper bound (rmax) and lower bound(rmin),</a:t>
            </a:r>
            <a:endParaRPr/>
          </a:p>
          <a:p>
            <a:pPr indent="0" lvl="0" marL="457200" rtl="0" algn="l">
              <a:spcBef>
                <a:spcPts val="1600"/>
              </a:spcBef>
              <a:spcAft>
                <a:spcPts val="0"/>
              </a:spcAft>
              <a:buNone/>
            </a:pPr>
            <a:r>
              <a:rPr lang="zh-TW"/>
              <a:t>turn off this pixel in target Image</a:t>
            </a:r>
            <a:endParaRPr/>
          </a:p>
          <a:p>
            <a:pPr indent="-342900" lvl="0" marL="457200" rtl="0" algn="l">
              <a:spcBef>
                <a:spcPts val="1600"/>
              </a:spcBef>
              <a:spcAft>
                <a:spcPts val="0"/>
              </a:spcAft>
              <a:buSzPts val="1800"/>
              <a:buChar char="➔"/>
            </a:pPr>
            <a:r>
              <a:rPr lang="zh-TW"/>
              <a:t>Write Image to the disk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200"/>
              <a:t>Results</a:t>
            </a:r>
            <a:endParaRPr/>
          </a:p>
        </p:txBody>
      </p:sp>
      <p:sp>
        <p:nvSpPr>
          <p:cNvPr id="74" name="Google Shape;74;p16"/>
          <p:cNvSpPr txBox="1"/>
          <p:nvPr>
            <p:ph idx="1" type="body"/>
          </p:nvPr>
        </p:nvSpPr>
        <p:spPr>
          <a:xfrm>
            <a:off x="311700" y="718675"/>
            <a:ext cx="8520600" cy="3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700"/>
              <a:t>								</a:t>
            </a:r>
            <a:r>
              <a:rPr lang="zh-TW" sz="1300"/>
              <a:t>g(x,y)</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rPr lang="zh-TW" sz="1300"/>
              <a:t>g’(x,y)</a:t>
            </a:r>
            <a:endParaRPr sz="1300"/>
          </a:p>
        </p:txBody>
      </p:sp>
      <p:pic>
        <p:nvPicPr>
          <p:cNvPr id="75" name="Google Shape;75;p16"/>
          <p:cNvPicPr preferRelativeResize="0"/>
          <p:nvPr/>
        </p:nvPicPr>
        <p:blipFill>
          <a:blip r:embed="rId3">
            <a:alphaModFix/>
          </a:blip>
          <a:stretch>
            <a:fillRect/>
          </a:stretch>
        </p:blipFill>
        <p:spPr>
          <a:xfrm>
            <a:off x="3603363" y="1047750"/>
            <a:ext cx="1327675" cy="1327675"/>
          </a:xfrm>
          <a:prstGeom prst="rect">
            <a:avLst/>
          </a:prstGeom>
          <a:noFill/>
          <a:ln>
            <a:noFill/>
          </a:ln>
        </p:spPr>
      </p:pic>
      <p:sp>
        <p:nvSpPr>
          <p:cNvPr id="76" name="Google Shape;76;p16"/>
          <p:cNvSpPr/>
          <p:nvPr/>
        </p:nvSpPr>
        <p:spPr>
          <a:xfrm>
            <a:off x="442875" y="2394700"/>
            <a:ext cx="8274000" cy="1829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rmin=20,rmax=80                               rmin=100,rmax=120                                 rmin=120,rmax=160</a:t>
            </a:r>
            <a:endParaRPr/>
          </a:p>
        </p:txBody>
      </p:sp>
      <p:pic>
        <p:nvPicPr>
          <p:cNvPr id="77" name="Google Shape;77;p16"/>
          <p:cNvPicPr preferRelativeResize="0"/>
          <p:nvPr/>
        </p:nvPicPr>
        <p:blipFill>
          <a:blip r:embed="rId4">
            <a:alphaModFix/>
          </a:blip>
          <a:stretch>
            <a:fillRect/>
          </a:stretch>
        </p:blipFill>
        <p:spPr>
          <a:xfrm>
            <a:off x="619725" y="2593950"/>
            <a:ext cx="1261725" cy="1261725"/>
          </a:xfrm>
          <a:prstGeom prst="rect">
            <a:avLst/>
          </a:prstGeom>
          <a:noFill/>
          <a:ln>
            <a:noFill/>
          </a:ln>
        </p:spPr>
      </p:pic>
      <p:pic>
        <p:nvPicPr>
          <p:cNvPr id="78" name="Google Shape;78;p16"/>
          <p:cNvPicPr preferRelativeResize="0"/>
          <p:nvPr/>
        </p:nvPicPr>
        <p:blipFill>
          <a:blip r:embed="rId5">
            <a:alphaModFix/>
          </a:blip>
          <a:stretch>
            <a:fillRect/>
          </a:stretch>
        </p:blipFill>
        <p:spPr>
          <a:xfrm>
            <a:off x="3612100" y="2593950"/>
            <a:ext cx="1261725" cy="1261725"/>
          </a:xfrm>
          <a:prstGeom prst="rect">
            <a:avLst/>
          </a:prstGeom>
          <a:noFill/>
          <a:ln>
            <a:noFill/>
          </a:ln>
        </p:spPr>
      </p:pic>
      <p:pic>
        <p:nvPicPr>
          <p:cNvPr id="79" name="Google Shape;79;p16"/>
          <p:cNvPicPr preferRelativeResize="0"/>
          <p:nvPr/>
        </p:nvPicPr>
        <p:blipFill>
          <a:blip r:embed="rId6">
            <a:alphaModFix/>
          </a:blip>
          <a:stretch>
            <a:fillRect/>
          </a:stretch>
        </p:blipFill>
        <p:spPr>
          <a:xfrm>
            <a:off x="6828950" y="2560988"/>
            <a:ext cx="1327650" cy="1327650"/>
          </a:xfrm>
          <a:prstGeom prst="rect">
            <a:avLst/>
          </a:prstGeom>
          <a:noFill/>
          <a:ln cap="flat" cmpd="sng" w="9525">
            <a:solidFill>
              <a:srgbClr val="FFFFFF"/>
            </a:solidFill>
            <a:prstDash val="solid"/>
            <a:round/>
            <a:headEnd len="sm" w="sm" type="none"/>
            <a:tailEnd len="sm" w="sm" type="none"/>
          </a:ln>
        </p:spPr>
      </p:pic>
      <p:sp>
        <p:nvSpPr>
          <p:cNvPr id="80" name="Google Shape;80;p16"/>
          <p:cNvSpPr txBox="1"/>
          <p:nvPr/>
        </p:nvSpPr>
        <p:spPr>
          <a:xfrm>
            <a:off x="775050" y="4402675"/>
            <a:ext cx="8143200" cy="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We passed an image of size 6000X4000 as an input, which took approximately 13 minutes to generate the target image (rmin=120, rmax=160) </a:t>
            </a:r>
            <a:endParaRPr/>
          </a:p>
        </p:txBody>
      </p:sp>
      <p:pic>
        <p:nvPicPr>
          <p:cNvPr id="81" name="Google Shape;81;p16"/>
          <p:cNvPicPr preferRelativeResize="0"/>
          <p:nvPr/>
        </p:nvPicPr>
        <p:blipFill>
          <a:blip r:embed="rId7">
            <a:alphaModFix/>
          </a:blip>
          <a:stretch>
            <a:fillRect/>
          </a:stretch>
        </p:blipFill>
        <p:spPr>
          <a:xfrm>
            <a:off x="98550" y="4326475"/>
            <a:ext cx="676500" cy="67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1.3</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I</a:t>
            </a:r>
            <a:r>
              <a:rPr lang="zh-TW"/>
              <a:t>n this task we are required to implement a band pass filter by defining a band and suppress all of the values out of the rim in the frequency spectrum:</a:t>
            </a:r>
            <a:endParaRPr/>
          </a:p>
          <a:p>
            <a:pPr indent="0" lvl="0" marL="0" rtl="0" algn="l">
              <a:spcBef>
                <a:spcPts val="1600"/>
              </a:spcBef>
              <a:spcAft>
                <a:spcPts val="1600"/>
              </a:spcAft>
              <a:buNone/>
            </a:pPr>
            <a:r>
              <a:t/>
            </a:r>
            <a:endParaRPr/>
          </a:p>
        </p:txBody>
      </p:sp>
      <p:pic>
        <p:nvPicPr>
          <p:cNvPr id="88" name="Google Shape;88;p17"/>
          <p:cNvPicPr preferRelativeResize="0"/>
          <p:nvPr/>
        </p:nvPicPr>
        <p:blipFill>
          <a:blip r:embed="rId3">
            <a:alphaModFix/>
          </a:blip>
          <a:stretch>
            <a:fillRect/>
          </a:stretch>
        </p:blipFill>
        <p:spPr>
          <a:xfrm>
            <a:off x="2980825" y="2359625"/>
            <a:ext cx="2371475" cy="2371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Approach</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zh-TW"/>
              <a:t>We first define r</a:t>
            </a:r>
            <a:r>
              <a:rPr baseline="-25000" lang="zh-TW"/>
              <a:t>max</a:t>
            </a:r>
            <a:r>
              <a:rPr lang="zh-TW"/>
              <a:t> and</a:t>
            </a:r>
            <a:r>
              <a:rPr baseline="-25000" lang="zh-TW"/>
              <a:t>  </a:t>
            </a:r>
            <a:r>
              <a:rPr lang="zh-TW"/>
              <a:t>r</a:t>
            </a:r>
            <a:r>
              <a:rPr baseline="-25000" lang="zh-TW"/>
              <a:t>min</a:t>
            </a:r>
            <a:endParaRPr/>
          </a:p>
          <a:p>
            <a:pPr indent="-342900" lvl="0" marL="457200" rtl="0" algn="l">
              <a:spcBef>
                <a:spcPts val="0"/>
              </a:spcBef>
              <a:spcAft>
                <a:spcPts val="0"/>
              </a:spcAft>
              <a:buSzPts val="1800"/>
              <a:buAutoNum type="arabicPeriod"/>
            </a:pPr>
            <a:r>
              <a:rPr lang="zh-TW"/>
              <a:t>Apply fourier transform to our image to get G(u, v)</a:t>
            </a:r>
            <a:endParaRPr/>
          </a:p>
          <a:p>
            <a:pPr indent="-342900" lvl="0" marL="457200" rtl="0" algn="l">
              <a:spcBef>
                <a:spcPts val="0"/>
              </a:spcBef>
              <a:spcAft>
                <a:spcPts val="0"/>
              </a:spcAft>
              <a:buSzPts val="1800"/>
              <a:buAutoNum type="arabicPeriod"/>
            </a:pPr>
            <a:r>
              <a:rPr lang="zh-TW"/>
              <a:t>Shift the origin of G(u,v) to the center</a:t>
            </a:r>
            <a:endParaRPr/>
          </a:p>
          <a:p>
            <a:pPr indent="-342900" lvl="0" marL="457200" rtl="0" algn="l">
              <a:spcBef>
                <a:spcPts val="0"/>
              </a:spcBef>
              <a:spcAft>
                <a:spcPts val="0"/>
              </a:spcAft>
              <a:buSzPts val="1800"/>
              <a:buAutoNum type="arabicPeriod"/>
            </a:pPr>
            <a:r>
              <a:rPr lang="zh-TW"/>
              <a:t>Making </a:t>
            </a:r>
            <a:r>
              <a:rPr lang="zh-TW"/>
              <a:t>the values outside of the band(black area) 0(</a:t>
            </a:r>
            <a:r>
              <a:rPr lang="zh-TW"/>
              <a:t>actually</a:t>
            </a:r>
            <a:r>
              <a:rPr lang="zh-TW"/>
              <a:t> a small number)</a:t>
            </a:r>
            <a:endParaRPr/>
          </a:p>
          <a:p>
            <a:pPr indent="-342900" lvl="0" marL="457200" rtl="0" algn="l">
              <a:spcBef>
                <a:spcPts val="0"/>
              </a:spcBef>
              <a:spcAft>
                <a:spcPts val="0"/>
              </a:spcAft>
              <a:buSzPts val="1800"/>
              <a:buAutoNum type="arabicPeriod"/>
            </a:pPr>
            <a:r>
              <a:rPr lang="zh-TW"/>
              <a:t>Apply inverse fourier transform on this “filtered” image</a:t>
            </a:r>
            <a:endParaRPr/>
          </a:p>
          <a:p>
            <a:pPr indent="0" lvl="0" marL="457200" rtl="0" algn="l">
              <a:spcBef>
                <a:spcPts val="1600"/>
              </a:spcBef>
              <a:spcAft>
                <a:spcPts val="1600"/>
              </a:spcAft>
              <a:buNone/>
            </a:pPr>
            <a:r>
              <a:t/>
            </a:r>
            <a:endParaRPr/>
          </a:p>
        </p:txBody>
      </p:sp>
      <p:grpSp>
        <p:nvGrpSpPr>
          <p:cNvPr id="95" name="Google Shape;95;p18"/>
          <p:cNvGrpSpPr/>
          <p:nvPr/>
        </p:nvGrpSpPr>
        <p:grpSpPr>
          <a:xfrm>
            <a:off x="6462700" y="2627425"/>
            <a:ext cx="2171000" cy="2070250"/>
            <a:chOff x="5702850" y="1909350"/>
            <a:chExt cx="2171000" cy="2070250"/>
          </a:xfrm>
        </p:grpSpPr>
        <p:pic>
          <p:nvPicPr>
            <p:cNvPr id="96" name="Google Shape;96;p18"/>
            <p:cNvPicPr preferRelativeResize="0"/>
            <p:nvPr/>
          </p:nvPicPr>
          <p:blipFill>
            <a:blip r:embed="rId3">
              <a:alphaModFix/>
            </a:blip>
            <a:stretch>
              <a:fillRect/>
            </a:stretch>
          </p:blipFill>
          <p:spPr>
            <a:xfrm>
              <a:off x="5702850" y="2493200"/>
              <a:ext cx="1486400" cy="1486400"/>
            </a:xfrm>
            <a:prstGeom prst="rect">
              <a:avLst/>
            </a:prstGeom>
            <a:noFill/>
            <a:ln>
              <a:noFill/>
            </a:ln>
          </p:spPr>
        </p:pic>
        <p:cxnSp>
          <p:nvCxnSpPr>
            <p:cNvPr id="97" name="Google Shape;97;p18"/>
            <p:cNvCxnSpPr/>
            <p:nvPr/>
          </p:nvCxnSpPr>
          <p:spPr>
            <a:xfrm flipH="1" rot="10800000">
              <a:off x="6579750" y="2117550"/>
              <a:ext cx="651300" cy="534300"/>
            </a:xfrm>
            <a:prstGeom prst="curvedConnector3">
              <a:avLst>
                <a:gd fmla="val 50000" name="adj1"/>
              </a:avLst>
            </a:prstGeom>
            <a:noFill/>
            <a:ln cap="flat" cmpd="sng" w="9525">
              <a:solidFill>
                <a:srgbClr val="FF0000"/>
              </a:solidFill>
              <a:prstDash val="solid"/>
              <a:round/>
              <a:headEnd len="med" w="med" type="none"/>
              <a:tailEnd len="med" w="med" type="none"/>
            </a:ln>
          </p:spPr>
        </p:cxnSp>
        <p:cxnSp>
          <p:nvCxnSpPr>
            <p:cNvPr id="98" name="Google Shape;98;p18"/>
            <p:cNvCxnSpPr>
              <a:endCxn id="99" idx="2"/>
            </p:cNvCxnSpPr>
            <p:nvPr/>
          </p:nvCxnSpPr>
          <p:spPr>
            <a:xfrm flipH="1" rot="10800000">
              <a:off x="6462950" y="2376450"/>
              <a:ext cx="1144800" cy="868200"/>
            </a:xfrm>
            <a:prstGeom prst="curvedConnector2">
              <a:avLst/>
            </a:prstGeom>
            <a:noFill/>
            <a:ln cap="flat" cmpd="sng" w="9525">
              <a:solidFill>
                <a:srgbClr val="FF0000"/>
              </a:solidFill>
              <a:prstDash val="solid"/>
              <a:round/>
              <a:headEnd len="med" w="med" type="none"/>
              <a:tailEnd len="med" w="med" type="none"/>
            </a:ln>
          </p:spPr>
        </p:cxnSp>
        <p:sp>
          <p:nvSpPr>
            <p:cNvPr id="99" name="Google Shape;99;p18"/>
            <p:cNvSpPr txBox="1"/>
            <p:nvPr/>
          </p:nvSpPr>
          <p:spPr>
            <a:xfrm>
              <a:off x="7341650" y="1909350"/>
              <a:ext cx="532200" cy="467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zh-TW" sz="1800">
                  <a:solidFill>
                    <a:srgbClr val="FF0000"/>
                  </a:solidFill>
                </a:rPr>
                <a:t>0s</a:t>
              </a:r>
              <a:endParaRPr b="1">
                <a:solidFill>
                  <a:srgbClr val="FF0000"/>
                </a:solidFill>
              </a:endParaRPr>
            </a:p>
          </p:txBody>
        </p:sp>
      </p:grpSp>
      <p:pic>
        <p:nvPicPr>
          <p:cNvPr id="100" name="Google Shape;100;p18"/>
          <p:cNvPicPr preferRelativeResize="0"/>
          <p:nvPr/>
        </p:nvPicPr>
        <p:blipFill>
          <a:blip r:embed="rId4">
            <a:alphaModFix/>
          </a:blip>
          <a:stretch>
            <a:fillRect/>
          </a:stretch>
        </p:blipFill>
        <p:spPr>
          <a:xfrm>
            <a:off x="140300" y="3324300"/>
            <a:ext cx="676500" cy="676500"/>
          </a:xfrm>
          <a:prstGeom prst="rect">
            <a:avLst/>
          </a:prstGeom>
          <a:noFill/>
          <a:ln>
            <a:noFill/>
          </a:ln>
        </p:spPr>
      </p:pic>
      <p:sp>
        <p:nvSpPr>
          <p:cNvPr id="101" name="Google Shape;101;p18"/>
          <p:cNvSpPr txBox="1"/>
          <p:nvPr/>
        </p:nvSpPr>
        <p:spPr>
          <a:xfrm>
            <a:off x="818350" y="3411700"/>
            <a:ext cx="5435700" cy="67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zh-TW"/>
              <a:t>Visualization with logarithm</a:t>
            </a:r>
            <a:endParaRPr/>
          </a:p>
          <a:p>
            <a:pPr indent="-317500" lvl="0" marL="457200" rtl="0" algn="l">
              <a:spcBef>
                <a:spcPts val="0"/>
              </a:spcBef>
              <a:spcAft>
                <a:spcPts val="0"/>
              </a:spcAft>
              <a:buSzPts val="1400"/>
              <a:buChar char="●"/>
            </a:pPr>
            <a:r>
              <a:rPr lang="zh-TW"/>
              <a:t>In practice, we need to </a:t>
            </a:r>
            <a:r>
              <a:rPr lang="zh-TW"/>
              <a:t>suppress</a:t>
            </a:r>
            <a:r>
              <a:rPr lang="zh-TW"/>
              <a:t> the frequencies by making it very small but not directly zero</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Analysis</a:t>
            </a:r>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zh-TW"/>
              <a:t>If we take rmin as 0 it will become low pass filter, while if rmin&gt;0 and </a:t>
            </a:r>
            <a:r>
              <a:rPr lang="zh-TW"/>
              <a:t>rmin</a:t>
            </a:r>
            <a:r>
              <a:rPr lang="zh-TW"/>
              <a:t>&lt;rmax it becomes band pass filter.</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zh-TW"/>
              <a:t>We mask fourier output in complex space, however while masking we have taken care of masked values to not to be 0, otherwise while visualisation the log transformation would not work. Thus we have considered masking value as 1 (real number)</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Results</a:t>
            </a:r>
            <a:endParaRPr/>
          </a:p>
        </p:txBody>
      </p:sp>
      <p:pic>
        <p:nvPicPr>
          <p:cNvPr id="113" name="Google Shape;113;p20"/>
          <p:cNvPicPr preferRelativeResize="0"/>
          <p:nvPr/>
        </p:nvPicPr>
        <p:blipFill>
          <a:blip r:embed="rId3">
            <a:alphaModFix/>
          </a:blip>
          <a:stretch>
            <a:fillRect/>
          </a:stretch>
        </p:blipFill>
        <p:spPr>
          <a:xfrm>
            <a:off x="284275" y="1533475"/>
            <a:ext cx="1569875" cy="1569875"/>
          </a:xfrm>
          <a:prstGeom prst="rect">
            <a:avLst/>
          </a:prstGeom>
          <a:noFill/>
          <a:ln>
            <a:noFill/>
          </a:ln>
        </p:spPr>
      </p:pic>
      <p:pic>
        <p:nvPicPr>
          <p:cNvPr id="114" name="Google Shape;114;p20"/>
          <p:cNvPicPr preferRelativeResize="0"/>
          <p:nvPr/>
        </p:nvPicPr>
        <p:blipFill>
          <a:blip r:embed="rId4">
            <a:alphaModFix/>
          </a:blip>
          <a:stretch>
            <a:fillRect/>
          </a:stretch>
        </p:blipFill>
        <p:spPr>
          <a:xfrm>
            <a:off x="2112425" y="1533475"/>
            <a:ext cx="1569875" cy="1569875"/>
          </a:xfrm>
          <a:prstGeom prst="rect">
            <a:avLst/>
          </a:prstGeom>
          <a:noFill/>
          <a:ln>
            <a:noFill/>
          </a:ln>
        </p:spPr>
      </p:pic>
      <p:pic>
        <p:nvPicPr>
          <p:cNvPr id="115" name="Google Shape;115;p20"/>
          <p:cNvPicPr preferRelativeResize="0"/>
          <p:nvPr/>
        </p:nvPicPr>
        <p:blipFill>
          <a:blip r:embed="rId5">
            <a:alphaModFix/>
          </a:blip>
          <a:stretch>
            <a:fillRect/>
          </a:stretch>
        </p:blipFill>
        <p:spPr>
          <a:xfrm>
            <a:off x="3832750" y="1533475"/>
            <a:ext cx="1569875" cy="1569875"/>
          </a:xfrm>
          <a:prstGeom prst="rect">
            <a:avLst/>
          </a:prstGeom>
          <a:noFill/>
          <a:ln>
            <a:noFill/>
          </a:ln>
        </p:spPr>
      </p:pic>
      <p:pic>
        <p:nvPicPr>
          <p:cNvPr id="116" name="Google Shape;116;p20"/>
          <p:cNvPicPr preferRelativeResize="0"/>
          <p:nvPr/>
        </p:nvPicPr>
        <p:blipFill>
          <a:blip r:embed="rId6">
            <a:alphaModFix/>
          </a:blip>
          <a:stretch>
            <a:fillRect/>
          </a:stretch>
        </p:blipFill>
        <p:spPr>
          <a:xfrm>
            <a:off x="5652800" y="1533475"/>
            <a:ext cx="1569875" cy="1569875"/>
          </a:xfrm>
          <a:prstGeom prst="rect">
            <a:avLst/>
          </a:prstGeom>
          <a:noFill/>
          <a:ln>
            <a:noFill/>
          </a:ln>
        </p:spPr>
      </p:pic>
      <p:pic>
        <p:nvPicPr>
          <p:cNvPr id="117" name="Google Shape;117;p20"/>
          <p:cNvPicPr preferRelativeResize="0"/>
          <p:nvPr/>
        </p:nvPicPr>
        <p:blipFill>
          <a:blip r:embed="rId7">
            <a:alphaModFix/>
          </a:blip>
          <a:stretch>
            <a:fillRect/>
          </a:stretch>
        </p:blipFill>
        <p:spPr>
          <a:xfrm>
            <a:off x="7381225" y="1533475"/>
            <a:ext cx="1569875" cy="1569875"/>
          </a:xfrm>
          <a:prstGeom prst="rect">
            <a:avLst/>
          </a:prstGeom>
          <a:noFill/>
          <a:ln>
            <a:noFill/>
          </a:ln>
        </p:spPr>
      </p:pic>
      <p:sp>
        <p:nvSpPr>
          <p:cNvPr id="118" name="Google Shape;118;p20"/>
          <p:cNvSpPr txBox="1"/>
          <p:nvPr/>
        </p:nvSpPr>
        <p:spPr>
          <a:xfrm>
            <a:off x="232825" y="3336550"/>
            <a:ext cx="15699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Fourier transformed</a:t>
            </a:r>
            <a:endParaRPr/>
          </a:p>
        </p:txBody>
      </p:sp>
      <p:sp>
        <p:nvSpPr>
          <p:cNvPr id="119" name="Google Shape;119;p20"/>
          <p:cNvSpPr txBox="1"/>
          <p:nvPr/>
        </p:nvSpPr>
        <p:spPr>
          <a:xfrm>
            <a:off x="2112413" y="3372050"/>
            <a:ext cx="15699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Shifted</a:t>
            </a:r>
            <a:endParaRPr/>
          </a:p>
        </p:txBody>
      </p:sp>
      <p:sp>
        <p:nvSpPr>
          <p:cNvPr id="120" name="Google Shape;120;p20"/>
          <p:cNvSpPr txBox="1"/>
          <p:nvPr/>
        </p:nvSpPr>
        <p:spPr>
          <a:xfrm>
            <a:off x="3863238" y="3336550"/>
            <a:ext cx="15699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Filtered</a:t>
            </a:r>
            <a:endParaRPr/>
          </a:p>
        </p:txBody>
      </p:sp>
      <p:sp>
        <p:nvSpPr>
          <p:cNvPr id="121" name="Google Shape;121;p20"/>
          <p:cNvSpPr txBox="1"/>
          <p:nvPr/>
        </p:nvSpPr>
        <p:spPr>
          <a:xfrm>
            <a:off x="5652775" y="3336550"/>
            <a:ext cx="15699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Inverse shifted</a:t>
            </a:r>
            <a:endParaRPr/>
          </a:p>
        </p:txBody>
      </p:sp>
      <p:sp>
        <p:nvSpPr>
          <p:cNvPr id="122" name="Google Shape;122;p20"/>
          <p:cNvSpPr txBox="1"/>
          <p:nvPr/>
        </p:nvSpPr>
        <p:spPr>
          <a:xfrm>
            <a:off x="7381213" y="3336550"/>
            <a:ext cx="15699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Inverse fourier</a:t>
            </a:r>
            <a:endParaRPr/>
          </a:p>
          <a:p>
            <a:pPr indent="0" lvl="0" marL="0" rtl="0" algn="l">
              <a:spcBef>
                <a:spcPts val="0"/>
              </a:spcBef>
              <a:spcAft>
                <a:spcPts val="0"/>
              </a:spcAft>
              <a:buNone/>
            </a:pPr>
            <a:r>
              <a:rPr lang="zh-TW"/>
              <a:t>transformed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1.4</a:t>
            </a:r>
            <a:endParaRPr/>
          </a:p>
        </p:txBody>
      </p:sp>
      <p:sp>
        <p:nvSpPr>
          <p:cNvPr id="128" name="Google Shape;12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t>In this task, we are required to reconstruct a image by using the magnitude and phase from two different images.</a:t>
            </a:r>
            <a:endParaRPr/>
          </a:p>
        </p:txBody>
      </p:sp>
      <p:sp>
        <p:nvSpPr>
          <p:cNvPr id="129" name="Google Shape;129;p21"/>
          <p:cNvSpPr txBox="1"/>
          <p:nvPr/>
        </p:nvSpPr>
        <p:spPr>
          <a:xfrm>
            <a:off x="267275" y="2352000"/>
            <a:ext cx="32565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500">
                <a:latin typeface="Georgia"/>
                <a:ea typeface="Georgia"/>
                <a:cs typeface="Georgia"/>
                <a:sym typeface="Georgia"/>
              </a:rPr>
              <a:t>Fast Fourier Transform value form: </a:t>
            </a:r>
            <a:endParaRPr sz="1500">
              <a:latin typeface="Georgia"/>
              <a:ea typeface="Georgia"/>
              <a:cs typeface="Georgia"/>
              <a:sym typeface="Georgia"/>
            </a:endParaRPr>
          </a:p>
        </p:txBody>
      </p:sp>
      <p:cxnSp>
        <p:nvCxnSpPr>
          <p:cNvPr id="130" name="Google Shape;130;p21"/>
          <p:cNvCxnSpPr/>
          <p:nvPr/>
        </p:nvCxnSpPr>
        <p:spPr>
          <a:xfrm>
            <a:off x="4411900" y="2638075"/>
            <a:ext cx="559500" cy="4395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21"/>
          <p:cNvCxnSpPr/>
          <p:nvPr/>
        </p:nvCxnSpPr>
        <p:spPr>
          <a:xfrm flipH="1" rot="10800000">
            <a:off x="4411900" y="2134200"/>
            <a:ext cx="593100" cy="358800"/>
          </a:xfrm>
          <a:prstGeom prst="straightConnector1">
            <a:avLst/>
          </a:prstGeom>
          <a:noFill/>
          <a:ln cap="flat" cmpd="sng" w="9525">
            <a:solidFill>
              <a:schemeClr val="dk2"/>
            </a:solidFill>
            <a:prstDash val="solid"/>
            <a:round/>
            <a:headEnd len="med" w="med" type="none"/>
            <a:tailEnd len="med" w="med" type="triangle"/>
          </a:ln>
        </p:spPr>
      </p:cxnSp>
      <p:sp>
        <p:nvSpPr>
          <p:cNvPr id="132" name="Google Shape;132;p21"/>
          <p:cNvSpPr txBox="1"/>
          <p:nvPr/>
        </p:nvSpPr>
        <p:spPr>
          <a:xfrm>
            <a:off x="5440150" y="1983875"/>
            <a:ext cx="25968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Magnitude: </a:t>
            </a:r>
            <a:r>
              <a:rPr lang="zh-TW"/>
              <a:t>√(a</a:t>
            </a:r>
            <a:r>
              <a:rPr baseline="30000" lang="zh-TW"/>
              <a:t>2 </a:t>
            </a:r>
            <a:r>
              <a:rPr lang="zh-TW"/>
              <a:t>+ b</a:t>
            </a:r>
            <a:r>
              <a:rPr baseline="30000" lang="zh-TW" sz="1500"/>
              <a:t>2</a:t>
            </a:r>
            <a:r>
              <a:rPr lang="zh-TW"/>
              <a:t>)</a:t>
            </a:r>
            <a:endParaRPr/>
          </a:p>
        </p:txBody>
      </p:sp>
      <p:sp>
        <p:nvSpPr>
          <p:cNvPr id="133" name="Google Shape;133;p21"/>
          <p:cNvSpPr txBox="1"/>
          <p:nvPr/>
        </p:nvSpPr>
        <p:spPr>
          <a:xfrm>
            <a:off x="5442725" y="2761450"/>
            <a:ext cx="19836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Phase: Arctan(b/a) </a:t>
            </a:r>
            <a:endParaRPr/>
          </a:p>
        </p:txBody>
      </p:sp>
      <p:sp>
        <p:nvSpPr>
          <p:cNvPr id="134" name="Google Shape;134;p21"/>
          <p:cNvSpPr txBox="1"/>
          <p:nvPr/>
        </p:nvSpPr>
        <p:spPr>
          <a:xfrm>
            <a:off x="3653350" y="2215350"/>
            <a:ext cx="876900" cy="71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TW" sz="1500">
                <a:solidFill>
                  <a:schemeClr val="dk1"/>
                </a:solidFill>
                <a:latin typeface="Georgia"/>
                <a:ea typeface="Georgia"/>
                <a:cs typeface="Georgia"/>
                <a:sym typeface="Georgia"/>
              </a:rPr>
              <a:t>a+ib</a:t>
            </a:r>
            <a:endParaRPr sz="1500">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