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04" autoAdjust="0"/>
  </p:normalViewPr>
  <p:slideViewPr>
    <p:cSldViewPr>
      <p:cViewPr varScale="1">
        <p:scale>
          <a:sx n="52" d="100"/>
          <a:sy n="52" d="100"/>
        </p:scale>
        <p:origin x="27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636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34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43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234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97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465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859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502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396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618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681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9972595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fontScale="90000"/>
          </a:bodyPr>
          <a:lstStyle/>
          <a:p>
            <a:pPr algn="l"/>
            <a:br>
              <a:rPr lang="en-US" dirty="0"/>
            </a:br>
            <a:r>
              <a:rPr lang="en-US" dirty="0"/>
              <a:t>           VENDORS MANAGEMENT                     </a:t>
            </a:r>
            <a:br>
              <a:rPr lang="en-US" dirty="0"/>
            </a:br>
            <a:r>
              <a:rPr lang="en-US" dirty="0"/>
              <a:t>                           SYSTEM</a:t>
            </a:r>
            <a:br>
              <a:rPr lang="en-US" dirty="0"/>
            </a:br>
            <a:r>
              <a:rPr lang="en-US" dirty="0"/>
              <a:t>                  </a:t>
            </a:r>
            <a:r>
              <a:rPr lang="en-US" sz="2400" dirty="0"/>
              <a:t>Mini Project KCS 554/ 5</a:t>
            </a:r>
            <a:r>
              <a:rPr lang="en-US" sz="2400" baseline="30000" dirty="0"/>
              <a:t>th</a:t>
            </a:r>
            <a:r>
              <a:rPr lang="en-US" sz="2400" dirty="0"/>
              <a:t> Sem.</a:t>
            </a:r>
            <a:endParaRPr lang="en-US" dirty="0"/>
          </a:p>
        </p:txBody>
      </p:sp>
      <p:sp>
        <p:nvSpPr>
          <p:cNvPr id="3" name="Subtitle 2"/>
          <p:cNvSpPr>
            <a:spLocks noGrp="1"/>
          </p:cNvSpPr>
          <p:nvPr>
            <p:ph type="subTitle" idx="1"/>
          </p:nvPr>
        </p:nvSpPr>
        <p:spPr>
          <a:xfrm>
            <a:off x="762000" y="3886200"/>
            <a:ext cx="4419600" cy="1752600"/>
          </a:xfrm>
        </p:spPr>
        <p:txBody>
          <a:bodyPr>
            <a:normAutofit fontScale="70000" lnSpcReduction="20000"/>
          </a:bodyPr>
          <a:lstStyle/>
          <a:p>
            <a:r>
              <a:rPr lang="en-US" sz="3400" dirty="0">
                <a:solidFill>
                  <a:schemeClr val="tx1"/>
                </a:solidFill>
              </a:rPr>
              <a:t>STUDENT NAME</a:t>
            </a:r>
          </a:p>
          <a:p>
            <a:pPr algn="l"/>
            <a:r>
              <a:rPr lang="en-US" dirty="0">
                <a:solidFill>
                  <a:schemeClr val="tx1"/>
                </a:solidFill>
              </a:rPr>
              <a:t>1.Abhay Verma    (2000320120004)</a:t>
            </a:r>
          </a:p>
          <a:p>
            <a:pPr algn="l"/>
            <a:r>
              <a:rPr lang="en-US" dirty="0">
                <a:solidFill>
                  <a:schemeClr val="tx1"/>
                </a:solidFill>
              </a:rPr>
              <a:t>2.Abhishek Singh (2000320120010)</a:t>
            </a:r>
          </a:p>
          <a:p>
            <a:pPr algn="l"/>
            <a:r>
              <a:rPr lang="en-US" dirty="0">
                <a:solidFill>
                  <a:schemeClr val="tx1"/>
                </a:solidFill>
              </a:rPr>
              <a:t>3.Anurag Pandey (200020120041)</a:t>
            </a:r>
          </a:p>
          <a:p>
            <a:endParaRPr lang="en-US" dirty="0">
              <a:solidFill>
                <a:schemeClr val="tx1"/>
              </a:solidFill>
            </a:endParaRPr>
          </a:p>
        </p:txBody>
      </p:sp>
      <p:sp>
        <p:nvSpPr>
          <p:cNvPr id="4" name="Subtitle 2"/>
          <p:cNvSpPr txBox="1">
            <a:spLocks/>
          </p:cNvSpPr>
          <p:nvPr/>
        </p:nvSpPr>
        <p:spPr>
          <a:xfrm>
            <a:off x="5410200" y="3810000"/>
            <a:ext cx="25146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effectLst/>
                <a:uLnTx/>
                <a:uFillTx/>
                <a:latin typeface="+mn-lt"/>
                <a:ea typeface="+mn-ea"/>
                <a:cs typeface="+mn-cs"/>
              </a:rPr>
              <a:t>SUPERVISOR</a:t>
            </a:r>
            <a:r>
              <a:rPr kumimoji="0" lang="en-US" sz="2000" b="0" i="0" u="none" strike="noStrike" kern="1200" cap="none" spc="0" normalizeH="0" noProof="0" dirty="0">
                <a:ln>
                  <a:noFill/>
                </a:ln>
                <a:effectLst/>
                <a:uLnTx/>
                <a:uFillTx/>
                <a:latin typeface="+mn-lt"/>
                <a:ea typeface="+mn-ea"/>
                <a:cs typeface="+mn-cs"/>
              </a:rPr>
              <a:t> NAME</a:t>
            </a:r>
            <a:r>
              <a:rPr kumimoji="0" lang="en-US" sz="2000" b="0" i="0" u="none" strike="noStrike" kern="1200" cap="none" spc="0" normalizeH="0" baseline="0" noProof="0" dirty="0">
                <a:ln>
                  <a:noFill/>
                </a:ln>
                <a:effectLst/>
                <a:uLnTx/>
                <a:uFillTx/>
                <a:latin typeface="+mn-lt"/>
                <a:ea typeface="+mn-ea"/>
                <a:cs typeface="+mn-cs"/>
              </a:rPr>
              <a: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Mr. </a:t>
            </a:r>
            <a:r>
              <a:rPr lang="en-US" dirty="0" err="1"/>
              <a:t>Dhaneshwar</a:t>
            </a:r>
            <a:r>
              <a:rPr lang="en-US" dirty="0"/>
              <a:t> Kumar</a:t>
            </a:r>
            <a:endParaRPr kumimoji="0" lang="en-US" b="0" i="0" u="none" strike="noStrike" kern="1200" cap="none" spc="0" normalizeH="0" baseline="0" noProof="0" dirty="0">
              <a:ln>
                <a:noFill/>
              </a:ln>
              <a:effectLst/>
              <a:uLnTx/>
              <a:uFillTx/>
            </a:endParaRPr>
          </a:p>
        </p:txBody>
      </p:sp>
      <p:pic>
        <p:nvPicPr>
          <p:cNvPr id="5" name="Picture 4" descr="images.jpg"/>
          <p:cNvPicPr>
            <a:picLocks noChangeAspect="1"/>
          </p:cNvPicPr>
          <p:nvPr/>
        </p:nvPicPr>
        <p:blipFill>
          <a:blip r:embed="rId2"/>
          <a:stretch>
            <a:fillRect/>
          </a:stretch>
        </p:blipFill>
        <p:spPr>
          <a:xfrm>
            <a:off x="7620000" y="304800"/>
            <a:ext cx="1266825" cy="1266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1801770478"/>
              </p:ext>
            </p:extLst>
          </p:nvPr>
        </p:nvGraphicFramePr>
        <p:xfrm>
          <a:off x="1447800" y="1828800"/>
          <a:ext cx="6096000" cy="46024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6</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a:solidFill>
                            <a:schemeClr val="dk1"/>
                          </a:solidFill>
                          <a:effectLst/>
                          <a:latin typeface="+mn-lt"/>
                          <a:ea typeface="+mn-ea"/>
                          <a:cs typeface="+mn-cs"/>
                        </a:rPr>
                        <a:t>Turner and </a:t>
                      </a:r>
                      <a:r>
                        <a:rPr lang="en-IN" sz="1800" b="0" i="0" kern="1200" dirty="0" err="1">
                          <a:solidFill>
                            <a:schemeClr val="dk1"/>
                          </a:solidFill>
                          <a:effectLst/>
                          <a:latin typeface="+mn-lt"/>
                          <a:ea typeface="+mn-ea"/>
                          <a:cs typeface="+mn-cs"/>
                        </a:rPr>
                        <a:t>Schoenberger</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:2012</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Street</a:t>
                      </a:r>
                      <a:r>
                        <a:rPr lang="en-US" sz="1800" b="0" i="0" kern="1200" dirty="0">
                          <a:solidFill>
                            <a:schemeClr val="dk1"/>
                          </a:solidFill>
                          <a:effectLst/>
                          <a:latin typeface="+mn-lt"/>
                          <a:ea typeface="+mn-ea"/>
                          <a:cs typeface="+mn-cs"/>
                        </a:rPr>
                        <a:t> Vendor Livelihoods and Everyday Politics in Hanoi, Vietnam: The Seeds of a Diverse Economy?</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r>
                        <a:rPr lang="en-US" dirty="0"/>
                        <a:t>Summary</a:t>
                      </a:r>
                      <a:r>
                        <a:rPr lang="en-US" baseline="0" dirty="0"/>
                        <a:t> : </a:t>
                      </a:r>
                      <a:r>
                        <a:rPr lang="en-US" sz="1800" b="0" i="0" kern="1200" dirty="0">
                          <a:solidFill>
                            <a:schemeClr val="dk1"/>
                          </a:solidFill>
                          <a:effectLst/>
                          <a:latin typeface="+mn-lt"/>
                          <a:ea typeface="+mn-ea"/>
                          <a:cs typeface="+mn-cs"/>
                        </a:rPr>
                        <a:t>This paper relies on the concepts of urban livelihoods, everyday politics, and resistance to analyze the various ways by which street vendors in Hanoi, Vietnam have responded to the State’s policies and practices against street vending.</a:t>
                      </a:r>
                      <a:endParaRPr lang="en-US" dirty="0"/>
                    </a:p>
                  </a:txBody>
                  <a:tcPr/>
                </a:tc>
                <a:extLst>
                  <a:ext uri="{0D108BD9-81ED-4DB2-BD59-A6C34878D82A}">
                    <a16:rowId xmlns:a16="http://schemas.microsoft.com/office/drawing/2014/main" val="10006"/>
                  </a:ext>
                </a:extLst>
              </a:tr>
              <a:tr h="370840">
                <a:tc>
                  <a:txBody>
                    <a:bodyPr/>
                    <a:lstStyle/>
                    <a:p>
                      <a:r>
                        <a:rPr lang="en-US" dirty="0"/>
                        <a:t>Gap</a:t>
                      </a:r>
                      <a:r>
                        <a:rPr lang="en-US" baseline="0" dirty="0"/>
                        <a:t> :</a:t>
                      </a:r>
                      <a:endParaRPr lang="en-US" dirty="0"/>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96200" y="304800"/>
            <a:ext cx="1266825" cy="1266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699739646"/>
              </p:ext>
            </p:extLst>
          </p:nvPr>
        </p:nvGraphicFramePr>
        <p:xfrm>
          <a:off x="1447800" y="1828800"/>
          <a:ext cx="6096000" cy="4053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7</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err="1">
                          <a:solidFill>
                            <a:schemeClr val="dk1"/>
                          </a:solidFill>
                          <a:effectLst/>
                          <a:latin typeface="+mn-lt"/>
                          <a:ea typeface="+mn-ea"/>
                          <a:cs typeface="+mn-cs"/>
                        </a:rPr>
                        <a:t>Carrieri</a:t>
                      </a:r>
                      <a:r>
                        <a:rPr lang="en-IN" sz="1800" b="0" i="0" kern="1200" dirty="0">
                          <a:solidFill>
                            <a:schemeClr val="dk1"/>
                          </a:solidFill>
                          <a:effectLst/>
                          <a:latin typeface="+mn-lt"/>
                          <a:ea typeface="+mn-ea"/>
                          <a:cs typeface="+mn-cs"/>
                        </a:rPr>
                        <a:t> and </a:t>
                      </a:r>
                      <a:r>
                        <a:rPr lang="en-IN" sz="1800" b="0" i="0" kern="1200" dirty="0" err="1">
                          <a:solidFill>
                            <a:schemeClr val="dk1"/>
                          </a:solidFill>
                          <a:effectLst/>
                          <a:latin typeface="+mn-lt"/>
                          <a:ea typeface="+mn-ea"/>
                          <a:cs typeface="+mn-cs"/>
                        </a:rPr>
                        <a:t>Murta</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:2011</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Cleaning</a:t>
                      </a:r>
                      <a:r>
                        <a:rPr lang="en-US" sz="1800" b="0" i="0" kern="1200" dirty="0">
                          <a:solidFill>
                            <a:schemeClr val="dk1"/>
                          </a:solidFill>
                          <a:effectLst/>
                          <a:latin typeface="+mn-lt"/>
                          <a:ea typeface="+mn-ea"/>
                          <a:cs typeface="+mn-cs"/>
                        </a:rPr>
                        <a:t> Up the City: A Study on the Removal of Street Vendors From Down Town Belo Horizonte, Brazil</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r>
                        <a:rPr lang="en-US" dirty="0"/>
                        <a:t>Summary</a:t>
                      </a:r>
                      <a:r>
                        <a:rPr lang="en-US" baseline="0" dirty="0"/>
                        <a:t> : </a:t>
                      </a:r>
                      <a:r>
                        <a:rPr lang="en-US" sz="1800" b="0" i="0" kern="1200" dirty="0">
                          <a:solidFill>
                            <a:schemeClr val="dk1"/>
                          </a:solidFill>
                          <a:effectLst/>
                          <a:latin typeface="+mn-lt"/>
                          <a:ea typeface="+mn-ea"/>
                          <a:cs typeface="+mn-cs"/>
                        </a:rPr>
                        <a:t>This research used discourse analysis, interviews, and desk research to investigate the relocation of street vendors to an indoor shopping location.</a:t>
                      </a:r>
                      <a:endParaRPr lang="en-US" dirty="0"/>
                    </a:p>
                  </a:txBody>
                  <a:tcPr/>
                </a:tc>
                <a:extLst>
                  <a:ext uri="{0D108BD9-81ED-4DB2-BD59-A6C34878D82A}">
                    <a16:rowId xmlns:a16="http://schemas.microsoft.com/office/drawing/2014/main" val="10006"/>
                  </a:ext>
                </a:extLst>
              </a:tr>
              <a:tr h="370840">
                <a:tc>
                  <a:txBody>
                    <a:bodyPr/>
                    <a:lstStyle/>
                    <a:p>
                      <a:r>
                        <a:rPr lang="en-US" dirty="0"/>
                        <a:t>Gap</a:t>
                      </a:r>
                      <a:r>
                        <a:rPr lang="en-US" baseline="0" dirty="0"/>
                        <a:t> :</a:t>
                      </a:r>
                      <a:endParaRPr lang="en-US" dirty="0"/>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758784434"/>
              </p:ext>
            </p:extLst>
          </p:nvPr>
        </p:nvGraphicFramePr>
        <p:xfrm>
          <a:off x="1447800" y="1828800"/>
          <a:ext cx="6096000" cy="4328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8</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err="1">
                          <a:solidFill>
                            <a:schemeClr val="dk1"/>
                          </a:solidFill>
                          <a:effectLst/>
                          <a:latin typeface="+mn-lt"/>
                          <a:ea typeface="+mn-ea"/>
                          <a:cs typeface="+mn-cs"/>
                        </a:rPr>
                        <a:t>Crossa</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:2009</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Resisting</a:t>
                      </a:r>
                      <a:r>
                        <a:rPr lang="en-US" sz="1800" b="0" i="0" kern="1200" dirty="0">
                          <a:solidFill>
                            <a:schemeClr val="dk1"/>
                          </a:solidFill>
                          <a:effectLst/>
                          <a:latin typeface="+mn-lt"/>
                          <a:ea typeface="+mn-ea"/>
                          <a:cs typeface="+mn-cs"/>
                        </a:rPr>
                        <a:t> the Entrepreneurial City: Street Vendors’ Struggle in Mexico City’s Historic Centre</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r>
                        <a:rPr lang="en-US" dirty="0"/>
                        <a:t>Summary</a:t>
                      </a:r>
                      <a:r>
                        <a:rPr lang="en-US" baseline="0" dirty="0"/>
                        <a:t> : </a:t>
                      </a:r>
                      <a:r>
                        <a:rPr lang="en-US" sz="1800" b="0" i="0" kern="1200" dirty="0">
                          <a:solidFill>
                            <a:schemeClr val="dk1"/>
                          </a:solidFill>
                          <a:effectLst/>
                          <a:latin typeface="+mn-lt"/>
                          <a:ea typeface="+mn-ea"/>
                          <a:cs typeface="+mn-cs"/>
                        </a:rPr>
                        <a:t>This paper uses information from interviews, observations and archival data to explore how street vendors negotiated the changes brought about by a newly implemented city wide program.</a:t>
                      </a:r>
                      <a:endParaRPr lang="en-US" dirty="0"/>
                    </a:p>
                  </a:txBody>
                  <a:tcPr/>
                </a:tc>
                <a:extLst>
                  <a:ext uri="{0D108BD9-81ED-4DB2-BD59-A6C34878D82A}">
                    <a16:rowId xmlns:a16="http://schemas.microsoft.com/office/drawing/2014/main" val="10006"/>
                  </a:ext>
                </a:extLst>
              </a:tr>
              <a:tr h="370840">
                <a:tc>
                  <a:txBody>
                    <a:bodyPr/>
                    <a:lstStyle/>
                    <a:p>
                      <a:r>
                        <a:rPr lang="en-US" dirty="0"/>
                        <a:t>Gap</a:t>
                      </a:r>
                      <a:r>
                        <a:rPr lang="en-US" baseline="0" dirty="0"/>
                        <a:t> :</a:t>
                      </a:r>
                      <a:endParaRPr lang="en-US" dirty="0"/>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877175" y="152400"/>
            <a:ext cx="1266825" cy="1266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2293490274"/>
              </p:ext>
            </p:extLst>
          </p:nvPr>
        </p:nvGraphicFramePr>
        <p:xfrm>
          <a:off x="1447800" y="1828800"/>
          <a:ext cx="6096000" cy="4053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9</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a:solidFill>
                            <a:schemeClr val="dk1"/>
                          </a:solidFill>
                          <a:effectLst/>
                          <a:latin typeface="+mn-lt"/>
                          <a:ea typeface="+mn-ea"/>
                          <a:cs typeface="+mn-cs"/>
                        </a:rPr>
                        <a:t>Steel</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:2012</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Whose</a:t>
                      </a:r>
                      <a:r>
                        <a:rPr lang="en-US" sz="1800" b="0" i="0" kern="1200" dirty="0">
                          <a:solidFill>
                            <a:schemeClr val="dk1"/>
                          </a:solidFill>
                          <a:effectLst/>
                          <a:latin typeface="+mn-lt"/>
                          <a:ea typeface="+mn-ea"/>
                          <a:cs typeface="+mn-cs"/>
                        </a:rPr>
                        <a:t> Paradise? Itinerant Street Vendors’ Individual and Collective Practices of Political Agency in the Tourist Streets of Cusco, Peru</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r>
                        <a:rPr lang="en-US" dirty="0"/>
                        <a:t>Summary</a:t>
                      </a:r>
                      <a:r>
                        <a:rPr lang="en-US" baseline="0" dirty="0"/>
                        <a:t> :</a:t>
                      </a:r>
                      <a:r>
                        <a:rPr lang="en-US" sz="1800" b="0" i="0" kern="1200" dirty="0">
                          <a:solidFill>
                            <a:schemeClr val="dk1"/>
                          </a:solidFill>
                          <a:effectLst/>
                          <a:latin typeface="+mn-lt"/>
                          <a:ea typeface="+mn-ea"/>
                          <a:cs typeface="+mn-cs"/>
                        </a:rPr>
                        <a:t>This paper is based on both qualitative and quantitative data on the resistance strategies employed by street vendors in dealing with municipal agents.</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96200" y="152400"/>
            <a:ext cx="1266825" cy="1266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1369657226"/>
              </p:ext>
            </p:extLst>
          </p:nvPr>
        </p:nvGraphicFramePr>
        <p:xfrm>
          <a:off x="1447800" y="1828800"/>
          <a:ext cx="6096000" cy="4053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10</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a:solidFill>
                            <a:schemeClr val="dk1"/>
                          </a:solidFill>
                          <a:effectLst/>
                          <a:latin typeface="+mn-lt"/>
                          <a:ea typeface="+mn-ea"/>
                          <a:cs typeface="+mn-cs"/>
                        </a:rPr>
                        <a:t>Kumar</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:2012</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The</a:t>
                      </a:r>
                      <a:r>
                        <a:rPr lang="en-US" sz="1800" b="0" i="0" kern="1200" dirty="0">
                          <a:solidFill>
                            <a:schemeClr val="dk1"/>
                          </a:solidFill>
                          <a:effectLst/>
                          <a:latin typeface="+mn-lt"/>
                          <a:ea typeface="+mn-ea"/>
                          <a:cs typeface="+mn-cs"/>
                        </a:rPr>
                        <a:t> Regularization of Street Vending in Bhubaneshwar, India: A Policy Model</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r>
                        <a:rPr lang="en-US" dirty="0"/>
                        <a:t>Summary :</a:t>
                      </a:r>
                      <a:r>
                        <a:rPr lang="en-US" sz="1800" b="0" i="0" kern="1200" dirty="0">
                          <a:solidFill>
                            <a:schemeClr val="dk1"/>
                          </a:solidFill>
                          <a:effectLst/>
                          <a:latin typeface="+mn-lt"/>
                          <a:ea typeface="+mn-ea"/>
                          <a:cs typeface="+mn-cs"/>
                        </a:rPr>
                        <a:t>This brief gives a firsthand account of how stakeholders including regulators and street vendors worked together to develop a mutually beneficial strategy for managing street vending in Bhubaneshwar, India</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96200" y="304800"/>
            <a:ext cx="1266825" cy="1266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2505993590"/>
              </p:ext>
            </p:extLst>
          </p:nvPr>
        </p:nvGraphicFramePr>
        <p:xfrm>
          <a:off x="1447800" y="1828800"/>
          <a:ext cx="6096000" cy="35052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11</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err="1">
                          <a:solidFill>
                            <a:schemeClr val="dk1"/>
                          </a:solidFill>
                          <a:effectLst/>
                          <a:latin typeface="+mn-lt"/>
                          <a:ea typeface="+mn-ea"/>
                          <a:cs typeface="+mn-cs"/>
                        </a:rPr>
                        <a:t>Asare</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:2006</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Hawkers</a:t>
                      </a:r>
                      <a:r>
                        <a:rPr lang="en-US" sz="1800" b="0" i="0" kern="1200" dirty="0">
                          <a:solidFill>
                            <a:schemeClr val="dk1"/>
                          </a:solidFill>
                          <a:effectLst/>
                          <a:latin typeface="+mn-lt"/>
                          <a:ea typeface="+mn-ea"/>
                          <a:cs typeface="+mn-cs"/>
                        </a:rPr>
                        <a:t> Takeover the Streets of Kumasi as Christmas Approaches</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Summary</a:t>
                      </a:r>
                      <a:r>
                        <a:rPr lang="en-US" baseline="0" dirty="0"/>
                        <a:t> :</a:t>
                      </a:r>
                      <a:r>
                        <a:rPr lang="en-US" sz="1800" b="0" i="0" kern="1200" dirty="0">
                          <a:solidFill>
                            <a:schemeClr val="dk1"/>
                          </a:solidFill>
                          <a:effectLst/>
                          <a:latin typeface="+mn-lt"/>
                          <a:ea typeface="+mn-ea"/>
                          <a:cs typeface="+mn-cs"/>
                        </a:rPr>
                        <a:t>This paper reports on the occupation of hawkers of public space and how the authorities are dealing with them.</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96200" y="152400"/>
            <a:ext cx="1266825" cy="1266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4078308672"/>
              </p:ext>
            </p:extLst>
          </p:nvPr>
        </p:nvGraphicFramePr>
        <p:xfrm>
          <a:off x="1447800" y="1828800"/>
          <a:ext cx="6096000" cy="4328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12</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err="1">
                          <a:solidFill>
                            <a:schemeClr val="dk1"/>
                          </a:solidFill>
                          <a:effectLst/>
                          <a:latin typeface="+mn-lt"/>
                          <a:ea typeface="+mn-ea"/>
                          <a:cs typeface="+mn-cs"/>
                        </a:rPr>
                        <a:t>Asiedu</a:t>
                      </a:r>
                      <a:r>
                        <a:rPr lang="en-IN" sz="1800" b="0" i="0" kern="1200" dirty="0">
                          <a:solidFill>
                            <a:schemeClr val="dk1"/>
                          </a:solidFill>
                          <a:effectLst/>
                          <a:latin typeface="+mn-lt"/>
                          <a:ea typeface="+mn-ea"/>
                          <a:cs typeface="+mn-cs"/>
                        </a:rPr>
                        <a:t> and </a:t>
                      </a:r>
                      <a:r>
                        <a:rPr lang="en-IN" sz="1800" b="0" i="0" kern="1200" dirty="0" err="1">
                          <a:solidFill>
                            <a:schemeClr val="dk1"/>
                          </a:solidFill>
                          <a:effectLst/>
                          <a:latin typeface="+mn-lt"/>
                          <a:ea typeface="+mn-ea"/>
                          <a:cs typeface="+mn-cs"/>
                        </a:rPr>
                        <a:t>Agyei</a:t>
                      </a:r>
                      <a:r>
                        <a:rPr lang="en-IN" sz="1800" b="0" i="0" kern="1200" dirty="0">
                          <a:solidFill>
                            <a:schemeClr val="dk1"/>
                          </a:solidFill>
                          <a:effectLst/>
                          <a:latin typeface="+mn-lt"/>
                          <a:ea typeface="+mn-ea"/>
                          <a:cs typeface="+mn-cs"/>
                        </a:rPr>
                        <a:t>-Mensah</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:2008</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Traders</a:t>
                      </a:r>
                      <a:r>
                        <a:rPr lang="en-US" sz="1800" b="0" i="0" kern="1200" dirty="0">
                          <a:solidFill>
                            <a:schemeClr val="dk1"/>
                          </a:solidFill>
                          <a:effectLst/>
                          <a:latin typeface="+mn-lt"/>
                          <a:ea typeface="+mn-ea"/>
                          <a:cs typeface="+mn-cs"/>
                        </a:rPr>
                        <a:t> on the Run: Activities of Street Vendors in the Accra Metropolitan Area, Ghana</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Summary</a:t>
                      </a:r>
                      <a:r>
                        <a:rPr lang="en-US" baseline="0" dirty="0"/>
                        <a:t> :</a:t>
                      </a:r>
                      <a:r>
                        <a:rPr lang="en-US" sz="1800" b="0" i="0" kern="1200" dirty="0">
                          <a:solidFill>
                            <a:schemeClr val="dk1"/>
                          </a:solidFill>
                          <a:effectLst/>
                          <a:latin typeface="+mn-lt"/>
                          <a:ea typeface="+mn-ea"/>
                          <a:cs typeface="+mn-cs"/>
                        </a:rPr>
                        <a:t>This research relies on qualitative semi-structured interviews to explore the operation of street vendors, the challenges they face, and how they cope with these challenges, and their relationship with urban authorities.</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831338449"/>
              </p:ext>
            </p:extLst>
          </p:nvPr>
        </p:nvGraphicFramePr>
        <p:xfrm>
          <a:off x="1447800" y="1828800"/>
          <a:ext cx="6096000" cy="3779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13</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err="1">
                          <a:solidFill>
                            <a:schemeClr val="dk1"/>
                          </a:solidFill>
                          <a:effectLst/>
                          <a:latin typeface="+mn-lt"/>
                          <a:ea typeface="+mn-ea"/>
                          <a:cs typeface="+mn-cs"/>
                        </a:rPr>
                        <a:t>Baffloe</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:2006</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Street</a:t>
                      </a:r>
                      <a:r>
                        <a:rPr lang="en-US" sz="1800" b="0" i="0" kern="1200" dirty="0">
                          <a:solidFill>
                            <a:schemeClr val="dk1"/>
                          </a:solidFill>
                          <a:effectLst/>
                          <a:latin typeface="+mn-lt"/>
                          <a:ea typeface="+mn-ea"/>
                          <a:cs typeface="+mn-cs"/>
                        </a:rPr>
                        <a:t> Hawkers Invade National Theatre</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Summary</a:t>
                      </a:r>
                      <a:r>
                        <a:rPr lang="en-US" baseline="0" dirty="0"/>
                        <a:t> :</a:t>
                      </a:r>
                      <a:r>
                        <a:rPr lang="en-US" sz="1800" b="0" i="0" kern="1200" dirty="0">
                          <a:solidFill>
                            <a:schemeClr val="dk1"/>
                          </a:solidFill>
                          <a:effectLst/>
                          <a:latin typeface="+mn-lt"/>
                          <a:ea typeface="+mn-ea"/>
                          <a:cs typeface="+mn-cs"/>
                        </a:rPr>
                        <a:t>This paper relies on interviews with state officials and street hawkers to discuss hawkers’ occupation of a public facility in Accra and how state officials have responded to this.</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96200" y="228600"/>
            <a:ext cx="1266825" cy="1266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2285967264"/>
              </p:ext>
            </p:extLst>
          </p:nvPr>
        </p:nvGraphicFramePr>
        <p:xfrm>
          <a:off x="1447800" y="1828800"/>
          <a:ext cx="6096000" cy="3779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14</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err="1">
                          <a:solidFill>
                            <a:schemeClr val="dk1"/>
                          </a:solidFill>
                          <a:effectLst/>
                          <a:latin typeface="+mn-lt"/>
                          <a:ea typeface="+mn-ea"/>
                          <a:cs typeface="+mn-cs"/>
                        </a:rPr>
                        <a:t>Benghan</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:2011</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Extortion</a:t>
                      </a:r>
                      <a:r>
                        <a:rPr lang="en-US" sz="1800" b="0" i="0" kern="1200" dirty="0">
                          <a:solidFill>
                            <a:schemeClr val="dk1"/>
                          </a:solidFill>
                          <a:effectLst/>
                          <a:latin typeface="+mn-lt"/>
                          <a:ea typeface="+mn-ea"/>
                          <a:cs typeface="+mn-cs"/>
                        </a:rPr>
                        <a:t>! AMA Taskforce Personnel take Hawkers’ Cash: 70 Dismissed</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Summary</a:t>
                      </a:r>
                      <a:r>
                        <a:rPr lang="en-US" baseline="0" dirty="0"/>
                        <a:t> :</a:t>
                      </a:r>
                      <a:r>
                        <a:rPr lang="en-US" sz="1800" b="0" i="0" kern="1200" dirty="0">
                          <a:solidFill>
                            <a:schemeClr val="dk1"/>
                          </a:solidFill>
                          <a:effectLst/>
                          <a:latin typeface="+mn-lt"/>
                          <a:ea typeface="+mn-ea"/>
                          <a:cs typeface="+mn-cs"/>
                        </a:rPr>
                        <a:t>This paper reports how city officials use their privileged positions to take monies from street hawkers with a promise of access to public spaces for vending</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737798295"/>
              </p:ext>
            </p:extLst>
          </p:nvPr>
        </p:nvGraphicFramePr>
        <p:xfrm>
          <a:off x="1447800" y="1828800"/>
          <a:ext cx="6096000" cy="3779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15</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err="1">
                          <a:solidFill>
                            <a:schemeClr val="dk1"/>
                          </a:solidFill>
                          <a:effectLst/>
                          <a:latin typeface="+mn-lt"/>
                          <a:ea typeface="+mn-ea"/>
                          <a:cs typeface="+mn-cs"/>
                        </a:rPr>
                        <a:t>Bentil</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:2008</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Hawkers</a:t>
                      </a:r>
                      <a:r>
                        <a:rPr lang="en-US" sz="1800" b="0" i="0" kern="1200" dirty="0">
                          <a:solidFill>
                            <a:schemeClr val="dk1"/>
                          </a:solidFill>
                          <a:effectLst/>
                          <a:latin typeface="+mn-lt"/>
                          <a:ea typeface="+mn-ea"/>
                          <a:cs typeface="+mn-cs"/>
                        </a:rPr>
                        <a:t> Thwart Efforts to Beautify City</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Summary</a:t>
                      </a:r>
                      <a:r>
                        <a:rPr lang="en-US" baseline="0" dirty="0"/>
                        <a:t> :</a:t>
                      </a:r>
                      <a:r>
                        <a:rPr lang="en-US" sz="1800" b="0" i="0" kern="1200" dirty="0">
                          <a:solidFill>
                            <a:schemeClr val="dk1"/>
                          </a:solidFill>
                          <a:effectLst/>
                          <a:latin typeface="+mn-lt"/>
                          <a:ea typeface="+mn-ea"/>
                          <a:cs typeface="+mn-cs"/>
                        </a:rPr>
                        <a:t>This article reports on the activities and operations of street hawkers and how these activities affect the appearance of the city of Accra</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0"/>
            <a:ext cx="7772400" cy="1470025"/>
          </a:xfrm>
        </p:spPr>
        <p:txBody>
          <a:bodyPr/>
          <a:lstStyle/>
          <a:p>
            <a:pPr algn="l"/>
            <a:r>
              <a:rPr lang="en-US" dirty="0"/>
              <a:t>ABSTRACT </a:t>
            </a:r>
            <a:endParaRPr lang="en-US" sz="1200" dirty="0"/>
          </a:p>
        </p:txBody>
      </p:sp>
      <p:pic>
        <p:nvPicPr>
          <p:cNvPr id="6" name="Picture 5" descr="images.jpg"/>
          <p:cNvPicPr>
            <a:picLocks noChangeAspect="1"/>
          </p:cNvPicPr>
          <p:nvPr/>
        </p:nvPicPr>
        <p:blipFill>
          <a:blip r:embed="rId2"/>
          <a:stretch>
            <a:fillRect/>
          </a:stretch>
        </p:blipFill>
        <p:spPr>
          <a:xfrm>
            <a:off x="7696200" y="152400"/>
            <a:ext cx="1266825" cy="1266825"/>
          </a:xfrm>
          <a:prstGeom prst="rect">
            <a:avLst/>
          </a:prstGeom>
        </p:spPr>
      </p:pic>
      <p:sp>
        <p:nvSpPr>
          <p:cNvPr id="9" name="Title 1"/>
          <p:cNvSpPr txBox="1">
            <a:spLocks/>
          </p:cNvSpPr>
          <p:nvPr/>
        </p:nvSpPr>
        <p:spPr>
          <a:xfrm>
            <a:off x="762000" y="2133600"/>
            <a:ext cx="7772400" cy="3429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itle 1"/>
          <p:cNvSpPr txBox="1">
            <a:spLocks/>
          </p:cNvSpPr>
          <p:nvPr/>
        </p:nvSpPr>
        <p:spPr>
          <a:xfrm>
            <a:off x="685800" y="2133600"/>
            <a:ext cx="7772400" cy="4267200"/>
          </a:xfrm>
          <a:prstGeom prst="rect">
            <a:avLst/>
          </a:prstGeom>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r>
              <a:rPr lang="en-US" sz="3200" b="0" i="0" dirty="0">
                <a:effectLst/>
              </a:rPr>
              <a:t>Vending and hawking has been an integral part of Indian trade and shopping since ancient times</a:t>
            </a:r>
            <a:r>
              <a:rPr kumimoji="0" lang="en-US" sz="3200" b="0" i="0" u="none" strike="noStrike" kern="1200" cap="none" spc="0" normalizeH="0" baseline="0" noProof="0" dirty="0">
                <a:ln>
                  <a:noFill/>
                </a:ln>
                <a:effectLst/>
                <a:uLnTx/>
                <a:uFillTx/>
                <a:ea typeface="+mj-ea"/>
                <a:cs typeface="+mj-cs"/>
              </a:rPr>
              <a:t> .</a:t>
            </a:r>
            <a:r>
              <a:rPr lang="en-US" sz="3200" b="0" i="0" dirty="0">
                <a:effectLst/>
              </a:rPr>
              <a:t> Without vendors, it is quite challenging and impossible to experience the dynamicity of cities.</a:t>
            </a:r>
          </a:p>
          <a:p>
            <a:pPr marL="0" marR="0" lvl="0" indent="0" algn="l" defTabSz="914400" rtl="0" eaLnBrk="1" fontAlgn="auto" latinLnBrk="0" hangingPunct="1">
              <a:lnSpc>
                <a:spcPct val="100000"/>
              </a:lnSpc>
              <a:spcBef>
                <a:spcPct val="0"/>
              </a:spcBef>
              <a:spcAft>
                <a:spcPts val="0"/>
              </a:spcAft>
              <a:buClrTx/>
              <a:buSzTx/>
              <a:tabLst/>
              <a:defRPr/>
            </a:pPr>
            <a:endParaRPr kumimoji="0" lang="en-US" sz="3200" b="0" i="0" u="none" strike="noStrike" kern="1200" cap="none" spc="0" normalizeH="0" baseline="0" noProof="0" dirty="0">
              <a:ln>
                <a:noFill/>
              </a:ln>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3200" dirty="0">
                <a:ea typeface="+mj-ea"/>
                <a:cs typeface="+mj-cs"/>
              </a:rPr>
              <a:t> Most of the modern vendors and hawkers are working in an unorganized manner. They usually haul their stalls at specific places and sell over there or have random visiting routes to sell their products door to door.</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200" dirty="0">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4000" b="0" i="0" u="none" strike="noStrike" kern="1200" cap="none" spc="0" normalizeH="0" baseline="0" noProof="0" dirty="0">
                <a:ln>
                  <a:noFill/>
                </a:ln>
                <a:solidFill>
                  <a:schemeClr val="tx1"/>
                </a:solidFill>
                <a:effectLst/>
                <a:uLnTx/>
                <a:uFillTx/>
                <a:latin typeface="+mj-lt"/>
                <a:ea typeface="+mj-ea"/>
                <a:cs typeface="+mj-cs"/>
              </a:rPr>
              <a:t> </a:t>
            </a:r>
            <a:r>
              <a:rPr lang="en-US" sz="3200" dirty="0">
                <a:latin typeface="+mj-lt"/>
                <a:ea typeface="+mj-ea"/>
                <a:cs typeface="+mj-cs"/>
              </a:rPr>
              <a:t>Vendors have huge impact on the growth of economy of a country if they are organized at a platform and given suitable tools and techniques to improve their traditional method of selling.</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4000" dirty="0">
                <a:latin typeface="+mj-lt"/>
                <a:ea typeface="+mj-ea"/>
                <a:cs typeface="+mj-cs"/>
              </a:rPr>
              <a:t> </a:t>
            </a:r>
            <a:r>
              <a:rPr lang="en-US" sz="3200" dirty="0">
                <a:latin typeface="+mj-lt"/>
                <a:ea typeface="+mj-ea"/>
                <a:cs typeface="+mj-cs"/>
              </a:rPr>
              <a:t>In this project we are integrating all the unorganized vendors at a single platform where they can sell their products online and can also get customer leads online .On this platform after getting customer lead the vendor can directly reach the door of customer to sell his product.</a:t>
            </a:r>
          </a:p>
          <a:p>
            <a:pPr marL="0" marR="0" lvl="0" indent="0" algn="l" defTabSz="914400" rtl="0" eaLnBrk="1" fontAlgn="auto" latinLnBrk="0" hangingPunct="1">
              <a:lnSpc>
                <a:spcPct val="100000"/>
              </a:lnSpc>
              <a:spcBef>
                <a:spcPct val="0"/>
              </a:spcBef>
              <a:spcAft>
                <a:spcPts val="0"/>
              </a:spcAft>
              <a:buClrTx/>
              <a:buSzTx/>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lstStyle/>
          <a:p>
            <a:pPr algn="l"/>
            <a:r>
              <a:rPr lang="en-US" dirty="0"/>
              <a:t>Proposed Methodology :</a:t>
            </a:r>
            <a:endParaRPr lang="en-US" sz="1200" dirty="0"/>
          </a:p>
        </p:txBody>
      </p:sp>
      <p:pic>
        <p:nvPicPr>
          <p:cNvPr id="3" name="Picture 2" descr="images.jpg"/>
          <p:cNvPicPr>
            <a:picLocks noChangeAspect="1"/>
          </p:cNvPicPr>
          <p:nvPr/>
        </p:nvPicPr>
        <p:blipFill>
          <a:blip r:embed="rId2"/>
          <a:stretch>
            <a:fillRect/>
          </a:stretch>
        </p:blipFill>
        <p:spPr>
          <a:xfrm>
            <a:off x="7543800" y="228600"/>
            <a:ext cx="1266825" cy="1266825"/>
          </a:xfrm>
          <a:prstGeom prst="rect">
            <a:avLst/>
          </a:prstGeom>
        </p:spPr>
      </p:pic>
      <p:sp>
        <p:nvSpPr>
          <p:cNvPr id="4" name="Title 1"/>
          <p:cNvSpPr txBox="1">
            <a:spLocks/>
          </p:cNvSpPr>
          <p:nvPr/>
        </p:nvSpPr>
        <p:spPr>
          <a:xfrm>
            <a:off x="646176" y="2590800"/>
            <a:ext cx="7772400" cy="3962400"/>
          </a:xfrm>
          <a:prstGeom prst="rect">
            <a:avLst/>
          </a:prstGeom>
        </p:spPr>
        <p:txBody>
          <a:bodyPr vert="horz" lIns="91440" tIns="45720" rIns="91440" bIns="45720" rtlCol="0" anchor="ctr">
            <a:normAutofit fontScale="85000" lnSpcReduction="20000"/>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Use of HTML CSS and JAVASCRIPT to design the user interactive landing page.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3000" dirty="0">
                <a:latin typeface="+mj-lt"/>
                <a:ea typeface="+mj-ea"/>
                <a:cs typeface="+mj-cs"/>
              </a:rPr>
              <a:t> Using Google maps API to mark down the locality, path and time during which the area will be visited bye the respective vendor.</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r>
              <a:rPr lang="en-US" sz="3000" dirty="0">
                <a:latin typeface="+mj-lt"/>
                <a:ea typeface="+mj-ea"/>
                <a:cs typeface="+mj-cs"/>
              </a:rPr>
              <a:t>Creating a database using MONGODB for the vendors details , customer details, customer buy and search history.</a:t>
            </a: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3000" dirty="0">
                <a:latin typeface="+mj-lt"/>
                <a:ea typeface="+mj-ea"/>
                <a:cs typeface="+mj-cs"/>
              </a:rPr>
              <a:t> Integrating online payment system using </a:t>
            </a:r>
            <a:r>
              <a:rPr lang="en-US" sz="3000" dirty="0" err="1">
                <a:latin typeface="+mj-lt"/>
                <a:ea typeface="+mj-ea"/>
                <a:cs typeface="+mj-cs"/>
              </a:rPr>
              <a:t>razorpay</a:t>
            </a:r>
            <a:r>
              <a:rPr lang="en-US" sz="3000" dirty="0">
                <a:latin typeface="+mj-lt"/>
                <a:ea typeface="+mj-ea"/>
                <a:cs typeface="+mj-cs"/>
              </a:rPr>
              <a:t> payment gateway.</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r>
              <a:rPr lang="en-US" sz="3000" dirty="0">
                <a:latin typeface="+mj-lt"/>
                <a:ea typeface="+mj-ea"/>
                <a:cs typeface="+mj-cs"/>
              </a:rPr>
              <a:t>Bringing local vendors to website and creating their catalogue.</a:t>
            </a: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lstStyle/>
          <a:p>
            <a:r>
              <a:rPr lang="en-US" dirty="0"/>
              <a:t>THANK YOU </a:t>
            </a:r>
            <a:endParaRPr lang="en-US" sz="1200" dirty="0"/>
          </a:p>
        </p:txBody>
      </p:sp>
      <p:pic>
        <p:nvPicPr>
          <p:cNvPr id="3" name="Picture 2" descr="images.jpg"/>
          <p:cNvPicPr>
            <a:picLocks noChangeAspect="1"/>
          </p:cNvPicPr>
          <p:nvPr/>
        </p:nvPicPr>
        <p:blipFill>
          <a:blip r:embed="rId2"/>
          <a:stretch>
            <a:fillRect/>
          </a:stretch>
        </p:blipFill>
        <p:spPr>
          <a:xfrm>
            <a:off x="7543800" y="228600"/>
            <a:ext cx="1266825" cy="1266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lstStyle/>
          <a:p>
            <a:pPr algn="l"/>
            <a:r>
              <a:rPr lang="en-US" dirty="0"/>
              <a:t>OBJECTIVE </a:t>
            </a:r>
            <a:r>
              <a:rPr lang="en-US" sz="1200" dirty="0"/>
              <a:t>[</a:t>
            </a:r>
          </a:p>
        </p:txBody>
      </p:sp>
      <p:pic>
        <p:nvPicPr>
          <p:cNvPr id="3" name="Picture 2" descr="images.jpg"/>
          <p:cNvPicPr>
            <a:picLocks noChangeAspect="1"/>
          </p:cNvPicPr>
          <p:nvPr/>
        </p:nvPicPr>
        <p:blipFill>
          <a:blip r:embed="rId2"/>
          <a:stretch>
            <a:fillRect/>
          </a:stretch>
        </p:blipFill>
        <p:spPr>
          <a:xfrm>
            <a:off x="7696200" y="228600"/>
            <a:ext cx="1266825" cy="1266825"/>
          </a:xfrm>
          <a:prstGeom prst="rect">
            <a:avLst/>
          </a:prstGeom>
        </p:spPr>
      </p:pic>
      <p:sp>
        <p:nvSpPr>
          <p:cNvPr id="5" name="Title 1"/>
          <p:cNvSpPr txBox="1">
            <a:spLocks/>
          </p:cNvSpPr>
          <p:nvPr/>
        </p:nvSpPr>
        <p:spPr>
          <a:xfrm>
            <a:off x="609600" y="2613025"/>
            <a:ext cx="7772400" cy="3962400"/>
          </a:xfrm>
          <a:prstGeom prst="rect">
            <a:avLst/>
          </a:prstGeom>
        </p:spPr>
        <p:txBody>
          <a:bodyPr vert="horz" lIns="91440" tIns="45720" rIns="91440" bIns="45720" rtlCol="0" anchor="ctr">
            <a:normAutofit fontScale="85000" lnSpcReduction="20000"/>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3200" dirty="0">
                <a:latin typeface="+mj-lt"/>
                <a:ea typeface="+mj-ea"/>
                <a:cs typeface="+mj-cs"/>
              </a:rPr>
              <a:t>To design a  simple and convenient platform that can integrate the distributed and unorganized sector of street vendors.</a:t>
            </a:r>
            <a:r>
              <a:rPr kumimoji="0" lang="en-US" sz="32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3200" dirty="0">
                <a:latin typeface="+mj-lt"/>
                <a:ea typeface="+mj-ea"/>
                <a:cs typeface="+mj-cs"/>
              </a:rPr>
              <a:t> To provide the customers a platform from where they can buy products from local vendors by themselves after checking the quality of the products.</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2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 To provide customers a </a:t>
            </a:r>
            <a:r>
              <a:rPr lang="en-US" sz="3200" dirty="0">
                <a:latin typeface="+mj-lt"/>
                <a:ea typeface="+mj-ea"/>
                <a:cs typeface="+mj-cs"/>
              </a:rPr>
              <a:t>platform from where they can buy products from their homes at competitive prices as compared to online platforms .</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836612"/>
            <a:ext cx="7772400" cy="1470025"/>
          </a:xfrm>
        </p:spPr>
        <p:txBody>
          <a:bodyPr/>
          <a:lstStyle/>
          <a:p>
            <a:pPr algn="l"/>
            <a:r>
              <a:rPr lang="en-US" dirty="0"/>
              <a:t>SCOPE of the Problem Statement </a:t>
            </a:r>
            <a:endParaRPr lang="en-US" sz="1200" dirty="0"/>
          </a:p>
        </p:txBody>
      </p:sp>
      <p:pic>
        <p:nvPicPr>
          <p:cNvPr id="3" name="Picture 2" descr="images.jpg"/>
          <p:cNvPicPr>
            <a:picLocks noChangeAspect="1"/>
          </p:cNvPicPr>
          <p:nvPr/>
        </p:nvPicPr>
        <p:blipFill>
          <a:blip r:embed="rId2"/>
          <a:stretch>
            <a:fillRect/>
          </a:stretch>
        </p:blipFill>
        <p:spPr>
          <a:xfrm>
            <a:off x="7620000" y="304800"/>
            <a:ext cx="1266825" cy="1266825"/>
          </a:xfrm>
          <a:prstGeom prst="rect">
            <a:avLst/>
          </a:prstGeom>
        </p:spPr>
      </p:pic>
      <p:sp>
        <p:nvSpPr>
          <p:cNvPr id="4" name="Title 1"/>
          <p:cNvSpPr txBox="1">
            <a:spLocks/>
          </p:cNvSpPr>
          <p:nvPr/>
        </p:nvSpPr>
        <p:spPr>
          <a:xfrm>
            <a:off x="257175" y="2349626"/>
            <a:ext cx="7772400" cy="4906963"/>
          </a:xfrm>
          <a:prstGeom prst="rect">
            <a:avLst/>
          </a:prstGeom>
        </p:spPr>
        <p:txBody>
          <a:bodyPr vert="horz" lIns="91440" tIns="45720" rIns="91440" bIns="45720" rtlCol="0" anchor="ctr">
            <a:normAutofit fontScale="77500" lnSpcReduction="20000"/>
          </a:bodyPr>
          <a:lstStyle/>
          <a:p>
            <a:pPr>
              <a:spcBef>
                <a:spcPct val="0"/>
              </a:spcBef>
              <a:buFont typeface="Arial" pitchFamily="34" charset="0"/>
              <a:buChar char="•"/>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r>
              <a:rPr kumimoji="0" lang="en-US" sz="3200" b="1" i="0" u="none" strike="noStrike" kern="1200" cap="none" spc="0" normalizeH="0" baseline="0" noProof="0" dirty="0">
                <a:ln>
                  <a:noFill/>
                </a:ln>
                <a:solidFill>
                  <a:schemeClr val="tx1"/>
                </a:solidFill>
                <a:effectLst/>
                <a:uLnTx/>
                <a:uFillTx/>
                <a:latin typeface="+mj-lt"/>
                <a:ea typeface="+mj-ea"/>
                <a:cs typeface="+mj-cs"/>
              </a:rPr>
              <a:t> </a:t>
            </a:r>
            <a:r>
              <a:rPr lang="en-IN" sz="3200" b="1" i="0" dirty="0">
                <a:solidFill>
                  <a:srgbClr val="141516"/>
                </a:solidFill>
                <a:effectLst/>
                <a:latin typeface="Graphik"/>
              </a:rPr>
              <a:t>Questionable Quality </a:t>
            </a:r>
            <a:r>
              <a:rPr lang="en-IN" sz="2800" b="1" i="0" dirty="0">
                <a:solidFill>
                  <a:srgbClr val="141516"/>
                </a:solidFill>
                <a:effectLst/>
                <a:latin typeface="Graphik"/>
              </a:rPr>
              <a:t>: </a:t>
            </a:r>
            <a:r>
              <a:rPr lang="en-US" sz="2800" dirty="0">
                <a:solidFill>
                  <a:srgbClr val="333232"/>
                </a:solidFill>
                <a:latin typeface="Graphik"/>
              </a:rPr>
              <a:t>W</a:t>
            </a:r>
            <a:r>
              <a:rPr lang="en-US" sz="2800" b="0" i="0" dirty="0">
                <a:solidFill>
                  <a:srgbClr val="333232"/>
                </a:solidFill>
                <a:effectLst/>
                <a:latin typeface="Graphik"/>
              </a:rPr>
              <a:t>hen any vegetable or any fruit item is ordered via an app or online someone who is not going to eat or use it,  is picking out the </a:t>
            </a:r>
            <a:r>
              <a:rPr lang="en-US" sz="2800" dirty="0">
                <a:solidFill>
                  <a:srgbClr val="333232"/>
                </a:solidFill>
                <a:latin typeface="Graphik"/>
              </a:rPr>
              <a:t>product </a:t>
            </a:r>
            <a:r>
              <a:rPr lang="en-US" sz="2800" b="0" i="0" dirty="0">
                <a:solidFill>
                  <a:srgbClr val="333232"/>
                </a:solidFill>
                <a:effectLst/>
                <a:latin typeface="Graphik"/>
              </a:rPr>
              <a:t>then it can be hard to always pick the fresh and undamaged products like someone who is only shopping once a week would do.</a:t>
            </a:r>
            <a:endParaRPr lang="en-IN" sz="2800" b="1" i="0" dirty="0">
              <a:solidFill>
                <a:srgbClr val="141516"/>
              </a:solidFill>
              <a:effectLst/>
              <a:latin typeface="Graphik"/>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2800" dirty="0">
              <a:latin typeface="+mj-lt"/>
              <a:ea typeface="+mj-ea"/>
              <a:cs typeface="+mj-cs"/>
            </a:endParaRPr>
          </a:p>
          <a:p>
            <a:pPr>
              <a:spcBef>
                <a:spcPct val="0"/>
              </a:spcBef>
              <a:buFont typeface="Arial" pitchFamily="34" charset="0"/>
              <a:buChar char="•"/>
              <a:defRPr/>
            </a:pPr>
            <a:r>
              <a:rPr kumimoji="0" lang="en-US" sz="2800" b="0" i="0" u="none" strike="noStrike" kern="1200" cap="none" spc="0" normalizeH="0" baseline="0" noProof="0" dirty="0">
                <a:ln>
                  <a:noFill/>
                </a:ln>
                <a:solidFill>
                  <a:schemeClr val="tx1"/>
                </a:solidFill>
                <a:effectLst/>
                <a:uLnTx/>
                <a:uFillTx/>
                <a:latin typeface="+mj-lt"/>
                <a:ea typeface="+mj-ea"/>
                <a:cs typeface="+mj-cs"/>
              </a:rPr>
              <a:t> </a:t>
            </a:r>
            <a:r>
              <a:rPr lang="en-IN" sz="3200" b="1" i="0" dirty="0">
                <a:solidFill>
                  <a:srgbClr val="141516"/>
                </a:solidFill>
                <a:effectLst/>
                <a:latin typeface="Graphik"/>
              </a:rPr>
              <a:t>Cost of Convenience : </a:t>
            </a:r>
            <a:r>
              <a:rPr lang="en-US" sz="2800" b="0" i="0" dirty="0">
                <a:solidFill>
                  <a:srgbClr val="333232"/>
                </a:solidFill>
                <a:effectLst/>
                <a:latin typeface="Graphik"/>
              </a:rPr>
              <a:t>Home delivery is a service and what service can you think of that doesn’t come without a fee? Not many. Businesses have to pay for the gas and the personnel to drive orders from a store or fulfillment center to residences or businesses and in many cases that cost is passed on to consumers.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2800" dirty="0">
                <a:latin typeface="+mj-lt"/>
                <a:ea typeface="+mj-ea"/>
                <a:cs typeface="+mj-cs"/>
              </a:rPr>
              <a:t> </a:t>
            </a:r>
            <a:r>
              <a:rPr lang="en-US" sz="3200" b="1" dirty="0">
                <a:latin typeface="+mj-lt"/>
                <a:ea typeface="+mj-ea"/>
                <a:cs typeface="+mj-cs"/>
              </a:rPr>
              <a:t>Defective items : </a:t>
            </a:r>
            <a:r>
              <a:rPr lang="en-US" sz="2800" dirty="0">
                <a:latin typeface="+mj-lt"/>
                <a:ea typeface="+mj-ea"/>
                <a:cs typeface="+mj-cs"/>
              </a:rPr>
              <a:t>Sometime you may get defective items because of courier transit or faulty piece.  No doubt you will get it replaced from the sender but it will take time and the process is very tedious.</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495669624"/>
              </p:ext>
            </p:extLst>
          </p:nvPr>
        </p:nvGraphicFramePr>
        <p:xfrm>
          <a:off x="1447800" y="1828800"/>
          <a:ext cx="6096000" cy="43230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1</a:t>
                      </a:r>
                    </a:p>
                  </a:txBody>
                  <a:tcPr/>
                </a:tc>
                <a:extLst>
                  <a:ext uri="{0D108BD9-81ED-4DB2-BD59-A6C34878D82A}">
                    <a16:rowId xmlns:a16="http://schemas.microsoft.com/office/drawing/2014/main" val="10000"/>
                  </a:ext>
                </a:extLst>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TITLE :</a:t>
                      </a:r>
                      <a:r>
                        <a:rPr lang="en-US" sz="1800" b="1" i="0" kern="1200" dirty="0">
                          <a:solidFill>
                            <a:schemeClr val="dk1"/>
                          </a:solidFill>
                          <a:effectLst/>
                          <a:latin typeface="+mn-lt"/>
                          <a:ea typeface="+mn-ea"/>
                          <a:cs typeface="+mn-cs"/>
                        </a:rPr>
                        <a:t>Management Strategies of Street Vendors</a:t>
                      </a:r>
                    </a:p>
                    <a:p>
                      <a:endParaRPr lang="en-US" dirty="0"/>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err="1">
                          <a:solidFill>
                            <a:schemeClr val="dk1"/>
                          </a:solidFill>
                          <a:effectLst/>
                          <a:latin typeface="+mn-lt"/>
                          <a:ea typeface="+mn-ea"/>
                          <a:cs typeface="+mn-cs"/>
                        </a:rPr>
                        <a:t>Stillerman</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a:t>
                      </a:r>
                      <a:r>
                        <a:rPr lang="en-IN" sz="1800" b="0" i="0" kern="1200" dirty="0">
                          <a:solidFill>
                            <a:schemeClr val="dk1"/>
                          </a:solidFill>
                          <a:effectLst/>
                          <a:latin typeface="+mn-lt"/>
                          <a:ea typeface="+mn-ea"/>
                          <a:cs typeface="+mn-cs"/>
                        </a:rPr>
                        <a:t>2006</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The</a:t>
                      </a:r>
                      <a:r>
                        <a:rPr lang="en-US" sz="1800" b="0" i="0" kern="1200" dirty="0">
                          <a:solidFill>
                            <a:schemeClr val="dk1"/>
                          </a:solidFill>
                          <a:effectLst/>
                          <a:latin typeface="+mn-lt"/>
                          <a:ea typeface="+mn-ea"/>
                          <a:cs typeface="+mn-cs"/>
                        </a:rPr>
                        <a:t> Politics of Space and Culture in Santiago, Chile’s Street Markets</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Summary</a:t>
                      </a:r>
                      <a:r>
                        <a:rPr lang="en-US" baseline="0" dirty="0"/>
                        <a:t> :</a:t>
                      </a:r>
                      <a:r>
                        <a:rPr lang="en-US" sz="1800" b="0" i="0" kern="1200" dirty="0">
                          <a:solidFill>
                            <a:schemeClr val="dk1"/>
                          </a:solidFill>
                          <a:effectLst/>
                          <a:latin typeface="+mn-lt"/>
                          <a:ea typeface="+mn-ea"/>
                          <a:cs typeface="+mn-cs"/>
                        </a:rPr>
                        <a:t>The paper relies on primary data and the theoretical concepts of space to analyze the strategies used by street vendors in order to get access to, maintain and use public space.</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467600" y="304800"/>
            <a:ext cx="1266825" cy="1266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2291120634"/>
              </p:ext>
            </p:extLst>
          </p:nvPr>
        </p:nvGraphicFramePr>
        <p:xfrm>
          <a:off x="1447800" y="1828800"/>
          <a:ext cx="6096000" cy="4053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2</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a:solidFill>
                            <a:schemeClr val="dk1"/>
                          </a:solidFill>
                          <a:effectLst/>
                          <a:latin typeface="+mn-lt"/>
                          <a:ea typeface="+mn-ea"/>
                          <a:cs typeface="+mn-cs"/>
                        </a:rPr>
                        <a:t>Solomon-  </a:t>
                      </a:r>
                      <a:r>
                        <a:rPr lang="en-IN" sz="1800" b="0" i="0" kern="1200" dirty="0" err="1">
                          <a:solidFill>
                            <a:schemeClr val="dk1"/>
                          </a:solidFill>
                          <a:effectLst/>
                          <a:latin typeface="+mn-lt"/>
                          <a:ea typeface="+mn-ea"/>
                          <a:cs typeface="+mn-cs"/>
                        </a:rPr>
                        <a:t>Ayeh</a:t>
                      </a:r>
                      <a:r>
                        <a:rPr lang="en-IN" sz="1800" b="0" i="0" kern="1200" dirty="0">
                          <a:solidFill>
                            <a:schemeClr val="dk1"/>
                          </a:solidFill>
                          <a:effectLst/>
                          <a:latin typeface="+mn-lt"/>
                          <a:ea typeface="+mn-ea"/>
                          <a:cs typeface="+mn-cs"/>
                        </a:rPr>
                        <a:t> ,  </a:t>
                      </a:r>
                      <a:r>
                        <a:rPr lang="en-IN" sz="1800" b="0" i="0" kern="1200" dirty="0" err="1">
                          <a:solidFill>
                            <a:schemeClr val="dk1"/>
                          </a:solidFill>
                          <a:effectLst/>
                          <a:latin typeface="+mn-lt"/>
                          <a:ea typeface="+mn-ea"/>
                          <a:cs typeface="+mn-cs"/>
                        </a:rPr>
                        <a:t>Sylvana</a:t>
                      </a:r>
                      <a:r>
                        <a:rPr lang="en-IN" sz="1800" b="0" i="0" kern="1200" dirty="0">
                          <a:solidFill>
                            <a:schemeClr val="dk1"/>
                          </a:solidFill>
                          <a:effectLst/>
                          <a:latin typeface="+mn-lt"/>
                          <a:ea typeface="+mn-ea"/>
                          <a:cs typeface="+mn-cs"/>
                        </a:rPr>
                        <a:t> , and </a:t>
                      </a:r>
                      <a:r>
                        <a:rPr lang="en-IN" sz="1800" b="0" i="0" kern="1200" dirty="0" err="1">
                          <a:solidFill>
                            <a:schemeClr val="dk1"/>
                          </a:solidFill>
                          <a:effectLst/>
                          <a:latin typeface="+mn-lt"/>
                          <a:ea typeface="+mn-ea"/>
                          <a:cs typeface="+mn-cs"/>
                        </a:rPr>
                        <a:t>Decardi</a:t>
                      </a:r>
                      <a:r>
                        <a:rPr lang="en-IN" sz="1800" b="0" i="0" kern="1200" dirty="0">
                          <a:solidFill>
                            <a:schemeClr val="dk1"/>
                          </a:solidFill>
                          <a:effectLst/>
                          <a:latin typeface="+mn-lt"/>
                          <a:ea typeface="+mn-ea"/>
                          <a:cs typeface="+mn-cs"/>
                        </a:rPr>
                        <a:t>-Nelson</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:2011</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Street</a:t>
                      </a:r>
                      <a:r>
                        <a:rPr lang="en-US" sz="1800" b="0" i="0" kern="1200" dirty="0">
                          <a:solidFill>
                            <a:schemeClr val="dk1"/>
                          </a:solidFill>
                          <a:effectLst/>
                          <a:latin typeface="+mn-lt"/>
                          <a:ea typeface="+mn-ea"/>
                          <a:cs typeface="+mn-cs"/>
                        </a:rPr>
                        <a:t> Vending and the use of Urban Public Space in Kumasi, Ghana</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Summary</a:t>
                      </a:r>
                      <a:r>
                        <a:rPr lang="en-US" baseline="0" dirty="0"/>
                        <a:t> :</a:t>
                      </a:r>
                      <a:r>
                        <a:rPr lang="en-US" sz="1800" b="0" i="0" kern="1200" dirty="0">
                          <a:solidFill>
                            <a:schemeClr val="dk1"/>
                          </a:solidFill>
                          <a:effectLst/>
                          <a:latin typeface="+mn-lt"/>
                          <a:ea typeface="+mn-ea"/>
                          <a:cs typeface="+mn-cs"/>
                        </a:rPr>
                        <a:t>This paper used both quantitative and qualitative research tools to explore how street vendors make use of urban public space and how urban authorities respond to their use of public space as a result.</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315200" y="304800"/>
            <a:ext cx="1266825" cy="1266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2144005296"/>
              </p:ext>
            </p:extLst>
          </p:nvPr>
        </p:nvGraphicFramePr>
        <p:xfrm>
          <a:off x="1447800" y="1828800"/>
          <a:ext cx="6096000" cy="4328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3</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err="1">
                          <a:solidFill>
                            <a:schemeClr val="dk1"/>
                          </a:solidFill>
                          <a:effectLst/>
                          <a:latin typeface="+mn-lt"/>
                          <a:ea typeface="+mn-ea"/>
                          <a:cs typeface="+mn-cs"/>
                        </a:rPr>
                        <a:t>Anjaria</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:2006</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Street</a:t>
                      </a:r>
                      <a:r>
                        <a:rPr lang="en-US" sz="1800" b="0" i="0" kern="1200" dirty="0">
                          <a:solidFill>
                            <a:schemeClr val="dk1"/>
                          </a:solidFill>
                          <a:effectLst/>
                          <a:latin typeface="+mn-lt"/>
                          <a:ea typeface="+mn-ea"/>
                          <a:cs typeface="+mn-cs"/>
                        </a:rPr>
                        <a:t> Hawkers and Public Space in Mumbai</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Summary</a:t>
                      </a:r>
                      <a:r>
                        <a:rPr lang="en-US" baseline="0" dirty="0"/>
                        <a:t> :</a:t>
                      </a:r>
                      <a:r>
                        <a:rPr lang="en-US" sz="1800" b="0" i="0" kern="1200" dirty="0">
                          <a:solidFill>
                            <a:schemeClr val="dk1"/>
                          </a:solidFill>
                          <a:effectLst/>
                          <a:latin typeface="+mn-lt"/>
                          <a:ea typeface="+mn-ea"/>
                          <a:cs typeface="+mn-cs"/>
                        </a:rPr>
                        <a:t>This paper relies on primary research findings to reveal the lived in experiences of street hawkers. It discusses how the hawkers understand, interpret and relate with their occupation of public space and their interaction with state officials on a day to day basis.</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304800"/>
            <a:ext cx="1266825" cy="1266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511797398"/>
              </p:ext>
            </p:extLst>
          </p:nvPr>
        </p:nvGraphicFramePr>
        <p:xfrm>
          <a:off x="1447800" y="1828800"/>
          <a:ext cx="6096000" cy="4053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4</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err="1">
                          <a:solidFill>
                            <a:schemeClr val="dk1"/>
                          </a:solidFill>
                          <a:effectLst/>
                          <a:latin typeface="+mn-lt"/>
                          <a:ea typeface="+mn-ea"/>
                          <a:cs typeface="+mn-cs"/>
                        </a:rPr>
                        <a:t>Yatmo</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:2009</a:t>
                      </a:r>
                      <a:endParaRPr lang="en-US" dirty="0"/>
                    </a:p>
                  </a:txBody>
                  <a:tcPr/>
                </a:tc>
                <a:extLst>
                  <a:ext uri="{0D108BD9-81ED-4DB2-BD59-A6C34878D82A}">
                    <a16:rowId xmlns:a16="http://schemas.microsoft.com/office/drawing/2014/main" val="10003"/>
                  </a:ext>
                </a:extLst>
              </a:tr>
              <a:tr h="370840">
                <a:tc>
                  <a:txBody>
                    <a:bodyPr/>
                    <a:lstStyle/>
                    <a:p>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Perception</a:t>
                      </a:r>
                      <a:r>
                        <a:rPr lang="en-US" sz="1800" b="0" i="0" kern="1200" dirty="0">
                          <a:solidFill>
                            <a:schemeClr val="dk1"/>
                          </a:solidFill>
                          <a:effectLst/>
                          <a:latin typeface="+mn-lt"/>
                          <a:ea typeface="+mn-ea"/>
                          <a:cs typeface="+mn-cs"/>
                        </a:rPr>
                        <a:t> of Street Vendors as “Out of Place” Urban Elements at Day Time and Night Time.</a:t>
                      </a:r>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Summary</a:t>
                      </a:r>
                      <a:r>
                        <a:rPr lang="en-US" baseline="0" dirty="0"/>
                        <a:t> :</a:t>
                      </a:r>
                      <a:r>
                        <a:rPr lang="en-US" sz="1800" b="0" i="0" kern="1200" dirty="0">
                          <a:solidFill>
                            <a:schemeClr val="dk1"/>
                          </a:solidFill>
                          <a:effectLst/>
                          <a:latin typeface="+mn-lt"/>
                          <a:ea typeface="+mn-ea"/>
                          <a:cs typeface="+mn-cs"/>
                        </a:rPr>
                        <a:t>This article explores public perception toward street vendors and how this perception changes during different times of the day.</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543800" y="228600"/>
            <a:ext cx="1266825" cy="1266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l"/>
            <a:r>
              <a:rPr lang="en-US" dirty="0"/>
              <a:t>LITERATURE REVIEW</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238733762"/>
              </p:ext>
            </p:extLst>
          </p:nvPr>
        </p:nvGraphicFramePr>
        <p:xfrm>
          <a:off x="1447800" y="1828800"/>
          <a:ext cx="6096000" cy="4328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err="1"/>
                        <a:t>S.No</a:t>
                      </a:r>
                      <a:r>
                        <a:rPr lang="en-US" dirty="0"/>
                        <a:t> : 5</a:t>
                      </a:r>
                    </a:p>
                  </a:txBody>
                  <a:tcPr/>
                </a:tc>
                <a:extLst>
                  <a:ext uri="{0D108BD9-81ED-4DB2-BD59-A6C34878D82A}">
                    <a16:rowId xmlns:a16="http://schemas.microsoft.com/office/drawing/2014/main" val="10000"/>
                  </a:ext>
                </a:extLst>
              </a:tr>
              <a:tr h="370840">
                <a:tc>
                  <a:txBody>
                    <a:bodyPr/>
                    <a:lstStyle/>
                    <a:p>
                      <a:r>
                        <a:rPr lang="en-US" dirty="0"/>
                        <a:t>TITLE </a:t>
                      </a:r>
                    </a:p>
                  </a:txBody>
                  <a:tcPr/>
                </a:tc>
                <a:extLst>
                  <a:ext uri="{0D108BD9-81ED-4DB2-BD59-A6C34878D82A}">
                    <a16:rowId xmlns:a16="http://schemas.microsoft.com/office/drawing/2014/main" val="10001"/>
                  </a:ext>
                </a:extLst>
              </a:tr>
              <a:tr h="370840">
                <a:tc>
                  <a:txBody>
                    <a:bodyPr/>
                    <a:lstStyle/>
                    <a:p>
                      <a:r>
                        <a:rPr lang="en-US" dirty="0"/>
                        <a:t>AUTHORS :</a:t>
                      </a:r>
                      <a:r>
                        <a:rPr lang="en-IN" sz="1800" b="0" i="0" kern="1200" dirty="0">
                          <a:solidFill>
                            <a:schemeClr val="dk1"/>
                          </a:solidFill>
                          <a:effectLst/>
                          <a:latin typeface="+mn-lt"/>
                          <a:ea typeface="+mn-ea"/>
                          <a:cs typeface="+mn-cs"/>
                        </a:rPr>
                        <a:t>Bonner and </a:t>
                      </a:r>
                      <a:r>
                        <a:rPr lang="en-IN" sz="1800" b="0" i="0" kern="1200" dirty="0" err="1">
                          <a:solidFill>
                            <a:schemeClr val="dk1"/>
                          </a:solidFill>
                          <a:effectLst/>
                          <a:latin typeface="+mn-lt"/>
                          <a:ea typeface="+mn-ea"/>
                          <a:cs typeface="+mn-cs"/>
                        </a:rPr>
                        <a:t>Carre</a:t>
                      </a:r>
                      <a:endParaRPr lang="en-US" dirty="0"/>
                    </a:p>
                  </a:txBody>
                  <a:tcPr/>
                </a:tc>
                <a:extLst>
                  <a:ext uri="{0D108BD9-81ED-4DB2-BD59-A6C34878D82A}">
                    <a16:rowId xmlns:a16="http://schemas.microsoft.com/office/drawing/2014/main" val="10002"/>
                  </a:ext>
                </a:extLst>
              </a:tr>
              <a:tr h="370840">
                <a:tc>
                  <a:txBody>
                    <a:bodyPr/>
                    <a:lstStyle/>
                    <a:p>
                      <a:r>
                        <a:rPr lang="en-US" dirty="0"/>
                        <a:t>Year of</a:t>
                      </a:r>
                      <a:r>
                        <a:rPr lang="en-US" baseline="0" dirty="0"/>
                        <a:t> Publication :2013</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Journal/Conference</a:t>
                      </a:r>
                      <a:r>
                        <a:rPr lang="en-US" baseline="0" dirty="0"/>
                        <a:t>/Book Chapter </a:t>
                      </a:r>
                      <a:r>
                        <a:rPr lang="en-US" baseline="0" dirty="0" err="1"/>
                        <a:t>Name:</a:t>
                      </a:r>
                      <a:r>
                        <a:rPr lang="en-US" sz="1800" b="0" i="0" kern="1200" dirty="0" err="1">
                          <a:solidFill>
                            <a:schemeClr val="dk1"/>
                          </a:solidFill>
                          <a:effectLst/>
                          <a:latin typeface="+mn-lt"/>
                          <a:ea typeface="+mn-ea"/>
                          <a:cs typeface="+mn-cs"/>
                        </a:rPr>
                        <a:t>Global</a:t>
                      </a:r>
                      <a:r>
                        <a:rPr lang="en-US" sz="1800" b="0" i="0" kern="1200" dirty="0">
                          <a:solidFill>
                            <a:schemeClr val="dk1"/>
                          </a:solidFill>
                          <a:effectLst/>
                          <a:latin typeface="+mn-lt"/>
                          <a:ea typeface="+mn-ea"/>
                          <a:cs typeface="+mn-cs"/>
                        </a:rPr>
                        <a:t> Networking: Informal Workers Build Solidarity, Power and Representation Through Networks and Alliances</a:t>
                      </a:r>
                      <a:endParaRPr lang="en-US" dirty="0"/>
                    </a:p>
                    <a:p>
                      <a:endParaRPr lang="en-US" dirty="0"/>
                    </a:p>
                  </a:txBody>
                  <a:tcPr/>
                </a:tc>
                <a:extLst>
                  <a:ext uri="{0D108BD9-81ED-4DB2-BD59-A6C34878D82A}">
                    <a16:rowId xmlns:a16="http://schemas.microsoft.com/office/drawing/2014/main" val="10004"/>
                  </a:ext>
                </a:extLst>
              </a:tr>
              <a:tr h="370840">
                <a:tc>
                  <a:txBody>
                    <a:bodyPr/>
                    <a:lstStyle/>
                    <a:p>
                      <a:r>
                        <a:rPr lang="en-US" dirty="0"/>
                        <a:t>Technology / Algorithm Used :</a:t>
                      </a:r>
                    </a:p>
                  </a:txBody>
                  <a:tcPr/>
                </a:tc>
                <a:extLst>
                  <a:ext uri="{0D108BD9-81ED-4DB2-BD59-A6C34878D82A}">
                    <a16:rowId xmlns:a16="http://schemas.microsoft.com/office/drawing/2014/main" val="10005"/>
                  </a:ext>
                </a:extLst>
              </a:tr>
              <a:tr h="370840">
                <a:tc>
                  <a:txBody>
                    <a:bodyPr/>
                    <a:lstStyle/>
                    <a:p>
                      <a:r>
                        <a:rPr lang="en-US" dirty="0"/>
                        <a:t>Summary</a:t>
                      </a:r>
                      <a:r>
                        <a:rPr lang="en-US" baseline="0" dirty="0"/>
                        <a:t> :</a:t>
                      </a:r>
                      <a:r>
                        <a:rPr lang="en-US" sz="1800" b="0" i="0" kern="1200" dirty="0">
                          <a:solidFill>
                            <a:schemeClr val="dk1"/>
                          </a:solidFill>
                          <a:effectLst/>
                          <a:latin typeface="+mn-lt"/>
                          <a:ea typeface="+mn-ea"/>
                          <a:cs typeface="+mn-cs"/>
                        </a:rPr>
                        <a:t>This paper relies on knowledge of global networks of informal workers, exploring how they differ and how these differences affect their negotiation strategies</a:t>
                      </a:r>
                      <a:endParaRPr lang="en-US" dirty="0"/>
                    </a:p>
                  </a:txBody>
                  <a:tcPr/>
                </a:tc>
                <a:extLst>
                  <a:ext uri="{0D108BD9-81ED-4DB2-BD59-A6C34878D82A}">
                    <a16:rowId xmlns:a16="http://schemas.microsoft.com/office/drawing/2014/main" val="10006"/>
                  </a:ext>
                </a:extLst>
              </a:tr>
              <a:tr h="370840">
                <a:tc>
                  <a:txBody>
                    <a:bodyPr/>
                    <a:lstStyle/>
                    <a:p>
                      <a:r>
                        <a:rPr lang="en-US" dirty="0"/>
                        <a:t>Gap :</a:t>
                      </a:r>
                    </a:p>
                  </a:txBody>
                  <a:tcPr/>
                </a:tc>
                <a:extLst>
                  <a:ext uri="{0D108BD9-81ED-4DB2-BD59-A6C34878D82A}">
                    <a16:rowId xmlns:a16="http://schemas.microsoft.com/office/drawing/2014/main" val="10007"/>
                  </a:ext>
                </a:extLst>
              </a:tr>
            </a:tbl>
          </a:graphicData>
        </a:graphic>
      </p:graphicFrame>
      <p:pic>
        <p:nvPicPr>
          <p:cNvPr id="4" name="Picture 3" descr="images.jpg"/>
          <p:cNvPicPr>
            <a:picLocks noChangeAspect="1"/>
          </p:cNvPicPr>
          <p:nvPr/>
        </p:nvPicPr>
        <p:blipFill>
          <a:blip r:embed="rId2"/>
          <a:stretch>
            <a:fillRect/>
          </a:stretch>
        </p:blipFill>
        <p:spPr>
          <a:xfrm>
            <a:off x="7620000" y="304800"/>
            <a:ext cx="1266825" cy="12668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TotalTime>
  <Words>1687</Words>
  <Application>Microsoft Office PowerPoint</Application>
  <PresentationFormat>On-screen Show (4:3)</PresentationFormat>
  <Paragraphs>175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Graphik</vt:lpstr>
      <vt:lpstr>Office Theme</vt:lpstr>
      <vt:lpstr>            VENDORS MANAGEMENT                                                 SYSTEM                   Mini Project KCS 554/ 5th Sem.</vt:lpstr>
      <vt:lpstr>ABSTRACT </vt:lpstr>
      <vt:lpstr>OBJECTIVE [</vt:lpstr>
      <vt:lpstr>SCOPE of the Problem Statement </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Proposed Methodology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LOGO ]             TITLE OF THE PROJECT                   Mini Project KCS 554/ 5th Sem</dc:title>
  <dc:creator>Vaibhav Ranjan</dc:creator>
  <cp:lastModifiedBy>Abhay Verma</cp:lastModifiedBy>
  <cp:revision>17</cp:revision>
  <dcterms:created xsi:type="dcterms:W3CDTF">2006-08-16T00:00:00Z</dcterms:created>
  <dcterms:modified xsi:type="dcterms:W3CDTF">2022-10-02T20:07:59Z</dcterms:modified>
</cp:coreProperties>
</file>