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7" r:id="rId6"/>
    <p:sldId id="260" r:id="rId7"/>
    <p:sldId id="266" r:id="rId8"/>
    <p:sldId id="261" r:id="rId9"/>
    <p:sldId id="264" r:id="rId10"/>
    <p:sldId id="262" r:id="rId11"/>
    <p:sldId id="265"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47" d="100"/>
          <a:sy n="47" d="100"/>
        </p:scale>
        <p:origin x="101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Harmade" userId="3bde1347cf8d5ebb" providerId="LiveId" clId="{155A6521-F229-456F-9187-DE5CF2E9F168}"/>
    <pc:docChg chg="undo redo custSel addSld modSld">
      <pc:chgData name="Amit Harmade" userId="3bde1347cf8d5ebb" providerId="LiveId" clId="{155A6521-F229-456F-9187-DE5CF2E9F168}" dt="2024-05-07T19:53:21.062" v="139" actId="113"/>
      <pc:docMkLst>
        <pc:docMk/>
      </pc:docMkLst>
      <pc:sldChg chg="addSp delSp modSp mod">
        <pc:chgData name="Amit Harmade" userId="3bde1347cf8d5ebb" providerId="LiveId" clId="{155A6521-F229-456F-9187-DE5CF2E9F168}" dt="2024-05-07T19:52:44.848" v="133" actId="122"/>
        <pc:sldMkLst>
          <pc:docMk/>
          <pc:sldMk cId="4243363435" sldId="256"/>
        </pc:sldMkLst>
        <pc:spChg chg="mod">
          <ac:chgData name="Amit Harmade" userId="3bde1347cf8d5ebb" providerId="LiveId" clId="{155A6521-F229-456F-9187-DE5CF2E9F168}" dt="2024-05-07T19:52:44.848" v="133" actId="122"/>
          <ac:spMkLst>
            <pc:docMk/>
            <pc:sldMk cId="4243363435" sldId="256"/>
            <ac:spMk id="2" creationId="{EB0DB98E-D929-7E99-3CC0-E6562D7CDC28}"/>
          </ac:spMkLst>
        </pc:spChg>
        <pc:spChg chg="mod">
          <ac:chgData name="Amit Harmade" userId="3bde1347cf8d5ebb" providerId="LiveId" clId="{155A6521-F229-456F-9187-DE5CF2E9F168}" dt="2024-05-07T19:49:13.859" v="72" actId="207"/>
          <ac:spMkLst>
            <pc:docMk/>
            <pc:sldMk cId="4243363435" sldId="256"/>
            <ac:spMk id="3" creationId="{23CAB707-F32E-FF69-79A5-7444D3077A35}"/>
          </ac:spMkLst>
        </pc:spChg>
        <pc:spChg chg="add del mod">
          <ac:chgData name="Amit Harmade" userId="3bde1347cf8d5ebb" providerId="LiveId" clId="{155A6521-F229-456F-9187-DE5CF2E9F168}" dt="2024-05-07T19:48:39.149" v="64" actId="22"/>
          <ac:spMkLst>
            <pc:docMk/>
            <pc:sldMk cId="4243363435" sldId="256"/>
            <ac:spMk id="5" creationId="{D16951F6-9538-87C8-4537-D974ED19C0C1}"/>
          </ac:spMkLst>
        </pc:spChg>
        <pc:spChg chg="mod">
          <ac:chgData name="Amit Harmade" userId="3bde1347cf8d5ebb" providerId="LiveId" clId="{155A6521-F229-456F-9187-DE5CF2E9F168}" dt="2024-05-07T19:45:46.922" v="48" actId="1076"/>
          <ac:spMkLst>
            <pc:docMk/>
            <pc:sldMk cId="4243363435" sldId="256"/>
            <ac:spMk id="8" creationId="{1DAE593A-A26C-B445-2B93-DED8EB980E09}"/>
          </ac:spMkLst>
        </pc:spChg>
        <pc:spChg chg="add mod">
          <ac:chgData name="Amit Harmade" userId="3bde1347cf8d5ebb" providerId="LiveId" clId="{155A6521-F229-456F-9187-DE5CF2E9F168}" dt="2024-05-07T19:51:37.269" v="121" actId="1076"/>
          <ac:spMkLst>
            <pc:docMk/>
            <pc:sldMk cId="4243363435" sldId="256"/>
            <ac:spMk id="9" creationId="{CA42B090-F6FA-2501-0C81-60C7BFDF193D}"/>
          </ac:spMkLst>
        </pc:spChg>
        <pc:grpChg chg="mod">
          <ac:chgData name="Amit Harmade" userId="3bde1347cf8d5ebb" providerId="LiveId" clId="{155A6521-F229-456F-9187-DE5CF2E9F168}" dt="2024-05-07T19:45:46.922" v="48" actId="1076"/>
          <ac:grpSpMkLst>
            <pc:docMk/>
            <pc:sldMk cId="4243363435" sldId="256"/>
            <ac:grpSpMk id="6" creationId="{1588A662-235E-B6EB-2A9B-B9FB89C0EDB7}"/>
          </ac:grpSpMkLst>
        </pc:grpChg>
        <pc:picChg chg="mod">
          <ac:chgData name="Amit Harmade" userId="3bde1347cf8d5ebb" providerId="LiveId" clId="{155A6521-F229-456F-9187-DE5CF2E9F168}" dt="2024-05-07T19:45:46.922" v="48" actId="1076"/>
          <ac:picMkLst>
            <pc:docMk/>
            <pc:sldMk cId="4243363435" sldId="256"/>
            <ac:picMk id="7" creationId="{13085C68-F367-C549-9C68-4F73CAFE5F01}"/>
          </ac:picMkLst>
        </pc:picChg>
      </pc:sldChg>
      <pc:sldChg chg="modSp">
        <pc:chgData name="Amit Harmade" userId="3bde1347cf8d5ebb" providerId="LiveId" clId="{155A6521-F229-456F-9187-DE5CF2E9F168}" dt="2024-05-07T19:46:23.922" v="55"/>
        <pc:sldMkLst>
          <pc:docMk/>
          <pc:sldMk cId="2530816740" sldId="257"/>
        </pc:sldMkLst>
        <pc:spChg chg="mod">
          <ac:chgData name="Amit Harmade" userId="3bde1347cf8d5ebb" providerId="LiveId" clId="{155A6521-F229-456F-9187-DE5CF2E9F168}" dt="2024-05-07T19:46:23.922" v="55"/>
          <ac:spMkLst>
            <pc:docMk/>
            <pc:sldMk cId="2530816740" sldId="257"/>
            <ac:spMk id="2" creationId="{86349810-4BE2-EC6C-70CD-3CFE20690920}"/>
          </ac:spMkLst>
        </pc:spChg>
        <pc:spChg chg="mod">
          <ac:chgData name="Amit Harmade" userId="3bde1347cf8d5ebb" providerId="LiveId" clId="{155A6521-F229-456F-9187-DE5CF2E9F168}" dt="2024-05-07T19:46:23.922" v="55"/>
          <ac:spMkLst>
            <pc:docMk/>
            <pc:sldMk cId="2530816740" sldId="257"/>
            <ac:spMk id="3" creationId="{489937D1-BA54-4241-2369-797C47258E65}"/>
          </ac:spMkLst>
        </pc:spChg>
      </pc:sldChg>
      <pc:sldChg chg="modSp">
        <pc:chgData name="Amit Harmade" userId="3bde1347cf8d5ebb" providerId="LiveId" clId="{155A6521-F229-456F-9187-DE5CF2E9F168}" dt="2024-05-07T19:46:23.922" v="55"/>
        <pc:sldMkLst>
          <pc:docMk/>
          <pc:sldMk cId="235997015" sldId="258"/>
        </pc:sldMkLst>
        <pc:spChg chg="mod">
          <ac:chgData name="Amit Harmade" userId="3bde1347cf8d5ebb" providerId="LiveId" clId="{155A6521-F229-456F-9187-DE5CF2E9F168}" dt="2024-05-07T19:46:23.922" v="55"/>
          <ac:spMkLst>
            <pc:docMk/>
            <pc:sldMk cId="235997015" sldId="258"/>
            <ac:spMk id="2" creationId="{F0D46FDD-C553-693D-C2A8-255171B1B1A6}"/>
          </ac:spMkLst>
        </pc:spChg>
        <pc:spChg chg="mod">
          <ac:chgData name="Amit Harmade" userId="3bde1347cf8d5ebb" providerId="LiveId" clId="{155A6521-F229-456F-9187-DE5CF2E9F168}" dt="2024-05-07T19:46:23.922" v="55"/>
          <ac:spMkLst>
            <pc:docMk/>
            <pc:sldMk cId="235997015" sldId="258"/>
            <ac:spMk id="3" creationId="{A3D84B37-0619-E5FC-D50B-60D2030C15A9}"/>
          </ac:spMkLst>
        </pc:spChg>
      </pc:sldChg>
      <pc:sldChg chg="modSp mod">
        <pc:chgData name="Amit Harmade" userId="3bde1347cf8d5ebb" providerId="LiveId" clId="{155A6521-F229-456F-9187-DE5CF2E9F168}" dt="2024-05-07T19:53:21.062" v="139" actId="113"/>
        <pc:sldMkLst>
          <pc:docMk/>
          <pc:sldMk cId="2570628226" sldId="260"/>
        </pc:sldMkLst>
        <pc:spChg chg="mod">
          <ac:chgData name="Amit Harmade" userId="3bde1347cf8d5ebb" providerId="LiveId" clId="{155A6521-F229-456F-9187-DE5CF2E9F168}" dt="2024-05-07T19:46:23.922" v="55"/>
          <ac:spMkLst>
            <pc:docMk/>
            <pc:sldMk cId="2570628226" sldId="260"/>
            <ac:spMk id="2" creationId="{761351EF-9F3A-8EEA-A4D6-2B15325D0D8C}"/>
          </ac:spMkLst>
        </pc:spChg>
        <pc:spChg chg="mod">
          <ac:chgData name="Amit Harmade" userId="3bde1347cf8d5ebb" providerId="LiveId" clId="{155A6521-F229-456F-9187-DE5CF2E9F168}" dt="2024-05-07T19:53:21.062" v="139" actId="113"/>
          <ac:spMkLst>
            <pc:docMk/>
            <pc:sldMk cId="2570628226" sldId="260"/>
            <ac:spMk id="10" creationId="{5FDDA21D-3D98-FAB6-601F-0C3C850E9538}"/>
          </ac:spMkLst>
        </pc:spChg>
      </pc:sldChg>
      <pc:sldChg chg="modSp">
        <pc:chgData name="Amit Harmade" userId="3bde1347cf8d5ebb" providerId="LiveId" clId="{155A6521-F229-456F-9187-DE5CF2E9F168}" dt="2024-05-07T19:46:23.922" v="55"/>
        <pc:sldMkLst>
          <pc:docMk/>
          <pc:sldMk cId="3587246482" sldId="262"/>
        </pc:sldMkLst>
        <pc:picChg chg="mod">
          <ac:chgData name="Amit Harmade" userId="3bde1347cf8d5ebb" providerId="LiveId" clId="{155A6521-F229-456F-9187-DE5CF2E9F168}" dt="2024-05-07T19:46:23.922" v="55"/>
          <ac:picMkLst>
            <pc:docMk/>
            <pc:sldMk cId="3587246482" sldId="262"/>
            <ac:picMk id="4" creationId="{36549A71-B008-9BF0-9F29-3E414B8942C1}"/>
          </ac:picMkLst>
        </pc:picChg>
      </pc:sldChg>
      <pc:sldChg chg="modSp mod">
        <pc:chgData name="Amit Harmade" userId="3bde1347cf8d5ebb" providerId="LiveId" clId="{155A6521-F229-456F-9187-DE5CF2E9F168}" dt="2024-05-07T19:52:47.208" v="135" actId="2710"/>
        <pc:sldMkLst>
          <pc:docMk/>
          <pc:sldMk cId="2326032863" sldId="263"/>
        </pc:sldMkLst>
        <pc:spChg chg="mod">
          <ac:chgData name="Amit Harmade" userId="3bde1347cf8d5ebb" providerId="LiveId" clId="{155A6521-F229-456F-9187-DE5CF2E9F168}" dt="2024-05-07T19:46:23.922" v="55"/>
          <ac:spMkLst>
            <pc:docMk/>
            <pc:sldMk cId="2326032863" sldId="263"/>
            <ac:spMk id="2" creationId="{F4B86E25-4520-94D2-147E-D1B5145F438B}"/>
          </ac:spMkLst>
        </pc:spChg>
        <pc:spChg chg="mod">
          <ac:chgData name="Amit Harmade" userId="3bde1347cf8d5ebb" providerId="LiveId" clId="{155A6521-F229-456F-9187-DE5CF2E9F168}" dt="2024-05-07T19:52:47.208" v="135" actId="2710"/>
          <ac:spMkLst>
            <pc:docMk/>
            <pc:sldMk cId="2326032863" sldId="263"/>
            <ac:spMk id="3" creationId="{AD391C3D-F618-1848-5F74-D88D34F7D933}"/>
          </ac:spMkLst>
        </pc:spChg>
      </pc:sldChg>
      <pc:sldChg chg="addSp delSp modSp new mod">
        <pc:chgData name="Amit Harmade" userId="3bde1347cf8d5ebb" providerId="LiveId" clId="{155A6521-F229-456F-9187-DE5CF2E9F168}" dt="2024-05-07T19:40:25.779" v="32" actId="1076"/>
        <pc:sldMkLst>
          <pc:docMk/>
          <pc:sldMk cId="570519256" sldId="266"/>
        </pc:sldMkLst>
        <pc:spChg chg="del">
          <ac:chgData name="Amit Harmade" userId="3bde1347cf8d5ebb" providerId="LiveId" clId="{155A6521-F229-456F-9187-DE5CF2E9F168}" dt="2024-05-07T19:38:26.297" v="24" actId="478"/>
          <ac:spMkLst>
            <pc:docMk/>
            <pc:sldMk cId="570519256" sldId="266"/>
            <ac:spMk id="2" creationId="{D538BC61-4A20-4FB4-8FA4-94E759FCF815}"/>
          </ac:spMkLst>
        </pc:spChg>
        <pc:spChg chg="del">
          <ac:chgData name="Amit Harmade" userId="3bde1347cf8d5ebb" providerId="LiveId" clId="{155A6521-F229-456F-9187-DE5CF2E9F168}" dt="2024-05-07T19:38:23.248" v="23" actId="478"/>
          <ac:spMkLst>
            <pc:docMk/>
            <pc:sldMk cId="570519256" sldId="266"/>
            <ac:spMk id="3" creationId="{B64FB58F-17DC-1E8E-1881-371A6DC9ED1F}"/>
          </ac:spMkLst>
        </pc:spChg>
        <pc:picChg chg="add mod">
          <ac:chgData name="Amit Harmade" userId="3bde1347cf8d5ebb" providerId="LiveId" clId="{155A6521-F229-456F-9187-DE5CF2E9F168}" dt="2024-05-07T19:40:25.779" v="32" actId="1076"/>
          <ac:picMkLst>
            <pc:docMk/>
            <pc:sldMk cId="570519256" sldId="266"/>
            <ac:picMk id="5" creationId="{F1B3F40B-4D17-FB3B-FF25-B72F4E095BC9}"/>
          </ac:picMkLst>
        </pc:picChg>
      </pc:sldChg>
      <pc:sldChg chg="delSp modSp new mod">
        <pc:chgData name="Amit Harmade" userId="3bde1347cf8d5ebb" providerId="LiveId" clId="{155A6521-F229-456F-9187-DE5CF2E9F168}" dt="2024-05-07T19:40:04.802" v="27" actId="20577"/>
        <pc:sldMkLst>
          <pc:docMk/>
          <pc:sldMk cId="374750291" sldId="267"/>
        </pc:sldMkLst>
        <pc:spChg chg="del">
          <ac:chgData name="Amit Harmade" userId="3bde1347cf8d5ebb" providerId="LiveId" clId="{155A6521-F229-456F-9187-DE5CF2E9F168}" dt="2024-05-07T19:35:44.781" v="2" actId="478"/>
          <ac:spMkLst>
            <pc:docMk/>
            <pc:sldMk cId="374750291" sldId="267"/>
            <ac:spMk id="2" creationId="{D6BC97C0-E012-E496-3931-A32BA82BD458}"/>
          </ac:spMkLst>
        </pc:spChg>
        <pc:spChg chg="mod">
          <ac:chgData name="Amit Harmade" userId="3bde1347cf8d5ebb" providerId="LiveId" clId="{155A6521-F229-456F-9187-DE5CF2E9F168}" dt="2024-05-07T19:40:04.802" v="27" actId="20577"/>
          <ac:spMkLst>
            <pc:docMk/>
            <pc:sldMk cId="374750291" sldId="267"/>
            <ac:spMk id="3" creationId="{ADCB9254-194B-15F1-C7B1-5A8C346017B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AB329B-9451-4521-B903-E5C6B2FA3B10}"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A7D044F2-7650-4216-BE85-C02A507DC7A5}">
      <dgm:prSet/>
      <dgm:spPr/>
      <dgm:t>
        <a:bodyPr/>
        <a:lstStyle/>
        <a:p>
          <a:r>
            <a:rPr lang="en-IN" dirty="0"/>
            <a:t>OpenCV</a:t>
          </a:r>
        </a:p>
      </dgm:t>
    </dgm:pt>
    <dgm:pt modelId="{EA8444EC-2FB7-41FD-A579-33CD0F64D708}" type="parTrans" cxnId="{3D2D13AD-1B50-44FC-9070-4F5F222F0013}">
      <dgm:prSet/>
      <dgm:spPr/>
      <dgm:t>
        <a:bodyPr/>
        <a:lstStyle/>
        <a:p>
          <a:endParaRPr lang="en-IN"/>
        </a:p>
      </dgm:t>
    </dgm:pt>
    <dgm:pt modelId="{C3DCB773-7881-454E-B602-027AF71985AD}" type="sibTrans" cxnId="{3D2D13AD-1B50-44FC-9070-4F5F222F0013}">
      <dgm:prSet/>
      <dgm:spPr/>
      <dgm:t>
        <a:bodyPr/>
        <a:lstStyle/>
        <a:p>
          <a:endParaRPr lang="en-IN"/>
        </a:p>
      </dgm:t>
    </dgm:pt>
    <dgm:pt modelId="{BE7E5EE1-62ED-4D2B-9365-2E803C7A4F8E}">
      <dgm:prSet/>
      <dgm:spPr/>
      <dgm:t>
        <a:bodyPr/>
        <a:lstStyle/>
        <a:p>
          <a:r>
            <a:rPr lang="en-IN"/>
            <a:t>Dlib library</a:t>
          </a:r>
        </a:p>
      </dgm:t>
    </dgm:pt>
    <dgm:pt modelId="{D054CE71-0D98-45DC-9119-BC4EA6A927D4}" type="parTrans" cxnId="{AD34C49C-4FF0-4CB8-A1DA-2906BE1C1D91}">
      <dgm:prSet/>
      <dgm:spPr/>
      <dgm:t>
        <a:bodyPr/>
        <a:lstStyle/>
        <a:p>
          <a:endParaRPr lang="en-IN"/>
        </a:p>
      </dgm:t>
    </dgm:pt>
    <dgm:pt modelId="{17612BBD-5D0E-466C-ABA8-1B149122540B}" type="sibTrans" cxnId="{AD34C49C-4FF0-4CB8-A1DA-2906BE1C1D91}">
      <dgm:prSet/>
      <dgm:spPr/>
      <dgm:t>
        <a:bodyPr/>
        <a:lstStyle/>
        <a:p>
          <a:endParaRPr lang="en-IN"/>
        </a:p>
      </dgm:t>
    </dgm:pt>
    <dgm:pt modelId="{6937872E-5B33-44C9-A308-319205B5EF80}">
      <dgm:prSet/>
      <dgm:spPr/>
      <dgm:t>
        <a:bodyPr/>
        <a:lstStyle/>
        <a:p>
          <a:r>
            <a:rPr lang="en-IN" dirty="0"/>
            <a:t>Android studio</a:t>
          </a:r>
        </a:p>
      </dgm:t>
    </dgm:pt>
    <dgm:pt modelId="{A2A3CEC9-7538-42BB-AD7D-D0C6EB1167D2}" type="parTrans" cxnId="{7E2BB342-BF7F-43DD-88D8-1EE45772B32B}">
      <dgm:prSet/>
      <dgm:spPr/>
      <dgm:t>
        <a:bodyPr/>
        <a:lstStyle/>
        <a:p>
          <a:endParaRPr lang="en-IN"/>
        </a:p>
      </dgm:t>
    </dgm:pt>
    <dgm:pt modelId="{B0DDD621-E393-4949-80B1-F3BED0BED716}" type="sibTrans" cxnId="{7E2BB342-BF7F-43DD-88D8-1EE45772B32B}">
      <dgm:prSet/>
      <dgm:spPr/>
      <dgm:t>
        <a:bodyPr/>
        <a:lstStyle/>
        <a:p>
          <a:endParaRPr lang="en-IN"/>
        </a:p>
      </dgm:t>
    </dgm:pt>
    <dgm:pt modelId="{30BD5EC6-1BA5-4977-BB8B-C8EA358EAA23}">
      <dgm:prSet/>
      <dgm:spPr/>
      <dgm:t>
        <a:bodyPr/>
        <a:lstStyle/>
        <a:p>
          <a:r>
            <a:rPr lang="en-IN"/>
            <a:t>Python    </a:t>
          </a:r>
        </a:p>
      </dgm:t>
    </dgm:pt>
    <dgm:pt modelId="{69CF71E9-807E-486F-B765-3B088C99219F}" type="parTrans" cxnId="{307F4A05-FC24-40E8-B463-FBC12C2F6A47}">
      <dgm:prSet/>
      <dgm:spPr/>
      <dgm:t>
        <a:bodyPr/>
        <a:lstStyle/>
        <a:p>
          <a:endParaRPr lang="en-IN"/>
        </a:p>
      </dgm:t>
    </dgm:pt>
    <dgm:pt modelId="{8E49A11F-F697-49DD-B821-2AA1A7CFF5A8}" type="sibTrans" cxnId="{307F4A05-FC24-40E8-B463-FBC12C2F6A47}">
      <dgm:prSet/>
      <dgm:spPr/>
      <dgm:t>
        <a:bodyPr/>
        <a:lstStyle/>
        <a:p>
          <a:endParaRPr lang="en-IN"/>
        </a:p>
      </dgm:t>
    </dgm:pt>
    <dgm:pt modelId="{2C78C2DE-A018-41EF-A679-5F872C33E0D6}">
      <dgm:prSet/>
      <dgm:spPr/>
      <dgm:t>
        <a:bodyPr/>
        <a:lstStyle/>
        <a:p>
          <a:r>
            <a:rPr lang="en-IN"/>
            <a:t>Equations involved</a:t>
          </a:r>
        </a:p>
      </dgm:t>
    </dgm:pt>
    <dgm:pt modelId="{94C39353-1800-4A74-AFBD-3FB2F3708879}" type="parTrans" cxnId="{E85A7278-E41A-4932-9B88-8DF0EE3E5B7F}">
      <dgm:prSet/>
      <dgm:spPr/>
      <dgm:t>
        <a:bodyPr/>
        <a:lstStyle/>
        <a:p>
          <a:endParaRPr lang="en-IN"/>
        </a:p>
      </dgm:t>
    </dgm:pt>
    <dgm:pt modelId="{8C5B2AEA-7170-433E-A101-87085FE16CC7}" type="sibTrans" cxnId="{E85A7278-E41A-4932-9B88-8DF0EE3E5B7F}">
      <dgm:prSet/>
      <dgm:spPr/>
      <dgm:t>
        <a:bodyPr/>
        <a:lstStyle/>
        <a:p>
          <a:endParaRPr lang="en-IN"/>
        </a:p>
      </dgm:t>
    </dgm:pt>
    <dgm:pt modelId="{821FBB63-B16A-4EC2-901D-03603B3C2BA2}" type="pres">
      <dgm:prSet presAssocID="{0CAB329B-9451-4521-B903-E5C6B2FA3B10}" presName="Name0" presStyleCnt="0">
        <dgm:presLayoutVars>
          <dgm:dir/>
          <dgm:animLvl val="lvl"/>
          <dgm:resizeHandles val="exact"/>
        </dgm:presLayoutVars>
      </dgm:prSet>
      <dgm:spPr/>
    </dgm:pt>
    <dgm:pt modelId="{F4ECF6C9-87A6-4957-B919-87B3946778B9}" type="pres">
      <dgm:prSet presAssocID="{A7D044F2-7650-4216-BE85-C02A507DC7A5}" presName="linNode" presStyleCnt="0"/>
      <dgm:spPr/>
    </dgm:pt>
    <dgm:pt modelId="{8EA8CCCE-32AC-437F-A88A-C848D285BFF4}" type="pres">
      <dgm:prSet presAssocID="{A7D044F2-7650-4216-BE85-C02A507DC7A5}" presName="parentText" presStyleLbl="node1" presStyleIdx="0" presStyleCnt="5">
        <dgm:presLayoutVars>
          <dgm:chMax val="1"/>
          <dgm:bulletEnabled val="1"/>
        </dgm:presLayoutVars>
      </dgm:prSet>
      <dgm:spPr/>
    </dgm:pt>
    <dgm:pt modelId="{35249CAD-6134-4431-B93D-767BC06F58CA}" type="pres">
      <dgm:prSet presAssocID="{C3DCB773-7881-454E-B602-027AF71985AD}" presName="sp" presStyleCnt="0"/>
      <dgm:spPr/>
    </dgm:pt>
    <dgm:pt modelId="{F2CA2E4E-9094-4B4B-9AD1-4ADEEB318C45}" type="pres">
      <dgm:prSet presAssocID="{BE7E5EE1-62ED-4D2B-9365-2E803C7A4F8E}" presName="linNode" presStyleCnt="0"/>
      <dgm:spPr/>
    </dgm:pt>
    <dgm:pt modelId="{92D60087-C79B-46E6-9628-588F58456BB8}" type="pres">
      <dgm:prSet presAssocID="{BE7E5EE1-62ED-4D2B-9365-2E803C7A4F8E}" presName="parentText" presStyleLbl="node1" presStyleIdx="1" presStyleCnt="5">
        <dgm:presLayoutVars>
          <dgm:chMax val="1"/>
          <dgm:bulletEnabled val="1"/>
        </dgm:presLayoutVars>
      </dgm:prSet>
      <dgm:spPr/>
    </dgm:pt>
    <dgm:pt modelId="{88773977-A588-4997-A0F1-480A4746E8D9}" type="pres">
      <dgm:prSet presAssocID="{17612BBD-5D0E-466C-ABA8-1B149122540B}" presName="sp" presStyleCnt="0"/>
      <dgm:spPr/>
    </dgm:pt>
    <dgm:pt modelId="{6CF1B9F4-F944-4F3C-A6C1-0D4730EE5689}" type="pres">
      <dgm:prSet presAssocID="{6937872E-5B33-44C9-A308-319205B5EF80}" presName="linNode" presStyleCnt="0"/>
      <dgm:spPr/>
    </dgm:pt>
    <dgm:pt modelId="{D4AB2AE2-E055-4A26-B0F3-329017EA2712}" type="pres">
      <dgm:prSet presAssocID="{6937872E-5B33-44C9-A308-319205B5EF80}" presName="parentText" presStyleLbl="node1" presStyleIdx="2" presStyleCnt="5">
        <dgm:presLayoutVars>
          <dgm:chMax val="1"/>
          <dgm:bulletEnabled val="1"/>
        </dgm:presLayoutVars>
      </dgm:prSet>
      <dgm:spPr/>
    </dgm:pt>
    <dgm:pt modelId="{D8951276-4B36-4BA0-B0AE-C5C184F01209}" type="pres">
      <dgm:prSet presAssocID="{B0DDD621-E393-4949-80B1-F3BED0BED716}" presName="sp" presStyleCnt="0"/>
      <dgm:spPr/>
    </dgm:pt>
    <dgm:pt modelId="{87B75F5F-C24F-4F6E-A965-341046797E2C}" type="pres">
      <dgm:prSet presAssocID="{30BD5EC6-1BA5-4977-BB8B-C8EA358EAA23}" presName="linNode" presStyleCnt="0"/>
      <dgm:spPr/>
    </dgm:pt>
    <dgm:pt modelId="{236070A7-ECCC-444E-857F-3D5C0FC7BC74}" type="pres">
      <dgm:prSet presAssocID="{30BD5EC6-1BA5-4977-BB8B-C8EA358EAA23}" presName="parentText" presStyleLbl="node1" presStyleIdx="3" presStyleCnt="5">
        <dgm:presLayoutVars>
          <dgm:chMax val="1"/>
          <dgm:bulletEnabled val="1"/>
        </dgm:presLayoutVars>
      </dgm:prSet>
      <dgm:spPr/>
    </dgm:pt>
    <dgm:pt modelId="{13635765-10B8-4F13-9963-A2CCE54AE0E2}" type="pres">
      <dgm:prSet presAssocID="{8E49A11F-F697-49DD-B821-2AA1A7CFF5A8}" presName="sp" presStyleCnt="0"/>
      <dgm:spPr/>
    </dgm:pt>
    <dgm:pt modelId="{46C93B89-B637-4669-B770-C496C826E39B}" type="pres">
      <dgm:prSet presAssocID="{2C78C2DE-A018-41EF-A679-5F872C33E0D6}" presName="linNode" presStyleCnt="0"/>
      <dgm:spPr/>
    </dgm:pt>
    <dgm:pt modelId="{87C50000-D032-4D2A-A724-6C1B591351C7}" type="pres">
      <dgm:prSet presAssocID="{2C78C2DE-A018-41EF-A679-5F872C33E0D6}" presName="parentText" presStyleLbl="node1" presStyleIdx="4" presStyleCnt="5" custLinFactY="14932" custLinFactNeighborX="-84715" custLinFactNeighborY="100000">
        <dgm:presLayoutVars>
          <dgm:chMax val="1"/>
          <dgm:bulletEnabled val="1"/>
        </dgm:presLayoutVars>
      </dgm:prSet>
      <dgm:spPr/>
    </dgm:pt>
  </dgm:ptLst>
  <dgm:cxnLst>
    <dgm:cxn modelId="{307F4A05-FC24-40E8-B463-FBC12C2F6A47}" srcId="{0CAB329B-9451-4521-B903-E5C6B2FA3B10}" destId="{30BD5EC6-1BA5-4977-BB8B-C8EA358EAA23}" srcOrd="3" destOrd="0" parTransId="{69CF71E9-807E-486F-B765-3B088C99219F}" sibTransId="{8E49A11F-F697-49DD-B821-2AA1A7CFF5A8}"/>
    <dgm:cxn modelId="{B562DD0D-EB7D-4F95-93A6-B57EED669426}" type="presOf" srcId="{6937872E-5B33-44C9-A308-319205B5EF80}" destId="{D4AB2AE2-E055-4A26-B0F3-329017EA2712}" srcOrd="0" destOrd="0" presId="urn:microsoft.com/office/officeart/2005/8/layout/vList5"/>
    <dgm:cxn modelId="{5CD6AB26-7FD9-4845-A2A7-02D181044A0D}" type="presOf" srcId="{2C78C2DE-A018-41EF-A679-5F872C33E0D6}" destId="{87C50000-D032-4D2A-A724-6C1B591351C7}" srcOrd="0" destOrd="0" presId="urn:microsoft.com/office/officeart/2005/8/layout/vList5"/>
    <dgm:cxn modelId="{7E2BB342-BF7F-43DD-88D8-1EE45772B32B}" srcId="{0CAB329B-9451-4521-B903-E5C6B2FA3B10}" destId="{6937872E-5B33-44C9-A308-319205B5EF80}" srcOrd="2" destOrd="0" parTransId="{A2A3CEC9-7538-42BB-AD7D-D0C6EB1167D2}" sibTransId="{B0DDD621-E393-4949-80B1-F3BED0BED716}"/>
    <dgm:cxn modelId="{E85A7278-E41A-4932-9B88-8DF0EE3E5B7F}" srcId="{0CAB329B-9451-4521-B903-E5C6B2FA3B10}" destId="{2C78C2DE-A018-41EF-A679-5F872C33E0D6}" srcOrd="4" destOrd="0" parTransId="{94C39353-1800-4A74-AFBD-3FB2F3708879}" sibTransId="{8C5B2AEA-7170-433E-A101-87085FE16CC7}"/>
    <dgm:cxn modelId="{AD34C49C-4FF0-4CB8-A1DA-2906BE1C1D91}" srcId="{0CAB329B-9451-4521-B903-E5C6B2FA3B10}" destId="{BE7E5EE1-62ED-4D2B-9365-2E803C7A4F8E}" srcOrd="1" destOrd="0" parTransId="{D054CE71-0D98-45DC-9119-BC4EA6A927D4}" sibTransId="{17612BBD-5D0E-466C-ABA8-1B149122540B}"/>
    <dgm:cxn modelId="{FCDE30A4-C377-4C6B-9CFA-CBFFF0A4359B}" type="presOf" srcId="{A7D044F2-7650-4216-BE85-C02A507DC7A5}" destId="{8EA8CCCE-32AC-437F-A88A-C848D285BFF4}" srcOrd="0" destOrd="0" presId="urn:microsoft.com/office/officeart/2005/8/layout/vList5"/>
    <dgm:cxn modelId="{556BE7A8-D750-42F9-874A-823559DEB230}" type="presOf" srcId="{30BD5EC6-1BA5-4977-BB8B-C8EA358EAA23}" destId="{236070A7-ECCC-444E-857F-3D5C0FC7BC74}" srcOrd="0" destOrd="0" presId="urn:microsoft.com/office/officeart/2005/8/layout/vList5"/>
    <dgm:cxn modelId="{3D2D13AD-1B50-44FC-9070-4F5F222F0013}" srcId="{0CAB329B-9451-4521-B903-E5C6B2FA3B10}" destId="{A7D044F2-7650-4216-BE85-C02A507DC7A5}" srcOrd="0" destOrd="0" parTransId="{EA8444EC-2FB7-41FD-A579-33CD0F64D708}" sibTransId="{C3DCB773-7881-454E-B602-027AF71985AD}"/>
    <dgm:cxn modelId="{DD4ED9C5-1DC4-4219-927A-D321B938A547}" type="presOf" srcId="{0CAB329B-9451-4521-B903-E5C6B2FA3B10}" destId="{821FBB63-B16A-4EC2-901D-03603B3C2BA2}" srcOrd="0" destOrd="0" presId="urn:microsoft.com/office/officeart/2005/8/layout/vList5"/>
    <dgm:cxn modelId="{FB76D0E9-7426-4F14-9886-4E0279EA13DB}" type="presOf" srcId="{BE7E5EE1-62ED-4D2B-9365-2E803C7A4F8E}" destId="{92D60087-C79B-46E6-9628-588F58456BB8}" srcOrd="0" destOrd="0" presId="urn:microsoft.com/office/officeart/2005/8/layout/vList5"/>
    <dgm:cxn modelId="{9F4DDFF9-CD62-4EAC-BDEF-A8BD7AEE8D71}" type="presParOf" srcId="{821FBB63-B16A-4EC2-901D-03603B3C2BA2}" destId="{F4ECF6C9-87A6-4957-B919-87B3946778B9}" srcOrd="0" destOrd="0" presId="urn:microsoft.com/office/officeart/2005/8/layout/vList5"/>
    <dgm:cxn modelId="{7B5EFC4F-60EC-4B53-A422-2687117C50EF}" type="presParOf" srcId="{F4ECF6C9-87A6-4957-B919-87B3946778B9}" destId="{8EA8CCCE-32AC-437F-A88A-C848D285BFF4}" srcOrd="0" destOrd="0" presId="urn:microsoft.com/office/officeart/2005/8/layout/vList5"/>
    <dgm:cxn modelId="{49D142CD-23C8-4C69-8D6C-B4CA0C7087B7}" type="presParOf" srcId="{821FBB63-B16A-4EC2-901D-03603B3C2BA2}" destId="{35249CAD-6134-4431-B93D-767BC06F58CA}" srcOrd="1" destOrd="0" presId="urn:microsoft.com/office/officeart/2005/8/layout/vList5"/>
    <dgm:cxn modelId="{4145C2E9-703C-41E0-BB47-9E6CE73BC31B}" type="presParOf" srcId="{821FBB63-B16A-4EC2-901D-03603B3C2BA2}" destId="{F2CA2E4E-9094-4B4B-9AD1-4ADEEB318C45}" srcOrd="2" destOrd="0" presId="urn:microsoft.com/office/officeart/2005/8/layout/vList5"/>
    <dgm:cxn modelId="{2DD3076F-ED96-4A3A-B792-7D4B71EDAAB9}" type="presParOf" srcId="{F2CA2E4E-9094-4B4B-9AD1-4ADEEB318C45}" destId="{92D60087-C79B-46E6-9628-588F58456BB8}" srcOrd="0" destOrd="0" presId="urn:microsoft.com/office/officeart/2005/8/layout/vList5"/>
    <dgm:cxn modelId="{BBD6B069-F2E5-48E1-B963-10F90E3D3E98}" type="presParOf" srcId="{821FBB63-B16A-4EC2-901D-03603B3C2BA2}" destId="{88773977-A588-4997-A0F1-480A4746E8D9}" srcOrd="3" destOrd="0" presId="urn:microsoft.com/office/officeart/2005/8/layout/vList5"/>
    <dgm:cxn modelId="{23E2681A-0C3B-41AF-9E0C-7EFF2304759C}" type="presParOf" srcId="{821FBB63-B16A-4EC2-901D-03603B3C2BA2}" destId="{6CF1B9F4-F944-4F3C-A6C1-0D4730EE5689}" srcOrd="4" destOrd="0" presId="urn:microsoft.com/office/officeart/2005/8/layout/vList5"/>
    <dgm:cxn modelId="{E4E81B9A-5845-4E34-8185-90F25B88CE26}" type="presParOf" srcId="{6CF1B9F4-F944-4F3C-A6C1-0D4730EE5689}" destId="{D4AB2AE2-E055-4A26-B0F3-329017EA2712}" srcOrd="0" destOrd="0" presId="urn:microsoft.com/office/officeart/2005/8/layout/vList5"/>
    <dgm:cxn modelId="{1167D087-AC80-4678-A8FD-CB7F910EAC9C}" type="presParOf" srcId="{821FBB63-B16A-4EC2-901D-03603B3C2BA2}" destId="{D8951276-4B36-4BA0-B0AE-C5C184F01209}" srcOrd="5" destOrd="0" presId="urn:microsoft.com/office/officeart/2005/8/layout/vList5"/>
    <dgm:cxn modelId="{5C45D142-F43C-472D-942D-DB7C780BED30}" type="presParOf" srcId="{821FBB63-B16A-4EC2-901D-03603B3C2BA2}" destId="{87B75F5F-C24F-4F6E-A965-341046797E2C}" srcOrd="6" destOrd="0" presId="urn:microsoft.com/office/officeart/2005/8/layout/vList5"/>
    <dgm:cxn modelId="{0838A4E3-0D7B-44FC-AB8D-03B6E7D1E3D8}" type="presParOf" srcId="{87B75F5F-C24F-4F6E-A965-341046797E2C}" destId="{236070A7-ECCC-444E-857F-3D5C0FC7BC74}" srcOrd="0" destOrd="0" presId="urn:microsoft.com/office/officeart/2005/8/layout/vList5"/>
    <dgm:cxn modelId="{07D35080-9CD6-4E05-A415-0F6E0CC87249}" type="presParOf" srcId="{821FBB63-B16A-4EC2-901D-03603B3C2BA2}" destId="{13635765-10B8-4F13-9963-A2CCE54AE0E2}" srcOrd="7" destOrd="0" presId="urn:microsoft.com/office/officeart/2005/8/layout/vList5"/>
    <dgm:cxn modelId="{323D7542-9DBE-4AAD-9289-8C993DD52E91}" type="presParOf" srcId="{821FBB63-B16A-4EC2-901D-03603B3C2BA2}" destId="{46C93B89-B637-4669-B770-C496C826E39B}" srcOrd="8" destOrd="0" presId="urn:microsoft.com/office/officeart/2005/8/layout/vList5"/>
    <dgm:cxn modelId="{B80A2909-25FE-4732-9DB8-C3F06A79F9F7}" type="presParOf" srcId="{46C93B89-B637-4669-B770-C496C826E39B}" destId="{87C50000-D032-4D2A-A724-6C1B591351C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8CCCE-32AC-437F-A88A-C848D285BFF4}">
      <dsp:nvSpPr>
        <dsp:cNvPr id="0" name=""/>
        <dsp:cNvSpPr/>
      </dsp:nvSpPr>
      <dsp:spPr>
        <a:xfrm>
          <a:off x="3340148" y="1057"/>
          <a:ext cx="3757666" cy="4624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kern="1200" dirty="0"/>
            <a:t>OpenCV</a:t>
          </a:r>
        </a:p>
      </dsp:txBody>
      <dsp:txXfrm>
        <a:off x="3362722" y="23631"/>
        <a:ext cx="3712518" cy="417282"/>
      </dsp:txXfrm>
    </dsp:sp>
    <dsp:sp modelId="{92D60087-C79B-46E6-9628-588F58456BB8}">
      <dsp:nvSpPr>
        <dsp:cNvPr id="0" name=""/>
        <dsp:cNvSpPr/>
      </dsp:nvSpPr>
      <dsp:spPr>
        <a:xfrm>
          <a:off x="3340148" y="486609"/>
          <a:ext cx="3757666" cy="4624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kern="1200"/>
            <a:t>Dlib library</a:t>
          </a:r>
        </a:p>
      </dsp:txBody>
      <dsp:txXfrm>
        <a:off x="3362722" y="509183"/>
        <a:ext cx="3712518" cy="417282"/>
      </dsp:txXfrm>
    </dsp:sp>
    <dsp:sp modelId="{D4AB2AE2-E055-4A26-B0F3-329017EA2712}">
      <dsp:nvSpPr>
        <dsp:cNvPr id="0" name=""/>
        <dsp:cNvSpPr/>
      </dsp:nvSpPr>
      <dsp:spPr>
        <a:xfrm>
          <a:off x="3340148" y="972161"/>
          <a:ext cx="3757666" cy="4624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kern="1200" dirty="0"/>
            <a:t>Android studio</a:t>
          </a:r>
        </a:p>
      </dsp:txBody>
      <dsp:txXfrm>
        <a:off x="3362722" y="994735"/>
        <a:ext cx="3712518" cy="417282"/>
      </dsp:txXfrm>
    </dsp:sp>
    <dsp:sp modelId="{236070A7-ECCC-444E-857F-3D5C0FC7BC74}">
      <dsp:nvSpPr>
        <dsp:cNvPr id="0" name=""/>
        <dsp:cNvSpPr/>
      </dsp:nvSpPr>
      <dsp:spPr>
        <a:xfrm>
          <a:off x="3340148" y="1457713"/>
          <a:ext cx="3757666" cy="4624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kern="1200"/>
            <a:t>Python    </a:t>
          </a:r>
        </a:p>
      </dsp:txBody>
      <dsp:txXfrm>
        <a:off x="3362722" y="1480287"/>
        <a:ext cx="3712518" cy="417282"/>
      </dsp:txXfrm>
    </dsp:sp>
    <dsp:sp modelId="{87C50000-D032-4D2A-A724-6C1B591351C7}">
      <dsp:nvSpPr>
        <dsp:cNvPr id="0" name=""/>
        <dsp:cNvSpPr/>
      </dsp:nvSpPr>
      <dsp:spPr>
        <a:xfrm>
          <a:off x="156840" y="1944323"/>
          <a:ext cx="3757666" cy="4624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kern="1200"/>
            <a:t>Equations involved</a:t>
          </a:r>
        </a:p>
      </dsp:txBody>
      <dsp:txXfrm>
        <a:off x="179414" y="1966897"/>
        <a:ext cx="3712518" cy="41728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5C0E37-C37F-452F-A79A-6AF0864B83B5}"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C0A00-59D4-4B62-8094-1E2FB4AD13A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52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5C0E37-C37F-452F-A79A-6AF0864B83B5}"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C0A00-59D4-4B62-8094-1E2FB4AD13A5}" type="slidenum">
              <a:rPr lang="en-IN" smtClean="0"/>
              <a:t>‹#›</a:t>
            </a:fld>
            <a:endParaRPr lang="en-IN"/>
          </a:p>
        </p:txBody>
      </p:sp>
    </p:spTree>
    <p:extLst>
      <p:ext uri="{BB962C8B-B14F-4D97-AF65-F5344CB8AC3E}">
        <p14:creationId xmlns:p14="http://schemas.microsoft.com/office/powerpoint/2010/main" val="340726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5C0E37-C37F-452F-A79A-6AF0864B83B5}"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C0A00-59D4-4B62-8094-1E2FB4AD13A5}" type="slidenum">
              <a:rPr lang="en-IN" smtClean="0"/>
              <a:t>‹#›</a:t>
            </a:fld>
            <a:endParaRPr lang="en-IN"/>
          </a:p>
        </p:txBody>
      </p:sp>
    </p:spTree>
    <p:extLst>
      <p:ext uri="{BB962C8B-B14F-4D97-AF65-F5344CB8AC3E}">
        <p14:creationId xmlns:p14="http://schemas.microsoft.com/office/powerpoint/2010/main" val="171178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5C0E37-C37F-452F-A79A-6AF0864B83B5}"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C0A00-59D4-4B62-8094-1E2FB4AD13A5}" type="slidenum">
              <a:rPr lang="en-IN" smtClean="0"/>
              <a:t>‹#›</a:t>
            </a:fld>
            <a:endParaRPr lang="en-IN"/>
          </a:p>
        </p:txBody>
      </p:sp>
    </p:spTree>
    <p:extLst>
      <p:ext uri="{BB962C8B-B14F-4D97-AF65-F5344CB8AC3E}">
        <p14:creationId xmlns:p14="http://schemas.microsoft.com/office/powerpoint/2010/main" val="166318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5C0E37-C37F-452F-A79A-6AF0864B83B5}"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C0A00-59D4-4B62-8094-1E2FB4AD13A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09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5C0E37-C37F-452F-A79A-6AF0864B83B5}" type="datetimeFigureOut">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C0A00-59D4-4B62-8094-1E2FB4AD13A5}" type="slidenum">
              <a:rPr lang="en-IN" smtClean="0"/>
              <a:t>‹#›</a:t>
            </a:fld>
            <a:endParaRPr lang="en-IN"/>
          </a:p>
        </p:txBody>
      </p:sp>
    </p:spTree>
    <p:extLst>
      <p:ext uri="{BB962C8B-B14F-4D97-AF65-F5344CB8AC3E}">
        <p14:creationId xmlns:p14="http://schemas.microsoft.com/office/powerpoint/2010/main" val="1318304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5C0E37-C37F-452F-A79A-6AF0864B83B5}" type="datetimeFigureOut">
              <a:rPr lang="en-IN" smtClean="0"/>
              <a:t>12-11-2024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8C0A00-59D4-4B62-8094-1E2FB4AD13A5}" type="slidenum">
              <a:rPr lang="en-IN" smtClean="0"/>
              <a:t>‹#›</a:t>
            </a:fld>
            <a:endParaRPr lang="en-IN"/>
          </a:p>
        </p:txBody>
      </p:sp>
    </p:spTree>
    <p:extLst>
      <p:ext uri="{BB962C8B-B14F-4D97-AF65-F5344CB8AC3E}">
        <p14:creationId xmlns:p14="http://schemas.microsoft.com/office/powerpoint/2010/main" val="1499953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5C0E37-C37F-452F-A79A-6AF0864B83B5}" type="datetimeFigureOut">
              <a:rPr lang="en-IN" smtClean="0"/>
              <a:t>12-11-2024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8C0A00-59D4-4B62-8094-1E2FB4AD13A5}" type="slidenum">
              <a:rPr lang="en-IN" smtClean="0"/>
              <a:t>‹#›</a:t>
            </a:fld>
            <a:endParaRPr lang="en-IN"/>
          </a:p>
        </p:txBody>
      </p:sp>
    </p:spTree>
    <p:extLst>
      <p:ext uri="{BB962C8B-B14F-4D97-AF65-F5344CB8AC3E}">
        <p14:creationId xmlns:p14="http://schemas.microsoft.com/office/powerpoint/2010/main" val="246706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D5C0E37-C37F-452F-A79A-6AF0864B83B5}" type="datetimeFigureOut">
              <a:rPr lang="en-IN" smtClean="0"/>
              <a:t>12-11-2024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28C0A00-59D4-4B62-8094-1E2FB4AD13A5}" type="slidenum">
              <a:rPr lang="en-IN" smtClean="0"/>
              <a:t>‹#›</a:t>
            </a:fld>
            <a:endParaRPr lang="en-IN"/>
          </a:p>
        </p:txBody>
      </p:sp>
    </p:spTree>
    <p:extLst>
      <p:ext uri="{BB962C8B-B14F-4D97-AF65-F5344CB8AC3E}">
        <p14:creationId xmlns:p14="http://schemas.microsoft.com/office/powerpoint/2010/main" val="392826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D5C0E37-C37F-452F-A79A-6AF0864B83B5}" type="datetimeFigureOut">
              <a:rPr lang="en-IN" smtClean="0"/>
              <a:t>12-11-2024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8C0A00-59D4-4B62-8094-1E2FB4AD13A5}" type="slidenum">
              <a:rPr lang="en-IN" smtClean="0"/>
              <a:t>‹#›</a:t>
            </a:fld>
            <a:endParaRPr lang="en-IN"/>
          </a:p>
        </p:txBody>
      </p:sp>
    </p:spTree>
    <p:extLst>
      <p:ext uri="{BB962C8B-B14F-4D97-AF65-F5344CB8AC3E}">
        <p14:creationId xmlns:p14="http://schemas.microsoft.com/office/powerpoint/2010/main" val="378171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5C0E37-C37F-452F-A79A-6AF0864B83B5}" type="datetimeFigureOut">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C0A00-59D4-4B62-8094-1E2FB4AD13A5}" type="slidenum">
              <a:rPr lang="en-IN" smtClean="0"/>
              <a:t>‹#›</a:t>
            </a:fld>
            <a:endParaRPr lang="en-IN"/>
          </a:p>
        </p:txBody>
      </p:sp>
    </p:spTree>
    <p:extLst>
      <p:ext uri="{BB962C8B-B14F-4D97-AF65-F5344CB8AC3E}">
        <p14:creationId xmlns:p14="http://schemas.microsoft.com/office/powerpoint/2010/main" val="3481530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D5C0E37-C37F-452F-A79A-6AF0864B83B5}" type="datetimeFigureOut">
              <a:rPr lang="en-IN" smtClean="0"/>
              <a:t>12-11-2024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8C0A00-59D4-4B62-8094-1E2FB4AD13A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104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6.jpeg"/><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B98E-D929-7E99-3CC0-E6562D7CDC28}"/>
              </a:ext>
            </a:extLst>
          </p:cNvPr>
          <p:cNvSpPr>
            <a:spLocks noGrp="1"/>
          </p:cNvSpPr>
          <p:nvPr>
            <p:ph type="ctrTitle"/>
          </p:nvPr>
        </p:nvSpPr>
        <p:spPr>
          <a:xfrm>
            <a:off x="1705155" y="2566243"/>
            <a:ext cx="9144000" cy="477837"/>
          </a:xfrm>
        </p:spPr>
        <p:txBody>
          <a:bodyPr>
            <a:normAutofit/>
          </a:bodyPr>
          <a:lstStyle/>
          <a:p>
            <a:pPr algn="ctr"/>
            <a:r>
              <a:rPr lang="en-IN" sz="2800" b="1" dirty="0">
                <a:latin typeface="Times New Roman" panose="02020603050405020304" pitchFamily="18" charset="0"/>
                <a:cs typeface="Times New Roman" panose="02020603050405020304" pitchFamily="18" charset="0"/>
              </a:rPr>
              <a:t>DROWSINESS DETECTION SYSTEM</a:t>
            </a:r>
          </a:p>
        </p:txBody>
      </p:sp>
      <p:sp>
        <p:nvSpPr>
          <p:cNvPr id="3" name="Subtitle 2">
            <a:extLst>
              <a:ext uri="{FF2B5EF4-FFF2-40B4-BE49-F238E27FC236}">
                <a16:creationId xmlns:a16="http://schemas.microsoft.com/office/drawing/2014/main" id="{23CAB707-F32E-FF69-79A5-7444D3077A35}"/>
              </a:ext>
            </a:extLst>
          </p:cNvPr>
          <p:cNvSpPr>
            <a:spLocks noGrp="1"/>
          </p:cNvSpPr>
          <p:nvPr>
            <p:ph type="subTitle" idx="1"/>
          </p:nvPr>
        </p:nvSpPr>
        <p:spPr>
          <a:xfrm>
            <a:off x="1544130" y="3991611"/>
            <a:ext cx="4201064" cy="1992702"/>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Presented by</a:t>
            </a:r>
          </a:p>
          <a:p>
            <a:r>
              <a:rPr lang="en-IN" b="1" dirty="0" err="1">
                <a:solidFill>
                  <a:schemeClr val="tx1"/>
                </a:solidFill>
                <a:latin typeface="Times New Roman" panose="02020603050405020304" pitchFamily="18" charset="0"/>
                <a:cs typeface="Times New Roman" panose="02020603050405020304" pitchFamily="18" charset="0"/>
              </a:rPr>
              <a:t>Abishekh</a:t>
            </a:r>
            <a:r>
              <a:rPr lang="en-IN" b="1" dirty="0">
                <a:solidFill>
                  <a:schemeClr val="tx1"/>
                </a:solidFill>
                <a:latin typeface="Times New Roman" panose="02020603050405020304" pitchFamily="18" charset="0"/>
                <a:cs typeface="Times New Roman" panose="02020603050405020304" pitchFamily="18" charset="0"/>
              </a:rPr>
              <a:t> </a:t>
            </a:r>
            <a:r>
              <a:rPr lang="en-IN" b="1">
                <a:solidFill>
                  <a:schemeClr val="tx1"/>
                </a:solidFill>
                <a:latin typeface="Times New Roman" panose="02020603050405020304" pitchFamily="18" charset="0"/>
                <a:cs typeface="Times New Roman" panose="02020603050405020304" pitchFamily="18" charset="0"/>
              </a:rPr>
              <a:t>Kumar </a:t>
            </a:r>
            <a:r>
              <a:rPr lang="en-IN">
                <a:solidFill>
                  <a:schemeClr val="tx1"/>
                </a:solidFill>
                <a:latin typeface="Times New Roman" panose="02020603050405020304" pitchFamily="18" charset="0"/>
                <a:cs typeface="Times New Roman" panose="02020603050405020304" pitchFamily="18" charset="0"/>
              </a:rPr>
              <a:t>19JE0048</a:t>
            </a:r>
            <a:endParaRPr lang="en-IN" dirty="0">
              <a:solidFill>
                <a:schemeClr val="tx1"/>
              </a:solidFill>
              <a:latin typeface="Times New Roman" panose="02020603050405020304" pitchFamily="18" charset="0"/>
              <a:cs typeface="Times New Roman" panose="02020603050405020304" pitchFamily="18" charset="0"/>
            </a:endParaRPr>
          </a:p>
        </p:txBody>
      </p:sp>
      <p:grpSp>
        <p:nvGrpSpPr>
          <p:cNvPr id="6" name="docshapegroup6">
            <a:extLst>
              <a:ext uri="{FF2B5EF4-FFF2-40B4-BE49-F238E27FC236}">
                <a16:creationId xmlns:a16="http://schemas.microsoft.com/office/drawing/2014/main" id="{1588A662-235E-B6EB-2A9B-B9FB89C0EDB7}"/>
              </a:ext>
            </a:extLst>
          </p:cNvPr>
          <p:cNvGrpSpPr>
            <a:grpSpLocks/>
          </p:cNvGrpSpPr>
          <p:nvPr/>
        </p:nvGrpSpPr>
        <p:grpSpPr bwMode="auto">
          <a:xfrm>
            <a:off x="10321966" y="321178"/>
            <a:ext cx="1416685" cy="1493520"/>
            <a:chOff x="5489" y="144"/>
            <a:chExt cx="2231" cy="2352"/>
          </a:xfrm>
        </p:grpSpPr>
        <p:pic>
          <p:nvPicPr>
            <p:cNvPr id="7" name="docshape7">
              <a:extLst>
                <a:ext uri="{FF2B5EF4-FFF2-40B4-BE49-F238E27FC236}">
                  <a16:creationId xmlns:a16="http://schemas.microsoft.com/office/drawing/2014/main" id="{13085C68-F367-C549-9C68-4F73CAFE5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 y="144"/>
              <a:ext cx="2231" cy="2352"/>
            </a:xfrm>
            <a:prstGeom prst="rect">
              <a:avLst/>
            </a:prstGeom>
            <a:noFill/>
            <a:extLst>
              <a:ext uri="{909E8E84-426E-40DD-AFC4-6F175D3DCCD1}">
                <a14:hiddenFill xmlns:a14="http://schemas.microsoft.com/office/drawing/2010/main">
                  <a:solidFill>
                    <a:srgbClr val="FFFFFF"/>
                  </a:solidFill>
                </a14:hiddenFill>
              </a:ext>
            </a:extLst>
          </p:spPr>
        </p:pic>
        <p:sp>
          <p:nvSpPr>
            <p:cNvPr id="8" name="docshape8">
              <a:extLst>
                <a:ext uri="{FF2B5EF4-FFF2-40B4-BE49-F238E27FC236}">
                  <a16:creationId xmlns:a16="http://schemas.microsoft.com/office/drawing/2014/main" id="{1DAE593A-A26C-B445-2B93-DED8EB980E09}"/>
                </a:ext>
              </a:extLst>
            </p:cNvPr>
            <p:cNvSpPr txBox="1">
              <a:spLocks noChangeArrowheads="1"/>
            </p:cNvSpPr>
            <p:nvPr/>
          </p:nvSpPr>
          <p:spPr bwMode="auto">
            <a:xfrm>
              <a:off x="5489" y="144"/>
              <a:ext cx="2231" cy="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r>
                <a:rPr lang="en-US" sz="1300" b="1" dirty="0">
                  <a:effectLst/>
                  <a:latin typeface="Times New Roman" panose="02020603050405020304" pitchFamily="18" charset="0"/>
                  <a:ea typeface="Arial MT"/>
                  <a:cs typeface="Arial MT"/>
                </a:rPr>
                <a:t> </a:t>
              </a:r>
              <a:endParaRPr lang="en-IN" sz="1100" dirty="0">
                <a:effectLst/>
                <a:latin typeface="Arial MT"/>
                <a:ea typeface="Arial MT"/>
                <a:cs typeface="Arial MT"/>
              </a:endParaRPr>
            </a:p>
            <a:p>
              <a:r>
                <a:rPr lang="en-US" sz="1300" b="1" dirty="0">
                  <a:effectLst/>
                  <a:latin typeface="Times New Roman" panose="02020603050405020304" pitchFamily="18" charset="0"/>
                  <a:ea typeface="Arial MT"/>
                  <a:cs typeface="Arial MT"/>
                </a:rPr>
                <a:t> </a:t>
              </a:r>
              <a:endParaRPr lang="en-IN" sz="1100" dirty="0">
                <a:effectLst/>
                <a:latin typeface="Arial MT"/>
                <a:ea typeface="Arial MT"/>
                <a:cs typeface="Arial MT"/>
              </a:endParaRPr>
            </a:p>
            <a:p>
              <a:r>
                <a:rPr lang="en-US" sz="1300" b="1" dirty="0">
                  <a:effectLst/>
                  <a:latin typeface="Times New Roman" panose="02020603050405020304" pitchFamily="18" charset="0"/>
                  <a:ea typeface="Arial MT"/>
                  <a:cs typeface="Arial MT"/>
                </a:rPr>
                <a:t> </a:t>
              </a:r>
              <a:endParaRPr lang="en-IN" sz="1100" dirty="0">
                <a:effectLst/>
                <a:latin typeface="Arial MT"/>
                <a:ea typeface="Arial MT"/>
                <a:cs typeface="Arial MT"/>
              </a:endParaRPr>
            </a:p>
            <a:p>
              <a:r>
                <a:rPr lang="en-US" sz="1300" b="1" dirty="0">
                  <a:effectLst/>
                  <a:latin typeface="Times New Roman" panose="02020603050405020304" pitchFamily="18" charset="0"/>
                  <a:ea typeface="Arial MT"/>
                  <a:cs typeface="Arial MT"/>
                </a:rPr>
                <a:t> </a:t>
              </a:r>
              <a:endParaRPr lang="en-IN" sz="1100" dirty="0">
                <a:effectLst/>
                <a:latin typeface="Arial MT"/>
                <a:ea typeface="Arial MT"/>
                <a:cs typeface="Arial MT"/>
              </a:endParaRPr>
            </a:p>
            <a:p>
              <a:r>
                <a:rPr lang="en-US" sz="1450" b="1" dirty="0">
                  <a:effectLst/>
                  <a:latin typeface="Times New Roman" panose="02020603050405020304" pitchFamily="18" charset="0"/>
                  <a:ea typeface="Arial MT"/>
                  <a:cs typeface="Arial MT"/>
                </a:rPr>
                <a:t> </a:t>
              </a:r>
              <a:endParaRPr lang="en-IN" sz="1100" dirty="0">
                <a:effectLst/>
                <a:latin typeface="Arial MT"/>
                <a:ea typeface="Arial MT"/>
                <a:cs typeface="Arial MT"/>
              </a:endParaRPr>
            </a:p>
            <a:p>
              <a:pPr marL="217170">
                <a:spcBef>
                  <a:spcPts val="5"/>
                </a:spcBef>
                <a:spcAft>
                  <a:spcPts val="0"/>
                </a:spcAft>
              </a:pPr>
              <a:r>
                <a:rPr lang="en-US" sz="1200" b="1" dirty="0">
                  <a:effectLst/>
                  <a:latin typeface="Times New Roman" panose="02020603050405020304" pitchFamily="18" charset="0"/>
                  <a:ea typeface="Arial MT"/>
                  <a:cs typeface="Arial MT"/>
                </a:rPr>
                <a:t> </a:t>
              </a:r>
              <a:endParaRPr lang="en-IN" sz="1100" dirty="0">
                <a:effectLst/>
                <a:latin typeface="Arial MT"/>
                <a:ea typeface="Arial MT"/>
                <a:cs typeface="Arial MT"/>
              </a:endParaRPr>
            </a:p>
          </p:txBody>
        </p:sp>
      </p:grpSp>
      <p:sp>
        <p:nvSpPr>
          <p:cNvPr id="9" name="TextBox 8">
            <a:extLst>
              <a:ext uri="{FF2B5EF4-FFF2-40B4-BE49-F238E27FC236}">
                <a16:creationId xmlns:a16="http://schemas.microsoft.com/office/drawing/2014/main" id="{CA42B090-F6FA-2501-0C81-60C7BFDF193D}"/>
              </a:ext>
            </a:extLst>
          </p:cNvPr>
          <p:cNvSpPr txBox="1"/>
          <p:nvPr/>
        </p:nvSpPr>
        <p:spPr>
          <a:xfrm>
            <a:off x="4417955" y="759310"/>
            <a:ext cx="3925434" cy="954107"/>
          </a:xfrm>
          <a:prstGeom prst="rect">
            <a:avLst/>
          </a:prstGeom>
          <a:noFill/>
        </p:spPr>
        <p:txBody>
          <a:bodyPr wrap="none" rtlCol="0">
            <a:spAutoFit/>
          </a:bodyPr>
          <a:lstStyle/>
          <a:p>
            <a:r>
              <a:rPr lang="en-US" sz="2800" dirty="0"/>
              <a:t>Project Presentation</a:t>
            </a:r>
          </a:p>
          <a:p>
            <a:r>
              <a:rPr lang="en-US" sz="2800" dirty="0"/>
              <a:t>Winter Semester 2023-24</a:t>
            </a:r>
            <a:endParaRPr lang="en-IN" sz="2800" dirty="0"/>
          </a:p>
        </p:txBody>
      </p:sp>
      <p:sp>
        <p:nvSpPr>
          <p:cNvPr id="4" name="TextBox 3">
            <a:extLst>
              <a:ext uri="{FF2B5EF4-FFF2-40B4-BE49-F238E27FC236}">
                <a16:creationId xmlns:a16="http://schemas.microsoft.com/office/drawing/2014/main" id="{16746FBA-1A14-B70F-671A-1C80FF5CA952}"/>
              </a:ext>
            </a:extLst>
          </p:cNvPr>
          <p:cNvSpPr txBox="1"/>
          <p:nvPr/>
        </p:nvSpPr>
        <p:spPr>
          <a:xfrm>
            <a:off x="6788989" y="3528204"/>
            <a:ext cx="4261449" cy="2308324"/>
          </a:xfrm>
          <a:prstGeom prst="rect">
            <a:avLst/>
          </a:prstGeom>
          <a:noFill/>
        </p:spPr>
        <p:txBody>
          <a:bodyPr wrap="square" rtlCol="0">
            <a:spAutoFit/>
          </a:bodyPr>
          <a:lstStyle/>
          <a:p>
            <a:endParaRPr lang="en-US" sz="2400" dirty="0"/>
          </a:p>
          <a:p>
            <a:r>
              <a:rPr lang="en-IN" sz="2400" dirty="0">
                <a:latin typeface="Times New Roman" panose="02020603050405020304" pitchFamily="18" charset="0"/>
                <a:cs typeface="Times New Roman" panose="02020603050405020304" pitchFamily="18" charset="0"/>
              </a:rPr>
              <a:t>Project Guide :</a:t>
            </a:r>
          </a:p>
          <a:p>
            <a:r>
              <a:rPr lang="en-IN" sz="2400" b="1" dirty="0">
                <a:latin typeface="Times New Roman" panose="02020603050405020304" pitchFamily="18" charset="0"/>
                <a:cs typeface="Times New Roman" panose="02020603050405020304" pitchFamily="18" charset="0"/>
              </a:rPr>
              <a:t>Dr Zafar Alam</a:t>
            </a:r>
          </a:p>
          <a:p>
            <a:r>
              <a:rPr lang="en-IN" sz="2400" dirty="0">
                <a:latin typeface="Times New Roman" panose="02020603050405020304" pitchFamily="18" charset="0"/>
                <a:cs typeface="Times New Roman" panose="02020603050405020304" pitchFamily="18" charset="0"/>
              </a:rPr>
              <a:t>Assistant Professor</a:t>
            </a:r>
          </a:p>
          <a:p>
            <a:r>
              <a:rPr lang="en-IN" sz="2400" dirty="0">
                <a:latin typeface="Times New Roman" panose="02020603050405020304" pitchFamily="18" charset="0"/>
                <a:cs typeface="Times New Roman" panose="02020603050405020304" pitchFamily="18" charset="0"/>
              </a:rPr>
              <a:t>Department of Mechanical Engineering</a:t>
            </a:r>
          </a:p>
        </p:txBody>
      </p:sp>
    </p:spTree>
    <p:extLst>
      <p:ext uri="{BB962C8B-B14F-4D97-AF65-F5344CB8AC3E}">
        <p14:creationId xmlns:p14="http://schemas.microsoft.com/office/powerpoint/2010/main" val="4243363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hatsApp Video 2024-05-08 at 00.26.43">
            <a:hlinkClick r:id="" action="ppaction://media"/>
            <a:extLst>
              <a:ext uri="{FF2B5EF4-FFF2-40B4-BE49-F238E27FC236}">
                <a16:creationId xmlns:a16="http://schemas.microsoft.com/office/drawing/2014/main" id="{36549A71-B008-9BF0-9F29-3E414B8942C1}"/>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3984625" y="547688"/>
            <a:ext cx="3841750" cy="2881312"/>
          </a:xfrm>
        </p:spPr>
      </p:pic>
      <p:sp>
        <p:nvSpPr>
          <p:cNvPr id="8" name="TextBox 7">
            <a:extLst>
              <a:ext uri="{FF2B5EF4-FFF2-40B4-BE49-F238E27FC236}">
                <a16:creationId xmlns:a16="http://schemas.microsoft.com/office/drawing/2014/main" id="{BD5CBBE3-0D1D-AAFB-18E9-CE86D0865E9D}"/>
              </a:ext>
            </a:extLst>
          </p:cNvPr>
          <p:cNvSpPr txBox="1"/>
          <p:nvPr/>
        </p:nvSpPr>
        <p:spPr>
          <a:xfrm>
            <a:off x="1585463" y="3561640"/>
            <a:ext cx="9021074" cy="3416320"/>
          </a:xfrm>
          <a:prstGeom prst="rect">
            <a:avLst/>
          </a:prstGeom>
          <a:noFill/>
        </p:spPr>
        <p:txBody>
          <a:bodyPr wrap="square">
            <a:spAutoFit/>
          </a:bodyPr>
          <a:lstStyle/>
          <a:p>
            <a:r>
              <a:rPr lang="en-US" dirty="0"/>
              <a:t>Alerts and Notifications: The app may provide timely alerts and notifications to the driver when it detects signs of drowsiness, such as slow reaction times or erratic driving behavior.</a:t>
            </a:r>
          </a:p>
          <a:p>
            <a:r>
              <a:rPr lang="en-US" dirty="0"/>
              <a:t>Improved Driver Awareness: Drivers may become more aware of their drowsiness patterns and the importance of taking breaks during long drives, leading to safer driving habits.</a:t>
            </a:r>
          </a:p>
          <a:p>
            <a:r>
              <a:rPr lang="en-US" dirty="0"/>
              <a:t>Reduced Accidents: By alerting drivers to their drowsy state, the app may help reduce the number of accidents caused by fatigue or falling asleep at the wheel.</a:t>
            </a:r>
          </a:p>
          <a:p>
            <a:r>
              <a:rPr lang="en-US" dirty="0"/>
              <a:t>Increased Safety: If the app effectively detects signs of drowsiness while driving, it can help prevent accidents by alerting the driver to take breaks or rest.</a:t>
            </a:r>
          </a:p>
          <a:p>
            <a:r>
              <a:rPr lang="en-US" dirty="0"/>
              <a:t>Battery Drain: Continuous use of the app while driving may drain the smartphone's battery faster, especially if it requires constant monitoring or utilizes sensors extensively.</a:t>
            </a:r>
          </a:p>
          <a:p>
            <a:endParaRPr lang="en-US" dirty="0"/>
          </a:p>
          <a:p>
            <a:endParaRPr lang="en-IN" dirty="0"/>
          </a:p>
        </p:txBody>
      </p:sp>
    </p:spTree>
    <p:extLst>
      <p:ext uri="{BB962C8B-B14F-4D97-AF65-F5344CB8AC3E}">
        <p14:creationId xmlns:p14="http://schemas.microsoft.com/office/powerpoint/2010/main" val="358724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74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C1BE-1E6F-9036-6955-F35E32AC9FA1}"/>
              </a:ext>
            </a:extLst>
          </p:cNvPr>
          <p:cNvSpPr>
            <a:spLocks noGrp="1"/>
          </p:cNvSpPr>
          <p:nvPr>
            <p:ph type="title"/>
          </p:nvPr>
        </p:nvSpPr>
        <p:spPr>
          <a:xfrm>
            <a:off x="760562" y="149465"/>
            <a:ext cx="10515600" cy="799441"/>
          </a:xfrm>
        </p:spPr>
        <p:txBody>
          <a:bodyPr>
            <a:normAutofit/>
          </a:bodyPr>
          <a:lstStyle/>
          <a:p>
            <a:r>
              <a:rPr lang="en-IN" sz="2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B47DDAF-2726-42C2-BD7B-1985FB176FD4}"/>
              </a:ext>
            </a:extLst>
          </p:cNvPr>
          <p:cNvSpPr>
            <a:spLocks noGrp="1"/>
          </p:cNvSpPr>
          <p:nvPr>
            <p:ph idx="1"/>
          </p:nvPr>
        </p:nvSpPr>
        <p:spPr>
          <a:xfrm>
            <a:off x="760562" y="948906"/>
            <a:ext cx="10281249" cy="2242867"/>
          </a:xfrm>
        </p:spPr>
        <p:txBody>
          <a:bodyPr>
            <a:normAutofit fontScale="77500" lnSpcReduction="20000"/>
          </a:bodyPr>
          <a:lstStyle/>
          <a:p>
            <a:pPr marL="0" indent="0">
              <a:lnSpc>
                <a:spcPct val="150000"/>
              </a:lnSpc>
              <a:buNone/>
            </a:pPr>
            <a:r>
              <a:rPr lang="en-US" sz="2100" dirty="0">
                <a:solidFill>
                  <a:srgbClr val="0D0D0D"/>
                </a:solidFill>
                <a:effectLst/>
                <a:highlight>
                  <a:srgbClr val="FFFFFF"/>
                </a:highlight>
                <a:latin typeface="Times New Roman" panose="02020603050405020304" pitchFamily="18" charset="0"/>
                <a:ea typeface="Arial MT"/>
                <a:cs typeface="Times New Roman" panose="02020603050405020304" pitchFamily="18" charset="0"/>
              </a:rPr>
              <a:t>Android-based drowsiness detection system represents a significant stride towards enhancing road safety through innovative technological solutions. By harnessing the power of facial tracking algorithms, our application accurately detects instances of driver drowsiness and sleepiness in real-time, offering a proactive approach to mitigate potential risks of accidents due to driver fatigue. Furthermore, our integration with Arduino hardware, coupled with laptop-based monitoring, extends the applicability of our system beyond the mobile platform, providing a versatile solution that can be seamlessly incorporated into various vehicle setups. </a:t>
            </a:r>
          </a:p>
          <a:p>
            <a:pPr marL="0" indent="0">
              <a:buNone/>
            </a:pPr>
            <a:endParaRPr lang="en-IN" dirty="0"/>
          </a:p>
        </p:txBody>
      </p:sp>
      <p:sp>
        <p:nvSpPr>
          <p:cNvPr id="4" name="TextBox 3">
            <a:extLst>
              <a:ext uri="{FF2B5EF4-FFF2-40B4-BE49-F238E27FC236}">
                <a16:creationId xmlns:a16="http://schemas.microsoft.com/office/drawing/2014/main" id="{EFDF963D-339E-0D61-A3FE-627010AA40BB}"/>
              </a:ext>
            </a:extLst>
          </p:cNvPr>
          <p:cNvSpPr txBox="1"/>
          <p:nvPr/>
        </p:nvSpPr>
        <p:spPr>
          <a:xfrm>
            <a:off x="760562" y="3124575"/>
            <a:ext cx="10110159" cy="386259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Future work</a:t>
            </a:r>
          </a:p>
          <a:p>
            <a:pPr>
              <a:lnSpc>
                <a:spcPct val="150000"/>
              </a:lnSpc>
            </a:pPr>
            <a:r>
              <a:rPr lang="en-US" sz="1800" b="1" dirty="0">
                <a:effectLst/>
                <a:latin typeface="Times New Roman" panose="02020603050405020304" pitchFamily="18" charset="0"/>
                <a:ea typeface="Arial MT"/>
                <a:cs typeface="Times New Roman" panose="02020603050405020304" pitchFamily="18" charset="0"/>
              </a:rPr>
              <a:t>Standalone Product:</a:t>
            </a:r>
            <a:endParaRPr lang="en-IN" sz="1800" dirty="0">
              <a:effectLst/>
              <a:latin typeface="Times New Roman" panose="02020603050405020304" pitchFamily="18" charset="0"/>
              <a:ea typeface="Arial MT"/>
              <a:cs typeface="Times New Roman" panose="02020603050405020304" pitchFamily="18" charset="0"/>
            </a:endParaRPr>
          </a:p>
          <a:p>
            <a:pPr>
              <a:lnSpc>
                <a:spcPct val="150000"/>
              </a:lnSpc>
            </a:pPr>
            <a:r>
              <a:rPr lang="en-US" sz="1800" dirty="0">
                <a:effectLst/>
                <a:latin typeface="Times New Roman" panose="02020603050405020304" pitchFamily="18" charset="0"/>
                <a:ea typeface="Arial MT"/>
                <a:cs typeface="Times New Roman" panose="02020603050405020304" pitchFamily="18" charset="0"/>
              </a:rPr>
              <a:t>As a standalone product, drowsiness detection alerting devices can be further refined and commercialized for widespread adoption in vehicles of all types, including cars, trucks, buses, and even airplanes.</a:t>
            </a:r>
            <a:endParaRPr lang="en-IN" sz="1800" dirty="0">
              <a:effectLst/>
              <a:latin typeface="Times New Roman" panose="02020603050405020304" pitchFamily="18" charset="0"/>
              <a:ea typeface="Arial MT"/>
              <a:cs typeface="Times New Roman" panose="02020603050405020304" pitchFamily="18" charset="0"/>
            </a:endParaRPr>
          </a:p>
          <a:p>
            <a:pPr>
              <a:lnSpc>
                <a:spcPct val="150000"/>
              </a:lnSpc>
            </a:pPr>
            <a:r>
              <a:rPr lang="en-US" sz="1800" dirty="0">
                <a:effectLst/>
                <a:latin typeface="Times New Roman" panose="02020603050405020304" pitchFamily="18" charset="0"/>
                <a:ea typeface="Arial MT"/>
                <a:cs typeface="Times New Roman" panose="02020603050405020304" pitchFamily="18" charset="0"/>
              </a:rPr>
              <a:t>These devices could be manufactured in compact and sleek designs, easily mountable on the dashboard or integrated into existing vehicle systems.</a:t>
            </a:r>
          </a:p>
          <a:p>
            <a:pPr>
              <a:lnSpc>
                <a:spcPct val="150000"/>
              </a:lnSpc>
            </a:pPr>
            <a:r>
              <a:rPr lang="en-US" sz="1800" dirty="0">
                <a:effectLst/>
                <a:latin typeface="Times New Roman" panose="02020603050405020304" pitchFamily="18" charset="0"/>
                <a:ea typeface="Arial MT"/>
                <a:cs typeface="Times New Roman" panose="02020603050405020304" pitchFamily="18" charset="0"/>
              </a:rPr>
              <a:t>In the context of co-pilot systems, drowsiness detection alerting devices could serve as an integral component of advanced driver assistance systems (ADAS).</a:t>
            </a:r>
            <a:endParaRPr lang="en-IN" sz="1800" dirty="0">
              <a:effectLst/>
              <a:latin typeface="Times New Roman" panose="02020603050405020304" pitchFamily="18" charset="0"/>
              <a:ea typeface="Arial MT"/>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301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6E25-4520-94D2-147E-D1B5145F438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D391C3D-F618-1848-5F74-D88D34F7D933}"/>
              </a:ext>
            </a:extLst>
          </p:cNvPr>
          <p:cNvSpPr>
            <a:spLocks noGrp="1"/>
          </p:cNvSpPr>
          <p:nvPr>
            <p:ph idx="1"/>
          </p:nvPr>
        </p:nvSpPr>
        <p:spPr/>
        <p:txBody>
          <a:bodyPr>
            <a:normAutofit fontScale="70000" lnSpcReduction="20000"/>
          </a:bodyPr>
          <a:lstStyle/>
          <a:p>
            <a:pPr marL="0" indent="0">
              <a:buNone/>
            </a:pPr>
            <a:r>
              <a:rPr lang="en-IN" dirty="0">
                <a:latin typeface="Times New Roman" panose="02020603050405020304" pitchFamily="18" charset="0"/>
                <a:cs typeface="Times New Roman" panose="02020603050405020304" pitchFamily="18" charset="0"/>
              </a:rPr>
              <a:t>[1] Jay D. </a:t>
            </a:r>
            <a:r>
              <a:rPr lang="en-IN" dirty="0" err="1">
                <a:latin typeface="Times New Roman" panose="02020603050405020304" pitchFamily="18" charset="0"/>
                <a:cs typeface="Times New Roman" panose="02020603050405020304" pitchFamily="18" charset="0"/>
              </a:rPr>
              <a:t>Fuletra</a:t>
            </a:r>
            <a:r>
              <a:rPr lang="en-IN" dirty="0">
                <a:latin typeface="Times New Roman" panose="02020603050405020304" pitchFamily="18" charset="0"/>
                <a:cs typeface="Times New Roman" panose="02020603050405020304" pitchFamily="18" charset="0"/>
              </a:rPr>
              <a:t> and Dulari </a:t>
            </a:r>
            <a:r>
              <a:rPr lang="en-IN" dirty="0" err="1">
                <a:latin typeface="Times New Roman" panose="02020603050405020304" pitchFamily="18" charset="0"/>
                <a:cs typeface="Times New Roman" panose="02020603050405020304" pitchFamily="18" charset="0"/>
              </a:rPr>
              <a:t>Bosamiya</a:t>
            </a:r>
            <a:r>
              <a:rPr lang="en-IN" dirty="0">
                <a:latin typeface="Times New Roman" panose="02020603050405020304" pitchFamily="18" charset="0"/>
                <a:cs typeface="Times New Roman" panose="02020603050405020304" pitchFamily="18" charset="0"/>
              </a:rPr>
              <a:t>, "A Survey on Driver's Drowsiness Detection Techniques", International Journal on Recent and Innovation Trends in Computing and Computation, Volume: 1, Issue: 1</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[2]M. Ramzan, H. U. Khan, S. M. Awan, A. Ismail, M. Ilyas and A. Mahmood, "A Survey on State-of-the-Art Drowsiness Detection Techniques," in IEEE Access, vol. 7, pp. 61904-61919, 2019.</a:t>
            </a:r>
          </a:p>
          <a:p>
            <a:pPr marL="0" indent="0">
              <a:buNone/>
            </a:pPr>
            <a:r>
              <a:rPr lang="en-IN" dirty="0">
                <a:latin typeface="Times New Roman" panose="02020603050405020304" pitchFamily="18" charset="0"/>
                <a:cs typeface="Times New Roman" panose="02020603050405020304" pitchFamily="18" charset="0"/>
              </a:rPr>
              <a:t>[3] Mohamad-</a:t>
            </a:r>
            <a:r>
              <a:rPr lang="en-IN" dirty="0" err="1">
                <a:latin typeface="Times New Roman" panose="02020603050405020304" pitchFamily="18" charset="0"/>
                <a:cs typeface="Times New Roman" panose="02020603050405020304" pitchFamily="18" charset="0"/>
              </a:rPr>
              <a:t>Hoseyn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Sigari</a:t>
            </a:r>
            <a:r>
              <a:rPr lang="en-IN" dirty="0">
                <a:latin typeface="Times New Roman" panose="02020603050405020304" pitchFamily="18" charset="0"/>
                <a:cs typeface="Times New Roman" panose="02020603050405020304" pitchFamily="18" charset="0"/>
              </a:rPr>
              <a:t>, Muhammad-Reza </a:t>
            </a:r>
            <a:r>
              <a:rPr lang="en-IN" dirty="0" err="1">
                <a:latin typeface="Times New Roman" panose="02020603050405020304" pitchFamily="18" charset="0"/>
                <a:cs typeface="Times New Roman" panose="02020603050405020304" pitchFamily="18" charset="0"/>
              </a:rPr>
              <a:t>Pourshahabi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Mohnsen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Soryani</a:t>
            </a:r>
            <a:r>
              <a:rPr lang="en-IN" dirty="0">
                <a:latin typeface="Times New Roman" panose="02020603050405020304" pitchFamily="18" charset="0"/>
                <a:cs typeface="Times New Roman" panose="02020603050405020304" pitchFamily="18" charset="0"/>
              </a:rPr>
              <a:t> and Mahmood Fathy, "A Review on Driver Face Monitoring Systems for Fatigue and Distraction Detection", International Journal of Advanced Science and Technology Vol.64.pp 73-100</a:t>
            </a:r>
          </a:p>
          <a:p>
            <a:pPr marL="0" indent="0">
              <a:buNone/>
            </a:pPr>
            <a:r>
              <a:rPr lang="en-IN" dirty="0">
                <a:latin typeface="Times New Roman" panose="02020603050405020304" pitchFamily="18" charset="0"/>
                <a:cs typeface="Times New Roman" panose="02020603050405020304" pitchFamily="18" charset="0"/>
              </a:rPr>
              <a:t>[4] </a:t>
            </a:r>
            <a:r>
              <a:rPr lang="en-IN" dirty="0" err="1">
                <a:latin typeface="Times New Roman" panose="02020603050405020304" pitchFamily="18" charset="0"/>
                <a:cs typeface="Times New Roman" panose="02020603050405020304" pitchFamily="18" charset="0"/>
              </a:rPr>
              <a:t>Bappaditya</a:t>
            </a:r>
            <a:r>
              <a:rPr lang="en-IN" dirty="0">
                <a:latin typeface="Times New Roman" panose="02020603050405020304" pitchFamily="18" charset="0"/>
                <a:cs typeface="Times New Roman" panose="02020603050405020304" pitchFamily="18" charset="0"/>
              </a:rPr>
              <a:t> Mandal, Liyuan Li, Gang Sam Wang and </a:t>
            </a:r>
            <a:r>
              <a:rPr lang="en-IN" dirty="0" err="1">
                <a:latin typeface="Times New Roman" panose="02020603050405020304" pitchFamily="18" charset="0"/>
                <a:cs typeface="Times New Roman" panose="02020603050405020304" pitchFamily="18" charset="0"/>
              </a:rPr>
              <a:t>Jle</a:t>
            </a:r>
            <a:r>
              <a:rPr lang="en-IN" dirty="0">
                <a:latin typeface="Times New Roman" panose="02020603050405020304" pitchFamily="18" charset="0"/>
                <a:cs typeface="Times New Roman" panose="02020603050405020304" pitchFamily="18" charset="0"/>
              </a:rPr>
              <a:t> Lin, "Towards Detection of Bus Driver Fatigue Base on Robust Visual Analysis of Eye State", IEEE Transactions on Intelligent Transportation Systems, vol 18, No. 3. March 2017</a:t>
            </a:r>
          </a:p>
          <a:p>
            <a:pPr marL="0" indent="0">
              <a:buNone/>
            </a:pPr>
            <a:r>
              <a:rPr lang="en-IN" dirty="0">
                <a:latin typeface="Times New Roman" panose="02020603050405020304" pitchFamily="18" charset="0"/>
                <a:cs typeface="Times New Roman" panose="02020603050405020304" pitchFamily="18" charset="0"/>
              </a:rPr>
              <a:t>[5]Vahid </a:t>
            </a:r>
            <a:r>
              <a:rPr lang="en-IN" dirty="0" err="1">
                <a:latin typeface="Times New Roman" panose="02020603050405020304" pitchFamily="18" charset="0"/>
                <a:cs typeface="Times New Roman" panose="02020603050405020304" pitchFamily="18" charset="0"/>
              </a:rPr>
              <a:t>Kazemi</a:t>
            </a:r>
            <a:r>
              <a:rPr lang="en-IN" dirty="0">
                <a:latin typeface="Times New Roman" panose="02020603050405020304" pitchFamily="18" charset="0"/>
                <a:cs typeface="Times New Roman" panose="02020603050405020304" pitchFamily="18" charset="0"/>
              </a:rPr>
              <a:t> and Sullivan Josephine, "One Millisecond Face Alignment with an Ensemble of Regression Trees", 27th IEEE Conference on Computer Vision and Pattern Recognition, CVPR 2014, Columbus, United States, 23 June 2014 through 28 June 2014</a:t>
            </a:r>
          </a:p>
          <a:p>
            <a:pPr marL="0" indent="0">
              <a:buNone/>
            </a:pPr>
            <a:r>
              <a:rPr lang="en-IN" dirty="0">
                <a:latin typeface="Times New Roman" panose="02020603050405020304" pitchFamily="18" charset="0"/>
                <a:cs typeface="Times New Roman" panose="02020603050405020304" pitchFamily="18" charset="0"/>
              </a:rPr>
              <a:t>[6] Christos </a:t>
            </a:r>
            <a:r>
              <a:rPr lang="en-IN" dirty="0" err="1">
                <a:latin typeface="Times New Roman" panose="02020603050405020304" pitchFamily="18" charset="0"/>
                <a:cs typeface="Times New Roman" panose="02020603050405020304" pitchFamily="18" charset="0"/>
              </a:rPr>
              <a:t>Sagonas</a:t>
            </a:r>
            <a:r>
              <a:rPr lang="en-IN" dirty="0">
                <a:latin typeface="Times New Roman" panose="02020603050405020304" pitchFamily="18" charset="0"/>
                <a:cs typeface="Times New Roman" panose="02020603050405020304" pitchFamily="18" charset="0"/>
              </a:rPr>
              <a:t>, Georgios </a:t>
            </a:r>
            <a:r>
              <a:rPr lang="en-IN" dirty="0" err="1">
                <a:latin typeface="Times New Roman" panose="02020603050405020304" pitchFamily="18" charset="0"/>
                <a:cs typeface="Times New Roman" panose="02020603050405020304" pitchFamily="18" charset="0"/>
              </a:rPr>
              <a:t>Tzimiropoulos</a:t>
            </a:r>
            <a:r>
              <a:rPr lang="en-IN" dirty="0">
                <a:latin typeface="Times New Roman" panose="02020603050405020304" pitchFamily="18" charset="0"/>
                <a:cs typeface="Times New Roman" panose="02020603050405020304" pitchFamily="18" charset="0"/>
              </a:rPr>
              <a:t>, Stefanos </a:t>
            </a:r>
            <a:r>
              <a:rPr lang="en-IN" dirty="0" err="1">
                <a:latin typeface="Times New Roman" panose="02020603050405020304" pitchFamily="18" charset="0"/>
                <a:cs typeface="Times New Roman" panose="02020603050405020304" pitchFamily="18" charset="0"/>
              </a:rPr>
              <a:t>Zafeiriou</a:t>
            </a:r>
            <a:r>
              <a:rPr lang="en-IN" dirty="0">
                <a:latin typeface="Times New Roman" panose="02020603050405020304" pitchFamily="18" charset="0"/>
                <a:cs typeface="Times New Roman" panose="02020603050405020304" pitchFamily="18" charset="0"/>
              </a:rPr>
              <a:t> and Maja </a:t>
            </a:r>
            <a:r>
              <a:rPr lang="en-IN" dirty="0" err="1">
                <a:latin typeface="Times New Roman" panose="02020603050405020304" pitchFamily="18" charset="0"/>
                <a:cs typeface="Times New Roman" panose="02020603050405020304" pitchFamily="18" charset="0"/>
              </a:rPr>
              <a:t>Pantic</a:t>
            </a:r>
            <a:r>
              <a:rPr lang="en-IN" dirty="0">
                <a:latin typeface="Times New Roman" panose="02020603050405020304" pitchFamily="18" charset="0"/>
                <a:cs typeface="Times New Roman" panose="02020603050405020304" pitchFamily="18" charset="0"/>
              </a:rPr>
              <a:t>, "300 Faces in-the-Wild Challenge: The First Facial Landmark Localization Challenge, IEEE International Conference on Computer Vision Workshop, 2013</a:t>
            </a:r>
          </a:p>
          <a:p>
            <a:pPr marL="0" indent="0">
              <a:buNone/>
            </a:pPr>
            <a:r>
              <a:rPr lang="en-IN" dirty="0">
                <a:latin typeface="Times New Roman" panose="02020603050405020304" pitchFamily="18" charset="0"/>
                <a:cs typeface="Times New Roman" panose="02020603050405020304" pitchFamily="18" charset="0"/>
              </a:rPr>
              <a:t>[7] Tereza </a:t>
            </a:r>
            <a:r>
              <a:rPr lang="en-IN" dirty="0" err="1">
                <a:latin typeface="Times New Roman" panose="02020603050405020304" pitchFamily="18" charset="0"/>
                <a:cs typeface="Times New Roman" panose="02020603050405020304" pitchFamily="18" charset="0"/>
              </a:rPr>
              <a:t>Soukupova</a:t>
            </a:r>
            <a:r>
              <a:rPr lang="en-IN" dirty="0">
                <a:latin typeface="Times New Roman" panose="02020603050405020304" pitchFamily="18" charset="0"/>
                <a:cs typeface="Times New Roman" panose="02020603050405020304" pitchFamily="18" charset="0"/>
              </a:rPr>
              <a:t> and Jan Cech "Real-Time Eye Blink Detection using Facial Landmarks", 21st Computer Vision Winter Workshop, Luke </a:t>
            </a:r>
            <a:r>
              <a:rPr lang="en-IN" dirty="0" err="1">
                <a:latin typeface="Times New Roman" panose="02020603050405020304" pitchFamily="18" charset="0"/>
                <a:cs typeface="Times New Roman" panose="02020603050405020304" pitchFamily="18" charset="0"/>
              </a:rPr>
              <a:t>Cehovin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Rok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Mandeljic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Vitomir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Struc</a:t>
            </a:r>
            <a:r>
              <a:rPr lang="en-IN" dirty="0">
                <a:latin typeface="Times New Roman" panose="02020603050405020304" pitchFamily="18" charset="0"/>
                <a:cs typeface="Times New Roman" panose="02020603050405020304" pitchFamily="18" charset="0"/>
              </a:rPr>
              <a:t> (eds.) </a:t>
            </a:r>
            <a:r>
              <a:rPr lang="en-IN" dirty="0" err="1">
                <a:latin typeface="Times New Roman" panose="02020603050405020304" pitchFamily="18" charset="0"/>
                <a:cs typeface="Times New Roman" panose="02020603050405020304" pitchFamily="18" charset="0"/>
              </a:rPr>
              <a:t>Rimskke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Toplice</a:t>
            </a:r>
            <a:r>
              <a:rPr lang="en-IN" dirty="0">
                <a:latin typeface="Times New Roman" panose="02020603050405020304" pitchFamily="18" charset="0"/>
                <a:cs typeface="Times New Roman" panose="02020603050405020304" pitchFamily="18" charset="0"/>
              </a:rPr>
              <a:t>, Slovenia, February 3-5 2016.</a:t>
            </a:r>
          </a:p>
          <a:p>
            <a:pPr marL="0" indent="0">
              <a:buNone/>
            </a:pPr>
            <a:endParaRPr lang="en-IN" dirty="0"/>
          </a:p>
        </p:txBody>
      </p:sp>
    </p:spTree>
    <p:extLst>
      <p:ext uri="{BB962C8B-B14F-4D97-AF65-F5344CB8AC3E}">
        <p14:creationId xmlns:p14="http://schemas.microsoft.com/office/powerpoint/2010/main" val="232603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9810-4BE2-EC6C-70CD-3CFE20690920}"/>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489937D1-BA54-4241-2369-797C47258E65}"/>
              </a:ext>
            </a:extLst>
          </p:cNvPr>
          <p:cNvSpPr>
            <a:spLocks noGrp="1"/>
          </p:cNvSpPr>
          <p:nvPr>
            <p:ph idx="1"/>
          </p:nvPr>
        </p:nvSpPr>
        <p:spPr/>
        <p:txBody>
          <a:bodyPr/>
          <a:lstStyle/>
          <a:p>
            <a:pPr marL="0" indent="0">
              <a:buNone/>
            </a:pPr>
            <a:r>
              <a:rPr lang="en-US" dirty="0"/>
              <a:t>The attention position of driver degrades because of lower sleep, long nonstop driving or any other medical condition like brain diseases etc. Several checks on road accidents says that around 30 percent of accidents are caused by fatigue of the motorist. When driver drives for further than normal period for mortal also inordinate fatigue is caused and also results in frazzle which drives the motorist to sleepy condition or loss of knowledge.  Drowsiness is a complex miracle which states that there's a drop in cautions and conscious situations of the driver. Though there's no direct measure to descry the drowsiness but several other indirect approaches can be used for this purpose.</a:t>
            </a:r>
            <a:endParaRPr lang="en-IN" dirty="0"/>
          </a:p>
        </p:txBody>
      </p:sp>
    </p:spTree>
    <p:extLst>
      <p:ext uri="{BB962C8B-B14F-4D97-AF65-F5344CB8AC3E}">
        <p14:creationId xmlns:p14="http://schemas.microsoft.com/office/powerpoint/2010/main" val="253081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6FDD-C553-693D-C2A8-255171B1B1A6}"/>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A3D84B37-0619-E5FC-D50B-60D2030C15A9}"/>
              </a:ext>
            </a:extLst>
          </p:cNvPr>
          <p:cNvSpPr>
            <a:spLocks noGrp="1"/>
          </p:cNvSpPr>
          <p:nvPr>
            <p:ph idx="1"/>
          </p:nvPr>
        </p:nvSpPr>
        <p:spPr/>
        <p:txBody>
          <a:bodyPr/>
          <a:lstStyle/>
          <a:p>
            <a:pPr marL="0" indent="0">
              <a:buNone/>
            </a:pPr>
            <a:r>
              <a:rPr lang="en-US" dirty="0"/>
              <a:t>The design aims to achieve the following</a:t>
            </a:r>
          </a:p>
          <a:p>
            <a:pPr>
              <a:buFont typeface="Wingdings" panose="05000000000000000000" pitchFamily="2" charset="2"/>
              <a:buChar char="§"/>
            </a:pPr>
            <a:r>
              <a:rPr lang="en-US" dirty="0"/>
              <a:t>  The purpose of this study was to look at the physical goods of prostration and doziness.</a:t>
            </a:r>
          </a:p>
          <a:p>
            <a:pPr>
              <a:buFont typeface="Wingdings" panose="05000000000000000000" pitchFamily="2" charset="2"/>
              <a:buChar char="§"/>
            </a:pPr>
            <a:r>
              <a:rPr lang="en-US" dirty="0"/>
              <a:t>  To produce a system that detects prostration and doziness by closing eyes and yawning.</a:t>
            </a:r>
          </a:p>
          <a:p>
            <a:pPr>
              <a:buFont typeface="Wingdings" panose="05000000000000000000" pitchFamily="2" charset="2"/>
              <a:buChar char="§"/>
            </a:pPr>
            <a:r>
              <a:rPr lang="en-US" sz="2000" dirty="0"/>
              <a:t>  Early Detection of Drowsiness</a:t>
            </a:r>
          </a:p>
          <a:p>
            <a:pPr>
              <a:buFont typeface="Wingdings" panose="05000000000000000000" pitchFamily="2" charset="2"/>
              <a:buChar char="§"/>
            </a:pPr>
            <a:r>
              <a:rPr lang="en-US" sz="2000" dirty="0"/>
              <a:t>  Real-time Monitoring</a:t>
            </a:r>
          </a:p>
          <a:p>
            <a:pPr>
              <a:buFont typeface="Wingdings" panose="05000000000000000000" pitchFamily="2" charset="2"/>
              <a:buChar char="§"/>
            </a:pPr>
            <a:r>
              <a:rPr lang="en-US" sz="2000" dirty="0"/>
              <a:t>   Alert Generation</a:t>
            </a:r>
          </a:p>
          <a:p>
            <a:pPr>
              <a:buFont typeface="Wingdings" panose="05000000000000000000" pitchFamily="2" charset="2"/>
              <a:buChar char="§"/>
            </a:pPr>
            <a:r>
              <a:rPr lang="en-US" sz="2000" dirty="0"/>
              <a:t>   Intervention Mechanisms</a:t>
            </a:r>
          </a:p>
          <a:p>
            <a:pPr>
              <a:buFont typeface="Wingdings" panose="05000000000000000000" pitchFamily="2" charset="2"/>
              <a:buChar char="§"/>
            </a:pPr>
            <a:r>
              <a:rPr lang="en-US" sz="2000" dirty="0"/>
              <a:t>   Data Collection</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5997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75A25-1C04-6394-549D-F8FCAE3177D2}"/>
              </a:ext>
            </a:extLst>
          </p:cNvPr>
          <p:cNvSpPr>
            <a:spLocks noGrp="1"/>
          </p:cNvSpPr>
          <p:nvPr>
            <p:ph type="title"/>
          </p:nvPr>
        </p:nvSpPr>
        <p:spPr>
          <a:xfrm>
            <a:off x="838200" y="365125"/>
            <a:ext cx="10515600" cy="1127245"/>
          </a:xfrm>
        </p:spPr>
        <p:txBody>
          <a:bodyPr/>
          <a:lstStyle/>
          <a:p>
            <a:r>
              <a:rPr lang="en-IN" dirty="0"/>
              <a:t>Technology used </a:t>
            </a:r>
          </a:p>
        </p:txBody>
      </p:sp>
      <p:graphicFrame>
        <p:nvGraphicFramePr>
          <p:cNvPr id="26" name="Content Placeholder 25">
            <a:extLst>
              <a:ext uri="{FF2B5EF4-FFF2-40B4-BE49-F238E27FC236}">
                <a16:creationId xmlns:a16="http://schemas.microsoft.com/office/drawing/2014/main" id="{FC796C5A-107C-46B5-AB34-C3446FE97405}"/>
              </a:ext>
            </a:extLst>
          </p:cNvPr>
          <p:cNvGraphicFramePr>
            <a:graphicFrameLocks noGrp="1"/>
          </p:cNvGraphicFramePr>
          <p:nvPr>
            <p:ph idx="1"/>
            <p:extLst>
              <p:ext uri="{D42A27DB-BD31-4B8C-83A1-F6EECF244321}">
                <p14:modId xmlns:p14="http://schemas.microsoft.com/office/powerpoint/2010/main" val="3644076918"/>
              </p:ext>
            </p:extLst>
          </p:nvPr>
        </p:nvGraphicFramePr>
        <p:xfrm>
          <a:off x="838199" y="1870169"/>
          <a:ext cx="10437963" cy="2406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BC7B7171-0AE6-9966-9122-75C99ADD4B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32346" y="5568351"/>
            <a:ext cx="2871832" cy="612476"/>
          </a:xfrm>
          <a:prstGeom prst="rect">
            <a:avLst/>
          </a:prstGeom>
        </p:spPr>
      </p:pic>
      <p:pic>
        <p:nvPicPr>
          <p:cNvPr id="5" name="Picture 4">
            <a:extLst>
              <a:ext uri="{FF2B5EF4-FFF2-40B4-BE49-F238E27FC236}">
                <a16:creationId xmlns:a16="http://schemas.microsoft.com/office/drawing/2014/main" id="{D4F2E1DB-EDCE-B811-7A0D-0B2D6EC1BAD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2696" y="4533152"/>
            <a:ext cx="3442590" cy="778972"/>
          </a:xfrm>
          <a:prstGeom prst="rect">
            <a:avLst/>
          </a:prstGeom>
        </p:spPr>
      </p:pic>
      <p:sp>
        <p:nvSpPr>
          <p:cNvPr id="6" name="TextBox 5">
            <a:extLst>
              <a:ext uri="{FF2B5EF4-FFF2-40B4-BE49-F238E27FC236}">
                <a16:creationId xmlns:a16="http://schemas.microsoft.com/office/drawing/2014/main" id="{82BA3D73-37FF-1B83-54B6-1E3A1FAB3F18}"/>
              </a:ext>
            </a:extLst>
          </p:cNvPr>
          <p:cNvSpPr txBox="1"/>
          <p:nvPr/>
        </p:nvSpPr>
        <p:spPr>
          <a:xfrm>
            <a:off x="1029554" y="5689923"/>
            <a:ext cx="863180" cy="369332"/>
          </a:xfrm>
          <a:prstGeom prst="rect">
            <a:avLst/>
          </a:prstGeom>
          <a:noFill/>
        </p:spPr>
        <p:txBody>
          <a:bodyPr wrap="square" rtlCol="0">
            <a:spAutoFit/>
          </a:bodyPr>
          <a:lstStyle/>
          <a:p>
            <a:r>
              <a:rPr lang="en-IN" dirty="0"/>
              <a:t>MAR =</a:t>
            </a:r>
          </a:p>
        </p:txBody>
      </p:sp>
      <p:pic>
        <p:nvPicPr>
          <p:cNvPr id="7" name="Picture 6">
            <a:extLst>
              <a:ext uri="{FF2B5EF4-FFF2-40B4-BE49-F238E27FC236}">
                <a16:creationId xmlns:a16="http://schemas.microsoft.com/office/drawing/2014/main" id="{B5893ADB-52AC-A531-429B-97415BF5D4A4}"/>
              </a:ext>
            </a:extLst>
          </p:cNvPr>
          <p:cNvPicPr>
            <a:picLocks noChangeAspect="1"/>
          </p:cNvPicPr>
          <p:nvPr/>
        </p:nvPicPr>
        <p:blipFill>
          <a:blip r:embed="rId9"/>
          <a:stretch>
            <a:fillRect/>
          </a:stretch>
        </p:blipFill>
        <p:spPr>
          <a:xfrm>
            <a:off x="5709983" y="4478007"/>
            <a:ext cx="3471545" cy="969010"/>
          </a:xfrm>
          <a:prstGeom prst="rect">
            <a:avLst/>
          </a:prstGeom>
        </p:spPr>
      </p:pic>
      <p:pic>
        <p:nvPicPr>
          <p:cNvPr id="8" name="Picture 7">
            <a:extLst>
              <a:ext uri="{FF2B5EF4-FFF2-40B4-BE49-F238E27FC236}">
                <a16:creationId xmlns:a16="http://schemas.microsoft.com/office/drawing/2014/main" id="{5C57C3F1-91CC-6950-75F1-220B4296799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602392" y="4215623"/>
            <a:ext cx="1475487" cy="1751299"/>
          </a:xfrm>
          <a:prstGeom prst="rect">
            <a:avLst/>
          </a:prstGeom>
        </p:spPr>
      </p:pic>
      <p:cxnSp>
        <p:nvCxnSpPr>
          <p:cNvPr id="22" name="Straight Arrow Connector 21">
            <a:extLst>
              <a:ext uri="{FF2B5EF4-FFF2-40B4-BE49-F238E27FC236}">
                <a16:creationId xmlns:a16="http://schemas.microsoft.com/office/drawing/2014/main" id="{EF2CBFF2-D63A-8C28-A2F1-E0968AAE0FED}"/>
              </a:ext>
            </a:extLst>
          </p:cNvPr>
          <p:cNvCxnSpPr/>
          <p:nvPr/>
        </p:nvCxnSpPr>
        <p:spPr>
          <a:xfrm>
            <a:off x="10081342" y="5312124"/>
            <a:ext cx="577970" cy="0"/>
          </a:xfrm>
          <a:prstGeom prst="straightConnector1">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24" name="Straight Arrow Connector 23">
            <a:extLst>
              <a:ext uri="{FF2B5EF4-FFF2-40B4-BE49-F238E27FC236}">
                <a16:creationId xmlns:a16="http://schemas.microsoft.com/office/drawing/2014/main" id="{AB6AB34B-9835-2720-8815-6AABBBC2BBE1}"/>
              </a:ext>
            </a:extLst>
          </p:cNvPr>
          <p:cNvCxnSpPr/>
          <p:nvPr/>
        </p:nvCxnSpPr>
        <p:spPr>
          <a:xfrm>
            <a:off x="10403457" y="5091272"/>
            <a:ext cx="0" cy="355745"/>
          </a:xfrm>
          <a:prstGeom prst="straightConnector1">
            <a:avLst/>
          </a:prstGeom>
          <a:ln>
            <a:headEnd type="triangle"/>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96620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CB9254-194B-15F1-C7B1-5A8C346017BE}"/>
              </a:ext>
            </a:extLst>
          </p:cNvPr>
          <p:cNvSpPr>
            <a:spLocks noGrp="1"/>
          </p:cNvSpPr>
          <p:nvPr>
            <p:ph idx="1"/>
          </p:nvPr>
        </p:nvSpPr>
        <p:spPr>
          <a:xfrm>
            <a:off x="838200" y="577970"/>
            <a:ext cx="10515600" cy="5598993"/>
          </a:xfrm>
        </p:spPr>
        <p:txBody>
          <a:bodyPr>
            <a:normAutofit/>
          </a:bodyPr>
          <a:lstStyle/>
          <a:p>
            <a:pPr marL="0" indent="0">
              <a:buNone/>
            </a:pPr>
            <a:r>
              <a:rPr lang="en-US" sz="2400" dirty="0"/>
              <a:t>Open Mouth Detection: Yawning is characterized by wide opening of mouth. Facial landmarks can be used to detect an open. mouth. Mouth is characterized with the help of 20 coordinates. Using these coordinates, the distance between lip is calculated which is the difference between top lip and bottom lip and this lip distance is used to determine whether the driver's mouth is open. If the lip distance is greater than a threshold amount the subject is determined to be yawning and an alert is given accordingly.</a:t>
            </a:r>
          </a:p>
          <a:p>
            <a:pPr marL="0" indent="0">
              <a:buNone/>
            </a:pPr>
            <a:r>
              <a:rPr lang="en-US" sz="2400" dirty="0"/>
              <a:t>The proposed method was initially implemented using a laptop with attached webcam of 15 frames per second. The system was tested. Figure  shows the output when the subject is yawning. The visual output contains eye and mouth aspect ratio and the audio output is an alert message which include the signal Sleepy. Facial landmarks are detected and displayed. Corresponding EAR value, MAR value and status is displayed in turn an alert alarm was also generated as audio output</a:t>
            </a:r>
            <a:endParaRPr lang="en-IN" sz="2400" dirty="0"/>
          </a:p>
        </p:txBody>
      </p:sp>
    </p:spTree>
    <p:extLst>
      <p:ext uri="{BB962C8B-B14F-4D97-AF65-F5344CB8AC3E}">
        <p14:creationId xmlns:p14="http://schemas.microsoft.com/office/powerpoint/2010/main" val="374750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51EF-9F3A-8EEA-A4D6-2B15325D0D8C}"/>
              </a:ext>
            </a:extLst>
          </p:cNvPr>
          <p:cNvSpPr>
            <a:spLocks noGrp="1"/>
          </p:cNvSpPr>
          <p:nvPr>
            <p:ph type="title"/>
          </p:nvPr>
        </p:nvSpPr>
        <p:spPr/>
        <p:txBody>
          <a:bodyPr/>
          <a:lstStyle/>
          <a:p>
            <a:r>
              <a:rPr lang="en-IN" dirty="0"/>
              <a:t>Android App interface</a:t>
            </a:r>
          </a:p>
        </p:txBody>
      </p:sp>
      <p:pic>
        <p:nvPicPr>
          <p:cNvPr id="5" name="Content Placeholder 4">
            <a:extLst>
              <a:ext uri="{FF2B5EF4-FFF2-40B4-BE49-F238E27FC236}">
                <a16:creationId xmlns:a16="http://schemas.microsoft.com/office/drawing/2014/main" id="{3D0746E8-9449-C63F-C349-8AE24E3887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0705" y="1753777"/>
            <a:ext cx="2012702" cy="4495035"/>
          </a:xfrm>
        </p:spPr>
      </p:pic>
      <p:pic>
        <p:nvPicPr>
          <p:cNvPr id="7" name="Picture 6">
            <a:extLst>
              <a:ext uri="{FF2B5EF4-FFF2-40B4-BE49-F238E27FC236}">
                <a16:creationId xmlns:a16="http://schemas.microsoft.com/office/drawing/2014/main" id="{771758C8-AD78-C950-935C-4BD308654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262" y="1753776"/>
            <a:ext cx="2012702" cy="4495036"/>
          </a:xfrm>
          <a:prstGeom prst="rect">
            <a:avLst/>
          </a:prstGeom>
        </p:spPr>
      </p:pic>
      <p:pic>
        <p:nvPicPr>
          <p:cNvPr id="9" name="Picture 8">
            <a:extLst>
              <a:ext uri="{FF2B5EF4-FFF2-40B4-BE49-F238E27FC236}">
                <a16:creationId xmlns:a16="http://schemas.microsoft.com/office/drawing/2014/main" id="{6C2BF506-60C4-E034-1B13-BA8D9E6052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4148" y="1753777"/>
            <a:ext cx="2012702" cy="4495036"/>
          </a:xfrm>
          <a:prstGeom prst="rect">
            <a:avLst/>
          </a:prstGeom>
        </p:spPr>
      </p:pic>
      <p:sp>
        <p:nvSpPr>
          <p:cNvPr id="10" name="TextBox 9">
            <a:extLst>
              <a:ext uri="{FF2B5EF4-FFF2-40B4-BE49-F238E27FC236}">
                <a16:creationId xmlns:a16="http://schemas.microsoft.com/office/drawing/2014/main" id="{5FDDA21D-3D98-FAB6-601F-0C3C850E9538}"/>
              </a:ext>
            </a:extLst>
          </p:cNvPr>
          <p:cNvSpPr txBox="1"/>
          <p:nvPr/>
        </p:nvSpPr>
        <p:spPr>
          <a:xfrm>
            <a:off x="9074988" y="1770083"/>
            <a:ext cx="2251494" cy="480131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600" dirty="0">
                <a:effectLst/>
                <a:latin typeface="Times New Roman" panose="02020603050405020304" pitchFamily="18" charset="0"/>
                <a:ea typeface="Arial MT"/>
                <a:cs typeface="Arial MT"/>
              </a:rPr>
              <a:t>If count is less than 5, it sets the text to </a:t>
            </a:r>
            <a:r>
              <a:rPr lang="en-US" sz="1600" b="1" dirty="0">
                <a:effectLst/>
                <a:latin typeface="Times New Roman" panose="02020603050405020304" pitchFamily="18" charset="0"/>
                <a:ea typeface="Arial MT"/>
                <a:cs typeface="Arial MT"/>
              </a:rPr>
              <a:t>"Active" </a:t>
            </a:r>
            <a:r>
              <a:rPr lang="en-US" sz="1600" dirty="0">
                <a:effectLst/>
                <a:latin typeface="Times New Roman" panose="02020603050405020304" pitchFamily="18" charset="0"/>
                <a:ea typeface="Arial MT"/>
                <a:cs typeface="Arial MT"/>
              </a:rPr>
              <a:t>with green color.</a:t>
            </a:r>
            <a:endParaRPr lang="en-IN" sz="1600" dirty="0">
              <a:effectLst/>
              <a:latin typeface="Arial MT"/>
              <a:ea typeface="Arial MT"/>
              <a:cs typeface="Arial MT"/>
            </a:endParaRPr>
          </a:p>
          <a:p>
            <a:pPr marL="285750" indent="-285750">
              <a:lnSpc>
                <a:spcPct val="150000"/>
              </a:lnSpc>
              <a:buFont typeface="Wingdings" panose="05000000000000000000" pitchFamily="2" charset="2"/>
              <a:buChar char="§"/>
            </a:pPr>
            <a:r>
              <a:rPr lang="en-US" sz="1600" dirty="0">
                <a:effectLst/>
                <a:latin typeface="Times New Roman" panose="02020603050405020304" pitchFamily="18" charset="0"/>
                <a:ea typeface="Arial MT"/>
                <a:cs typeface="Arial MT"/>
              </a:rPr>
              <a:t>If count is between 5 and 8, it sets the text to </a:t>
            </a:r>
            <a:r>
              <a:rPr lang="en-US" sz="1600" b="1" dirty="0">
                <a:effectLst/>
                <a:latin typeface="Times New Roman" panose="02020603050405020304" pitchFamily="18" charset="0"/>
                <a:ea typeface="Arial MT"/>
                <a:cs typeface="Arial MT"/>
              </a:rPr>
              <a:t>"Sleepy" </a:t>
            </a:r>
            <a:r>
              <a:rPr lang="en-US" sz="1600" dirty="0">
                <a:effectLst/>
                <a:latin typeface="Times New Roman" panose="02020603050405020304" pitchFamily="18" charset="0"/>
                <a:ea typeface="Arial MT"/>
                <a:cs typeface="Arial MT"/>
              </a:rPr>
              <a:t>with yellow color.</a:t>
            </a:r>
            <a:endParaRPr lang="en-IN" sz="1600" dirty="0">
              <a:effectLst/>
              <a:latin typeface="Arial MT"/>
              <a:ea typeface="Arial MT"/>
              <a:cs typeface="Arial MT"/>
            </a:endParaRPr>
          </a:p>
          <a:p>
            <a:pPr marL="285750" indent="-285750">
              <a:lnSpc>
                <a:spcPct val="150000"/>
              </a:lnSpc>
              <a:buFont typeface="Wingdings" panose="05000000000000000000" pitchFamily="2" charset="2"/>
              <a:buChar char="§"/>
            </a:pPr>
            <a:r>
              <a:rPr lang="en-US" sz="1600" dirty="0">
                <a:effectLst/>
                <a:latin typeface="Times New Roman" panose="02020603050405020304" pitchFamily="18" charset="0"/>
                <a:ea typeface="Arial MT"/>
                <a:cs typeface="Arial MT"/>
              </a:rPr>
              <a:t>If count is greater than 8, it sets the text to </a:t>
            </a:r>
            <a:r>
              <a:rPr lang="en-US" sz="1600" b="1" dirty="0">
                <a:effectLst/>
                <a:latin typeface="Times New Roman" panose="02020603050405020304" pitchFamily="18" charset="0"/>
                <a:ea typeface="Arial MT"/>
                <a:cs typeface="Arial MT"/>
              </a:rPr>
              <a:t>"Drowsy" </a:t>
            </a:r>
            <a:r>
              <a:rPr lang="en-US" sz="1600" dirty="0">
                <a:effectLst/>
                <a:latin typeface="Times New Roman" panose="02020603050405020304" pitchFamily="18" charset="0"/>
                <a:ea typeface="Arial MT"/>
                <a:cs typeface="Arial MT"/>
              </a:rPr>
              <a:t>with red color.</a:t>
            </a:r>
            <a:endParaRPr lang="en-IN" sz="1600" dirty="0">
              <a:effectLst/>
              <a:latin typeface="Arial MT"/>
              <a:ea typeface="Arial MT"/>
              <a:cs typeface="Arial MT"/>
            </a:endParaRPr>
          </a:p>
          <a:p>
            <a:endParaRPr lang="en-IN" dirty="0"/>
          </a:p>
        </p:txBody>
      </p:sp>
    </p:spTree>
    <p:extLst>
      <p:ext uri="{BB962C8B-B14F-4D97-AF65-F5344CB8AC3E}">
        <p14:creationId xmlns:p14="http://schemas.microsoft.com/office/powerpoint/2010/main" val="257062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B3F40B-4D17-FB3B-FF25-B72F4E095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667" y="646980"/>
            <a:ext cx="7223185" cy="5417389"/>
          </a:xfrm>
          <a:prstGeom prst="rect">
            <a:avLst/>
          </a:prstGeom>
        </p:spPr>
      </p:pic>
    </p:spTree>
    <p:extLst>
      <p:ext uri="{BB962C8B-B14F-4D97-AF65-F5344CB8AC3E}">
        <p14:creationId xmlns:p14="http://schemas.microsoft.com/office/powerpoint/2010/main" val="57051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0B35-5F1C-496A-F15E-3714A8480094}"/>
              </a:ext>
            </a:extLst>
          </p:cNvPr>
          <p:cNvSpPr>
            <a:spLocks noGrp="1"/>
          </p:cNvSpPr>
          <p:nvPr>
            <p:ph type="title"/>
          </p:nvPr>
        </p:nvSpPr>
        <p:spPr>
          <a:xfrm>
            <a:off x="838200" y="175344"/>
            <a:ext cx="10515600" cy="1325563"/>
          </a:xfrm>
        </p:spPr>
        <p:txBody>
          <a:bodyPr/>
          <a:lstStyle/>
          <a:p>
            <a:r>
              <a:rPr lang="en-IN" dirty="0"/>
              <a:t>Results</a:t>
            </a:r>
          </a:p>
        </p:txBody>
      </p:sp>
      <p:sp>
        <p:nvSpPr>
          <p:cNvPr id="3" name="Content Placeholder 2">
            <a:extLst>
              <a:ext uri="{FF2B5EF4-FFF2-40B4-BE49-F238E27FC236}">
                <a16:creationId xmlns:a16="http://schemas.microsoft.com/office/drawing/2014/main" id="{2F7C8223-55C0-CF96-DF36-4DD037A375FB}"/>
              </a:ext>
            </a:extLst>
          </p:cNvPr>
          <p:cNvSpPr>
            <a:spLocks noGrp="1"/>
          </p:cNvSpPr>
          <p:nvPr>
            <p:ph idx="1"/>
          </p:nvPr>
        </p:nvSpPr>
        <p:spPr>
          <a:xfrm>
            <a:off x="838200" y="1351172"/>
            <a:ext cx="9946256" cy="4351338"/>
          </a:xfrm>
        </p:spPr>
        <p:txBody>
          <a:bodyPr>
            <a:normAutofit/>
          </a:bodyPr>
          <a:lstStyle/>
          <a:p>
            <a:pPr marL="0" indent="0">
              <a:buNone/>
            </a:pPr>
            <a:r>
              <a:rPr lang="en-US" sz="1800" dirty="0">
                <a:solidFill>
                  <a:srgbClr val="0D0D0D"/>
                </a:solidFill>
                <a:effectLst/>
                <a:highlight>
                  <a:srgbClr val="FFFFFF"/>
                </a:highlight>
                <a:latin typeface="Times New Roman" panose="02020603050405020304" pitchFamily="18" charset="0"/>
                <a:ea typeface="Arial MT"/>
                <a:cs typeface="Times New Roman" panose="02020603050405020304" pitchFamily="18" charset="0"/>
              </a:rPr>
              <a:t>Upon detection, the system triggers alerts, utilizing both audio alarms and visual cues, to promptly notify the driver. The effectiveness of the system is reflected in the dynamic adjustment of the alertness level displayed on the user interface, providing immediate feedback on the driver's state.</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AAEEC22-6F75-09EA-6158-A07D00A6A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9561" y="2702016"/>
            <a:ext cx="4986332" cy="2804812"/>
          </a:xfrm>
          <a:prstGeom prst="rect">
            <a:avLst/>
          </a:prstGeom>
        </p:spPr>
      </p:pic>
      <p:pic>
        <p:nvPicPr>
          <p:cNvPr id="8" name="Picture 7">
            <a:extLst>
              <a:ext uri="{FF2B5EF4-FFF2-40B4-BE49-F238E27FC236}">
                <a16:creationId xmlns:a16="http://schemas.microsoft.com/office/drawing/2014/main" id="{12FA323E-A29C-0312-FC57-15D25048A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003" y="2676735"/>
            <a:ext cx="4986332" cy="2804812"/>
          </a:xfrm>
          <a:prstGeom prst="rect">
            <a:avLst/>
          </a:prstGeom>
        </p:spPr>
      </p:pic>
    </p:spTree>
    <p:extLst>
      <p:ext uri="{BB962C8B-B14F-4D97-AF65-F5344CB8AC3E}">
        <p14:creationId xmlns:p14="http://schemas.microsoft.com/office/powerpoint/2010/main" val="363715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2A7A9B-79BA-C61D-1C10-39CFD02DB634}"/>
              </a:ext>
            </a:extLst>
          </p:cNvPr>
          <p:cNvPicPr>
            <a:picLocks noChangeAspect="1"/>
          </p:cNvPicPr>
          <p:nvPr/>
        </p:nvPicPr>
        <p:blipFill>
          <a:blip r:embed="rId2"/>
          <a:stretch>
            <a:fillRect/>
          </a:stretch>
        </p:blipFill>
        <p:spPr>
          <a:xfrm>
            <a:off x="3000057" y="711177"/>
            <a:ext cx="5695369" cy="5435645"/>
          </a:xfrm>
          <a:prstGeom prst="rect">
            <a:avLst/>
          </a:prstGeom>
        </p:spPr>
      </p:pic>
    </p:spTree>
    <p:extLst>
      <p:ext uri="{BB962C8B-B14F-4D97-AF65-F5344CB8AC3E}">
        <p14:creationId xmlns:p14="http://schemas.microsoft.com/office/powerpoint/2010/main" val="2114685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TotalTime>
  <Words>1150</Words>
  <Application>Microsoft Office PowerPoint</Application>
  <PresentationFormat>Widescreen</PresentationFormat>
  <Paragraphs>63</Paragraphs>
  <Slides>12</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MT</vt:lpstr>
      <vt:lpstr>Calibri</vt:lpstr>
      <vt:lpstr>Calibri Light</vt:lpstr>
      <vt:lpstr>Times New Roman</vt:lpstr>
      <vt:lpstr>Wingdings</vt:lpstr>
      <vt:lpstr>Retrospect</vt:lpstr>
      <vt:lpstr>DROWSINESS DETECTION SYSTEM</vt:lpstr>
      <vt:lpstr>Introduction</vt:lpstr>
      <vt:lpstr>Objective</vt:lpstr>
      <vt:lpstr>Technology used </vt:lpstr>
      <vt:lpstr>PowerPoint Presentation</vt:lpstr>
      <vt:lpstr>Android App interface</vt:lpstr>
      <vt:lpstr>PowerPoint Presentation</vt:lpstr>
      <vt:lpstr>Results</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 DETECTION SYSTEM</dc:title>
  <dc:creator>Amit Harmade</dc:creator>
  <cp:lastModifiedBy>Abishekh kumar</cp:lastModifiedBy>
  <cp:revision>4</cp:revision>
  <dcterms:created xsi:type="dcterms:W3CDTF">2024-05-07T19:25:52Z</dcterms:created>
  <dcterms:modified xsi:type="dcterms:W3CDTF">2024-11-11T19:08:08Z</dcterms:modified>
</cp:coreProperties>
</file>