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svg" ContentType="image/svg"/>
  <Override PartName="/ppt/media/image12.png" ContentType="image/png"/>
  <Override PartName="/ppt/media/image13.svg" ContentType="image/svg"/>
  <Override PartName="/ppt/media/image21.png" ContentType="image/png"/>
  <Override PartName="/ppt/media/image14.png" ContentType="image/png"/>
  <Override PartName="/ppt/media/image15.svg" ContentType="image/sv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F2FBC9-9675-4FFC-A50A-7C23218A507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3496800-C6BC-42BB-B16A-209CD9C3ABA2}"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3F5078F1-C9C8-4E60-AD27-BFEF5F68EEEB}"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1B4DC6D-75A1-4304-9C8F-04C8DC042DF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3C84246-9922-4714-B431-8462664CC1EB}"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7F559B3-3E64-4F9D-B238-6A4ABE1B2026}"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8D2DA54-C1C6-4A0C-A574-80B8C0102450}"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271B2DC-B83D-4726-A467-4127985AE770}"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E221468-D237-4C79-99D9-33F06E0BEFBA}"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5260F59-D73E-4BCC-A038-838B700E9D0A}"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FD79B348-4C91-4B1F-A026-F11B9CE76692}"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1938AEDB-2356-4E5B-97C9-8A8F6AACE6D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69903726-6CCC-41BF-B59A-D8AD487A2313}"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8C87A8D5-73B9-4212-8FDF-BCE2BBAB6EBD}"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0BB56EF0-4C3B-436B-A150-A02746B1B245}"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83DBEB72-A0B6-4DBF-9F65-F8E157F22A9D}"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CCF7855D-6C4C-4D99-A9D7-17C06A440BC7}"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D79682F-A2A6-4021-B26E-554BF2A6E48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22B279B4-97FB-4CE3-BF78-B6FA51DFAE6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C3EBF26F-8496-4DC7-986D-03FBA0DA936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2560" cy="23860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3E99EFE8-BD20-4102-A66A-F8F66F03AAF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1CE68702-3992-4DFA-910A-1EDC8DCC1A53}"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svg"/><Relationship Id="rId3"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svg"/><Relationship Id="rId3"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Picture 5" descr=""/>
          <p:cNvPicPr/>
          <p:nvPr/>
        </p:nvPicPr>
        <p:blipFill>
          <a:blip r:embed="rId1"/>
          <a:stretch/>
        </p:blipFill>
        <p:spPr>
          <a:xfrm>
            <a:off x="84240" y="107280"/>
            <a:ext cx="1438920" cy="1453320"/>
          </a:xfrm>
          <a:prstGeom prst="rect">
            <a:avLst/>
          </a:prstGeom>
          <a:ln w="0">
            <a:noFill/>
          </a:ln>
        </p:spPr>
      </p:pic>
      <p:sp>
        <p:nvSpPr>
          <p:cNvPr id="52" name="PlaceHolder 1"/>
          <p:cNvSpPr>
            <a:spLocks noGrp="1"/>
          </p:cNvSpPr>
          <p:nvPr>
            <p:ph type="title"/>
          </p:nvPr>
        </p:nvSpPr>
        <p:spPr>
          <a:xfrm>
            <a:off x="1523880" y="194040"/>
            <a:ext cx="10077840" cy="775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IN" sz="5400" spc="-1" strike="noStrike">
                <a:solidFill>
                  <a:schemeClr val="dk1"/>
                </a:solidFill>
                <a:latin typeface="Calibri Light"/>
              </a:rPr>
              <a:t>BUNDELKHAND UNIVERSITY, JHANSI</a:t>
            </a:r>
            <a:endParaRPr b="0" lang="en-IN" sz="5400" spc="-1" strike="noStrike">
              <a:solidFill>
                <a:srgbClr val="000000"/>
              </a:solidFill>
              <a:latin typeface="Arial"/>
            </a:endParaRPr>
          </a:p>
        </p:txBody>
      </p:sp>
      <p:sp>
        <p:nvSpPr>
          <p:cNvPr id="53" name="TextBox 8"/>
          <p:cNvSpPr/>
          <p:nvPr/>
        </p:nvSpPr>
        <p:spPr>
          <a:xfrm>
            <a:off x="1626840" y="805680"/>
            <a:ext cx="47282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INSTITUTE OF ENGINEERING AND TECHNOLOGY</a:t>
            </a:r>
            <a:endParaRPr b="0" lang="en-IN" sz="1800" spc="-1" strike="noStrike">
              <a:solidFill>
                <a:srgbClr val="000000"/>
              </a:solidFill>
              <a:latin typeface="Arial"/>
            </a:endParaRPr>
          </a:p>
        </p:txBody>
      </p:sp>
      <p:sp>
        <p:nvSpPr>
          <p:cNvPr id="54" name="TextBox 9"/>
          <p:cNvSpPr/>
          <p:nvPr/>
        </p:nvSpPr>
        <p:spPr>
          <a:xfrm>
            <a:off x="1626840" y="1068120"/>
            <a:ext cx="58791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DEPARTMENT OF COMPUTER SCIENCE AND ENGINEERING</a:t>
            </a:r>
            <a:endParaRPr b="0" lang="en-IN" sz="1800" spc="-1" strike="noStrike">
              <a:solidFill>
                <a:srgbClr val="000000"/>
              </a:solidFill>
              <a:latin typeface="Arial"/>
            </a:endParaRPr>
          </a:p>
        </p:txBody>
      </p:sp>
      <p:sp>
        <p:nvSpPr>
          <p:cNvPr id="55" name="TextBox 10"/>
          <p:cNvSpPr/>
          <p:nvPr/>
        </p:nvSpPr>
        <p:spPr>
          <a:xfrm>
            <a:off x="3856320" y="1057320"/>
            <a:ext cx="4587840" cy="1148760"/>
          </a:xfrm>
          <a:prstGeom prst="rect">
            <a:avLst/>
          </a:prstGeom>
          <a:noFill/>
          <a:ln w="0">
            <a:noFill/>
          </a:ln>
        </p:spPr>
        <p:style>
          <a:lnRef idx="0"/>
          <a:fillRef idx="0"/>
          <a:effectRef idx="0"/>
          <a:fontRef idx="minor"/>
        </p:style>
        <p:txBody>
          <a:bodyPr lIns="90000" rIns="90000" tIns="45000" bIns="45000" anchor="t">
            <a:spAutoFit/>
          </a:bodyPr>
          <a:p>
            <a:pPr marL="6480" indent="-6480" algn="ctr" defTabSz="914400">
              <a:lnSpc>
                <a:spcPct val="110000"/>
              </a:lnSpc>
              <a:spcAft>
                <a:spcPts val="714"/>
              </a:spcAft>
              <a:tabLst>
                <a:tab algn="l" pos="0"/>
              </a:tabLst>
            </a:pPr>
            <a:r>
              <a:rPr b="1" lang="en-IN" sz="1800" spc="-1" strike="noStrike">
                <a:solidFill>
                  <a:srgbClr val="000000"/>
                </a:solidFill>
                <a:latin typeface="Calibri"/>
                <a:ea typeface="Calibri"/>
              </a:rPr>
              <a:t> </a:t>
            </a:r>
            <a:endParaRPr b="0" lang="en-IN" sz="1800" spc="-1" strike="noStrike">
              <a:solidFill>
                <a:srgbClr val="000000"/>
              </a:solidFill>
              <a:latin typeface="Arial"/>
            </a:endParaRPr>
          </a:p>
          <a:p>
            <a:pPr marL="6480" indent="-6480" algn="ctr" defTabSz="914400">
              <a:lnSpc>
                <a:spcPct val="110000"/>
              </a:lnSpc>
              <a:spcAft>
                <a:spcPts val="714"/>
              </a:spcAft>
              <a:tabLst>
                <a:tab algn="l" pos="0"/>
              </a:tabLst>
            </a:pPr>
            <a:r>
              <a:rPr b="1" lang="en-IN" sz="1800" spc="-1" strike="noStrike">
                <a:solidFill>
                  <a:srgbClr val="000000"/>
                </a:solidFill>
                <a:latin typeface="Calibri"/>
                <a:ea typeface="Calibri"/>
              </a:rPr>
              <a:t>A PROJECT  PRESENTATION ON</a:t>
            </a:r>
            <a:endParaRPr b="0" lang="en-IN" sz="1800" spc="-1" strike="noStrike">
              <a:solidFill>
                <a:srgbClr val="000000"/>
              </a:solidFill>
              <a:latin typeface="Arial"/>
            </a:endParaRPr>
          </a:p>
          <a:p>
            <a:pPr marL="235080" indent="-6480" algn="ctr" defTabSz="914400">
              <a:lnSpc>
                <a:spcPct val="100000"/>
              </a:lnSpc>
              <a:spcAft>
                <a:spcPts val="714"/>
              </a:spcAft>
              <a:tabLst>
                <a:tab algn="l" pos="0"/>
              </a:tabLst>
            </a:pPr>
            <a:r>
              <a:rPr b="1" lang="en-IN" sz="1800" spc="-1" strike="noStrike" u="sng">
                <a:solidFill>
                  <a:srgbClr val="c9211e"/>
                </a:solidFill>
                <a:uFill>
                  <a:solidFill>
                    <a:srgbClr val="c9211e"/>
                  </a:solidFill>
                </a:uFill>
                <a:latin typeface="Calibri"/>
                <a:ea typeface="Calibri"/>
              </a:rPr>
              <a:t>“</a:t>
            </a:r>
            <a:r>
              <a:rPr b="1" lang="en-IN" sz="1800" spc="-1" strike="noStrike" u="sng">
                <a:solidFill>
                  <a:srgbClr val="c9211e"/>
                </a:solidFill>
                <a:uFill>
                  <a:solidFill>
                    <a:srgbClr val="c9211e"/>
                  </a:solidFill>
                </a:uFill>
                <a:latin typeface="Calibri"/>
                <a:ea typeface="Calibri"/>
              </a:rPr>
              <a:t>PIXELVAULT - A MARKETPLACE FOR NFT”</a:t>
            </a:r>
            <a:endParaRPr b="0" lang="en-IN" sz="1800" spc="-1" strike="noStrike">
              <a:solidFill>
                <a:srgbClr val="000000"/>
              </a:solidFill>
              <a:latin typeface="Arial"/>
            </a:endParaRPr>
          </a:p>
        </p:txBody>
      </p:sp>
      <p:sp>
        <p:nvSpPr>
          <p:cNvPr id="56" name="TextBox 11"/>
          <p:cNvSpPr/>
          <p:nvPr/>
        </p:nvSpPr>
        <p:spPr>
          <a:xfrm>
            <a:off x="4900680" y="2910600"/>
            <a:ext cx="2389680" cy="783360"/>
          </a:xfrm>
          <a:prstGeom prst="rect">
            <a:avLst/>
          </a:prstGeom>
          <a:noFill/>
          <a:ln w="0">
            <a:noFill/>
          </a:ln>
        </p:spPr>
        <p:style>
          <a:lnRef idx="0"/>
          <a:fillRef idx="0"/>
          <a:effectRef idx="0"/>
          <a:fontRef idx="minor"/>
        </p:style>
        <p:txBody>
          <a:bodyPr lIns="90000" rIns="90000" tIns="45000" bIns="45000" anchor="t">
            <a:spAutoFit/>
          </a:bodyPr>
          <a:p>
            <a:pPr marL="6480" indent="-6480" algn="ctr" defTabSz="914400">
              <a:lnSpc>
                <a:spcPct val="110000"/>
              </a:lnSpc>
              <a:spcAft>
                <a:spcPts val="714"/>
              </a:spcAft>
              <a:tabLst>
                <a:tab algn="l" pos="0"/>
              </a:tabLst>
            </a:pPr>
            <a:endParaRPr b="0" lang="en-IN" sz="1800" spc="-1" strike="noStrike">
              <a:solidFill>
                <a:srgbClr val="000000"/>
              </a:solidFill>
              <a:latin typeface="Arial"/>
            </a:endParaRPr>
          </a:p>
        </p:txBody>
      </p:sp>
      <p:sp>
        <p:nvSpPr>
          <p:cNvPr id="57" name="TextBox 13"/>
          <p:cNvSpPr/>
          <p:nvPr/>
        </p:nvSpPr>
        <p:spPr>
          <a:xfrm>
            <a:off x="804240" y="2927160"/>
            <a:ext cx="2389680" cy="783360"/>
          </a:xfrm>
          <a:prstGeom prst="rect">
            <a:avLst/>
          </a:prstGeom>
          <a:noFill/>
          <a:ln w="0">
            <a:noFill/>
          </a:ln>
        </p:spPr>
        <p:style>
          <a:lnRef idx="0"/>
          <a:fillRef idx="0"/>
          <a:effectRef idx="0"/>
          <a:fontRef idx="minor"/>
        </p:style>
        <p:txBody>
          <a:bodyPr lIns="90000" rIns="90000" tIns="45000" bIns="45000" anchor="t">
            <a:spAutoFit/>
          </a:bodyPr>
          <a:p>
            <a:pPr marL="6480" indent="-6480" algn="ctr" defTabSz="914400">
              <a:lnSpc>
                <a:spcPct val="110000"/>
              </a:lnSpc>
              <a:spcAft>
                <a:spcPts val="714"/>
              </a:spcAft>
              <a:tabLst>
                <a:tab algn="l" pos="0"/>
              </a:tabLst>
            </a:pPr>
            <a:endParaRPr b="0" lang="en-IN" sz="1800" spc="-1" strike="noStrike">
              <a:solidFill>
                <a:srgbClr val="000000"/>
              </a:solidFill>
              <a:latin typeface="Arial"/>
            </a:endParaRPr>
          </a:p>
        </p:txBody>
      </p:sp>
      <p:sp>
        <p:nvSpPr>
          <p:cNvPr id="58" name="TextBox 14"/>
          <p:cNvSpPr/>
          <p:nvPr/>
        </p:nvSpPr>
        <p:spPr>
          <a:xfrm>
            <a:off x="9181800" y="2910600"/>
            <a:ext cx="2634120" cy="756720"/>
          </a:xfrm>
          <a:prstGeom prst="rect">
            <a:avLst/>
          </a:prstGeom>
          <a:noFill/>
          <a:ln w="0">
            <a:noFill/>
          </a:ln>
        </p:spPr>
        <p:style>
          <a:lnRef idx="0"/>
          <a:fillRef idx="0"/>
          <a:effectRef idx="0"/>
          <a:fontRef idx="minor"/>
        </p:style>
        <p:txBody>
          <a:bodyPr lIns="90000" rIns="90000" tIns="45000" bIns="45000" anchor="t">
            <a:spAutoFit/>
          </a:bodyPr>
          <a:p>
            <a:pPr marL="6480" indent="-6480" algn="ctr" defTabSz="914400">
              <a:lnSpc>
                <a:spcPct val="110000"/>
              </a:lnSpc>
              <a:spcAft>
                <a:spcPts val="714"/>
              </a:spcAft>
              <a:tabLst>
                <a:tab algn="l" pos="0"/>
              </a:tabLst>
            </a:pPr>
            <a:endParaRPr b="0" lang="en-IN" sz="1800" spc="-1" strike="noStrike">
              <a:solidFill>
                <a:srgbClr val="000000"/>
              </a:solidFill>
              <a:latin typeface="Arial"/>
            </a:endParaRPr>
          </a:p>
          <a:p>
            <a:pPr marL="6480" indent="-6480" algn="ctr" defTabSz="914400">
              <a:lnSpc>
                <a:spcPct val="110000"/>
              </a:lnSpc>
              <a:spcAft>
                <a:spcPts val="714"/>
              </a:spcAft>
              <a:tabLst>
                <a:tab algn="l" pos="0"/>
              </a:tabLst>
            </a:pPr>
            <a:endParaRPr b="0" lang="en-IN" sz="1800" spc="-1" strike="noStrike">
              <a:solidFill>
                <a:srgbClr val="000000"/>
              </a:solidFill>
              <a:latin typeface="Arial"/>
            </a:endParaRPr>
          </a:p>
        </p:txBody>
      </p:sp>
      <p:sp>
        <p:nvSpPr>
          <p:cNvPr id="59" name="Rectangle 60"/>
          <p:cNvSpPr/>
          <p:nvPr/>
        </p:nvSpPr>
        <p:spPr>
          <a:xfrm>
            <a:off x="469800" y="4187160"/>
            <a:ext cx="5104080" cy="27975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spcBef>
                <a:spcPts val="283"/>
              </a:spcBef>
              <a:spcAft>
                <a:spcPts val="283"/>
              </a:spcAft>
            </a:pPr>
            <a:r>
              <a:rPr b="1" lang="en-IN" sz="1800" spc="-1" strike="noStrike">
                <a:solidFill>
                  <a:srgbClr val="000000"/>
                </a:solidFill>
                <a:latin typeface="Calibri"/>
              </a:rPr>
              <a:t>SUBMITTED BY :   Group2324-CSE01</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1. Abhay Singh – 201381030001</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2. Abhishek Singh – 201381030004 (Leader)</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3. Aditya Gautam – 201381030007</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4. Aditya Raj Pathak – 201381030008</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5. Amarendra Singh Yadav – 201381030013</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6. Tanu – 191381030060</a:t>
            </a:r>
            <a:endParaRPr b="0" lang="en-IN" sz="1800" spc="-1" strike="noStrike">
              <a:solidFill>
                <a:srgbClr val="000000"/>
              </a:solidFill>
              <a:latin typeface="Arial"/>
            </a:endParaRPr>
          </a:p>
          <a:p>
            <a:pPr defTabSz="914400">
              <a:lnSpc>
                <a:spcPct val="100000"/>
              </a:lnSpc>
              <a:spcBef>
                <a:spcPts val="283"/>
              </a:spcBef>
              <a:spcAft>
                <a:spcPts val="283"/>
              </a:spcAft>
            </a:pPr>
            <a:endParaRPr b="0" lang="en-IN" sz="1800" spc="-1" strike="noStrike">
              <a:solidFill>
                <a:srgbClr val="000000"/>
              </a:solidFill>
              <a:latin typeface="Arial"/>
            </a:endParaRPr>
          </a:p>
          <a:p>
            <a:pPr defTabSz="914400">
              <a:lnSpc>
                <a:spcPct val="100000"/>
              </a:lnSpc>
              <a:spcBef>
                <a:spcPts val="283"/>
              </a:spcBef>
              <a:spcAft>
                <a:spcPts val="283"/>
              </a:spcAft>
            </a:pPr>
            <a:endParaRPr b="0" lang="en-IN" sz="1800" spc="-1" strike="noStrike">
              <a:solidFill>
                <a:srgbClr val="000000"/>
              </a:solidFill>
              <a:latin typeface="Arial"/>
            </a:endParaRPr>
          </a:p>
        </p:txBody>
      </p:sp>
      <p:sp>
        <p:nvSpPr>
          <p:cNvPr id="60" name="Rectangle 1"/>
          <p:cNvSpPr/>
          <p:nvPr/>
        </p:nvSpPr>
        <p:spPr>
          <a:xfrm>
            <a:off x="468000" y="2314080"/>
            <a:ext cx="3599640" cy="13687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spcBef>
                <a:spcPts val="283"/>
              </a:spcBef>
              <a:spcAft>
                <a:spcPts val="283"/>
              </a:spcAft>
            </a:pPr>
            <a:r>
              <a:rPr b="1" lang="en-IN" sz="1800" spc="-1" strike="noStrike" u="sng">
                <a:solidFill>
                  <a:srgbClr val="000000"/>
                </a:solidFill>
                <a:uFillTx/>
                <a:latin typeface="Calibri"/>
              </a:rPr>
              <a:t>GUIDED BY</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Er. Manoj Verma</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Assistant Professor</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Dept. of Computer Science &amp; Engg.</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IET BU, Jhansi</a:t>
            </a:r>
            <a:endParaRPr b="0" lang="en-IN" sz="1800" spc="-1" strike="noStrike">
              <a:solidFill>
                <a:srgbClr val="000000"/>
              </a:solidFill>
              <a:latin typeface="Arial"/>
            </a:endParaRPr>
          </a:p>
        </p:txBody>
      </p:sp>
      <p:sp>
        <p:nvSpPr>
          <p:cNvPr id="61" name="Rectangle 2"/>
          <p:cNvSpPr/>
          <p:nvPr/>
        </p:nvSpPr>
        <p:spPr>
          <a:xfrm>
            <a:off x="4716000" y="2230920"/>
            <a:ext cx="3599640" cy="13687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spcBef>
                <a:spcPts val="283"/>
              </a:spcBef>
              <a:spcAft>
                <a:spcPts val="283"/>
              </a:spcAft>
            </a:pPr>
            <a:r>
              <a:rPr b="1" lang="en-IN" sz="1800" spc="-1" strike="noStrike" u="sng">
                <a:solidFill>
                  <a:srgbClr val="000000"/>
                </a:solidFill>
                <a:uFillTx/>
                <a:latin typeface="Calibri"/>
              </a:rPr>
              <a:t>COORDINATOR</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Er. Priyanka Pande</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Head of Department</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Dept. of Computer Science &amp; Engg.</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IET BU, Jhansi</a:t>
            </a:r>
            <a:endParaRPr b="0" lang="en-IN" sz="1800" spc="-1" strike="noStrike">
              <a:solidFill>
                <a:srgbClr val="000000"/>
              </a:solidFill>
              <a:latin typeface="Arial"/>
            </a:endParaRPr>
          </a:p>
        </p:txBody>
      </p:sp>
      <p:sp>
        <p:nvSpPr>
          <p:cNvPr id="62" name="Rectangle 3"/>
          <p:cNvSpPr/>
          <p:nvPr/>
        </p:nvSpPr>
        <p:spPr>
          <a:xfrm>
            <a:off x="8556120" y="2247840"/>
            <a:ext cx="3599640" cy="1423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spcBef>
                <a:spcPts val="283"/>
              </a:spcBef>
              <a:spcAft>
                <a:spcPts val="283"/>
              </a:spcAft>
            </a:pPr>
            <a:r>
              <a:rPr b="1" lang="en-IN" sz="1800" spc="-1" strike="noStrike" u="sng">
                <a:solidFill>
                  <a:srgbClr val="000000"/>
                </a:solidFill>
                <a:uFillTx/>
                <a:latin typeface="Calibri"/>
              </a:rPr>
              <a:t>PROJECT IN CHARGE</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Dr. Sadik Khan</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Assistant Professor</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Dept. of Computer Science &amp; Engg.</a:t>
            </a:r>
            <a:endParaRPr b="0" lang="en-IN" sz="1800" spc="-1" strike="noStrike">
              <a:solidFill>
                <a:srgbClr val="000000"/>
              </a:solidFill>
              <a:latin typeface="Arial"/>
            </a:endParaRPr>
          </a:p>
          <a:p>
            <a:pPr defTabSz="914400">
              <a:lnSpc>
                <a:spcPct val="100000"/>
              </a:lnSpc>
              <a:spcBef>
                <a:spcPts val="283"/>
              </a:spcBef>
              <a:spcAft>
                <a:spcPts val="283"/>
              </a:spcAft>
            </a:pPr>
            <a:r>
              <a:rPr b="0" lang="en-IN" sz="1800" spc="-1" strike="noStrike">
                <a:solidFill>
                  <a:srgbClr val="000000"/>
                </a:solidFill>
                <a:latin typeface="Calibri"/>
              </a:rPr>
              <a:t>IET BU, Jhansi</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854280"/>
            <a:ext cx="2795040" cy="58464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Disadvantages</a:t>
            </a:r>
            <a:endParaRPr b="0" lang="en-IN" sz="3200" spc="-1" strike="noStrike">
              <a:solidFill>
                <a:srgbClr val="000000"/>
              </a:solidFill>
              <a:latin typeface="Arial"/>
            </a:endParaRPr>
          </a:p>
        </p:txBody>
      </p:sp>
      <p:sp>
        <p:nvSpPr>
          <p:cNvPr id="92" name="PlaceHolder 2"/>
          <p:cNvSpPr>
            <a:spLocks noGrp="1"/>
          </p:cNvSpPr>
          <p:nvPr>
            <p:ph/>
          </p:nvPr>
        </p:nvSpPr>
        <p:spPr>
          <a:xfrm>
            <a:off x="667800" y="1620000"/>
            <a:ext cx="7431120" cy="4920120"/>
          </a:xfrm>
          <a:prstGeom prst="rect">
            <a:avLst/>
          </a:prstGeom>
          <a:noFill/>
          <a:ln w="0">
            <a:noFill/>
          </a:ln>
        </p:spPr>
        <p:txBody>
          <a:bodyPr lIns="91440" rIns="91440" tIns="45720" bIns="45720" anchor="t">
            <a:noAutofit/>
          </a:bodyPr>
          <a:p>
            <a:pPr marL="285840" indent="-285840" defTabSz="914400">
              <a:lnSpc>
                <a:spcPct val="90000"/>
              </a:lnSpc>
              <a:spcBef>
                <a:spcPts val="1001"/>
              </a:spcBef>
              <a:buClr>
                <a:srgbClr val="000000"/>
              </a:buClr>
              <a:buFont typeface="Arial"/>
              <a:buChar char="•"/>
            </a:pPr>
            <a:r>
              <a:rPr b="1" lang="en-US" sz="1600" spc="-1" strike="noStrike">
                <a:solidFill>
                  <a:schemeClr val="dk1"/>
                </a:solidFill>
                <a:latin typeface="Calibri"/>
              </a:rPr>
              <a:t>Limited User Base:</a:t>
            </a:r>
            <a:endParaRPr b="0" lang="en-IN" sz="1600" spc="-1" strike="noStrike">
              <a:solidFill>
                <a:srgbClr val="000000"/>
              </a:solidFill>
              <a:latin typeface="Arial"/>
            </a:endParaRPr>
          </a:p>
          <a:p>
            <a:pPr marL="457200" indent="0" defTabSz="914400">
              <a:lnSpc>
                <a:spcPct val="90000"/>
              </a:lnSpc>
              <a:spcBef>
                <a:spcPts val="499"/>
              </a:spcBef>
              <a:buNone/>
              <a:tabLst>
                <a:tab algn="l" pos="0"/>
              </a:tabLst>
            </a:pPr>
            <a:r>
              <a:rPr b="0" lang="en-US" sz="1600" spc="-1" strike="noStrike">
                <a:solidFill>
                  <a:schemeClr val="dk1"/>
                </a:solidFill>
                <a:latin typeface="Calibri"/>
              </a:rPr>
              <a:t>Challenges if the platform has a smaller user base compared to larger marketplaces.</a:t>
            </a:r>
            <a:endParaRPr b="0" lang="en-IN" sz="1600" spc="-1" strike="noStrike">
              <a:solidFill>
                <a:srgbClr val="000000"/>
              </a:solidFill>
              <a:latin typeface="Arial"/>
            </a:endParaRPr>
          </a:p>
          <a:p>
            <a:pPr marL="285840" indent="-285840" defTabSz="914400">
              <a:lnSpc>
                <a:spcPct val="90000"/>
              </a:lnSpc>
              <a:spcBef>
                <a:spcPts val="1001"/>
              </a:spcBef>
              <a:buClr>
                <a:srgbClr val="000000"/>
              </a:buClr>
              <a:buFont typeface="Arial"/>
              <a:buChar char="•"/>
              <a:tabLst>
                <a:tab algn="l" pos="0"/>
              </a:tabLst>
            </a:pPr>
            <a:r>
              <a:rPr b="1" lang="en-US" sz="1600" spc="-1" strike="noStrike">
                <a:solidFill>
                  <a:schemeClr val="dk1"/>
                </a:solidFill>
                <a:latin typeface="Calibri"/>
              </a:rPr>
              <a:t>Transaction Fees:</a:t>
            </a:r>
            <a:endParaRPr b="0" lang="en-IN" sz="1600" spc="-1" strike="noStrike">
              <a:solidFill>
                <a:srgbClr val="000000"/>
              </a:solidFill>
              <a:latin typeface="Arial"/>
            </a:endParaRPr>
          </a:p>
          <a:p>
            <a:pPr marL="457200" indent="0" defTabSz="914400">
              <a:lnSpc>
                <a:spcPct val="90000"/>
              </a:lnSpc>
              <a:spcBef>
                <a:spcPts val="499"/>
              </a:spcBef>
              <a:buNone/>
              <a:tabLst>
                <a:tab algn="l" pos="0"/>
              </a:tabLst>
            </a:pPr>
            <a:r>
              <a:rPr b="0" lang="en-US" sz="1600" spc="-1" strike="noStrike">
                <a:solidFill>
                  <a:schemeClr val="dk1"/>
                </a:solidFill>
                <a:latin typeface="Calibri"/>
              </a:rPr>
              <a:t>Possible fees associated with buying, selling, or trading NFTs on the platform.</a:t>
            </a:r>
            <a:endParaRPr b="0" lang="en-IN" sz="1600" spc="-1" strike="noStrike">
              <a:solidFill>
                <a:srgbClr val="000000"/>
              </a:solidFill>
              <a:latin typeface="Arial"/>
            </a:endParaRPr>
          </a:p>
          <a:p>
            <a:pPr marL="285840" indent="-285840" defTabSz="914400">
              <a:lnSpc>
                <a:spcPct val="90000"/>
              </a:lnSpc>
              <a:spcBef>
                <a:spcPts val="1001"/>
              </a:spcBef>
              <a:buClr>
                <a:srgbClr val="000000"/>
              </a:buClr>
              <a:buFont typeface="Arial"/>
              <a:buChar char="•"/>
              <a:tabLst>
                <a:tab algn="l" pos="0"/>
              </a:tabLst>
            </a:pPr>
            <a:r>
              <a:rPr b="1" lang="en-US" sz="1600" spc="-1" strike="noStrike">
                <a:solidFill>
                  <a:schemeClr val="dk1"/>
                </a:solidFill>
                <a:latin typeface="Calibri"/>
              </a:rPr>
              <a:t>Scalability Concerns:</a:t>
            </a:r>
            <a:endParaRPr b="0" lang="en-IN" sz="1600" spc="-1" strike="noStrike">
              <a:solidFill>
                <a:srgbClr val="000000"/>
              </a:solidFill>
              <a:latin typeface="Arial"/>
            </a:endParaRPr>
          </a:p>
          <a:p>
            <a:pPr marL="457200" indent="0" defTabSz="914400">
              <a:lnSpc>
                <a:spcPct val="90000"/>
              </a:lnSpc>
              <a:spcBef>
                <a:spcPts val="499"/>
              </a:spcBef>
              <a:buNone/>
              <a:tabLst>
                <a:tab algn="l" pos="0"/>
              </a:tabLst>
            </a:pPr>
            <a:r>
              <a:rPr b="0" lang="en-US" sz="1600" spc="-1" strike="noStrike">
                <a:solidFill>
                  <a:schemeClr val="dk1"/>
                </a:solidFill>
                <a:latin typeface="Calibri"/>
              </a:rPr>
              <a:t>Issues with scalability if the platform experiences rapid growth.</a:t>
            </a:r>
            <a:endParaRPr b="0" lang="en-IN" sz="1600" spc="-1" strike="noStrike">
              <a:solidFill>
                <a:srgbClr val="000000"/>
              </a:solidFill>
              <a:latin typeface="Arial"/>
            </a:endParaRPr>
          </a:p>
          <a:p>
            <a:pPr marL="285840" indent="-285840" defTabSz="914400">
              <a:lnSpc>
                <a:spcPct val="90000"/>
              </a:lnSpc>
              <a:spcBef>
                <a:spcPts val="1001"/>
              </a:spcBef>
              <a:buClr>
                <a:srgbClr val="000000"/>
              </a:buClr>
              <a:buFont typeface="Arial"/>
              <a:buChar char="•"/>
              <a:tabLst>
                <a:tab algn="l" pos="0"/>
              </a:tabLst>
            </a:pPr>
            <a:r>
              <a:rPr b="1" lang="en-US" sz="1600" spc="-1" strike="noStrike">
                <a:solidFill>
                  <a:schemeClr val="dk1"/>
                </a:solidFill>
                <a:latin typeface="Calibri"/>
              </a:rPr>
              <a:t>Security Risks:</a:t>
            </a:r>
            <a:endParaRPr b="0" lang="en-IN" sz="1600" spc="-1" strike="noStrike">
              <a:solidFill>
                <a:srgbClr val="000000"/>
              </a:solidFill>
              <a:latin typeface="Arial"/>
            </a:endParaRPr>
          </a:p>
          <a:p>
            <a:pPr marL="457200" indent="0" defTabSz="914400">
              <a:lnSpc>
                <a:spcPct val="90000"/>
              </a:lnSpc>
              <a:spcBef>
                <a:spcPts val="499"/>
              </a:spcBef>
              <a:buNone/>
              <a:tabLst>
                <a:tab algn="l" pos="0"/>
              </a:tabLst>
            </a:pPr>
            <a:r>
              <a:rPr b="0" lang="en-US" sz="1600" spc="-1" strike="noStrike">
                <a:solidFill>
                  <a:schemeClr val="dk1"/>
                </a:solidFill>
                <a:latin typeface="Calibri"/>
              </a:rPr>
              <a:t>Security vulnerabilities or risks associated with wallet integration.</a:t>
            </a:r>
            <a:endParaRPr b="0" lang="en-IN" sz="1600" spc="-1" strike="noStrike">
              <a:solidFill>
                <a:srgbClr val="000000"/>
              </a:solidFill>
              <a:latin typeface="Arial"/>
            </a:endParaRPr>
          </a:p>
          <a:p>
            <a:pPr marL="285840" indent="-285840" defTabSz="914400">
              <a:lnSpc>
                <a:spcPct val="90000"/>
              </a:lnSpc>
              <a:spcBef>
                <a:spcPts val="1001"/>
              </a:spcBef>
              <a:buClr>
                <a:srgbClr val="000000"/>
              </a:buClr>
              <a:buFont typeface="Arial"/>
              <a:buChar char="•"/>
              <a:tabLst>
                <a:tab algn="l" pos="0"/>
              </a:tabLst>
            </a:pPr>
            <a:r>
              <a:rPr b="1" lang="en-US" sz="1600" spc="-1" strike="noStrike">
                <a:solidFill>
                  <a:schemeClr val="dk1"/>
                </a:solidFill>
                <a:latin typeface="Calibri"/>
              </a:rPr>
              <a:t>Limited Asset Variety:</a:t>
            </a:r>
            <a:endParaRPr b="0" lang="en-IN" sz="1600" spc="-1" strike="noStrike">
              <a:solidFill>
                <a:srgbClr val="000000"/>
              </a:solidFill>
              <a:latin typeface="Arial"/>
            </a:endParaRPr>
          </a:p>
          <a:p>
            <a:pPr marL="457200" indent="0" defTabSz="914400">
              <a:lnSpc>
                <a:spcPct val="90000"/>
              </a:lnSpc>
              <a:spcBef>
                <a:spcPts val="499"/>
              </a:spcBef>
              <a:buNone/>
              <a:tabLst>
                <a:tab algn="l" pos="0"/>
              </a:tabLst>
            </a:pPr>
            <a:r>
              <a:rPr b="0" lang="en-US" sz="1600" spc="-1" strike="noStrike">
                <a:solidFill>
                  <a:schemeClr val="dk1"/>
                </a:solidFill>
                <a:latin typeface="Calibri"/>
              </a:rPr>
              <a:t>Potential limitations in the types or variety of NFTs available.</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43880" y="612000"/>
            <a:ext cx="6287760" cy="61596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Creating a PixelVault Account</a:t>
            </a:r>
            <a:endParaRPr b="0" lang="en-IN" sz="3200" spc="-1" strike="noStrike">
              <a:solidFill>
                <a:srgbClr val="000000"/>
              </a:solidFill>
              <a:latin typeface="Arial"/>
            </a:endParaRPr>
          </a:p>
        </p:txBody>
      </p:sp>
      <p:sp>
        <p:nvSpPr>
          <p:cNvPr id="94" name="PlaceHolder 2"/>
          <p:cNvSpPr>
            <a:spLocks noGrp="1"/>
          </p:cNvSpPr>
          <p:nvPr>
            <p:ph/>
          </p:nvPr>
        </p:nvSpPr>
        <p:spPr>
          <a:xfrm>
            <a:off x="479880" y="1373400"/>
            <a:ext cx="3930840" cy="381024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br>
              <a:rPr sz="1600"/>
            </a:br>
            <a:r>
              <a:rPr b="0" lang="en-US" sz="1600" spc="-1" strike="noStrike">
                <a:solidFill>
                  <a:schemeClr val="dk1"/>
                </a:solidFill>
                <a:latin typeface="Calibri"/>
              </a:rPr>
              <a:t>Open the web application :</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US" sz="1600" spc="-1" strike="noStrike">
                <a:solidFill>
                  <a:schemeClr val="dk1"/>
                </a:solidFill>
                <a:latin typeface="Calibri"/>
              </a:rPr>
              <a:t>Locate the "Connect Wallet" Button</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IN" sz="1600" spc="-1" strike="noStrike">
                <a:solidFill>
                  <a:schemeClr val="dk1"/>
                </a:solidFill>
                <a:latin typeface="Calibri"/>
              </a:rPr>
              <a:t>Choose a Wallet</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IN" sz="1600" spc="-1" strike="noStrike">
                <a:solidFill>
                  <a:schemeClr val="dk1"/>
                </a:solidFill>
                <a:latin typeface="Calibri"/>
              </a:rPr>
              <a:t>Connect Your Wallet</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IN" sz="1600" spc="-1" strike="noStrike">
                <a:solidFill>
                  <a:schemeClr val="dk1"/>
                </a:solidFill>
                <a:latin typeface="Calibri"/>
              </a:rPr>
              <a:t>Authorize Access</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IN" sz="1600" spc="-1" strike="noStrike">
                <a:solidFill>
                  <a:schemeClr val="dk1"/>
                </a:solidFill>
                <a:latin typeface="Calibri"/>
              </a:rPr>
              <a:t>Wallet Connected</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tabLst>
                <a:tab algn="l" pos="0"/>
              </a:tabLst>
            </a:pPr>
            <a:r>
              <a:rPr b="0" lang="en-IN" sz="1600" spc="-1" strike="noStrike">
                <a:solidFill>
                  <a:schemeClr val="dk1"/>
                </a:solidFill>
                <a:latin typeface="Calibri"/>
              </a:rPr>
              <a:t>Successful Login</a:t>
            </a:r>
            <a:endParaRPr b="0" lang="en-IN" sz="1600" spc="-1" strike="noStrike">
              <a:solidFill>
                <a:srgbClr val="000000"/>
              </a:solidFill>
              <a:latin typeface="Arial"/>
            </a:endParaRPr>
          </a:p>
        </p:txBody>
      </p:sp>
      <p:pic>
        <p:nvPicPr>
          <p:cNvPr id="95" name="Picture 84" descr=""/>
          <p:cNvPicPr/>
          <p:nvPr/>
        </p:nvPicPr>
        <p:blipFill>
          <a:blip r:embed="rId1"/>
          <a:stretch/>
        </p:blipFill>
        <p:spPr>
          <a:xfrm>
            <a:off x="3931560" y="1584000"/>
            <a:ext cx="3738600" cy="1799640"/>
          </a:xfrm>
          <a:prstGeom prst="rect">
            <a:avLst/>
          </a:prstGeom>
          <a:ln w="0">
            <a:noFill/>
          </a:ln>
        </p:spPr>
      </p:pic>
      <p:pic>
        <p:nvPicPr>
          <p:cNvPr id="96" name="Picture 9" descr=""/>
          <p:cNvPicPr/>
          <p:nvPr/>
        </p:nvPicPr>
        <p:blipFill>
          <a:blip r:embed="rId2"/>
          <a:stretch/>
        </p:blipFill>
        <p:spPr>
          <a:xfrm>
            <a:off x="8141040" y="1584000"/>
            <a:ext cx="3738600" cy="1799640"/>
          </a:xfrm>
          <a:prstGeom prst="rect">
            <a:avLst/>
          </a:prstGeom>
          <a:ln w="0">
            <a:noFill/>
          </a:ln>
        </p:spPr>
      </p:pic>
      <p:pic>
        <p:nvPicPr>
          <p:cNvPr id="97" name="Picture 12" descr=""/>
          <p:cNvPicPr/>
          <p:nvPr/>
        </p:nvPicPr>
        <p:blipFill>
          <a:blip r:embed="rId3"/>
          <a:stretch/>
        </p:blipFill>
        <p:spPr>
          <a:xfrm>
            <a:off x="8141040" y="3888000"/>
            <a:ext cx="3738600" cy="1799640"/>
          </a:xfrm>
          <a:prstGeom prst="rect">
            <a:avLst/>
          </a:prstGeom>
          <a:ln w="0">
            <a:noFill/>
          </a:ln>
        </p:spPr>
      </p:pic>
      <p:pic>
        <p:nvPicPr>
          <p:cNvPr id="98" name="Picture 14" descr=""/>
          <p:cNvPicPr/>
          <p:nvPr/>
        </p:nvPicPr>
        <p:blipFill>
          <a:blip r:embed="rId4"/>
          <a:stretch/>
        </p:blipFill>
        <p:spPr>
          <a:xfrm>
            <a:off x="3931560" y="3888000"/>
            <a:ext cx="3738600" cy="1799640"/>
          </a:xfrm>
          <a:prstGeom prst="rect">
            <a:avLst/>
          </a:prstGeom>
          <a:ln w="0">
            <a:noFill/>
          </a:ln>
        </p:spPr>
      </p:pic>
      <p:sp>
        <p:nvSpPr>
          <p:cNvPr id="99" name=""/>
          <p:cNvSpPr/>
          <p:nvPr/>
        </p:nvSpPr>
        <p:spPr>
          <a:xfrm>
            <a:off x="7706520" y="2520000"/>
            <a:ext cx="432000" cy="360"/>
          </a:xfrm>
          <a:prstGeom prst="line">
            <a:avLst/>
          </a:prstGeom>
          <a:ln w="57240">
            <a:solidFill>
              <a:srgbClr val="000000"/>
            </a:solidFill>
            <a:round/>
            <a:tailEnd len="med" type="triangle" w="med"/>
          </a:ln>
        </p:spPr>
        <p:style>
          <a:lnRef idx="0"/>
          <a:fillRef idx="0"/>
          <a:effectRef idx="0"/>
          <a:fontRef idx="minor"/>
        </p:style>
        <p:txBody>
          <a:bodyPr lIns="118440" rIns="118440" tIns="-73440" bIns="-73440" anchor="ctr">
            <a:noAutofit/>
          </a:bodyPr>
          <a:p>
            <a:endParaRPr b="0" lang="en-IN" sz="1800" spc="-1" strike="noStrike">
              <a:solidFill>
                <a:srgbClr val="000000"/>
              </a:solidFill>
              <a:latin typeface="Arial"/>
            </a:endParaRPr>
          </a:p>
        </p:txBody>
      </p:sp>
      <p:sp>
        <p:nvSpPr>
          <p:cNvPr id="100" name=""/>
          <p:cNvSpPr/>
          <p:nvPr/>
        </p:nvSpPr>
        <p:spPr>
          <a:xfrm>
            <a:off x="10080000" y="3420000"/>
            <a:ext cx="360" cy="432000"/>
          </a:xfrm>
          <a:prstGeom prst="line">
            <a:avLst/>
          </a:prstGeom>
          <a:ln w="57240">
            <a:solidFill>
              <a:srgbClr val="000000"/>
            </a:solidFill>
            <a:round/>
            <a:tailEnd len="med" type="triangle" w="med"/>
          </a:ln>
        </p:spPr>
        <p:style>
          <a:lnRef idx="0"/>
          <a:fillRef idx="0"/>
          <a:effectRef idx="0"/>
          <a:fontRef idx="minor"/>
        </p:style>
        <p:txBody>
          <a:bodyPr lIns="118440" rIns="118440" tIns="73440" bIns="73440" anchor="ctr">
            <a:noAutofit/>
          </a:bodyPr>
          <a:p>
            <a:endParaRPr b="0" lang="en-IN" sz="1800" spc="-1" strike="noStrike">
              <a:solidFill>
                <a:srgbClr val="000000"/>
              </a:solidFill>
              <a:latin typeface="Arial"/>
            </a:endParaRPr>
          </a:p>
        </p:txBody>
      </p:sp>
      <p:sp>
        <p:nvSpPr>
          <p:cNvPr id="101" name=""/>
          <p:cNvSpPr/>
          <p:nvPr/>
        </p:nvSpPr>
        <p:spPr>
          <a:xfrm flipH="1">
            <a:off x="7670520" y="4816800"/>
            <a:ext cx="425520" cy="7200"/>
          </a:xfrm>
          <a:prstGeom prst="line">
            <a:avLst/>
          </a:prstGeom>
          <a:ln w="57240">
            <a:solidFill>
              <a:srgbClr val="000000"/>
            </a:solidFill>
            <a:round/>
            <a:tailEnd len="med" type="triangle" w="med"/>
          </a:ln>
        </p:spPr>
        <p:style>
          <a:lnRef idx="0"/>
          <a:fillRef idx="0"/>
          <a:effectRef idx="0"/>
          <a:fontRef idx="minor"/>
        </p:style>
        <p:txBody>
          <a:bodyPr lIns="118440" rIns="118440" tIns="-66240" bIns="-66240" anchor="ctr">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05360" y="638640"/>
            <a:ext cx="3328560" cy="106704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Exploring the NFT Marketplace</a:t>
            </a:r>
            <a:endParaRPr b="0" lang="en-IN" sz="3200" spc="-1" strike="noStrike">
              <a:solidFill>
                <a:srgbClr val="000000"/>
              </a:solidFill>
              <a:latin typeface="Arial"/>
            </a:endParaRPr>
          </a:p>
        </p:txBody>
      </p:sp>
      <p:sp>
        <p:nvSpPr>
          <p:cNvPr id="103" name="PlaceHolder 2"/>
          <p:cNvSpPr>
            <a:spLocks noGrp="1"/>
          </p:cNvSpPr>
          <p:nvPr>
            <p:ph/>
          </p:nvPr>
        </p:nvSpPr>
        <p:spPr>
          <a:xfrm>
            <a:off x="405360" y="2057400"/>
            <a:ext cx="3930840" cy="3810240"/>
          </a:xfrm>
          <a:prstGeom prst="rect">
            <a:avLst/>
          </a:prstGeom>
          <a:noFill/>
          <a:ln w="0">
            <a:noFill/>
          </a:ln>
        </p:spPr>
        <p:txBody>
          <a:bodyPr lIns="91440" rIns="91440" tIns="45720" bIns="45720" anchor="t">
            <a:noAutofit/>
          </a:bodyPr>
          <a:p>
            <a:pPr marL="285840" indent="-285840" algn="just" defTabSz="914400">
              <a:lnSpc>
                <a:spcPct val="90000"/>
              </a:lnSpc>
              <a:spcBef>
                <a:spcPts val="1001"/>
              </a:spcBef>
              <a:buClr>
                <a:srgbClr val="000000"/>
              </a:buClr>
              <a:buFont typeface="Arial"/>
              <a:buChar char="•"/>
            </a:pPr>
            <a:r>
              <a:rPr b="0" lang="en-US" sz="1600" spc="-1" strike="noStrike">
                <a:solidFill>
                  <a:schemeClr val="dk1"/>
                </a:solidFill>
                <a:latin typeface="Calibri"/>
              </a:rPr>
              <a:t>Go to the web application</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pPr>
            <a:r>
              <a:rPr b="0" lang="en-US" sz="1600" spc="-1" strike="noStrike">
                <a:solidFill>
                  <a:schemeClr val="dk1"/>
                </a:solidFill>
                <a:latin typeface="Calibri"/>
              </a:rPr>
              <a:t>Explore featured and trending NFTs on the homepage.</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pPr>
            <a:r>
              <a:rPr b="0" lang="en-US" sz="1600" spc="-1" strike="noStrike">
                <a:solidFill>
                  <a:schemeClr val="dk1"/>
                </a:solidFill>
                <a:latin typeface="Calibri"/>
              </a:rPr>
              <a:t>Click on an NFT to access details like description, creator, and price.</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pPr>
            <a:r>
              <a:rPr b="0" lang="en-US" sz="1600" spc="-1" strike="noStrike">
                <a:solidFill>
                  <a:schemeClr val="dk1"/>
                </a:solidFill>
                <a:latin typeface="Calibri"/>
              </a:rPr>
              <a:t>Connect your digital wallet to engage in buying or bidding on NFTs.</a:t>
            </a:r>
            <a:endParaRPr b="0" lang="en-IN" sz="1600" spc="-1" strike="noStrike">
              <a:solidFill>
                <a:srgbClr val="000000"/>
              </a:solidFill>
              <a:latin typeface="Arial"/>
            </a:endParaRPr>
          </a:p>
          <a:p>
            <a:pPr marL="285840" indent="-285840" algn="just" defTabSz="914400">
              <a:lnSpc>
                <a:spcPct val="90000"/>
              </a:lnSpc>
              <a:spcBef>
                <a:spcPts val="1001"/>
              </a:spcBef>
              <a:buClr>
                <a:srgbClr val="000000"/>
              </a:buClr>
              <a:buFont typeface="Arial"/>
              <a:buChar char="•"/>
            </a:pPr>
            <a:r>
              <a:rPr b="0" lang="en-US" sz="1600" spc="-1" strike="noStrike">
                <a:solidFill>
                  <a:schemeClr val="dk1"/>
                </a:solidFill>
                <a:latin typeface="Calibri"/>
              </a:rPr>
              <a:t>Discover diverse collections and artists for a wide range of NFT options.</a:t>
            </a:r>
            <a:endParaRPr b="0" lang="en-IN" sz="1600" spc="-1" strike="noStrike">
              <a:solidFill>
                <a:srgbClr val="000000"/>
              </a:solidFill>
              <a:latin typeface="Arial"/>
            </a:endParaRPr>
          </a:p>
        </p:txBody>
      </p:sp>
      <p:pic>
        <p:nvPicPr>
          <p:cNvPr id="104" name="Picture 87" descr=""/>
          <p:cNvPicPr/>
          <p:nvPr/>
        </p:nvPicPr>
        <p:blipFill>
          <a:blip r:embed="rId1"/>
          <a:stretch/>
        </p:blipFill>
        <p:spPr>
          <a:xfrm>
            <a:off x="4717440" y="900000"/>
            <a:ext cx="7162200" cy="2447640"/>
          </a:xfrm>
          <a:prstGeom prst="rect">
            <a:avLst/>
          </a:prstGeom>
          <a:ln w="0">
            <a:noFill/>
          </a:ln>
        </p:spPr>
      </p:pic>
      <p:pic>
        <p:nvPicPr>
          <p:cNvPr id="105" name="Picture 15" descr=""/>
          <p:cNvPicPr/>
          <p:nvPr/>
        </p:nvPicPr>
        <p:blipFill>
          <a:blip r:embed="rId2"/>
          <a:stretch/>
        </p:blipFill>
        <p:spPr>
          <a:xfrm>
            <a:off x="4717440" y="3636000"/>
            <a:ext cx="7162200" cy="233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620000" y="187200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en-IN" sz="6000" spc="-1" strike="noStrike">
                <a:solidFill>
                  <a:schemeClr val="dk1"/>
                </a:solidFill>
                <a:latin typeface="Calibri"/>
              </a:rPr>
              <a:t>Let’s Navigate Pixelvault</a:t>
            </a:r>
            <a:br>
              <a:rPr sz="6000"/>
            </a:br>
            <a:r>
              <a:rPr b="1" lang="en-IN" sz="6000" spc="-1" strike="noStrike">
                <a:solidFill>
                  <a:schemeClr val="dk1"/>
                </a:solidFill>
                <a:latin typeface="Calibri"/>
              </a:rPr>
              <a:t>Web App</a:t>
            </a:r>
            <a:endParaRPr b="0" lang="en-IN"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en-IN" sz="6000" spc="-1" strike="noStrike">
                <a:solidFill>
                  <a:schemeClr val="dk1"/>
                </a:solidFill>
                <a:latin typeface="Calibri"/>
              </a:rPr>
              <a:t>Thank You</a:t>
            </a:r>
            <a:endParaRPr b="0" lang="en-IN"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6640" y="879480"/>
            <a:ext cx="4923000" cy="76644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Introduction to PixelVault</a:t>
            </a:r>
            <a:endParaRPr b="0" lang="en-IN" sz="3200" spc="-1" strike="noStrike">
              <a:solidFill>
                <a:srgbClr val="000000"/>
              </a:solidFill>
              <a:latin typeface="Arial"/>
            </a:endParaRPr>
          </a:p>
        </p:txBody>
      </p:sp>
      <p:sp>
        <p:nvSpPr>
          <p:cNvPr id="64" name="PlaceHolder 2"/>
          <p:cNvSpPr>
            <a:spLocks noGrp="1"/>
          </p:cNvSpPr>
          <p:nvPr>
            <p:ph/>
          </p:nvPr>
        </p:nvSpPr>
        <p:spPr>
          <a:xfrm>
            <a:off x="839880" y="1877400"/>
            <a:ext cx="4476960" cy="336456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en-US" sz="1600" spc="-1" strike="noStrike">
                <a:solidFill>
                  <a:schemeClr val="dk1"/>
                </a:solidFill>
                <a:latin typeface="Calibri"/>
              </a:rPr>
              <a:t>PixelVault is a straightforward gateway to the world of NFTs. It's a marketplace where digital creators and collectors meet, offering a practical space to discover, trade, and own digital assets. With a clean interface and easy connectivity to wallets like MetaMask, PixelVault simplifies the process of buying, selling, and even swapping NFTs. It's a platform designed for those who appreciate digital art without unnecessary frills. Join PixelVault for a no-nonsense approach to NFT trading, where simplicity and functionality take center stage.</a:t>
            </a: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p:txBody>
      </p:sp>
      <p:pic>
        <p:nvPicPr>
          <p:cNvPr id="65" name="Picture 2" descr=""/>
          <p:cNvPicPr/>
          <p:nvPr/>
        </p:nvPicPr>
        <p:blipFill>
          <a:blip r:embed="rId1"/>
          <a:stretch/>
        </p:blipFill>
        <p:spPr>
          <a:xfrm>
            <a:off x="6095880" y="367560"/>
            <a:ext cx="5421960" cy="4974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50520" y="641880"/>
            <a:ext cx="3930840" cy="68976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What is a NFT?</a:t>
            </a:r>
            <a:endParaRPr b="0" lang="en-IN" sz="3200" spc="-1" strike="noStrike">
              <a:solidFill>
                <a:srgbClr val="000000"/>
              </a:solidFill>
              <a:latin typeface="Arial"/>
            </a:endParaRPr>
          </a:p>
        </p:txBody>
      </p:sp>
      <p:sp>
        <p:nvSpPr>
          <p:cNvPr id="67" name="PlaceHolder 2"/>
          <p:cNvSpPr>
            <a:spLocks noGrp="1"/>
          </p:cNvSpPr>
          <p:nvPr>
            <p:ph/>
          </p:nvPr>
        </p:nvSpPr>
        <p:spPr>
          <a:xfrm>
            <a:off x="650520" y="1081080"/>
            <a:ext cx="3930840" cy="466776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r>
              <a:rPr b="0" lang="en-US" sz="1600" spc="-1" strike="noStrike">
                <a:solidFill>
                  <a:schemeClr val="dk1"/>
                </a:solidFill>
                <a:latin typeface="Calibri"/>
              </a:rPr>
              <a:t>An NFT, or Non-Fungible Token, is a type of digital asset that represents ownership or proof of authenticity of a unique item or piece of content using blockchain technology. Unlike fungible tokens such as cryptocurrencies (e.g., Bitcoin or Ethereum), each NFT is distinct and cannot be exchanged on a one-to-one basis with another token. NFTs are often used to represent digital art, collectibles, music, videos, virtual real estate, and other digital creations. The ownership and transaction history of NFTs are recorded on a blockchain, providing transparency and verifiable proof of ownership. The popularity of NFTs has grown significantly in various creative industries, allowing artists and creators to monetize their digital works and providing collectors with a new way to own and trade unique digital assets.</a:t>
            </a: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a:p>
            <a:pPr indent="0" algn="just" defTabSz="914400">
              <a:lnSpc>
                <a:spcPct val="90000"/>
              </a:lnSpc>
              <a:spcBef>
                <a:spcPts val="1001"/>
              </a:spcBef>
              <a:buNone/>
              <a:tabLst>
                <a:tab algn="l" pos="0"/>
              </a:tabLst>
            </a:pPr>
            <a:endParaRPr b="0" lang="en-IN" sz="1600" spc="-1" strike="noStrike">
              <a:solidFill>
                <a:srgbClr val="000000"/>
              </a:solidFill>
              <a:latin typeface="Arial"/>
            </a:endParaRPr>
          </a:p>
        </p:txBody>
      </p:sp>
      <p:pic>
        <p:nvPicPr>
          <p:cNvPr id="68" name="Picture 5" descr=""/>
          <p:cNvPicPr/>
          <p:nvPr/>
        </p:nvPicPr>
        <p:blipFill>
          <a:blip r:embed="rId1"/>
          <a:stretch/>
        </p:blipFill>
        <p:spPr>
          <a:xfrm>
            <a:off x="5183280" y="699480"/>
            <a:ext cx="3075840" cy="2727000"/>
          </a:xfrm>
          <a:prstGeom prst="rect">
            <a:avLst/>
          </a:prstGeom>
          <a:ln w="0">
            <a:noFill/>
          </a:ln>
        </p:spPr>
      </p:pic>
      <p:pic>
        <p:nvPicPr>
          <p:cNvPr id="69" name="Picture 7" descr=""/>
          <p:cNvPicPr/>
          <p:nvPr/>
        </p:nvPicPr>
        <p:blipFill>
          <a:blip r:embed="rId2"/>
          <a:srcRect l="0" t="10518" r="0" b="10518"/>
          <a:stretch/>
        </p:blipFill>
        <p:spPr>
          <a:xfrm>
            <a:off x="8278200" y="699480"/>
            <a:ext cx="3075840" cy="2727000"/>
          </a:xfrm>
          <a:prstGeom prst="rect">
            <a:avLst/>
          </a:prstGeom>
          <a:ln w="0">
            <a:noFill/>
          </a:ln>
        </p:spPr>
      </p:pic>
      <p:pic>
        <p:nvPicPr>
          <p:cNvPr id="70" name="Picture 11" descr=""/>
          <p:cNvPicPr/>
          <p:nvPr/>
        </p:nvPicPr>
        <p:blipFill>
          <a:blip r:embed="rId3"/>
          <a:stretch/>
        </p:blipFill>
        <p:spPr>
          <a:xfrm>
            <a:off x="8278200" y="3468240"/>
            <a:ext cx="3093480" cy="2941920"/>
          </a:xfrm>
          <a:prstGeom prst="rect">
            <a:avLst/>
          </a:prstGeom>
          <a:ln w="0">
            <a:noFill/>
          </a:ln>
        </p:spPr>
      </p:pic>
      <p:pic>
        <p:nvPicPr>
          <p:cNvPr id="71" name="Picture 13" descr=""/>
          <p:cNvPicPr/>
          <p:nvPr/>
        </p:nvPicPr>
        <p:blipFill>
          <a:blip r:embed="rId4"/>
          <a:stretch/>
        </p:blipFill>
        <p:spPr>
          <a:xfrm>
            <a:off x="5183280" y="3468240"/>
            <a:ext cx="3075840" cy="2941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2" descr="Next.js Logo PNG Vector"/>
          <p:cNvPicPr/>
          <p:nvPr/>
        </p:nvPicPr>
        <p:blipFill>
          <a:blip r:embed="rId1"/>
          <a:stretch/>
        </p:blipFill>
        <p:spPr>
          <a:xfrm>
            <a:off x="1663920" y="3663000"/>
            <a:ext cx="1139760" cy="495000"/>
          </a:xfrm>
          <a:prstGeom prst="rect">
            <a:avLst/>
          </a:prstGeom>
          <a:ln w="0">
            <a:noFill/>
          </a:ln>
        </p:spPr>
      </p:pic>
      <p:pic>
        <p:nvPicPr>
          <p:cNvPr id="73" name="Picture 6" descr="Download Thirdweb Logo PNG and Vector (PDF, SVG, Ai, EPS) Free"/>
          <p:cNvPicPr/>
          <p:nvPr/>
        </p:nvPicPr>
        <p:blipFill>
          <a:blip r:embed="rId2"/>
          <a:stretch/>
        </p:blipFill>
        <p:spPr>
          <a:xfrm>
            <a:off x="5003640" y="606600"/>
            <a:ext cx="2099160" cy="1591200"/>
          </a:xfrm>
          <a:prstGeom prst="rect">
            <a:avLst/>
          </a:prstGeom>
          <a:ln w="0">
            <a:noFill/>
          </a:ln>
        </p:spPr>
      </p:pic>
      <p:sp>
        <p:nvSpPr>
          <p:cNvPr id="74" name="PlaceHolder 1"/>
          <p:cNvSpPr>
            <a:spLocks noGrp="1"/>
          </p:cNvSpPr>
          <p:nvPr>
            <p:ph type="title"/>
          </p:nvPr>
        </p:nvSpPr>
        <p:spPr>
          <a:xfrm>
            <a:off x="254880" y="385200"/>
            <a:ext cx="3930840" cy="76320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Technologies Used</a:t>
            </a:r>
            <a:endParaRPr b="0" lang="en-IN" sz="3200" spc="-1" strike="noStrike">
              <a:solidFill>
                <a:srgbClr val="000000"/>
              </a:solidFill>
              <a:latin typeface="Arial"/>
            </a:endParaRPr>
          </a:p>
        </p:txBody>
      </p:sp>
      <p:sp>
        <p:nvSpPr>
          <p:cNvPr id="75" name="PlaceHolder 2"/>
          <p:cNvSpPr>
            <a:spLocks noGrp="1"/>
          </p:cNvSpPr>
          <p:nvPr>
            <p:ph/>
          </p:nvPr>
        </p:nvSpPr>
        <p:spPr>
          <a:xfrm>
            <a:off x="254880" y="3266640"/>
            <a:ext cx="4586760" cy="28609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IN" sz="1600" spc="-1" strike="noStrike">
              <a:solidFill>
                <a:srgbClr val="000000"/>
              </a:solidFill>
              <a:latin typeface="Arial"/>
            </a:endParaRPr>
          </a:p>
          <a:p>
            <a:pPr indent="0" defTabSz="914400">
              <a:lnSpc>
                <a:spcPct val="90000"/>
              </a:lnSpc>
              <a:spcBef>
                <a:spcPts val="1001"/>
              </a:spcBef>
              <a:buNone/>
              <a:tabLst>
                <a:tab algn="l" pos="0"/>
              </a:tabLst>
            </a:pPr>
            <a:endParaRPr b="0" lang="en-IN" sz="1600" spc="-1" strike="noStrike">
              <a:solidFill>
                <a:srgbClr val="000000"/>
              </a:solidFill>
              <a:latin typeface="Arial"/>
            </a:endParaRPr>
          </a:p>
          <a:p>
            <a:pPr indent="0" defTabSz="914400">
              <a:lnSpc>
                <a:spcPct val="90000"/>
              </a:lnSpc>
              <a:spcBef>
                <a:spcPts val="1001"/>
              </a:spcBef>
              <a:buNone/>
              <a:tabLst>
                <a:tab algn="l" pos="0"/>
              </a:tabLst>
            </a:pPr>
            <a:r>
              <a:rPr b="0" lang="en-US" sz="1600" spc="-1" strike="noStrike">
                <a:solidFill>
                  <a:schemeClr val="dk1"/>
                </a:solidFill>
                <a:latin typeface="Calibri"/>
              </a:rPr>
              <a:t>Next.js:</a:t>
            </a:r>
            <a:endParaRPr b="0" lang="en-IN" sz="1600" spc="-1" strike="noStrike">
              <a:solidFill>
                <a:srgbClr val="000000"/>
              </a:solidFill>
              <a:latin typeface="Arial"/>
            </a:endParaRPr>
          </a:p>
          <a:p>
            <a:pPr marL="285840" indent="-285840" algn="just" defTabSz="914400">
              <a:lnSpc>
                <a:spcPct val="100000"/>
              </a:lnSpc>
              <a:spcBef>
                <a:spcPts val="1001"/>
              </a:spcBef>
              <a:buClr>
                <a:srgbClr val="000000"/>
              </a:buClr>
              <a:buFont typeface="Arial"/>
              <a:buChar char="•"/>
              <a:tabLst>
                <a:tab algn="l" pos="0"/>
              </a:tabLst>
            </a:pPr>
            <a:r>
              <a:rPr b="0" lang="en-US" sz="1600" spc="-1" strike="noStrike">
                <a:solidFill>
                  <a:schemeClr val="dk1"/>
                </a:solidFill>
                <a:latin typeface="Calibri"/>
              </a:rPr>
              <a:t>Efficient Frontend Development with React.</a:t>
            </a:r>
            <a:endParaRPr b="0" lang="en-IN" sz="1600" spc="-1" strike="noStrike">
              <a:solidFill>
                <a:srgbClr val="000000"/>
              </a:solidFill>
              <a:latin typeface="Arial"/>
            </a:endParaRPr>
          </a:p>
          <a:p>
            <a:pPr marL="285840" indent="-285840" algn="just" defTabSz="914400">
              <a:lnSpc>
                <a:spcPct val="100000"/>
              </a:lnSpc>
              <a:spcBef>
                <a:spcPts val="1001"/>
              </a:spcBef>
              <a:buClr>
                <a:srgbClr val="000000"/>
              </a:buClr>
              <a:buFont typeface="Arial"/>
              <a:buChar char="•"/>
              <a:tabLst>
                <a:tab algn="l" pos="0"/>
              </a:tabLst>
            </a:pPr>
            <a:r>
              <a:rPr b="0" lang="en-US" sz="1600" spc="-1" strike="noStrike">
                <a:solidFill>
                  <a:schemeClr val="dk1"/>
                </a:solidFill>
                <a:latin typeface="Calibri"/>
              </a:rPr>
              <a:t>Server-side Rendering for improved performance.</a:t>
            </a:r>
            <a:endParaRPr b="0" lang="en-IN" sz="1600" spc="-1" strike="noStrike">
              <a:solidFill>
                <a:srgbClr val="000000"/>
              </a:solidFill>
              <a:latin typeface="Arial"/>
            </a:endParaRPr>
          </a:p>
          <a:p>
            <a:pPr marL="285840" indent="-285840" algn="just" defTabSz="914400">
              <a:lnSpc>
                <a:spcPct val="100000"/>
              </a:lnSpc>
              <a:spcBef>
                <a:spcPts val="1001"/>
              </a:spcBef>
              <a:buClr>
                <a:srgbClr val="000000"/>
              </a:buClr>
              <a:buFont typeface="Arial"/>
              <a:buChar char="•"/>
              <a:tabLst>
                <a:tab algn="l" pos="0"/>
              </a:tabLst>
            </a:pPr>
            <a:r>
              <a:rPr b="0" lang="en-US" sz="1600" spc="-1" strike="noStrike">
                <a:solidFill>
                  <a:schemeClr val="dk1"/>
                </a:solidFill>
                <a:latin typeface="Calibri"/>
              </a:rPr>
              <a:t>Dynamic and responsive user interfaces.</a:t>
            </a:r>
            <a:endParaRPr b="0" lang="en-IN" sz="1600" spc="-1" strike="noStrike">
              <a:solidFill>
                <a:srgbClr val="000000"/>
              </a:solidFill>
              <a:latin typeface="Arial"/>
            </a:endParaRPr>
          </a:p>
          <a:p>
            <a:pPr marL="285840" indent="-285840" algn="just" defTabSz="914400">
              <a:lnSpc>
                <a:spcPct val="100000"/>
              </a:lnSpc>
              <a:spcBef>
                <a:spcPts val="1001"/>
              </a:spcBef>
              <a:buClr>
                <a:srgbClr val="000000"/>
              </a:buClr>
              <a:buFont typeface="Arial"/>
              <a:buChar char="•"/>
              <a:tabLst>
                <a:tab algn="l" pos="0"/>
              </a:tabLst>
            </a:pPr>
            <a:r>
              <a:rPr b="0" lang="en-US" sz="1600" spc="-1" strike="noStrike">
                <a:solidFill>
                  <a:schemeClr val="dk1"/>
                </a:solidFill>
                <a:latin typeface="Calibri"/>
              </a:rPr>
              <a:t>Third Web (Wallet Integration):</a:t>
            </a:r>
            <a:endParaRPr b="0" lang="en-IN" sz="1600" spc="-1" strike="noStrike">
              <a:solidFill>
                <a:srgbClr val="000000"/>
              </a:solidFill>
              <a:latin typeface="Arial"/>
            </a:endParaRPr>
          </a:p>
          <a:p>
            <a:pPr indent="0" defTabSz="914400">
              <a:lnSpc>
                <a:spcPct val="90000"/>
              </a:lnSpc>
              <a:spcBef>
                <a:spcPts val="1001"/>
              </a:spcBef>
              <a:buNone/>
              <a:tabLst>
                <a:tab algn="l" pos="0"/>
              </a:tabLst>
            </a:pPr>
            <a:endParaRPr b="0" lang="en-IN" sz="1600" spc="-1" strike="noStrike">
              <a:solidFill>
                <a:srgbClr val="000000"/>
              </a:solidFill>
              <a:latin typeface="Arial"/>
            </a:endParaRPr>
          </a:p>
        </p:txBody>
      </p:sp>
      <p:sp>
        <p:nvSpPr>
          <p:cNvPr id="76" name="Text Placeholder 3"/>
          <p:cNvSpPr/>
          <p:nvPr/>
        </p:nvSpPr>
        <p:spPr>
          <a:xfrm>
            <a:off x="5018400" y="457200"/>
            <a:ext cx="4586760" cy="295200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spcBef>
                <a:spcPts val="1001"/>
              </a:spcBef>
              <a:tabLst>
                <a:tab algn="l" pos="0"/>
              </a:tabLst>
            </a:pPr>
            <a:endParaRPr b="0" lang="en-IN" sz="1600" spc="-1" strike="noStrike">
              <a:solidFill>
                <a:srgbClr val="000000"/>
              </a:solidFill>
              <a:latin typeface="Arial"/>
            </a:endParaRPr>
          </a:p>
          <a:p>
            <a:pPr defTabSz="914400">
              <a:lnSpc>
                <a:spcPct val="90000"/>
              </a:lnSpc>
              <a:spcBef>
                <a:spcPts val="1001"/>
              </a:spcBef>
              <a:tabLst>
                <a:tab algn="l" pos="0"/>
              </a:tabLst>
            </a:pPr>
            <a:endParaRPr b="0" lang="en-IN" sz="1600" spc="-1" strike="noStrike">
              <a:solidFill>
                <a:srgbClr val="000000"/>
              </a:solidFill>
              <a:latin typeface="Arial"/>
            </a:endParaRPr>
          </a:p>
          <a:p>
            <a:pPr defTabSz="914400">
              <a:lnSpc>
                <a:spcPct val="90000"/>
              </a:lnSpc>
              <a:spcBef>
                <a:spcPts val="1001"/>
              </a:spcBef>
              <a:tabLst>
                <a:tab algn="l" pos="0"/>
              </a:tabLst>
            </a:pPr>
            <a:endParaRPr b="0" lang="en-IN" sz="1600" spc="-1" strike="noStrike">
              <a:solidFill>
                <a:srgbClr val="000000"/>
              </a:solidFill>
              <a:latin typeface="Arial"/>
            </a:endParaRPr>
          </a:p>
          <a:p>
            <a:pPr defTabSz="914400">
              <a:lnSpc>
                <a:spcPct val="90000"/>
              </a:lnSpc>
              <a:spcBef>
                <a:spcPts val="1001"/>
              </a:spcBef>
              <a:tabLst>
                <a:tab algn="l" pos="0"/>
              </a:tabLst>
            </a:pPr>
            <a:endParaRPr b="0" lang="en-IN" sz="1600" spc="-1" strike="noStrike">
              <a:solidFill>
                <a:srgbClr val="000000"/>
              </a:solidFill>
              <a:latin typeface="Arial"/>
            </a:endParaRPr>
          </a:p>
        </p:txBody>
      </p:sp>
      <p:sp>
        <p:nvSpPr>
          <p:cNvPr id="77" name="TextBox 6"/>
          <p:cNvSpPr/>
          <p:nvPr/>
        </p:nvSpPr>
        <p:spPr>
          <a:xfrm>
            <a:off x="3745080" y="1402920"/>
            <a:ext cx="4616280" cy="1916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600" spc="-1" strike="noStrike">
                <a:solidFill>
                  <a:schemeClr val="dk1"/>
                </a:solidFill>
                <a:latin typeface="Calibri"/>
              </a:rPr>
              <a:t>Third Web:</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Connects with wallets for blockchain interactions.</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Facilitates secure purchases and transactions.</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Manages user authentication and authorization for wallet-related actions.</a:t>
            </a:r>
            <a:endParaRPr b="0" lang="en-IN" sz="1600" spc="-1" strike="noStrike">
              <a:solidFill>
                <a:srgbClr val="000000"/>
              </a:solidFill>
              <a:latin typeface="Arial"/>
            </a:endParaRPr>
          </a:p>
        </p:txBody>
      </p:sp>
      <p:sp>
        <p:nvSpPr>
          <p:cNvPr id="78" name="TextBox 7"/>
          <p:cNvSpPr/>
          <p:nvPr/>
        </p:nvSpPr>
        <p:spPr>
          <a:xfrm>
            <a:off x="6840000" y="3627000"/>
            <a:ext cx="5125320" cy="30128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600" spc="-1" strike="noStrike">
                <a:solidFill>
                  <a:schemeClr val="dk1"/>
                </a:solidFill>
                <a:latin typeface="Calibri"/>
              </a:rPr>
              <a:t>MongoDB:</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MongoDB is a popular document database that stores data in a flexible, JSON-like format called BSON.</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Unlike traditional relational databases, MongoDB doesn’t require a fixed schema.</a:t>
            </a:r>
            <a:endParaRPr b="0" lang="en-IN" sz="1600" spc="-1" strike="noStrike">
              <a:solidFill>
                <a:srgbClr val="000000"/>
              </a:solidFill>
              <a:latin typeface="Arial"/>
            </a:endParaRPr>
          </a:p>
          <a:p>
            <a:pPr marL="285840" indent="-285840" defTabSz="914400">
              <a:lnSpc>
                <a:spcPct val="150000"/>
              </a:lnSpc>
              <a:buClr>
                <a:srgbClr val="000000"/>
              </a:buClr>
              <a:buFont typeface="Arial"/>
              <a:buChar char="•"/>
            </a:pPr>
            <a:r>
              <a:rPr b="0" lang="en-US" sz="1600" spc="-1" strike="noStrike">
                <a:solidFill>
                  <a:schemeClr val="dk1"/>
                </a:solidFill>
                <a:latin typeface="Calibri"/>
              </a:rPr>
              <a:t>MongoDB offers a fully managed cloud service called Atlas, which allows you to start using MongoDB in seconds.</a:t>
            </a:r>
            <a:endParaRPr b="0" lang="en-IN" sz="1600" spc="-1" strike="noStrike">
              <a:solidFill>
                <a:srgbClr val="000000"/>
              </a:solidFill>
              <a:latin typeface="Arial"/>
            </a:endParaRPr>
          </a:p>
        </p:txBody>
      </p:sp>
      <p:pic>
        <p:nvPicPr>
          <p:cNvPr id="79" name="" descr=""/>
          <p:cNvPicPr/>
          <p:nvPr/>
        </p:nvPicPr>
        <p:blipFill>
          <a:blip r:embed="rId3"/>
          <a:stretch/>
        </p:blipFill>
        <p:spPr>
          <a:xfrm>
            <a:off x="8244000" y="3202560"/>
            <a:ext cx="2411640" cy="645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itle 2"/>
          <p:cNvSpPr/>
          <p:nvPr/>
        </p:nvSpPr>
        <p:spPr>
          <a:xfrm>
            <a:off x="748080" y="360000"/>
            <a:ext cx="3930840" cy="763200"/>
          </a:xfrm>
          <a:prstGeom prst="rect">
            <a:avLst/>
          </a:prstGeom>
          <a:noFill/>
          <a:ln w="0">
            <a:noFill/>
          </a:ln>
        </p:spPr>
        <p:style>
          <a:lnRef idx="0"/>
          <a:fillRef idx="0"/>
          <a:effectRef idx="0"/>
          <a:fontRef idx="minor"/>
        </p:style>
        <p:txBody>
          <a:bodyPr lIns="90000" rIns="90000" tIns="45000" bIns="45000" anchor="b">
            <a:noAutofit/>
          </a:bodyPr>
          <a:p>
            <a:pPr defTabSz="914400">
              <a:lnSpc>
                <a:spcPct val="90000"/>
              </a:lnSpc>
            </a:pPr>
            <a:r>
              <a:rPr b="1" lang="en-IN" sz="3200" spc="-1" strike="noStrike">
                <a:solidFill>
                  <a:schemeClr val="dk1"/>
                </a:solidFill>
                <a:latin typeface="Calibri"/>
              </a:rPr>
              <a:t>ER Diagram</a:t>
            </a:r>
            <a:endParaRPr b="0" lang="en-IN" sz="3200" spc="-1" strike="noStrike">
              <a:solidFill>
                <a:srgbClr val="000000"/>
              </a:solidFill>
              <a:latin typeface="Arial"/>
            </a:endParaRPr>
          </a:p>
        </p:txBody>
      </p:sp>
      <p:pic>
        <p:nvPicPr>
          <p:cNvPr id="81" name="Graphic 4" descr=""/>
          <p:cNvPicPr/>
          <p:nvPr/>
        </p:nvPicPr>
        <p:blipFill>
          <a:blip r:embed="rId1">
            <a:extLst>
              <a:ext uri="{96DAC541-7B7A-43D3-8B79-37D633B846F1}">
                <asvg:svgBlip xmlns:asvg="http://schemas.microsoft.com/office/drawing/2016/SVG/main" r:embed="rId2"/>
              </a:ext>
            </a:extLst>
          </a:blip>
          <a:stretch/>
        </p:blipFill>
        <p:spPr>
          <a:xfrm>
            <a:off x="2079720" y="1430640"/>
            <a:ext cx="7371720" cy="4580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Graphic 2" descr=""/>
          <p:cNvPicPr/>
          <p:nvPr/>
        </p:nvPicPr>
        <p:blipFill>
          <a:blip r:embed="rId1">
            <a:extLst>
              <a:ext uri="{96DAC541-7B7A-43D3-8B79-37D633B846F1}">
                <asvg:svgBlip xmlns:asvg="http://schemas.microsoft.com/office/drawing/2016/SVG/main" r:embed="rId2"/>
              </a:ext>
            </a:extLst>
          </a:blip>
          <a:stretch/>
        </p:blipFill>
        <p:spPr>
          <a:xfrm>
            <a:off x="2562840" y="245160"/>
            <a:ext cx="7607880" cy="5990040"/>
          </a:xfrm>
          <a:prstGeom prst="rect">
            <a:avLst/>
          </a:prstGeom>
          <a:ln w="0">
            <a:noFill/>
          </a:ln>
        </p:spPr>
      </p:pic>
      <p:sp>
        <p:nvSpPr>
          <p:cNvPr id="83" name="Title 3"/>
          <p:cNvSpPr/>
          <p:nvPr/>
        </p:nvSpPr>
        <p:spPr>
          <a:xfrm>
            <a:off x="691560" y="492840"/>
            <a:ext cx="2908080" cy="524520"/>
          </a:xfrm>
          <a:prstGeom prst="rect">
            <a:avLst/>
          </a:prstGeom>
          <a:noFill/>
          <a:ln w="0">
            <a:noFill/>
          </a:ln>
        </p:spPr>
        <p:style>
          <a:lnRef idx="0"/>
          <a:fillRef idx="0"/>
          <a:effectRef idx="0"/>
          <a:fontRef idx="minor"/>
        </p:style>
        <p:txBody>
          <a:bodyPr lIns="90000" rIns="90000" tIns="45000" bIns="45000" anchor="b">
            <a:noAutofit/>
          </a:bodyPr>
          <a:p>
            <a:pPr defTabSz="914400">
              <a:lnSpc>
                <a:spcPct val="90000"/>
              </a:lnSpc>
            </a:pPr>
            <a:r>
              <a:rPr b="1" lang="en-IN" sz="3200" spc="-1" strike="noStrike">
                <a:solidFill>
                  <a:schemeClr val="dk1"/>
                </a:solidFill>
                <a:latin typeface="Calibri"/>
              </a:rPr>
              <a:t>UML Diagram</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itle 3"/>
          <p:cNvSpPr/>
          <p:nvPr/>
        </p:nvSpPr>
        <p:spPr>
          <a:xfrm>
            <a:off x="493560" y="716400"/>
            <a:ext cx="4954320" cy="988920"/>
          </a:xfrm>
          <a:prstGeom prst="rect">
            <a:avLst/>
          </a:prstGeom>
          <a:noFill/>
          <a:ln w="0">
            <a:noFill/>
          </a:ln>
        </p:spPr>
        <p:style>
          <a:lnRef idx="0"/>
          <a:fillRef idx="0"/>
          <a:effectRef idx="0"/>
          <a:fontRef idx="minor"/>
        </p:style>
        <p:txBody>
          <a:bodyPr lIns="90000" rIns="90000" tIns="45000" bIns="45000" anchor="b">
            <a:noAutofit/>
          </a:bodyPr>
          <a:p>
            <a:pPr defTabSz="914400">
              <a:lnSpc>
                <a:spcPct val="90000"/>
              </a:lnSpc>
            </a:pPr>
            <a:r>
              <a:rPr b="0" lang="en-IN" sz="3200" spc="-1" strike="noStrike">
                <a:solidFill>
                  <a:schemeClr val="dk1"/>
                </a:solidFill>
                <a:latin typeface="Calibri"/>
              </a:rPr>
              <a:t>DFD Diagram </a:t>
            </a:r>
            <a:endParaRPr b="0" lang="en-IN" sz="3200" spc="-1" strike="noStrike">
              <a:solidFill>
                <a:srgbClr val="000000"/>
              </a:solidFill>
              <a:latin typeface="Arial"/>
            </a:endParaRPr>
          </a:p>
          <a:p>
            <a:pPr defTabSz="914400">
              <a:lnSpc>
                <a:spcPct val="90000"/>
              </a:lnSpc>
            </a:pPr>
            <a:endParaRPr b="0" lang="en-IN" sz="3200" spc="-1" strike="noStrike">
              <a:solidFill>
                <a:srgbClr val="000000"/>
              </a:solidFill>
              <a:latin typeface="Arial"/>
            </a:endParaRPr>
          </a:p>
        </p:txBody>
      </p:sp>
      <p:pic>
        <p:nvPicPr>
          <p:cNvPr id="85" name="Graphic 2" descr=""/>
          <p:cNvPicPr/>
          <p:nvPr/>
        </p:nvPicPr>
        <p:blipFill>
          <a:blip r:embed="rId1">
            <a:extLst>
              <a:ext uri="{96DAC541-7B7A-43D3-8B79-37D633B846F1}">
                <asvg:svgBlip xmlns:asvg="http://schemas.microsoft.com/office/drawing/2016/SVG/main" r:embed="rId2"/>
              </a:ext>
            </a:extLst>
          </a:blip>
          <a:stretch/>
        </p:blipFill>
        <p:spPr>
          <a:xfrm>
            <a:off x="4009320" y="294120"/>
            <a:ext cx="7019280" cy="6419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24720" y="411120"/>
            <a:ext cx="3930840" cy="79884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Trading and Exchange</a:t>
            </a:r>
            <a:endParaRPr b="0" lang="en-IN" sz="3200" spc="-1" strike="noStrike">
              <a:solidFill>
                <a:srgbClr val="000000"/>
              </a:solidFill>
              <a:latin typeface="Arial"/>
            </a:endParaRPr>
          </a:p>
        </p:txBody>
      </p:sp>
      <p:sp>
        <p:nvSpPr>
          <p:cNvPr id="87" name="PlaceHolder 2"/>
          <p:cNvSpPr>
            <a:spLocks noGrp="1"/>
          </p:cNvSpPr>
          <p:nvPr>
            <p:ph/>
          </p:nvPr>
        </p:nvSpPr>
        <p:spPr>
          <a:xfrm>
            <a:off x="324720" y="1384560"/>
            <a:ext cx="5076000" cy="43524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Font typeface="Calibri Light"/>
              <a:buAutoNum type="arabicPeriod"/>
            </a:pPr>
            <a:r>
              <a:rPr b="1" lang="en-US" sz="1600" spc="-1" strike="noStrike">
                <a:solidFill>
                  <a:schemeClr val="dk1"/>
                </a:solidFill>
                <a:latin typeface="Calibri"/>
              </a:rPr>
              <a:t>Access PixelVault Web App:</a:t>
            </a:r>
            <a:endParaRPr b="0" lang="en-IN" sz="1600" spc="-1" strike="noStrike">
              <a:solidFill>
                <a:srgbClr val="000000"/>
              </a:solidFill>
              <a:latin typeface="Arial"/>
            </a:endParaRPr>
          </a:p>
          <a:p>
            <a:pPr lvl="1" marL="743040" indent="-285840" defTabSz="914400">
              <a:lnSpc>
                <a:spcPct val="90000"/>
              </a:lnSpc>
              <a:spcBef>
                <a:spcPts val="499"/>
              </a:spcBef>
              <a:buClr>
                <a:srgbClr val="000000"/>
              </a:buClr>
              <a:buFont typeface="Arial"/>
              <a:buChar char="•"/>
            </a:pPr>
            <a:r>
              <a:rPr b="0" lang="en-US" sz="1600" spc="-1" strike="noStrike">
                <a:solidFill>
                  <a:schemeClr val="dk1"/>
                </a:solidFill>
                <a:latin typeface="Calibri"/>
              </a:rPr>
              <a:t>Go to the PixelVault web app.</a:t>
            </a:r>
            <a:endParaRPr b="0" lang="en-IN" sz="1600" spc="-1" strike="noStrike">
              <a:solidFill>
                <a:srgbClr val="000000"/>
              </a:solidFill>
              <a:latin typeface="Arial"/>
            </a:endParaRPr>
          </a:p>
          <a:p>
            <a:pPr marL="432000" indent="-324000" defTabSz="914400">
              <a:lnSpc>
                <a:spcPct val="90000"/>
              </a:lnSpc>
              <a:spcBef>
                <a:spcPts val="1001"/>
              </a:spcBef>
              <a:buClr>
                <a:srgbClr val="000000"/>
              </a:buClr>
              <a:buFont typeface="Calibri Light"/>
              <a:buAutoNum type="arabicPeriod"/>
            </a:pPr>
            <a:r>
              <a:rPr b="1" lang="en-US" sz="1600" spc="-1" strike="noStrike">
                <a:solidFill>
                  <a:schemeClr val="dk1"/>
                </a:solidFill>
                <a:latin typeface="Calibri"/>
              </a:rPr>
              <a:t>Explore NFT Marketplace:</a:t>
            </a:r>
            <a:endParaRPr b="0" lang="en-IN" sz="1600" spc="-1" strike="noStrike">
              <a:solidFill>
                <a:srgbClr val="000000"/>
              </a:solidFill>
              <a:latin typeface="Arial"/>
            </a:endParaRPr>
          </a:p>
          <a:p>
            <a:pPr lvl="1" marL="743040" indent="-285840" defTabSz="914400">
              <a:lnSpc>
                <a:spcPct val="90000"/>
              </a:lnSpc>
              <a:spcBef>
                <a:spcPts val="499"/>
              </a:spcBef>
              <a:buClr>
                <a:srgbClr val="000000"/>
              </a:buClr>
              <a:buFont typeface="Arial"/>
              <a:buChar char="•"/>
            </a:pPr>
            <a:r>
              <a:rPr b="0" lang="en-US" sz="1600" spc="-1" strike="noStrike">
                <a:solidFill>
                  <a:schemeClr val="dk1"/>
                </a:solidFill>
                <a:latin typeface="Calibri"/>
              </a:rPr>
              <a:t>Navigate the marketplace to discover featured and trending NFTs.</a:t>
            </a:r>
            <a:endParaRPr b="0" lang="en-IN" sz="1600" spc="-1" strike="noStrike">
              <a:solidFill>
                <a:srgbClr val="000000"/>
              </a:solidFill>
              <a:latin typeface="Arial"/>
            </a:endParaRPr>
          </a:p>
          <a:p>
            <a:pPr marL="432000" indent="-324000" defTabSz="914400">
              <a:lnSpc>
                <a:spcPct val="90000"/>
              </a:lnSpc>
              <a:spcBef>
                <a:spcPts val="1001"/>
              </a:spcBef>
              <a:buClr>
                <a:srgbClr val="000000"/>
              </a:buClr>
              <a:buFont typeface="Calibri Light"/>
              <a:buAutoNum type="arabicPeriod"/>
            </a:pPr>
            <a:r>
              <a:rPr b="1" lang="en-US" sz="1600" spc="-1" strike="noStrike">
                <a:solidFill>
                  <a:schemeClr val="dk1"/>
                </a:solidFill>
                <a:latin typeface="Calibri"/>
              </a:rPr>
              <a:t>View NFT Details:</a:t>
            </a:r>
            <a:endParaRPr b="0" lang="en-IN" sz="1600" spc="-1" strike="noStrike">
              <a:solidFill>
                <a:srgbClr val="000000"/>
              </a:solidFill>
              <a:latin typeface="Arial"/>
            </a:endParaRPr>
          </a:p>
          <a:p>
            <a:pPr lvl="1" marL="743040" indent="-285840" defTabSz="914400">
              <a:lnSpc>
                <a:spcPct val="90000"/>
              </a:lnSpc>
              <a:spcBef>
                <a:spcPts val="499"/>
              </a:spcBef>
              <a:buClr>
                <a:srgbClr val="000000"/>
              </a:buClr>
              <a:buFont typeface="Arial"/>
              <a:buChar char="•"/>
            </a:pPr>
            <a:r>
              <a:rPr b="0" lang="en-US" sz="1600" spc="-1" strike="noStrike">
                <a:solidFill>
                  <a:schemeClr val="dk1"/>
                </a:solidFill>
                <a:latin typeface="Calibri"/>
              </a:rPr>
              <a:t>Click on an NFT to see its details, including description, creator info, and pricing.</a:t>
            </a:r>
            <a:endParaRPr b="0" lang="en-IN" sz="1600" spc="-1" strike="noStrike">
              <a:solidFill>
                <a:srgbClr val="000000"/>
              </a:solidFill>
              <a:latin typeface="Arial"/>
            </a:endParaRPr>
          </a:p>
          <a:p>
            <a:pPr marL="432000" indent="-324000" defTabSz="914400">
              <a:lnSpc>
                <a:spcPct val="90000"/>
              </a:lnSpc>
              <a:spcBef>
                <a:spcPts val="1001"/>
              </a:spcBef>
              <a:buClr>
                <a:srgbClr val="000000"/>
              </a:buClr>
              <a:buFont typeface="Calibri Light"/>
              <a:buAutoNum type="arabicPeriod"/>
            </a:pPr>
            <a:r>
              <a:rPr b="1" lang="en-US" sz="1600" spc="-1" strike="noStrike">
                <a:solidFill>
                  <a:schemeClr val="dk1"/>
                </a:solidFill>
                <a:latin typeface="Calibri"/>
              </a:rPr>
              <a:t>Connect Digital Wallet:</a:t>
            </a:r>
            <a:endParaRPr b="0" lang="en-IN" sz="1600" spc="-1" strike="noStrike">
              <a:solidFill>
                <a:srgbClr val="000000"/>
              </a:solidFill>
              <a:latin typeface="Arial"/>
            </a:endParaRPr>
          </a:p>
          <a:p>
            <a:pPr lvl="1" marL="743040" indent="-285840" defTabSz="914400">
              <a:lnSpc>
                <a:spcPct val="90000"/>
              </a:lnSpc>
              <a:spcBef>
                <a:spcPts val="499"/>
              </a:spcBef>
              <a:buClr>
                <a:srgbClr val="000000"/>
              </a:buClr>
              <a:buFont typeface="Arial"/>
              <a:buChar char="•"/>
            </a:pPr>
            <a:r>
              <a:rPr b="0" lang="en-US" sz="1600" spc="-1" strike="noStrike">
                <a:solidFill>
                  <a:schemeClr val="dk1"/>
                </a:solidFill>
                <a:latin typeface="Calibri"/>
              </a:rPr>
              <a:t>Connect your digital wallet, such as MetaMask, to trade or exchange NFTs.</a:t>
            </a:r>
            <a:endParaRPr b="0" lang="en-IN" sz="1600" spc="-1" strike="noStrike">
              <a:solidFill>
                <a:srgbClr val="000000"/>
              </a:solidFill>
              <a:latin typeface="Arial"/>
            </a:endParaRPr>
          </a:p>
          <a:p>
            <a:pPr marL="432000" indent="-324000" defTabSz="914400">
              <a:lnSpc>
                <a:spcPct val="90000"/>
              </a:lnSpc>
              <a:spcBef>
                <a:spcPts val="1001"/>
              </a:spcBef>
              <a:buClr>
                <a:srgbClr val="000000"/>
              </a:buClr>
              <a:buFont typeface="Calibri Light"/>
              <a:buAutoNum type="arabicPeriod"/>
            </a:pPr>
            <a:r>
              <a:rPr b="1" lang="en-US" sz="1600" spc="-1" strike="noStrike">
                <a:solidFill>
                  <a:schemeClr val="dk1"/>
                </a:solidFill>
                <a:latin typeface="Calibri"/>
              </a:rPr>
              <a:t>Buy NFTs:</a:t>
            </a:r>
            <a:endParaRPr b="0" lang="en-IN" sz="1600" spc="-1" strike="noStrike">
              <a:solidFill>
                <a:srgbClr val="000000"/>
              </a:solidFill>
              <a:latin typeface="Arial"/>
            </a:endParaRPr>
          </a:p>
          <a:p>
            <a:pPr lvl="1" marL="743040" indent="-285840" defTabSz="914400">
              <a:lnSpc>
                <a:spcPct val="90000"/>
              </a:lnSpc>
              <a:spcBef>
                <a:spcPts val="499"/>
              </a:spcBef>
              <a:buClr>
                <a:srgbClr val="000000"/>
              </a:buClr>
              <a:buFont typeface="Arial"/>
              <a:buChar char="•"/>
            </a:pPr>
            <a:r>
              <a:rPr b="0" lang="en-US" sz="1600" spc="-1" strike="noStrike">
                <a:solidFill>
                  <a:schemeClr val="dk1"/>
                </a:solidFill>
                <a:latin typeface="Calibri"/>
              </a:rPr>
              <a:t>Purchase NFTs directly from the marketplace. Confirm the transaction through your wallet.</a:t>
            </a:r>
            <a:endParaRPr b="0" lang="en-IN" sz="1600" spc="-1" strike="noStrike">
              <a:solidFill>
                <a:srgbClr val="000000"/>
              </a:solidFill>
              <a:latin typeface="Arial"/>
            </a:endParaRPr>
          </a:p>
        </p:txBody>
      </p:sp>
      <p:sp>
        <p:nvSpPr>
          <p:cNvPr id="88" name="TextBox 8"/>
          <p:cNvSpPr/>
          <p:nvPr/>
        </p:nvSpPr>
        <p:spPr>
          <a:xfrm>
            <a:off x="6095880" y="1211040"/>
            <a:ext cx="5076000" cy="4232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600" spc="-1" strike="noStrike">
                <a:solidFill>
                  <a:schemeClr val="dk1"/>
                </a:solidFill>
                <a:latin typeface="Calibri"/>
              </a:rPr>
              <a:t>6.Sell NFTs:</a:t>
            </a:r>
            <a:endParaRPr b="0" lang="en-IN" sz="1600" spc="-1" strike="noStrike">
              <a:solidFill>
                <a:srgbClr val="000000"/>
              </a:solidFill>
              <a:latin typeface="Arial"/>
            </a:endParaRPr>
          </a:p>
          <a:p>
            <a:pPr lvl="1" marL="743040" indent="-285840" defTabSz="914400">
              <a:lnSpc>
                <a:spcPct val="100000"/>
              </a:lnSpc>
              <a:buClr>
                <a:srgbClr val="000000"/>
              </a:buClr>
              <a:buFont typeface="Arial"/>
              <a:buChar char="•"/>
            </a:pPr>
            <a:r>
              <a:rPr b="0" lang="en-US" sz="1600" spc="-1" strike="noStrike">
                <a:solidFill>
                  <a:schemeClr val="dk1"/>
                </a:solidFill>
                <a:latin typeface="Calibri"/>
              </a:rPr>
              <a:t>List NFTs for sale with specified prices. Wait for potential buyers to make transactions.</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7.Auctions and Bidding:</a:t>
            </a:r>
            <a:endParaRPr b="0" lang="en-IN" sz="1600" spc="-1" strike="noStrike">
              <a:solidFill>
                <a:srgbClr val="000000"/>
              </a:solidFill>
              <a:latin typeface="Arial"/>
            </a:endParaRPr>
          </a:p>
          <a:p>
            <a:pPr lvl="1" marL="743040" indent="-285840" defTabSz="914400">
              <a:lnSpc>
                <a:spcPct val="100000"/>
              </a:lnSpc>
              <a:buClr>
                <a:srgbClr val="000000"/>
              </a:buClr>
              <a:buFont typeface="Arial"/>
              <a:buChar char="•"/>
            </a:pPr>
            <a:r>
              <a:rPr b="0" lang="en-US" sz="1600" spc="-1" strike="noStrike">
                <a:solidFill>
                  <a:schemeClr val="dk1"/>
                </a:solidFill>
                <a:latin typeface="Calibri"/>
              </a:rPr>
              <a:t>Participate in auctions by placing bids on NFTs. The highest bidder wins the item.</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8.Swapping or Exchanging:</a:t>
            </a:r>
            <a:endParaRPr b="0" lang="en-IN" sz="1600" spc="-1" strike="noStrike">
              <a:solidFill>
                <a:srgbClr val="000000"/>
              </a:solidFill>
              <a:latin typeface="Arial"/>
            </a:endParaRPr>
          </a:p>
          <a:p>
            <a:pPr lvl="1" marL="743040" indent="-285840" defTabSz="914400">
              <a:lnSpc>
                <a:spcPct val="100000"/>
              </a:lnSpc>
              <a:buClr>
                <a:srgbClr val="000000"/>
              </a:buClr>
              <a:buFont typeface="Arial"/>
              <a:buChar char="•"/>
            </a:pPr>
            <a:r>
              <a:rPr b="0" lang="en-US" sz="1600" spc="-1" strike="noStrike">
                <a:solidFill>
                  <a:schemeClr val="dk1"/>
                </a:solidFill>
                <a:latin typeface="Calibri"/>
              </a:rPr>
              <a:t>Explore features for swapping or exchanging NFTs directly with other users on the platform.</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9.Transaction Confirmations:</a:t>
            </a:r>
            <a:endParaRPr b="0" lang="en-IN" sz="1600" spc="-1" strike="noStrike">
              <a:solidFill>
                <a:srgbClr val="000000"/>
              </a:solidFill>
              <a:latin typeface="Arial"/>
            </a:endParaRPr>
          </a:p>
          <a:p>
            <a:pPr lvl="1" marL="743040" indent="-285840" defTabSz="914400">
              <a:lnSpc>
                <a:spcPct val="100000"/>
              </a:lnSpc>
              <a:buClr>
                <a:srgbClr val="000000"/>
              </a:buClr>
              <a:buFont typeface="Arial"/>
              <a:buChar char="•"/>
            </a:pPr>
            <a:r>
              <a:rPr b="0" lang="en-US" sz="1600" spc="-1" strike="noStrike">
                <a:solidFill>
                  <a:schemeClr val="dk1"/>
                </a:solidFill>
                <a:latin typeface="Calibri"/>
              </a:rPr>
              <a:t>Confirm transactions through your connected digital wallet. Verify funds and review associated fees.</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10.Ownership and Transfers:</a:t>
            </a:r>
            <a:endParaRPr b="0" lang="en-IN" sz="1600" spc="-1" strike="noStrike">
              <a:solidFill>
                <a:srgbClr val="000000"/>
              </a:solidFill>
              <a:latin typeface="Arial"/>
            </a:endParaRPr>
          </a:p>
          <a:p>
            <a:pPr lvl="1" marL="743040" indent="-285840" defTabSz="914400">
              <a:lnSpc>
                <a:spcPct val="100000"/>
              </a:lnSpc>
              <a:buClr>
                <a:srgbClr val="000000"/>
              </a:buClr>
              <a:buFont typeface="Arial"/>
              <a:buChar char="•"/>
            </a:pPr>
            <a:r>
              <a:rPr b="0" lang="en-US" sz="1600" spc="-1" strike="noStrike">
                <a:solidFill>
                  <a:schemeClr val="dk1"/>
                </a:solidFill>
                <a:latin typeface="Calibri"/>
              </a:rPr>
              <a:t>NFT ownership transfers on the blockchain. Confirm changes in ownership within your wallet.</a:t>
            </a:r>
            <a:endParaRPr b="0" lang="en-IN" sz="1600" spc="-1" strike="noStrike">
              <a:solidFill>
                <a:srgbClr val="000000"/>
              </a:solidFill>
              <a:latin typeface="Arial"/>
            </a:endParaRPr>
          </a:p>
          <a:p>
            <a:pPr defTabSz="914400">
              <a:lnSpc>
                <a:spcPct val="100000"/>
              </a:lnSpc>
            </a:pP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52680" y="854280"/>
            <a:ext cx="2406240" cy="58464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IN" sz="3200" spc="-1" strike="noStrike">
                <a:solidFill>
                  <a:schemeClr val="dk1"/>
                </a:solidFill>
                <a:latin typeface="Calibri"/>
              </a:rPr>
              <a:t>Advantages</a:t>
            </a:r>
            <a:endParaRPr b="0" lang="en-IN" sz="3200" spc="-1" strike="noStrike">
              <a:solidFill>
                <a:srgbClr val="000000"/>
              </a:solidFill>
              <a:latin typeface="Arial"/>
            </a:endParaRPr>
          </a:p>
        </p:txBody>
      </p:sp>
      <p:sp>
        <p:nvSpPr>
          <p:cNvPr id="90" name="Text Placeholder 3"/>
          <p:cNvSpPr/>
          <p:nvPr/>
        </p:nvSpPr>
        <p:spPr>
          <a:xfrm>
            <a:off x="667800" y="1620000"/>
            <a:ext cx="9951840" cy="4667760"/>
          </a:xfrm>
          <a:prstGeom prst="rect">
            <a:avLst/>
          </a:prstGeom>
          <a:noFill/>
          <a:ln w="0">
            <a:noFill/>
          </a:ln>
        </p:spPr>
        <p:style>
          <a:lnRef idx="0"/>
          <a:fillRef idx="0"/>
          <a:effectRef idx="0"/>
          <a:fontRef idx="minor"/>
        </p:style>
        <p:txBody>
          <a:bodyPr lIns="90000" rIns="90000" tIns="45000" bIns="45000" anchor="t">
            <a:noAutofit/>
          </a:bodyPr>
          <a:p>
            <a:pPr marL="285840" indent="-285840" defTabSz="914400">
              <a:lnSpc>
                <a:spcPct val="100000"/>
              </a:lnSpc>
              <a:spcBef>
                <a:spcPts val="1001"/>
              </a:spcBef>
              <a:buClr>
                <a:srgbClr val="000000"/>
              </a:buClr>
              <a:buFont typeface="Arial"/>
              <a:buChar char="•"/>
            </a:pPr>
            <a:r>
              <a:rPr b="1" lang="en-US" sz="1600" spc="-1" strike="noStrike">
                <a:solidFill>
                  <a:schemeClr val="dk1"/>
                </a:solidFill>
                <a:latin typeface="Calibri"/>
              </a:rPr>
              <a:t>Community Engagement:</a:t>
            </a:r>
            <a:endParaRPr b="0" lang="en-IN" sz="1600" spc="-1" strike="noStrike">
              <a:solidFill>
                <a:srgbClr val="000000"/>
              </a:solidFill>
              <a:latin typeface="Arial"/>
            </a:endParaRPr>
          </a:p>
          <a:p>
            <a:pPr defTabSz="914400">
              <a:lnSpc>
                <a:spcPct val="100000"/>
              </a:lnSpc>
              <a:spcBef>
                <a:spcPts val="1001"/>
              </a:spcBef>
              <a:tabLst>
                <a:tab algn="l" pos="0"/>
              </a:tabLst>
            </a:pPr>
            <a:r>
              <a:rPr b="0" lang="en-US" sz="1600" spc="-1" strike="noStrike">
                <a:solidFill>
                  <a:schemeClr val="dk1"/>
                </a:solidFill>
                <a:latin typeface="Calibri"/>
              </a:rPr>
              <a:t>	</a:t>
            </a:r>
            <a:r>
              <a:rPr b="0" lang="en-US" sz="1600" spc="-1" strike="noStrike">
                <a:solidFill>
                  <a:schemeClr val="dk1"/>
                </a:solidFill>
                <a:latin typeface="Calibri"/>
              </a:rPr>
              <a:t>Features to foster a community, such as forums, discussions, or social aspects.</a:t>
            </a:r>
            <a:endParaRPr b="0" lang="en-IN" sz="1600" spc="-1" strike="noStrike">
              <a:solidFill>
                <a:srgbClr val="000000"/>
              </a:solidFill>
              <a:latin typeface="Arial"/>
            </a:endParaRPr>
          </a:p>
          <a:p>
            <a:pPr marL="285840" indent="-285840" defTabSz="914400">
              <a:lnSpc>
                <a:spcPct val="100000"/>
              </a:lnSpc>
              <a:spcBef>
                <a:spcPts val="1001"/>
              </a:spcBef>
              <a:buClr>
                <a:srgbClr val="000000"/>
              </a:buClr>
              <a:buFont typeface="Arial"/>
              <a:buChar char="•"/>
              <a:tabLst>
                <a:tab algn="l" pos="0"/>
              </a:tabLst>
            </a:pPr>
            <a:r>
              <a:rPr b="1" lang="en-US" sz="1600" spc="-1" strike="noStrike">
                <a:solidFill>
                  <a:schemeClr val="dk1"/>
                </a:solidFill>
                <a:latin typeface="Calibri"/>
              </a:rPr>
              <a:t>Auction and Bidding:</a:t>
            </a:r>
            <a:endParaRPr b="0" lang="en-IN" sz="1600" spc="-1" strike="noStrike">
              <a:solidFill>
                <a:srgbClr val="000000"/>
              </a:solidFill>
              <a:latin typeface="Arial"/>
            </a:endParaRPr>
          </a:p>
          <a:p>
            <a:pPr defTabSz="914400">
              <a:lnSpc>
                <a:spcPct val="100000"/>
              </a:lnSpc>
              <a:spcBef>
                <a:spcPts val="1001"/>
              </a:spcBef>
              <a:tabLst>
                <a:tab algn="l" pos="0"/>
              </a:tabLst>
            </a:pPr>
            <a:r>
              <a:rPr b="0" lang="en-US" sz="1600" spc="-1" strike="noStrike">
                <a:solidFill>
                  <a:schemeClr val="dk1"/>
                </a:solidFill>
                <a:latin typeface="Calibri"/>
              </a:rPr>
              <a:t>	</a:t>
            </a:r>
            <a:r>
              <a:rPr b="0" lang="en-US" sz="1600" spc="-1" strike="noStrike">
                <a:solidFill>
                  <a:schemeClr val="dk1"/>
                </a:solidFill>
                <a:latin typeface="Calibri"/>
              </a:rPr>
              <a:t>Capability for users to participate in auctions and place bids on NFTs.</a:t>
            </a:r>
            <a:endParaRPr b="0" lang="en-IN" sz="1600" spc="-1" strike="noStrike">
              <a:solidFill>
                <a:srgbClr val="000000"/>
              </a:solidFill>
              <a:latin typeface="Arial"/>
            </a:endParaRPr>
          </a:p>
          <a:p>
            <a:pPr marL="285840" indent="-285840" defTabSz="914400">
              <a:lnSpc>
                <a:spcPct val="100000"/>
              </a:lnSpc>
              <a:spcBef>
                <a:spcPts val="1001"/>
              </a:spcBef>
              <a:buClr>
                <a:srgbClr val="000000"/>
              </a:buClr>
              <a:buFont typeface="Arial"/>
              <a:buChar char="•"/>
              <a:tabLst>
                <a:tab algn="l" pos="0"/>
              </a:tabLst>
            </a:pPr>
            <a:r>
              <a:rPr b="1" lang="en-US" sz="1600" spc="-1" strike="noStrike">
                <a:solidFill>
                  <a:schemeClr val="dk1"/>
                </a:solidFill>
                <a:latin typeface="Calibri"/>
              </a:rPr>
              <a:t>Customizable Content:</a:t>
            </a:r>
            <a:endParaRPr b="0" lang="en-IN" sz="1600" spc="-1" strike="noStrike">
              <a:solidFill>
                <a:srgbClr val="000000"/>
              </a:solidFill>
              <a:latin typeface="Arial"/>
            </a:endParaRPr>
          </a:p>
          <a:p>
            <a:pPr defTabSz="914400">
              <a:lnSpc>
                <a:spcPct val="100000"/>
              </a:lnSpc>
              <a:spcBef>
                <a:spcPts val="1001"/>
              </a:spcBef>
              <a:tabLst>
                <a:tab algn="l" pos="0"/>
              </a:tabLst>
            </a:pPr>
            <a:r>
              <a:rPr b="0" lang="en-US" sz="1600" spc="-1" strike="noStrike">
                <a:solidFill>
                  <a:schemeClr val="dk1"/>
                </a:solidFill>
                <a:latin typeface="Calibri"/>
              </a:rPr>
              <a:t>	</a:t>
            </a:r>
            <a:r>
              <a:rPr b="0" lang="en-US" sz="1600" spc="-1" strike="noStrike">
                <a:solidFill>
                  <a:schemeClr val="dk1"/>
                </a:solidFill>
                <a:latin typeface="Calibri"/>
              </a:rPr>
              <a:t>Ability for creators to customize and describe their NFTs with metadata.</a:t>
            </a:r>
            <a:endParaRPr b="0" lang="en-IN" sz="1600" spc="-1" strike="noStrike">
              <a:solidFill>
                <a:srgbClr val="000000"/>
              </a:solidFill>
              <a:latin typeface="Arial"/>
            </a:endParaRPr>
          </a:p>
          <a:p>
            <a:pPr marL="285840" indent="-285840" defTabSz="914400">
              <a:lnSpc>
                <a:spcPct val="100000"/>
              </a:lnSpc>
              <a:spcBef>
                <a:spcPts val="1001"/>
              </a:spcBef>
              <a:buClr>
                <a:srgbClr val="000000"/>
              </a:buClr>
              <a:buFont typeface="Arial"/>
              <a:buChar char="•"/>
              <a:tabLst>
                <a:tab algn="l" pos="0"/>
              </a:tabLst>
            </a:pPr>
            <a:r>
              <a:rPr b="1" lang="en-US" sz="1600" spc="-1" strike="noStrike">
                <a:solidFill>
                  <a:schemeClr val="dk1"/>
                </a:solidFill>
                <a:latin typeface="Calibri"/>
              </a:rPr>
              <a:t>Transparent Ownership Records:</a:t>
            </a:r>
            <a:endParaRPr b="0" lang="en-IN" sz="1600" spc="-1" strike="noStrike">
              <a:solidFill>
                <a:srgbClr val="000000"/>
              </a:solidFill>
              <a:latin typeface="Arial"/>
            </a:endParaRPr>
          </a:p>
          <a:p>
            <a:pPr defTabSz="914400">
              <a:lnSpc>
                <a:spcPct val="100000"/>
              </a:lnSpc>
              <a:spcBef>
                <a:spcPts val="1001"/>
              </a:spcBef>
              <a:tabLst>
                <a:tab algn="l" pos="0"/>
              </a:tabLst>
            </a:pPr>
            <a:r>
              <a:rPr b="0" lang="en-US" sz="1600" spc="-1" strike="noStrike">
                <a:solidFill>
                  <a:schemeClr val="dk1"/>
                </a:solidFill>
                <a:latin typeface="Calibri"/>
              </a:rPr>
              <a:t>	</a:t>
            </a:r>
            <a:r>
              <a:rPr b="0" lang="en-US" sz="1600" spc="-1" strike="noStrike">
                <a:solidFill>
                  <a:schemeClr val="dk1"/>
                </a:solidFill>
                <a:latin typeface="Calibri"/>
              </a:rPr>
              <a:t>Utilization of blockchain for transparent and verifiable ownership records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684</TotalTime>
  <Application>LibreOffice/24.2.1.2$Windows_X86_64 LibreOffice_project/db4def46b0453cc22e2d0305797cf981b68ef5ac</Application>
  <AppVersion>15.0000</AppVersion>
  <Words>944</Words>
  <Paragraphs>121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2023-11-30T21:41:00Z</dcterms:created>
  <dc:creator>amar yadav</dc:creator>
  <dc:description/>
  <dc:language>en-IN</dc:language>
  <cp:lastModifiedBy/>
  <cp:lastPrinted>2024-05-17T02:28:56Z</cp:lastPrinted>
  <dcterms:modified xsi:type="dcterms:W3CDTF">2024-05-18T00:01:07Z</dcterms:modified>
  <cp:revision>17</cp:revision>
  <dc:subject/>
  <dc:title>BUNDELKHAND UNIVERSITY, JHANSI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