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entury Gothic Paneuropean Bold" charset="1" panose="020B0702020202020204"/>
      <p:regular r:id="rId21"/>
    </p:embeddedFont>
    <p:embeddedFont>
      <p:font typeface="Century Gothic Paneuropean" charset="1" panose="020B0502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ieeexplore.ieee.org/abstract/document/9429429" TargetMode="External" Type="http://schemas.openxmlformats.org/officeDocument/2006/relationships/hyperlink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https://ieeexplore.ieee.org/abstract/document/8285700" TargetMode="External" Type="http://schemas.openxmlformats.org/officeDocument/2006/relationships/hyperlink"/><Relationship Id="rId6" Target="https://ieeexplore.ieee.org/abstract/document/9074920" TargetMode="External" Type="http://schemas.openxmlformats.org/officeDocument/2006/relationships/hyperlink"/><Relationship Id="rId7" Target="https://ieeexplore.ieee.org/abstract/document/8955791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jpe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9380" y="1226175"/>
            <a:ext cx="13648885" cy="391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14"/>
              </a:lnSpc>
            </a:pPr>
            <a:r>
              <a:rPr lang="en-US" b="true" sz="11224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HUMAN ACTION </a:t>
            </a:r>
          </a:p>
          <a:p>
            <a:pPr algn="ctr">
              <a:lnSpc>
                <a:spcPts val="15714"/>
              </a:lnSpc>
            </a:pPr>
            <a:r>
              <a:rPr lang="en-US" b="true" sz="11224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RECOGNITION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02824" y="6512253"/>
            <a:ext cx="8522150" cy="92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2"/>
              </a:lnSpc>
            </a:pPr>
            <a:r>
              <a:rPr lang="en-US" sz="53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BY-ABHINAV KUMAR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144000" y="8491887"/>
            <a:ext cx="8723987" cy="112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1"/>
              </a:lnSpc>
            </a:pPr>
            <a:r>
              <a:rPr lang="en-US" sz="335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SUPERVISOR: Dr. Parashjyoti Borah</a:t>
            </a:r>
          </a:p>
          <a:p>
            <a:pPr algn="ctr">
              <a:lnSpc>
                <a:spcPts val="440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882901" y="5203853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(USING 3D CNN)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3139384"/>
            <a:ext cx="5191782" cy="5060981"/>
          </a:xfrm>
          <a:custGeom>
            <a:avLst/>
            <a:gdLst/>
            <a:ahLst/>
            <a:cxnLst/>
            <a:rect r="r" b="b" t="t" l="l"/>
            <a:pathLst>
              <a:path h="5060981" w="5191782">
                <a:moveTo>
                  <a:pt x="0" y="0"/>
                </a:moveTo>
                <a:lnTo>
                  <a:pt x="5191782" y="0"/>
                </a:lnTo>
                <a:lnTo>
                  <a:pt x="5191782" y="5060981"/>
                </a:lnTo>
                <a:lnTo>
                  <a:pt x="0" y="5060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19736" y="3193595"/>
            <a:ext cx="5248529" cy="4952559"/>
          </a:xfrm>
          <a:custGeom>
            <a:avLst/>
            <a:gdLst/>
            <a:ahLst/>
            <a:cxnLst/>
            <a:rect r="r" b="b" t="t" l="l"/>
            <a:pathLst>
              <a:path h="4952559" w="5248529">
                <a:moveTo>
                  <a:pt x="0" y="0"/>
                </a:moveTo>
                <a:lnTo>
                  <a:pt x="5248528" y="0"/>
                </a:lnTo>
                <a:lnTo>
                  <a:pt x="5248528" y="4952559"/>
                </a:lnTo>
                <a:lnTo>
                  <a:pt x="0" y="49525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022962" y="3139384"/>
            <a:ext cx="5052611" cy="4952559"/>
          </a:xfrm>
          <a:custGeom>
            <a:avLst/>
            <a:gdLst/>
            <a:ahLst/>
            <a:cxnLst/>
            <a:rect r="r" b="b" t="t" l="l"/>
            <a:pathLst>
              <a:path h="4952559" w="5052611">
                <a:moveTo>
                  <a:pt x="0" y="0"/>
                </a:moveTo>
                <a:lnTo>
                  <a:pt x="5052610" y="0"/>
                </a:lnTo>
                <a:lnTo>
                  <a:pt x="5052610" y="4952559"/>
                </a:lnTo>
                <a:lnTo>
                  <a:pt x="0" y="49525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971382" y="507904"/>
            <a:ext cx="13336209" cy="936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b="true" sz="5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IMPLEMENTATION AND PERFORMANCE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9057" y="1900340"/>
            <a:ext cx="13185924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implemented basic code ..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8362535"/>
            <a:ext cx="4715733" cy="43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Fold1 performance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19736" y="8362535"/>
            <a:ext cx="4715733" cy="43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Fold2 performance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59839" y="8362535"/>
            <a:ext cx="4715733" cy="43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Fold3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928342" y="802560"/>
            <a:ext cx="4370907" cy="4252545"/>
          </a:xfrm>
          <a:custGeom>
            <a:avLst/>
            <a:gdLst/>
            <a:ahLst/>
            <a:cxnLst/>
            <a:rect r="r" b="b" t="t" l="l"/>
            <a:pathLst>
              <a:path h="4252545" w="4370907">
                <a:moveTo>
                  <a:pt x="0" y="0"/>
                </a:moveTo>
                <a:lnTo>
                  <a:pt x="4370906" y="0"/>
                </a:lnTo>
                <a:lnTo>
                  <a:pt x="4370906" y="4252545"/>
                </a:lnTo>
                <a:lnTo>
                  <a:pt x="0" y="4252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688826" y="802560"/>
            <a:ext cx="4218320" cy="4252545"/>
          </a:xfrm>
          <a:custGeom>
            <a:avLst/>
            <a:gdLst/>
            <a:ahLst/>
            <a:cxnLst/>
            <a:rect r="r" b="b" t="t" l="l"/>
            <a:pathLst>
              <a:path h="4252545" w="4218320">
                <a:moveTo>
                  <a:pt x="0" y="0"/>
                </a:moveTo>
                <a:lnTo>
                  <a:pt x="4218320" y="0"/>
                </a:lnTo>
                <a:lnTo>
                  <a:pt x="4218320" y="4252545"/>
                </a:lnTo>
                <a:lnTo>
                  <a:pt x="0" y="4252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252866" y="5869339"/>
            <a:ext cx="10312385" cy="2311397"/>
          </a:xfrm>
          <a:custGeom>
            <a:avLst/>
            <a:gdLst/>
            <a:ahLst/>
            <a:cxnLst/>
            <a:rect r="r" b="b" t="t" l="l"/>
            <a:pathLst>
              <a:path h="2311397" w="10312385">
                <a:moveTo>
                  <a:pt x="0" y="0"/>
                </a:moveTo>
                <a:lnTo>
                  <a:pt x="10312385" y="0"/>
                </a:lnTo>
                <a:lnTo>
                  <a:pt x="10312385" y="2311397"/>
                </a:lnTo>
                <a:lnTo>
                  <a:pt x="0" y="23113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928342" y="5095875"/>
            <a:ext cx="4715733" cy="43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Fold4 performance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40119" y="5095875"/>
            <a:ext cx="4715733" cy="43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Fold5 performance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36174" y="8476011"/>
            <a:ext cx="5450675" cy="430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Final performance(average)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2124" y="571911"/>
            <a:ext cx="1169115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FUTURE CHALLENGES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2354881"/>
            <a:ext cx="13942434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Preprocessing video data for 3D CNNs is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more complex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than for 2D CNNs.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Example: Resizing video frames to a fixed resolution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69057" y="4484881"/>
            <a:ext cx="13942434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3D CNNs are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computationally expensive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making real-time  action recognition difficult.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Example: surveillance require low-latency which is  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challenging.          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69057" y="7165042"/>
            <a:ext cx="13942434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Hardware Limitations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Challenge: Training and deploying 3D CNNs require     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powerful hardware (e.g., GPUs or TPUs)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632562" y="3420905"/>
            <a:ext cx="6418087" cy="6167280"/>
          </a:xfrm>
          <a:custGeom>
            <a:avLst/>
            <a:gdLst/>
            <a:ahLst/>
            <a:cxnLst/>
            <a:rect r="r" b="b" t="t" l="l"/>
            <a:pathLst>
              <a:path h="6167280" w="6418087">
                <a:moveTo>
                  <a:pt x="0" y="0"/>
                </a:moveTo>
                <a:lnTo>
                  <a:pt x="6418087" y="0"/>
                </a:lnTo>
                <a:lnTo>
                  <a:pt x="6418087" y="6167280"/>
                </a:lnTo>
                <a:lnTo>
                  <a:pt x="0" y="6167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00" t="-744" r="0" b="-36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8343" y="381539"/>
            <a:ext cx="8537178" cy="1160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9"/>
              </a:lnSpc>
            </a:pPr>
            <a:r>
              <a:rPr lang="en-US" b="true" sz="67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FUTURE WORK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45453" y="1627483"/>
            <a:ext cx="1202661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exploring(3D CNN + LSTM)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45453" y="2540757"/>
            <a:ext cx="12026612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Suspicious Activity Detection from Surveillance Video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343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19828" y="1919390"/>
            <a:ext cx="12096530" cy="103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093" indent="-327547" lvl="1">
              <a:lnSpc>
                <a:spcPts val="4247"/>
              </a:lnSpc>
              <a:buFont typeface="Arial"/>
              <a:buChar char="•"/>
            </a:pPr>
            <a:r>
              <a:rPr lang="en-US" b="true" sz="3034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  <a:hlinkClick r:id="rId2" tooltip="https://ieeexplore.ieee.org/abstract/document/9429429"/>
              </a:rPr>
              <a:t>3D CNN for Human Action Recognition Publisher: IEEE  Sameh Neili Boualia; Najoua Essoukri Ben Amara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319828" y="3311351"/>
            <a:ext cx="13169122" cy="103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093" indent="-327547" lvl="1">
              <a:lnSpc>
                <a:spcPts val="4247"/>
              </a:lnSpc>
              <a:buFont typeface="Arial"/>
              <a:buChar char="•"/>
            </a:pPr>
            <a:r>
              <a:rPr lang="en-US" b="true" sz="3034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  <a:hlinkClick r:id="rId5" tooltip="https://ieeexplore.ieee.org/abstract/document/8285700"/>
              </a:rPr>
              <a:t>Human action recognition with 3D convolutional neural network Publisher: IEEE Cite  Tiago Lima; Bruno Fernandes; Pablo Barros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19828" y="6419415"/>
            <a:ext cx="12437809" cy="157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093" indent="-327547" lvl="1">
              <a:lnSpc>
                <a:spcPts val="4247"/>
              </a:lnSpc>
              <a:buFont typeface="Arial"/>
              <a:buChar char="•"/>
            </a:pPr>
            <a:r>
              <a:rPr lang="en-US" b="true" sz="3034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  <a:hlinkClick r:id="rId6" tooltip="https://ieeexplore.ieee.org/abstract/document/9074920"/>
              </a:rPr>
              <a:t>Deep Learning Approach for Suspicious Activity Detection from Surveillance Video Publisher: IEEE Cite  C.V Amrutha; C. Jyotsna; J. Amudha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19828" y="8237820"/>
            <a:ext cx="10024477" cy="50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093" indent="-327547" lvl="1">
              <a:lnSpc>
                <a:spcPts val="4247"/>
              </a:lnSpc>
              <a:buFont typeface="Arial"/>
              <a:buChar char="•"/>
            </a:pPr>
            <a:r>
              <a:rPr lang="en-US" sz="30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image sources: google.com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19828" y="4601010"/>
            <a:ext cx="13364139" cy="157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093" indent="-327547" lvl="1">
              <a:lnSpc>
                <a:spcPts val="4247"/>
              </a:lnSpc>
              <a:buFont typeface="Arial"/>
              <a:buChar char="•"/>
            </a:pPr>
            <a:r>
              <a:rPr lang="en-US" b="true" sz="3034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  <a:hlinkClick r:id="rId7" tooltip="https://ieeexplore.ieee.org/abstract/document/8955791"/>
              </a:rPr>
              <a:t>Spatio-Temporal Attention Networks for Action Recognition and Detection Publisher: IEEE Cite This PDF Jun Li; Xianglong Liu; Wenxuan Zhang; Mingyuan Zhang; Jingkuan Song; Nicu Sebe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80167" y="5143500"/>
            <a:ext cx="2551082" cy="2551082"/>
          </a:xfrm>
          <a:custGeom>
            <a:avLst/>
            <a:gdLst/>
            <a:ahLst/>
            <a:cxnLst/>
            <a:rect r="r" b="b" t="t" l="l"/>
            <a:pathLst>
              <a:path h="2551082" w="2551082">
                <a:moveTo>
                  <a:pt x="0" y="0"/>
                </a:moveTo>
                <a:lnTo>
                  <a:pt x="2551082" y="0"/>
                </a:lnTo>
                <a:lnTo>
                  <a:pt x="2551082" y="2551082"/>
                </a:lnTo>
                <a:lnTo>
                  <a:pt x="0" y="2551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678999" y="5168967"/>
            <a:ext cx="2610288" cy="2551082"/>
          </a:xfrm>
          <a:custGeom>
            <a:avLst/>
            <a:gdLst/>
            <a:ahLst/>
            <a:cxnLst/>
            <a:rect r="r" b="b" t="t" l="l"/>
            <a:pathLst>
              <a:path h="2551082" w="2610288">
                <a:moveTo>
                  <a:pt x="0" y="0"/>
                </a:moveTo>
                <a:lnTo>
                  <a:pt x="2610288" y="0"/>
                </a:lnTo>
                <a:lnTo>
                  <a:pt x="2610288" y="2551082"/>
                </a:lnTo>
                <a:lnTo>
                  <a:pt x="0" y="25510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983" t="0" r="-23881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234685" y="5143500"/>
            <a:ext cx="3044890" cy="2551082"/>
          </a:xfrm>
          <a:custGeom>
            <a:avLst/>
            <a:gdLst/>
            <a:ahLst/>
            <a:cxnLst/>
            <a:rect r="r" b="b" t="t" l="l"/>
            <a:pathLst>
              <a:path h="2551082" w="3044890">
                <a:moveTo>
                  <a:pt x="0" y="0"/>
                </a:moveTo>
                <a:lnTo>
                  <a:pt x="3044891" y="0"/>
                </a:lnTo>
                <a:lnTo>
                  <a:pt x="3044891" y="2551082"/>
                </a:lnTo>
                <a:lnTo>
                  <a:pt x="0" y="25510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7605" t="-18048" r="-65725" b="-15834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74926" y="5143500"/>
            <a:ext cx="3099836" cy="2551082"/>
          </a:xfrm>
          <a:custGeom>
            <a:avLst/>
            <a:gdLst/>
            <a:ahLst/>
            <a:cxnLst/>
            <a:rect r="r" b="b" t="t" l="l"/>
            <a:pathLst>
              <a:path h="2551082" w="3099836">
                <a:moveTo>
                  <a:pt x="0" y="0"/>
                </a:moveTo>
                <a:lnTo>
                  <a:pt x="3099836" y="0"/>
                </a:lnTo>
                <a:lnTo>
                  <a:pt x="3099836" y="2551082"/>
                </a:lnTo>
                <a:lnTo>
                  <a:pt x="0" y="25510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321" t="0" r="-4321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058436" y="5168967"/>
            <a:ext cx="2639488" cy="2639488"/>
          </a:xfrm>
          <a:custGeom>
            <a:avLst/>
            <a:gdLst/>
            <a:ahLst/>
            <a:cxnLst/>
            <a:rect r="r" b="b" t="t" l="l"/>
            <a:pathLst>
              <a:path h="2639488" w="2639488">
                <a:moveTo>
                  <a:pt x="0" y="0"/>
                </a:moveTo>
                <a:lnTo>
                  <a:pt x="2639488" y="0"/>
                </a:lnTo>
                <a:lnTo>
                  <a:pt x="2639488" y="2639488"/>
                </a:lnTo>
                <a:lnTo>
                  <a:pt x="0" y="26394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446991" y="5175727"/>
            <a:ext cx="3074304" cy="2518855"/>
          </a:xfrm>
          <a:custGeom>
            <a:avLst/>
            <a:gdLst/>
            <a:ahLst/>
            <a:cxnLst/>
            <a:rect r="r" b="b" t="t" l="l"/>
            <a:pathLst>
              <a:path h="2518855" w="3074304">
                <a:moveTo>
                  <a:pt x="0" y="0"/>
                </a:moveTo>
                <a:lnTo>
                  <a:pt x="3074304" y="0"/>
                </a:lnTo>
                <a:lnTo>
                  <a:pt x="3074304" y="2518855"/>
                </a:lnTo>
                <a:lnTo>
                  <a:pt x="0" y="25188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1561" t="0" r="-11561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222551" y="5055105"/>
            <a:ext cx="3052211" cy="2664944"/>
          </a:xfrm>
          <a:custGeom>
            <a:avLst/>
            <a:gdLst/>
            <a:ahLst/>
            <a:cxnLst/>
            <a:rect r="r" b="b" t="t" l="l"/>
            <a:pathLst>
              <a:path h="2664944" w="3052211">
                <a:moveTo>
                  <a:pt x="0" y="0"/>
                </a:moveTo>
                <a:lnTo>
                  <a:pt x="3052211" y="0"/>
                </a:lnTo>
                <a:lnTo>
                  <a:pt x="3052211" y="2664944"/>
                </a:lnTo>
                <a:lnTo>
                  <a:pt x="0" y="26649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8094" t="-17628" r="0" b="-17628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631249" y="876300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AIM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69057" y="2530863"/>
            <a:ext cx="14194595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Recognizing different human actions from images or videos.</a:t>
            </a:r>
          </a:p>
          <a:p>
            <a:pPr algn="ctr">
              <a:lnSpc>
                <a:spcPts val="5096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20153" y="8084434"/>
            <a:ext cx="5245565" cy="473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BOXING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42622" y="8084434"/>
            <a:ext cx="5245565" cy="496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6"/>
              </a:lnSpc>
            </a:pPr>
            <a:r>
              <a:rPr lang="en-US" sz="29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HANDCLAPPING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167024" y="8060939"/>
            <a:ext cx="5245565" cy="529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RUNNING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279576" y="8051414"/>
            <a:ext cx="5245565" cy="529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6"/>
              </a:lnSpc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WALKING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12734" y="4048125"/>
            <a:ext cx="3685948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EXAMPLE: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86254" y="1193263"/>
            <a:ext cx="13147884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WHY DO WE NEED THIS?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0694" y="3389974"/>
            <a:ext cx="1202661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Remote Patient Monitoring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132406" y="4204347"/>
            <a:ext cx="1202661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Elderly Care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30694" y="5076825"/>
            <a:ext cx="1202661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Fitness Tracking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32406" y="6032664"/>
            <a:ext cx="1202661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Safety Monitoring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30694" y="6902227"/>
            <a:ext cx="12026612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Surveillance and Security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etc...</a:t>
            </a: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326707" y="2182149"/>
            <a:ext cx="10590942" cy="6840520"/>
          </a:xfrm>
          <a:custGeom>
            <a:avLst/>
            <a:gdLst/>
            <a:ahLst/>
            <a:cxnLst/>
            <a:rect r="r" b="b" t="t" l="l"/>
            <a:pathLst>
              <a:path h="6840520" w="10590942">
                <a:moveTo>
                  <a:pt x="0" y="0"/>
                </a:moveTo>
                <a:lnTo>
                  <a:pt x="10590942" y="0"/>
                </a:lnTo>
                <a:lnTo>
                  <a:pt x="10590942" y="6840520"/>
                </a:lnTo>
                <a:lnTo>
                  <a:pt x="0" y="6840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71" r="-1488" b="-7613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32424" y="571911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WHY 3D CNN?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8314" y="4197358"/>
            <a:ext cx="6580967" cy="84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b="true" sz="495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TEMPORAL STREAM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50285" y="5263948"/>
            <a:ext cx="15152434" cy="112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169" indent="-353584" lvl="1">
              <a:lnSpc>
                <a:spcPts val="4585"/>
              </a:lnSpc>
              <a:buFont typeface="Arial"/>
              <a:buChar char="•"/>
            </a:pPr>
            <a:r>
              <a:rPr lang="en-US" sz="327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uses optical flow between frames to capture motion information</a:t>
            </a:r>
          </a:p>
          <a:p>
            <a:pPr algn="l">
              <a:lnSpc>
                <a:spcPts val="458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99927" y="1480402"/>
            <a:ext cx="7749254" cy="877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b="true" sz="5184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SPATIAL STREAM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50285" y="2826074"/>
            <a:ext cx="13882809" cy="1190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256" indent="-376128" lvl="1">
              <a:lnSpc>
                <a:spcPts val="4877"/>
              </a:lnSpc>
              <a:buFont typeface="Arial"/>
              <a:buChar char="•"/>
            </a:pPr>
            <a:r>
              <a:rPr lang="en-US" sz="348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process individual RGB frame to capture object and scene appearance.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50285" y="689169"/>
            <a:ext cx="12597791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3D CNN model uses two CNN streams: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50285" y="6537269"/>
            <a:ext cx="15152434" cy="1717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275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NOTE</a:t>
            </a:r>
            <a:r>
              <a:rPr lang="en-US" sz="327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:2D CNNs operate on individual frames or images, treating each frame independently. They excel at extracting spatial features (e.g., shapes, textures) but fail to capture the temporal relationships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1394" y="345797"/>
            <a:ext cx="8537178" cy="129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29"/>
              </a:lnSpc>
            </a:pPr>
            <a:r>
              <a:rPr lang="en-US" b="true" sz="75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60526" y="5274180"/>
            <a:ext cx="12130193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Extract_frames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:Divide the videos into frames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365149" y="1832398"/>
            <a:ext cx="3554834" cy="82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b="true" sz="47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25785" y="4241353"/>
            <a:ext cx="5930930" cy="81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7"/>
              </a:lnSpc>
            </a:pPr>
            <a:r>
              <a:rPr lang="en-US" b="true" sz="471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PREPROCESSING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60526" y="6259146"/>
            <a:ext cx="12917726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OpenCV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converts the color space from BGR to RGB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60526" y="7090609"/>
            <a:ext cx="14598774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Normalization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Pixel values are normalized to improve model perfor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mance.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991249" y="3018498"/>
            <a:ext cx="2419387" cy="55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754" indent="-351377" lvl="1">
              <a:lnSpc>
                <a:spcPts val="4556"/>
              </a:lnSpc>
              <a:buFont typeface="Arial"/>
              <a:buChar char="•"/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JHMDB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36019" y="3018498"/>
            <a:ext cx="2419387" cy="55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754" indent="-351377" lvl="1">
              <a:lnSpc>
                <a:spcPts val="4556"/>
              </a:lnSpc>
              <a:buFont typeface="Arial"/>
              <a:buChar char="•"/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HMDB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79281" y="3018498"/>
            <a:ext cx="2419387" cy="55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754" indent="-351377" lvl="1">
              <a:lnSpc>
                <a:spcPts val="4556"/>
              </a:lnSpc>
              <a:buFont typeface="Arial"/>
              <a:buChar char="•"/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CAVIAR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11227" y="3018498"/>
            <a:ext cx="2419387" cy="55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754" indent="-351377" lvl="1">
              <a:lnSpc>
                <a:spcPts val="4556"/>
              </a:lnSpc>
              <a:buFont typeface="Arial"/>
              <a:buChar char="•"/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KTH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84997" y="1967015"/>
            <a:ext cx="10960630" cy="6826941"/>
          </a:xfrm>
          <a:custGeom>
            <a:avLst/>
            <a:gdLst/>
            <a:ahLst/>
            <a:cxnLst/>
            <a:rect r="r" b="b" t="t" l="l"/>
            <a:pathLst>
              <a:path h="6826941" w="10960630">
                <a:moveTo>
                  <a:pt x="0" y="0"/>
                </a:moveTo>
                <a:lnTo>
                  <a:pt x="10960630" y="0"/>
                </a:lnTo>
                <a:lnTo>
                  <a:pt x="10960630" y="6826941"/>
                </a:lnTo>
                <a:lnTo>
                  <a:pt x="0" y="68269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399" r="0" b="-8399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09677" y="179126"/>
            <a:ext cx="8537178" cy="1134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9"/>
              </a:lnSpc>
            </a:pPr>
            <a:r>
              <a:rPr lang="en-US" b="true" sz="66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WORKING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40769" y="345797"/>
            <a:ext cx="8537178" cy="125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9"/>
              </a:lnSpc>
            </a:pPr>
            <a:r>
              <a:rPr lang="en-US" b="true" sz="72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TOOLS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66760" y="2917801"/>
            <a:ext cx="12917726" cy="55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74" indent="-349787" lvl="1">
              <a:lnSpc>
                <a:spcPts val="4536"/>
              </a:lnSpc>
              <a:buFont typeface="Arial"/>
              <a:buChar char="•"/>
            </a:pPr>
            <a:r>
              <a:rPr lang="en-US" b="true" sz="32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MAXPOOLING</a:t>
            </a: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to reduce the dimentionality of image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66760" y="3633604"/>
            <a:ext cx="12917726" cy="56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164" indent="-360582" lvl="1">
              <a:lnSpc>
                <a:spcPts val="4676"/>
              </a:lnSpc>
              <a:buFont typeface="Arial"/>
              <a:buChar char="•"/>
            </a:pPr>
            <a:r>
              <a:rPr lang="en-US" b="true" sz="33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DROPOUT</a:t>
            </a: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prevent overfitting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66760" y="4406011"/>
            <a:ext cx="12917726" cy="1153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164" indent="-360582" lvl="1">
              <a:lnSpc>
                <a:spcPts val="4676"/>
              </a:lnSpc>
              <a:buFont typeface="Arial"/>
              <a:buChar char="•"/>
            </a:pPr>
            <a:r>
              <a:rPr lang="en-US" b="true" sz="33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SOFTMAX</a:t>
            </a: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converts the raw output scores from the model into probabilities that sum to 1.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66760" y="5711818"/>
            <a:ext cx="12917726" cy="588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Dense: 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Fully connected layer for classification.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66760" y="6529311"/>
            <a:ext cx="12917726" cy="588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Flatten: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Flattens the input for feeding into dense layers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66760" y="7356328"/>
            <a:ext cx="12917726" cy="2334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164" indent="-360582" lvl="1">
              <a:lnSpc>
                <a:spcPts val="4676"/>
              </a:lnSpc>
              <a:buFont typeface="Arial"/>
              <a:buChar char="•"/>
            </a:pPr>
            <a:r>
              <a:rPr lang="en-US" b="true" sz="33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K-Fold Cross-Validation:</a:t>
            </a: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model's performance is evaluated robustly and that the results are not biased by a specific train-test split.</a:t>
            </a:r>
          </a:p>
          <a:p>
            <a:pPr algn="l">
              <a:lnSpc>
                <a:spcPts val="4676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266760" y="1650976"/>
            <a:ext cx="12917726" cy="174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164" indent="-360582" lvl="1">
              <a:lnSpc>
                <a:spcPts val="4676"/>
              </a:lnSpc>
              <a:buFont typeface="Arial"/>
              <a:buChar char="•"/>
            </a:pPr>
            <a:r>
              <a:rPr lang="en-US" b="true" sz="33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TENSERFLOW</a:t>
            </a: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:</a:t>
            </a:r>
            <a:r>
              <a:rPr lang="en-US" sz="33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 deep learning framework for building and training neural networks</a:t>
            </a:r>
          </a:p>
          <a:p>
            <a:pPr algn="l">
              <a:lnSpc>
                <a:spcPts val="467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923" y="876990"/>
            <a:ext cx="8537178" cy="903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9"/>
              </a:lnSpc>
            </a:pPr>
            <a:r>
              <a:rPr lang="en-US" b="true" sz="52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LOSS FUNCTION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451553" y="2402793"/>
            <a:ext cx="11301259" cy="3870681"/>
          </a:xfrm>
          <a:custGeom>
            <a:avLst/>
            <a:gdLst/>
            <a:ahLst/>
            <a:cxnLst/>
            <a:rect r="r" b="b" t="t" l="l"/>
            <a:pathLst>
              <a:path h="3870681" w="11301259">
                <a:moveTo>
                  <a:pt x="0" y="0"/>
                </a:moveTo>
                <a:lnTo>
                  <a:pt x="11301259" y="0"/>
                </a:lnTo>
                <a:lnTo>
                  <a:pt x="11301259" y="3870681"/>
                </a:lnTo>
                <a:lnTo>
                  <a:pt x="0" y="3870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259946" y="1881290"/>
            <a:ext cx="11492866" cy="745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9"/>
              </a:lnSpc>
            </a:pPr>
            <a:r>
              <a:rPr lang="en-US" sz="439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CATEGORICAL CROSS ENTROPY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59946" y="6828806"/>
            <a:ext cx="12917726" cy="588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yi​: 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true label (ground truth) for class 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59946" y="7541523"/>
            <a:ext cx="12917726" cy="588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yi(cap):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is the predicted probability for class 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59946" y="8282987"/>
            <a:ext cx="12917726" cy="588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n: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The total number of classes.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DAGgIEjlOsc</dc:identifier>
  <dcterms:modified xsi:type="dcterms:W3CDTF">2011-08-01T06:04:30Z</dcterms:modified>
  <cp:revision>1</cp:revision>
  <dc:title>HUMAN ACTIVITY RECOGNITI</dc:title>
</cp:coreProperties>
</file>