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94"/>
  </p:normalViewPr>
  <p:slideViewPr>
    <p:cSldViewPr snapToGrid="0">
      <p:cViewPr varScale="1">
        <p:scale>
          <a:sx n="97" d="100"/>
          <a:sy n="97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CDAFF-A86E-40BF-B00F-D5CBB0D8507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5F48E1-8AC8-4833-A52F-A4F8B5420828}">
      <dgm:prSet/>
      <dgm:spPr/>
      <dgm:t>
        <a:bodyPr/>
        <a:lstStyle/>
        <a:p>
          <a:r>
            <a:rPr lang="en-US"/>
            <a:t>This project aims to develop a machine-learning model to predict loan repayment and factors affecting repayment accurately.</a:t>
          </a:r>
        </a:p>
      </dgm:t>
    </dgm:pt>
    <dgm:pt modelId="{C19CD4E2-7582-4100-B561-6D9DED5280EC}" type="parTrans" cxnId="{AE1F1086-2B54-4182-84F2-CC80A69CA2CD}">
      <dgm:prSet/>
      <dgm:spPr/>
      <dgm:t>
        <a:bodyPr/>
        <a:lstStyle/>
        <a:p>
          <a:endParaRPr lang="en-US"/>
        </a:p>
      </dgm:t>
    </dgm:pt>
    <dgm:pt modelId="{EFEA32E5-8B43-470B-AFB2-D502204C165C}" type="sibTrans" cxnId="{AE1F1086-2B54-4182-84F2-CC80A69CA2CD}">
      <dgm:prSet/>
      <dgm:spPr/>
      <dgm:t>
        <a:bodyPr/>
        <a:lstStyle/>
        <a:p>
          <a:endParaRPr lang="en-US"/>
        </a:p>
      </dgm:t>
    </dgm:pt>
    <dgm:pt modelId="{F19D656C-31C4-4B98-8DE7-5DBA178233AC}">
      <dgm:prSet/>
      <dgm:spPr/>
      <dgm:t>
        <a:bodyPr/>
        <a:lstStyle/>
        <a:p>
          <a:r>
            <a:rPr lang="en-US"/>
            <a:t>This project can enable lenders to understand and make informed decisions on customer for lending loans</a:t>
          </a:r>
          <a:br>
            <a:rPr lang="en-US"/>
          </a:br>
          <a:endParaRPr lang="en-US"/>
        </a:p>
      </dgm:t>
    </dgm:pt>
    <dgm:pt modelId="{FCEC061B-BF4E-4CCE-ABDC-421E131B5E1A}" type="parTrans" cxnId="{9EA1B40A-611D-40E6-9386-EE407FF10AB2}">
      <dgm:prSet/>
      <dgm:spPr/>
      <dgm:t>
        <a:bodyPr/>
        <a:lstStyle/>
        <a:p>
          <a:endParaRPr lang="en-US"/>
        </a:p>
      </dgm:t>
    </dgm:pt>
    <dgm:pt modelId="{9C360640-8046-4620-9C00-9450DC1D0FC4}" type="sibTrans" cxnId="{9EA1B40A-611D-40E6-9386-EE407FF10AB2}">
      <dgm:prSet/>
      <dgm:spPr/>
      <dgm:t>
        <a:bodyPr/>
        <a:lstStyle/>
        <a:p>
          <a:endParaRPr lang="en-US"/>
        </a:p>
      </dgm:t>
    </dgm:pt>
    <dgm:pt modelId="{BE7F3478-9226-489D-BD11-97A9C6ED53C4}" type="pres">
      <dgm:prSet presAssocID="{319CDAFF-A86E-40BF-B00F-D5CBB0D85078}" presName="root" presStyleCnt="0">
        <dgm:presLayoutVars>
          <dgm:dir/>
          <dgm:resizeHandles val="exact"/>
        </dgm:presLayoutVars>
      </dgm:prSet>
      <dgm:spPr/>
    </dgm:pt>
    <dgm:pt modelId="{60891F17-C713-463C-9332-CE815C96D889}" type="pres">
      <dgm:prSet presAssocID="{125F48E1-8AC8-4833-A52F-A4F8B5420828}" presName="compNode" presStyleCnt="0"/>
      <dgm:spPr/>
    </dgm:pt>
    <dgm:pt modelId="{3B021A6C-479F-4F8D-9210-960296D3AAAE}" type="pres">
      <dgm:prSet presAssocID="{125F48E1-8AC8-4833-A52F-A4F8B54208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18F17E3-F0FC-4C61-AC65-438FFD8A6973}" type="pres">
      <dgm:prSet presAssocID="{125F48E1-8AC8-4833-A52F-A4F8B5420828}" presName="spaceRect" presStyleCnt="0"/>
      <dgm:spPr/>
    </dgm:pt>
    <dgm:pt modelId="{D1B65E54-EBE8-49C9-A302-96ACD2596C9F}" type="pres">
      <dgm:prSet presAssocID="{125F48E1-8AC8-4833-A52F-A4F8B5420828}" presName="textRect" presStyleLbl="revTx" presStyleIdx="0" presStyleCnt="2">
        <dgm:presLayoutVars>
          <dgm:chMax val="1"/>
          <dgm:chPref val="1"/>
        </dgm:presLayoutVars>
      </dgm:prSet>
      <dgm:spPr/>
    </dgm:pt>
    <dgm:pt modelId="{1D75E965-FC1B-4D75-9C20-9F961367BA49}" type="pres">
      <dgm:prSet presAssocID="{EFEA32E5-8B43-470B-AFB2-D502204C165C}" presName="sibTrans" presStyleCnt="0"/>
      <dgm:spPr/>
    </dgm:pt>
    <dgm:pt modelId="{4CDCC0A7-FC16-4716-82D7-BE6EE5951352}" type="pres">
      <dgm:prSet presAssocID="{F19D656C-31C4-4B98-8DE7-5DBA178233AC}" presName="compNode" presStyleCnt="0"/>
      <dgm:spPr/>
    </dgm:pt>
    <dgm:pt modelId="{D267ABF1-C81D-45A2-9E92-2E4AC81C2226}" type="pres">
      <dgm:prSet presAssocID="{F19D656C-31C4-4B98-8DE7-5DBA178233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DD210AE-ECD5-406E-A1C1-877CD270D2E1}" type="pres">
      <dgm:prSet presAssocID="{F19D656C-31C4-4B98-8DE7-5DBA178233AC}" presName="spaceRect" presStyleCnt="0"/>
      <dgm:spPr/>
    </dgm:pt>
    <dgm:pt modelId="{F65B60D5-E426-4E83-BCE1-E21602AC237F}" type="pres">
      <dgm:prSet presAssocID="{F19D656C-31C4-4B98-8DE7-5DBA178233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11AD04-67EE-41D5-919E-598542D25A7F}" type="presOf" srcId="{F19D656C-31C4-4B98-8DE7-5DBA178233AC}" destId="{F65B60D5-E426-4E83-BCE1-E21602AC237F}" srcOrd="0" destOrd="0" presId="urn:microsoft.com/office/officeart/2018/2/layout/IconLabelList"/>
    <dgm:cxn modelId="{9EA1B40A-611D-40E6-9386-EE407FF10AB2}" srcId="{319CDAFF-A86E-40BF-B00F-D5CBB0D85078}" destId="{F19D656C-31C4-4B98-8DE7-5DBA178233AC}" srcOrd="1" destOrd="0" parTransId="{FCEC061B-BF4E-4CCE-ABDC-421E131B5E1A}" sibTransId="{9C360640-8046-4620-9C00-9450DC1D0FC4}"/>
    <dgm:cxn modelId="{9600812D-5B9D-457F-8A2C-6A4A0F3328D8}" type="presOf" srcId="{319CDAFF-A86E-40BF-B00F-D5CBB0D85078}" destId="{BE7F3478-9226-489D-BD11-97A9C6ED53C4}" srcOrd="0" destOrd="0" presId="urn:microsoft.com/office/officeart/2018/2/layout/IconLabelList"/>
    <dgm:cxn modelId="{AE1F1086-2B54-4182-84F2-CC80A69CA2CD}" srcId="{319CDAFF-A86E-40BF-B00F-D5CBB0D85078}" destId="{125F48E1-8AC8-4833-A52F-A4F8B5420828}" srcOrd="0" destOrd="0" parTransId="{C19CD4E2-7582-4100-B561-6D9DED5280EC}" sibTransId="{EFEA32E5-8B43-470B-AFB2-D502204C165C}"/>
    <dgm:cxn modelId="{6964E7EB-CCEA-4DC6-AC6A-3AD7BE40C7A2}" type="presOf" srcId="{125F48E1-8AC8-4833-A52F-A4F8B5420828}" destId="{D1B65E54-EBE8-49C9-A302-96ACD2596C9F}" srcOrd="0" destOrd="0" presId="urn:microsoft.com/office/officeart/2018/2/layout/IconLabelList"/>
    <dgm:cxn modelId="{560872BB-9993-428F-86C9-7A1345C7B979}" type="presParOf" srcId="{BE7F3478-9226-489D-BD11-97A9C6ED53C4}" destId="{60891F17-C713-463C-9332-CE815C96D889}" srcOrd="0" destOrd="0" presId="urn:microsoft.com/office/officeart/2018/2/layout/IconLabelList"/>
    <dgm:cxn modelId="{B5508E77-CED2-4F72-915F-E3AC1447A708}" type="presParOf" srcId="{60891F17-C713-463C-9332-CE815C96D889}" destId="{3B021A6C-479F-4F8D-9210-960296D3AAAE}" srcOrd="0" destOrd="0" presId="urn:microsoft.com/office/officeart/2018/2/layout/IconLabelList"/>
    <dgm:cxn modelId="{95934627-ACF3-4ADC-A44E-06BB6FEF0225}" type="presParOf" srcId="{60891F17-C713-463C-9332-CE815C96D889}" destId="{618F17E3-F0FC-4C61-AC65-438FFD8A6973}" srcOrd="1" destOrd="0" presId="urn:microsoft.com/office/officeart/2018/2/layout/IconLabelList"/>
    <dgm:cxn modelId="{B17F72B5-D738-4B66-90BB-9EE80AAF20DD}" type="presParOf" srcId="{60891F17-C713-463C-9332-CE815C96D889}" destId="{D1B65E54-EBE8-49C9-A302-96ACD2596C9F}" srcOrd="2" destOrd="0" presId="urn:microsoft.com/office/officeart/2018/2/layout/IconLabelList"/>
    <dgm:cxn modelId="{26200AF6-A363-4311-94D9-0F3A734204E6}" type="presParOf" srcId="{BE7F3478-9226-489D-BD11-97A9C6ED53C4}" destId="{1D75E965-FC1B-4D75-9C20-9F961367BA49}" srcOrd="1" destOrd="0" presId="urn:microsoft.com/office/officeart/2018/2/layout/IconLabelList"/>
    <dgm:cxn modelId="{EDD43B48-9CCC-4E10-9FCD-93DF1E3521BF}" type="presParOf" srcId="{BE7F3478-9226-489D-BD11-97A9C6ED53C4}" destId="{4CDCC0A7-FC16-4716-82D7-BE6EE5951352}" srcOrd="2" destOrd="0" presId="urn:microsoft.com/office/officeart/2018/2/layout/IconLabelList"/>
    <dgm:cxn modelId="{3A1EE424-33E7-4D64-A1AF-EF17AB683E75}" type="presParOf" srcId="{4CDCC0A7-FC16-4716-82D7-BE6EE5951352}" destId="{D267ABF1-C81D-45A2-9E92-2E4AC81C2226}" srcOrd="0" destOrd="0" presId="urn:microsoft.com/office/officeart/2018/2/layout/IconLabelList"/>
    <dgm:cxn modelId="{5C601BA5-5B9E-40BC-95B2-9CA858D336D5}" type="presParOf" srcId="{4CDCC0A7-FC16-4716-82D7-BE6EE5951352}" destId="{4DD210AE-ECD5-406E-A1C1-877CD270D2E1}" srcOrd="1" destOrd="0" presId="urn:microsoft.com/office/officeart/2018/2/layout/IconLabelList"/>
    <dgm:cxn modelId="{FEF79F22-3E73-42EB-8B78-DDC42F0ADD4F}" type="presParOf" srcId="{4CDCC0A7-FC16-4716-82D7-BE6EE5951352}" destId="{F65B60D5-E426-4E83-BCE1-E21602AC23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5143F-453F-4F9F-8E20-E13E3E18FA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24B070F-F935-4647-A42D-477B32C16A07}">
      <dgm:prSet/>
      <dgm:spPr/>
      <dgm:t>
        <a:bodyPr/>
        <a:lstStyle/>
        <a:p>
          <a:r>
            <a:rPr lang="en-US"/>
            <a:t>Overview of the data</a:t>
          </a:r>
        </a:p>
      </dgm:t>
    </dgm:pt>
    <dgm:pt modelId="{42663A76-A9DA-4B33-BC5E-AC041F03F113}" type="parTrans" cxnId="{88A2C3A9-AEAE-4F83-9FF3-6EF187B59655}">
      <dgm:prSet/>
      <dgm:spPr/>
      <dgm:t>
        <a:bodyPr/>
        <a:lstStyle/>
        <a:p>
          <a:endParaRPr lang="en-US"/>
        </a:p>
      </dgm:t>
    </dgm:pt>
    <dgm:pt modelId="{9E5338F3-DEB1-4FAF-9CE7-5787328E9971}" type="sibTrans" cxnId="{88A2C3A9-AEAE-4F83-9FF3-6EF187B59655}">
      <dgm:prSet/>
      <dgm:spPr/>
      <dgm:t>
        <a:bodyPr/>
        <a:lstStyle/>
        <a:p>
          <a:endParaRPr lang="en-US"/>
        </a:p>
      </dgm:t>
    </dgm:pt>
    <dgm:pt modelId="{D14B8A6F-E9A1-4C93-8F91-2301F44D077F}">
      <dgm:prSet/>
      <dgm:spPr/>
      <dgm:t>
        <a:bodyPr/>
        <a:lstStyle/>
        <a:p>
          <a:r>
            <a:rPr lang="en-US"/>
            <a:t>Data Exploration</a:t>
          </a:r>
        </a:p>
      </dgm:t>
    </dgm:pt>
    <dgm:pt modelId="{6621F4EB-FF88-41E7-B535-CBB12A18B39C}" type="parTrans" cxnId="{575F695D-A1CB-40AD-ADBB-0FD116090C3F}">
      <dgm:prSet/>
      <dgm:spPr/>
      <dgm:t>
        <a:bodyPr/>
        <a:lstStyle/>
        <a:p>
          <a:endParaRPr lang="en-US"/>
        </a:p>
      </dgm:t>
    </dgm:pt>
    <dgm:pt modelId="{2E2F7324-0A4D-4FB3-ACF1-B6F43D202FDF}" type="sibTrans" cxnId="{575F695D-A1CB-40AD-ADBB-0FD116090C3F}">
      <dgm:prSet/>
      <dgm:spPr/>
      <dgm:t>
        <a:bodyPr/>
        <a:lstStyle/>
        <a:p>
          <a:endParaRPr lang="en-US"/>
        </a:p>
      </dgm:t>
    </dgm:pt>
    <dgm:pt modelId="{094F338F-B42D-4D23-997D-692BD8A7755B}">
      <dgm:prSet/>
      <dgm:spPr/>
      <dgm:t>
        <a:bodyPr/>
        <a:lstStyle/>
        <a:p>
          <a:r>
            <a:rPr lang="en-US"/>
            <a:t>Model Selection</a:t>
          </a:r>
        </a:p>
      </dgm:t>
    </dgm:pt>
    <dgm:pt modelId="{CAC6370A-F034-40F3-801E-46A2456956C2}" type="parTrans" cxnId="{9E02BE82-101B-4D41-8C35-61ED11003A41}">
      <dgm:prSet/>
      <dgm:spPr/>
      <dgm:t>
        <a:bodyPr/>
        <a:lstStyle/>
        <a:p>
          <a:endParaRPr lang="en-US"/>
        </a:p>
      </dgm:t>
    </dgm:pt>
    <dgm:pt modelId="{9240E23C-A52E-4659-841C-12019B38AB53}" type="sibTrans" cxnId="{9E02BE82-101B-4D41-8C35-61ED11003A41}">
      <dgm:prSet/>
      <dgm:spPr/>
      <dgm:t>
        <a:bodyPr/>
        <a:lstStyle/>
        <a:p>
          <a:endParaRPr lang="en-US"/>
        </a:p>
      </dgm:t>
    </dgm:pt>
    <dgm:pt modelId="{CA9409D1-9E3F-4CC0-B337-15BE4B289931}">
      <dgm:prSet/>
      <dgm:spPr/>
      <dgm:t>
        <a:bodyPr/>
        <a:lstStyle/>
        <a:p>
          <a:r>
            <a:rPr lang="en-US"/>
            <a:t>Model Development</a:t>
          </a:r>
        </a:p>
      </dgm:t>
    </dgm:pt>
    <dgm:pt modelId="{72787B9F-0101-42B6-A49D-B77FC0FBA098}" type="parTrans" cxnId="{1EEE9E7F-5D57-4FDE-A278-F209B5C8E386}">
      <dgm:prSet/>
      <dgm:spPr/>
      <dgm:t>
        <a:bodyPr/>
        <a:lstStyle/>
        <a:p>
          <a:endParaRPr lang="en-US"/>
        </a:p>
      </dgm:t>
    </dgm:pt>
    <dgm:pt modelId="{69CC40F5-B257-418E-B03E-7FD73BB2FC30}" type="sibTrans" cxnId="{1EEE9E7F-5D57-4FDE-A278-F209B5C8E386}">
      <dgm:prSet/>
      <dgm:spPr/>
      <dgm:t>
        <a:bodyPr/>
        <a:lstStyle/>
        <a:p>
          <a:endParaRPr lang="en-US"/>
        </a:p>
      </dgm:t>
    </dgm:pt>
    <dgm:pt modelId="{881F337D-F3BF-4AD2-8194-F052A7E4F86A}" type="pres">
      <dgm:prSet presAssocID="{9615143F-453F-4F9F-8E20-E13E3E18FA3C}" presName="root" presStyleCnt="0">
        <dgm:presLayoutVars>
          <dgm:dir/>
          <dgm:resizeHandles val="exact"/>
        </dgm:presLayoutVars>
      </dgm:prSet>
      <dgm:spPr/>
    </dgm:pt>
    <dgm:pt modelId="{4E22562E-E43D-4C58-8595-A4E2068EEBAC}" type="pres">
      <dgm:prSet presAssocID="{F24B070F-F935-4647-A42D-477B32C16A07}" presName="compNode" presStyleCnt="0"/>
      <dgm:spPr/>
    </dgm:pt>
    <dgm:pt modelId="{F9ADB2F2-6BF9-4658-B2C3-FA6425A125E1}" type="pres">
      <dgm:prSet presAssocID="{F24B070F-F935-4647-A42D-477B32C16A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292FFE8-7579-489C-AFB0-895FABFC3A46}" type="pres">
      <dgm:prSet presAssocID="{F24B070F-F935-4647-A42D-477B32C16A07}" presName="spaceRect" presStyleCnt="0"/>
      <dgm:spPr/>
    </dgm:pt>
    <dgm:pt modelId="{B17F364F-9BC4-4224-B1B5-6BB8107DE429}" type="pres">
      <dgm:prSet presAssocID="{F24B070F-F935-4647-A42D-477B32C16A07}" presName="textRect" presStyleLbl="revTx" presStyleIdx="0" presStyleCnt="4">
        <dgm:presLayoutVars>
          <dgm:chMax val="1"/>
          <dgm:chPref val="1"/>
        </dgm:presLayoutVars>
      </dgm:prSet>
      <dgm:spPr/>
    </dgm:pt>
    <dgm:pt modelId="{3AAA40F7-D323-434E-AFF1-B48BC5972684}" type="pres">
      <dgm:prSet presAssocID="{9E5338F3-DEB1-4FAF-9CE7-5787328E9971}" presName="sibTrans" presStyleCnt="0"/>
      <dgm:spPr/>
    </dgm:pt>
    <dgm:pt modelId="{220AF952-CDD9-4A13-9213-E1B3C7D3A9C8}" type="pres">
      <dgm:prSet presAssocID="{D14B8A6F-E9A1-4C93-8F91-2301F44D077F}" presName="compNode" presStyleCnt="0"/>
      <dgm:spPr/>
    </dgm:pt>
    <dgm:pt modelId="{85AA8DA3-FDA2-4C13-A85A-6D8A0922A908}" type="pres">
      <dgm:prSet presAssocID="{D14B8A6F-E9A1-4C93-8F91-2301F44D07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15DE449-1B0B-4A0C-97AB-5E13FFD2A3BB}" type="pres">
      <dgm:prSet presAssocID="{D14B8A6F-E9A1-4C93-8F91-2301F44D077F}" presName="spaceRect" presStyleCnt="0"/>
      <dgm:spPr/>
    </dgm:pt>
    <dgm:pt modelId="{9125BF0A-F17E-4ABF-A535-A4090AAB7EF8}" type="pres">
      <dgm:prSet presAssocID="{D14B8A6F-E9A1-4C93-8F91-2301F44D077F}" presName="textRect" presStyleLbl="revTx" presStyleIdx="1" presStyleCnt="4">
        <dgm:presLayoutVars>
          <dgm:chMax val="1"/>
          <dgm:chPref val="1"/>
        </dgm:presLayoutVars>
      </dgm:prSet>
      <dgm:spPr/>
    </dgm:pt>
    <dgm:pt modelId="{F74CEDD4-74B1-494F-BE5D-6891B772F997}" type="pres">
      <dgm:prSet presAssocID="{2E2F7324-0A4D-4FB3-ACF1-B6F43D202FDF}" presName="sibTrans" presStyleCnt="0"/>
      <dgm:spPr/>
    </dgm:pt>
    <dgm:pt modelId="{7CF372AC-8B3F-46E7-9661-3143A794EB70}" type="pres">
      <dgm:prSet presAssocID="{094F338F-B42D-4D23-997D-692BD8A7755B}" presName="compNode" presStyleCnt="0"/>
      <dgm:spPr/>
    </dgm:pt>
    <dgm:pt modelId="{2923DD06-7F46-4757-854E-84D9730687A4}" type="pres">
      <dgm:prSet presAssocID="{094F338F-B42D-4D23-997D-692BD8A775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026919-D272-4352-A2EC-D910CC6E87B5}" type="pres">
      <dgm:prSet presAssocID="{094F338F-B42D-4D23-997D-692BD8A7755B}" presName="spaceRect" presStyleCnt="0"/>
      <dgm:spPr/>
    </dgm:pt>
    <dgm:pt modelId="{850546CF-0F95-4B79-B34C-4851D0727DA8}" type="pres">
      <dgm:prSet presAssocID="{094F338F-B42D-4D23-997D-692BD8A7755B}" presName="textRect" presStyleLbl="revTx" presStyleIdx="2" presStyleCnt="4">
        <dgm:presLayoutVars>
          <dgm:chMax val="1"/>
          <dgm:chPref val="1"/>
        </dgm:presLayoutVars>
      </dgm:prSet>
      <dgm:spPr/>
    </dgm:pt>
    <dgm:pt modelId="{B2BA4056-12F5-4F0F-B765-5CDCEE7BAC0C}" type="pres">
      <dgm:prSet presAssocID="{9240E23C-A52E-4659-841C-12019B38AB53}" presName="sibTrans" presStyleCnt="0"/>
      <dgm:spPr/>
    </dgm:pt>
    <dgm:pt modelId="{76380998-1B6D-4319-B5FC-02010D7F99C1}" type="pres">
      <dgm:prSet presAssocID="{CA9409D1-9E3F-4CC0-B337-15BE4B289931}" presName="compNode" presStyleCnt="0"/>
      <dgm:spPr/>
    </dgm:pt>
    <dgm:pt modelId="{74B28311-F92D-4E29-8D7C-5AF55B9E108D}" type="pres">
      <dgm:prSet presAssocID="{CA9409D1-9E3F-4CC0-B337-15BE4B2899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BA95552-F222-4FE4-A561-4A4A7655106B}" type="pres">
      <dgm:prSet presAssocID="{CA9409D1-9E3F-4CC0-B337-15BE4B289931}" presName="spaceRect" presStyleCnt="0"/>
      <dgm:spPr/>
    </dgm:pt>
    <dgm:pt modelId="{AE8663A7-33A0-47C5-98FB-E7A826F23B3D}" type="pres">
      <dgm:prSet presAssocID="{CA9409D1-9E3F-4CC0-B337-15BE4B28993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C5A804-3458-470E-8B39-D1AD33235F7E}" type="presOf" srcId="{D14B8A6F-E9A1-4C93-8F91-2301F44D077F}" destId="{9125BF0A-F17E-4ABF-A535-A4090AAB7EF8}" srcOrd="0" destOrd="0" presId="urn:microsoft.com/office/officeart/2018/2/layout/IconLabelList"/>
    <dgm:cxn modelId="{575F695D-A1CB-40AD-ADBB-0FD116090C3F}" srcId="{9615143F-453F-4F9F-8E20-E13E3E18FA3C}" destId="{D14B8A6F-E9A1-4C93-8F91-2301F44D077F}" srcOrd="1" destOrd="0" parTransId="{6621F4EB-FF88-41E7-B535-CBB12A18B39C}" sibTransId="{2E2F7324-0A4D-4FB3-ACF1-B6F43D202FDF}"/>
    <dgm:cxn modelId="{32ADE571-C641-42F2-96B9-5B1C247CDDFE}" type="presOf" srcId="{CA9409D1-9E3F-4CC0-B337-15BE4B289931}" destId="{AE8663A7-33A0-47C5-98FB-E7A826F23B3D}" srcOrd="0" destOrd="0" presId="urn:microsoft.com/office/officeart/2018/2/layout/IconLabelList"/>
    <dgm:cxn modelId="{5160CC7B-9298-4E6B-B303-FC51AF6E05F7}" type="presOf" srcId="{094F338F-B42D-4D23-997D-692BD8A7755B}" destId="{850546CF-0F95-4B79-B34C-4851D0727DA8}" srcOrd="0" destOrd="0" presId="urn:microsoft.com/office/officeart/2018/2/layout/IconLabelList"/>
    <dgm:cxn modelId="{1EEE9E7F-5D57-4FDE-A278-F209B5C8E386}" srcId="{9615143F-453F-4F9F-8E20-E13E3E18FA3C}" destId="{CA9409D1-9E3F-4CC0-B337-15BE4B289931}" srcOrd="3" destOrd="0" parTransId="{72787B9F-0101-42B6-A49D-B77FC0FBA098}" sibTransId="{69CC40F5-B257-418E-B03E-7FD73BB2FC30}"/>
    <dgm:cxn modelId="{9E02BE82-101B-4D41-8C35-61ED11003A41}" srcId="{9615143F-453F-4F9F-8E20-E13E3E18FA3C}" destId="{094F338F-B42D-4D23-997D-692BD8A7755B}" srcOrd="2" destOrd="0" parTransId="{CAC6370A-F034-40F3-801E-46A2456956C2}" sibTransId="{9240E23C-A52E-4659-841C-12019B38AB53}"/>
    <dgm:cxn modelId="{88A2C3A9-AEAE-4F83-9FF3-6EF187B59655}" srcId="{9615143F-453F-4F9F-8E20-E13E3E18FA3C}" destId="{F24B070F-F935-4647-A42D-477B32C16A07}" srcOrd="0" destOrd="0" parTransId="{42663A76-A9DA-4B33-BC5E-AC041F03F113}" sibTransId="{9E5338F3-DEB1-4FAF-9CE7-5787328E9971}"/>
    <dgm:cxn modelId="{18EED1ED-D872-444F-B311-7F7A41C36D9C}" type="presOf" srcId="{9615143F-453F-4F9F-8E20-E13E3E18FA3C}" destId="{881F337D-F3BF-4AD2-8194-F052A7E4F86A}" srcOrd="0" destOrd="0" presId="urn:microsoft.com/office/officeart/2018/2/layout/IconLabelList"/>
    <dgm:cxn modelId="{D18B6AFC-6139-479C-8EDC-F658E372BB72}" type="presOf" srcId="{F24B070F-F935-4647-A42D-477B32C16A07}" destId="{B17F364F-9BC4-4224-B1B5-6BB8107DE429}" srcOrd="0" destOrd="0" presId="urn:microsoft.com/office/officeart/2018/2/layout/IconLabelList"/>
    <dgm:cxn modelId="{DDC9027D-00C7-4720-94D5-768C63AAE8DA}" type="presParOf" srcId="{881F337D-F3BF-4AD2-8194-F052A7E4F86A}" destId="{4E22562E-E43D-4C58-8595-A4E2068EEBAC}" srcOrd="0" destOrd="0" presId="urn:microsoft.com/office/officeart/2018/2/layout/IconLabelList"/>
    <dgm:cxn modelId="{BC52D96C-DBB4-4B90-B882-9C54FDA4E745}" type="presParOf" srcId="{4E22562E-E43D-4C58-8595-A4E2068EEBAC}" destId="{F9ADB2F2-6BF9-4658-B2C3-FA6425A125E1}" srcOrd="0" destOrd="0" presId="urn:microsoft.com/office/officeart/2018/2/layout/IconLabelList"/>
    <dgm:cxn modelId="{74480509-5CAD-4453-8C31-B614CAD12825}" type="presParOf" srcId="{4E22562E-E43D-4C58-8595-A4E2068EEBAC}" destId="{2292FFE8-7579-489C-AFB0-895FABFC3A46}" srcOrd="1" destOrd="0" presId="urn:microsoft.com/office/officeart/2018/2/layout/IconLabelList"/>
    <dgm:cxn modelId="{881ED20F-F4DF-4561-81C3-8B2A67B235C6}" type="presParOf" srcId="{4E22562E-E43D-4C58-8595-A4E2068EEBAC}" destId="{B17F364F-9BC4-4224-B1B5-6BB8107DE429}" srcOrd="2" destOrd="0" presId="urn:microsoft.com/office/officeart/2018/2/layout/IconLabelList"/>
    <dgm:cxn modelId="{80C39BC6-C46C-4787-8967-A1B9D4F25F3E}" type="presParOf" srcId="{881F337D-F3BF-4AD2-8194-F052A7E4F86A}" destId="{3AAA40F7-D323-434E-AFF1-B48BC5972684}" srcOrd="1" destOrd="0" presId="urn:microsoft.com/office/officeart/2018/2/layout/IconLabelList"/>
    <dgm:cxn modelId="{7094A894-0502-4A64-9052-CA651B7DD930}" type="presParOf" srcId="{881F337D-F3BF-4AD2-8194-F052A7E4F86A}" destId="{220AF952-CDD9-4A13-9213-E1B3C7D3A9C8}" srcOrd="2" destOrd="0" presId="urn:microsoft.com/office/officeart/2018/2/layout/IconLabelList"/>
    <dgm:cxn modelId="{F7EDBB53-3765-4FED-9C52-8698D91A5AE3}" type="presParOf" srcId="{220AF952-CDD9-4A13-9213-E1B3C7D3A9C8}" destId="{85AA8DA3-FDA2-4C13-A85A-6D8A0922A908}" srcOrd="0" destOrd="0" presId="urn:microsoft.com/office/officeart/2018/2/layout/IconLabelList"/>
    <dgm:cxn modelId="{0F1DBFFC-2FAB-4B1E-A5D7-47EDCE672EBA}" type="presParOf" srcId="{220AF952-CDD9-4A13-9213-E1B3C7D3A9C8}" destId="{815DE449-1B0B-4A0C-97AB-5E13FFD2A3BB}" srcOrd="1" destOrd="0" presId="urn:microsoft.com/office/officeart/2018/2/layout/IconLabelList"/>
    <dgm:cxn modelId="{09D924D3-264B-47DD-9041-56D12C988978}" type="presParOf" srcId="{220AF952-CDD9-4A13-9213-E1B3C7D3A9C8}" destId="{9125BF0A-F17E-4ABF-A535-A4090AAB7EF8}" srcOrd="2" destOrd="0" presId="urn:microsoft.com/office/officeart/2018/2/layout/IconLabelList"/>
    <dgm:cxn modelId="{9C73497C-1AE2-47BA-8936-3E4555E8E025}" type="presParOf" srcId="{881F337D-F3BF-4AD2-8194-F052A7E4F86A}" destId="{F74CEDD4-74B1-494F-BE5D-6891B772F997}" srcOrd="3" destOrd="0" presId="urn:microsoft.com/office/officeart/2018/2/layout/IconLabelList"/>
    <dgm:cxn modelId="{CE6FAA5B-E004-41EE-A183-97115327C3DA}" type="presParOf" srcId="{881F337D-F3BF-4AD2-8194-F052A7E4F86A}" destId="{7CF372AC-8B3F-46E7-9661-3143A794EB70}" srcOrd="4" destOrd="0" presId="urn:microsoft.com/office/officeart/2018/2/layout/IconLabelList"/>
    <dgm:cxn modelId="{71FE128F-3E93-46F5-828E-99D723771961}" type="presParOf" srcId="{7CF372AC-8B3F-46E7-9661-3143A794EB70}" destId="{2923DD06-7F46-4757-854E-84D9730687A4}" srcOrd="0" destOrd="0" presId="urn:microsoft.com/office/officeart/2018/2/layout/IconLabelList"/>
    <dgm:cxn modelId="{9C657E57-867F-4C88-86AE-C349F7AB2A07}" type="presParOf" srcId="{7CF372AC-8B3F-46E7-9661-3143A794EB70}" destId="{88026919-D272-4352-A2EC-D910CC6E87B5}" srcOrd="1" destOrd="0" presId="urn:microsoft.com/office/officeart/2018/2/layout/IconLabelList"/>
    <dgm:cxn modelId="{6A0E8D2C-8B4A-4959-9D74-B59810F37B79}" type="presParOf" srcId="{7CF372AC-8B3F-46E7-9661-3143A794EB70}" destId="{850546CF-0F95-4B79-B34C-4851D0727DA8}" srcOrd="2" destOrd="0" presId="urn:microsoft.com/office/officeart/2018/2/layout/IconLabelList"/>
    <dgm:cxn modelId="{2EBCF7D6-5A9E-4876-99E3-C1A3B7A3C8F2}" type="presParOf" srcId="{881F337D-F3BF-4AD2-8194-F052A7E4F86A}" destId="{B2BA4056-12F5-4F0F-B765-5CDCEE7BAC0C}" srcOrd="5" destOrd="0" presId="urn:microsoft.com/office/officeart/2018/2/layout/IconLabelList"/>
    <dgm:cxn modelId="{6F203320-EDED-48E6-8EB5-BD5F47A8FE6F}" type="presParOf" srcId="{881F337D-F3BF-4AD2-8194-F052A7E4F86A}" destId="{76380998-1B6D-4319-B5FC-02010D7F99C1}" srcOrd="6" destOrd="0" presId="urn:microsoft.com/office/officeart/2018/2/layout/IconLabelList"/>
    <dgm:cxn modelId="{2BEC2B21-A859-4008-B155-EC5C29B01F87}" type="presParOf" srcId="{76380998-1B6D-4319-B5FC-02010D7F99C1}" destId="{74B28311-F92D-4E29-8D7C-5AF55B9E108D}" srcOrd="0" destOrd="0" presId="urn:microsoft.com/office/officeart/2018/2/layout/IconLabelList"/>
    <dgm:cxn modelId="{1CAA5CF5-5538-41F1-A0A8-06C30214BA86}" type="presParOf" srcId="{76380998-1B6D-4319-B5FC-02010D7F99C1}" destId="{ABA95552-F222-4FE4-A561-4A4A7655106B}" srcOrd="1" destOrd="0" presId="urn:microsoft.com/office/officeart/2018/2/layout/IconLabelList"/>
    <dgm:cxn modelId="{E087A50A-16F1-440E-85F9-0B418C402C6F}" type="presParOf" srcId="{76380998-1B6D-4319-B5FC-02010D7F99C1}" destId="{AE8663A7-33A0-47C5-98FB-E7A826F23B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21A6C-479F-4F8D-9210-960296D3AAAE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65E54-EBE8-49C9-A302-96ACD2596C9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project aims to develop a machine-learning model to predict loan repayment and factors affecting repayment accurately.</a:t>
          </a:r>
        </a:p>
      </dsp:txBody>
      <dsp:txXfrm>
        <a:off x="765914" y="2943510"/>
        <a:ext cx="4320000" cy="720000"/>
      </dsp:txXfrm>
    </dsp:sp>
    <dsp:sp modelId="{D267ABF1-C81D-45A2-9E92-2E4AC81C2226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B60D5-E426-4E83-BCE1-E21602AC237F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project can enable lenders to understand and make informed decisions on customer for lending loans</a:t>
          </a:r>
          <a:br>
            <a:rPr lang="en-US" sz="1500" kern="1200"/>
          </a:br>
          <a:endParaRPr lang="en-US" sz="15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DB2F2-6BF9-4658-B2C3-FA6425A125E1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F364F-9BC4-4224-B1B5-6BB8107DE429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Overview of the data</a:t>
          </a:r>
        </a:p>
      </dsp:txBody>
      <dsp:txXfrm>
        <a:off x="100682" y="2427484"/>
        <a:ext cx="2370489" cy="720000"/>
      </dsp:txXfrm>
    </dsp:sp>
    <dsp:sp modelId="{85AA8DA3-FDA2-4C13-A85A-6D8A0922A908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5BF0A-F17E-4ABF-A535-A4090AAB7EF8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Exploration</a:t>
          </a:r>
        </a:p>
      </dsp:txBody>
      <dsp:txXfrm>
        <a:off x="2886007" y="2427484"/>
        <a:ext cx="2370489" cy="720000"/>
      </dsp:txXfrm>
    </dsp:sp>
    <dsp:sp modelId="{2923DD06-7F46-4757-854E-84D9730687A4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546CF-0F95-4B79-B34C-4851D0727DA8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Selection</a:t>
          </a:r>
        </a:p>
      </dsp:txBody>
      <dsp:txXfrm>
        <a:off x="5671332" y="2427484"/>
        <a:ext cx="2370489" cy="720000"/>
      </dsp:txXfrm>
    </dsp:sp>
    <dsp:sp modelId="{74B28311-F92D-4E29-8D7C-5AF55B9E108D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663A7-33A0-47C5-98FB-E7A826F23B3D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Development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F4AB-A318-A3A3-3ACB-8020B5874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07332-7916-596F-FF61-584964425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9D81-B222-2741-D0C7-CBDF4581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0586-A626-184F-A813-AE4B9D2EFF2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37FD-1EED-5511-DA83-452BD028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632F-7B25-7025-FF61-AE7807B6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EEE4-1295-5644-8BFE-7A5A6E9E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BD52-C9E7-5561-61DA-C8AEC2D9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3E346-C210-AD5B-ED41-0337EE6E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C8C6-3F5F-07D2-9D64-9BD5A7A0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0586-A626-184F-A813-AE4B9D2EFF2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5C8EE-04C8-D29F-D999-527D7E42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16EC-A9CB-44B7-8608-B9D149C1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EEE4-1295-5644-8BFE-7A5A6E9E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3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AB97B-4C5F-E7C0-7BFF-8A732A369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47133-D4E5-902D-797F-2D7626CB5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E2754-11E8-9DD7-D176-A4B7ED34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0586-A626-184F-A813-AE4B9D2EFF2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B9D1F-B830-79D8-E8E6-988DA0A9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1745-6C38-77D7-C7CB-0BEB6CAC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EEE4-1295-5644-8BFE-7A5A6E9E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4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DDD4-65B6-1F0C-49B3-DCBE9FAE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1CAD-9FC5-48E0-8C45-B47A186E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531F9-2B97-5D00-192C-C92063CD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0586-A626-184F-A813-AE4B9D2EFF2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C9BE7-1B00-EB06-8A26-798A11D6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EFC7-CDDE-D4F7-7D30-787C0BC1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EEE4-1295-5644-8BFE-7A5A6E9E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CADB-52C0-5E20-9FB9-C3F8DEFB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6B995-4511-4F63-6BA4-0604955B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16A5-B46C-B28D-0656-83F05F8B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0586-A626-184F-A813-AE4B9D2EFF2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E13D9-0399-88E1-EB99-425C64B6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67E5-25DB-848D-73FF-6F32BF80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EEE4-1295-5644-8BFE-7A5A6E9E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0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4B42-0D7E-3E69-550C-25D06F16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3299-8191-33E6-3774-AEB1D3937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E1029-3FC2-70F0-E5EB-42AD94E3A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61D7B-60EC-B1DB-36E4-CFB1AC2F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0586-A626-184F-A813-AE4B9D2EFF2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403FA-819F-37DD-2208-B3ECA1CF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A61AC-9413-C4F4-2E5F-0BCF6915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EEE4-1295-5644-8BFE-7A5A6E9E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7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69A7-67E6-1E93-9B4A-0F1FFDCB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D13F7-C535-3F0B-4745-43C8D444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1E518-5D2A-45B8-1E0D-E05942D1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B022A-5300-B1AC-0224-2F48CDBA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A40AB-9A43-DAFD-29DC-374A6B73A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8417D-A150-AAA8-BF3E-D6FE9A2E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0586-A626-184F-A813-AE4B9D2EFF24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AB6C5-A72E-4E4E-9CBA-CE1064FE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CC90E-B2EB-3C25-A062-20344494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EEE4-1295-5644-8BFE-7A5A6E9E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CB4E-D1D8-D1C0-EAFC-9C3772F4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92A52-92AD-801F-79D3-45BCDA58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0586-A626-184F-A813-AE4B9D2EFF24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8CC61-69D3-1D50-24EF-385050B9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AE70C-14DC-453B-F5CD-F86581B9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EEE4-1295-5644-8BFE-7A5A6E9E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A2400-2A98-3ECF-C4B8-00E852CF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0586-A626-184F-A813-AE4B9D2EFF24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22AE6-0A1A-C006-AF72-735B61F6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C2376-42CC-89F1-F4D2-ECBF9182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EEE4-1295-5644-8BFE-7A5A6E9E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1149-E540-8C89-D0B4-F6EDA905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0BCD-F909-97F1-38D1-DE71835EE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5FA86-27E2-76F7-22DE-A901416E9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FFF84-5481-D2A8-DEEE-3F63D9C8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0586-A626-184F-A813-AE4B9D2EFF2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D981-1475-45C4-3BD1-AF928944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3F0C-3F9D-3EB8-E94E-AADBAED2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EEE4-1295-5644-8BFE-7A5A6E9E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179-C091-5307-1B42-81DA0648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9639A-B8C6-BD7D-7206-4B484D70A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0FCA1-F7F0-3EBD-14AC-40012588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6C200-C096-F588-CAC3-3B2D86C8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0586-A626-184F-A813-AE4B9D2EFF2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CD91-93EA-BC2C-8AC3-06F9929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5CCD0-B9AE-F2E9-2C82-8AE13B08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EEE4-1295-5644-8BFE-7A5A6E9E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3454F-1728-13C5-B99D-6940006D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A0DEC-5727-1818-F21A-24A6119E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E04B-2233-9D5A-5D61-47EC12E25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0586-A626-184F-A813-AE4B9D2EFF2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5928-7620-0871-F75D-66DEDB21F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786-6156-75FF-53C3-52CEDBA31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EEE4-1295-5644-8BFE-7A5A6E9E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9458A-A06D-E13A-3D52-0C6514848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Default Prediction</a:t>
            </a:r>
            <a:b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4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BB6CB666-727C-4291-1BE3-1F161525D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69B677F-E29A-5E2A-7E6A-CFFA42CFB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3720" y="5401536"/>
            <a:ext cx="5403875" cy="1160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Group 8 – (Abhinav Thupili, Harish Kumar Uddandi, Harish Varma Kunaparaju, Supriya Vengala).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1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D3E63-9B80-8173-81BB-B672DF50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058F53-2B79-BFFA-CBAB-5D8499BC6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7210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3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2A84D-EDD3-5269-04ED-E14A7E4A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Steps used to create and predict the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A62035-5D21-D0D0-7E70-C6331784D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494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06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147BB-4402-810A-B9BB-19951DE7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Insights</a:t>
            </a:r>
            <a:br>
              <a:rPr lang="en-US" sz="5400"/>
            </a:b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55B8-702B-1A4B-3220-02DC123E1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Lasso and PCA effectively reduced the dataset and selected important</a:t>
            </a:r>
          </a:p>
          <a:p>
            <a:pPr marL="0" indent="0">
              <a:buNone/>
            </a:pPr>
            <a:r>
              <a:rPr lang="en-US" sz="15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  <a:p>
            <a:r>
              <a:rPr lang="en-US" sz="15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classifiers were evaluated based on their classification</a:t>
            </a:r>
          </a:p>
          <a:p>
            <a:pPr marL="0" indent="0">
              <a:buNone/>
            </a:pPr>
            <a:r>
              <a:rPr lang="en-US" sz="15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</a:p>
          <a:p>
            <a:r>
              <a:rPr lang="en-US" sz="15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loss, as per the final Ridge regression model for the “33” defaulting</a:t>
            </a:r>
          </a:p>
          <a:p>
            <a:pPr marL="0" indent="0">
              <a:buNone/>
            </a:pPr>
            <a:r>
              <a:rPr lang="en-US" sz="15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are:</a:t>
            </a:r>
          </a:p>
          <a:p>
            <a:pPr marL="0" indent="0">
              <a:buNone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Least loss for customer default – 2</a:t>
            </a:r>
          </a:p>
          <a:p>
            <a:pPr marL="0" indent="0">
              <a:buNone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loss for customer default – 33</a:t>
            </a:r>
          </a:p>
          <a:p>
            <a:pPr marL="0" indent="0">
              <a:buNone/>
            </a:pPr>
            <a:endParaRPr lang="en-US" sz="15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A4C8E72-3CC9-BC76-85F4-B2D358FB6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046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A11F0-B733-5FC4-386B-5B9CAA16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356C231-0CBD-D0FC-B8EB-5AE6126DB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3" r="426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9CC7-359A-27D1-29D8-DADEC0C8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demonstrated the effectiveness of machine learning in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default and loss when there was a default. The random forest classifier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the best performance for predicting defaulting customers. The insights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from this analysis can be used to improve the lending decision-making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and reduce the risk of loan default.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5479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194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Loan Default Prediction </vt:lpstr>
      <vt:lpstr>Introduction</vt:lpstr>
      <vt:lpstr>Steps used to create and predict the model</vt:lpstr>
      <vt:lpstr>Insights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Prediction </dc:title>
  <dc:creator>Thupili, Abhinav</dc:creator>
  <cp:lastModifiedBy>Thupili, Abhinav</cp:lastModifiedBy>
  <cp:revision>2</cp:revision>
  <dcterms:created xsi:type="dcterms:W3CDTF">2023-05-06T01:22:03Z</dcterms:created>
  <dcterms:modified xsi:type="dcterms:W3CDTF">2023-05-06T01:42:28Z</dcterms:modified>
</cp:coreProperties>
</file>