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1" r:id="rId5"/>
    <p:sldId id="262" r:id="rId6"/>
    <p:sldId id="265" r:id="rId7"/>
    <p:sldId id="264" r:id="rId8"/>
    <p:sldId id="263" r:id="rId9"/>
    <p:sldId id="266" r:id="rId10"/>
    <p:sldId id="259" r:id="rId11"/>
    <p:sldId id="268" r:id="rId12"/>
    <p:sldId id="26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p:restoredTop sz="94694"/>
  </p:normalViewPr>
  <p:slideViewPr>
    <p:cSldViewPr snapToGrid="0">
      <p:cViewPr>
        <p:scale>
          <a:sx n="69" d="100"/>
          <a:sy n="69" d="100"/>
        </p:scale>
        <p:origin x="54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9CDAFF-A86E-40BF-B00F-D5CBB0D85078}"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125F48E1-8AC8-4833-A52F-A4F8B5420828}">
      <dgm:prSet custT="1"/>
      <dgm:spPr/>
      <dgm:t>
        <a:bodyPr/>
        <a:lstStyle/>
        <a:p>
          <a:r>
            <a:rPr lang="en-US" sz="2400" dirty="0">
              <a:latin typeface="Arial" panose="020B0604020202020204" pitchFamily="34" charset="0"/>
              <a:cs typeface="Arial" panose="020B0604020202020204" pitchFamily="34" charset="0"/>
            </a:rPr>
            <a:t>This project aims to develop a machine-learning model to predict loan repayment and factors affecting repayment accurately</a:t>
          </a:r>
          <a:r>
            <a:rPr lang="en-US" sz="3500" dirty="0"/>
            <a:t>.</a:t>
          </a:r>
        </a:p>
      </dgm:t>
    </dgm:pt>
    <dgm:pt modelId="{C19CD4E2-7582-4100-B561-6D9DED5280EC}" type="parTrans" cxnId="{AE1F1086-2B54-4182-84F2-CC80A69CA2CD}">
      <dgm:prSet/>
      <dgm:spPr/>
      <dgm:t>
        <a:bodyPr/>
        <a:lstStyle/>
        <a:p>
          <a:endParaRPr lang="en-US"/>
        </a:p>
      </dgm:t>
    </dgm:pt>
    <dgm:pt modelId="{EFEA32E5-8B43-470B-AFB2-D502204C165C}" type="sibTrans" cxnId="{AE1F1086-2B54-4182-84F2-CC80A69CA2CD}">
      <dgm:prSet/>
      <dgm:spPr/>
      <dgm:t>
        <a:bodyPr/>
        <a:lstStyle/>
        <a:p>
          <a:endParaRPr lang="en-US"/>
        </a:p>
      </dgm:t>
    </dgm:pt>
    <dgm:pt modelId="{F19D656C-31C4-4B98-8DE7-5DBA178233AC}">
      <dgm:prSet custT="1"/>
      <dgm:spPr/>
      <dgm:t>
        <a:bodyPr/>
        <a:lstStyle/>
        <a:p>
          <a:r>
            <a:rPr lang="en-US" sz="2400" dirty="0">
              <a:latin typeface="Arial" panose="020B0604020202020204" pitchFamily="34" charset="0"/>
              <a:cs typeface="Arial" panose="020B0604020202020204" pitchFamily="34" charset="0"/>
            </a:rPr>
            <a:t>This project can enable lenders to understand and make informed decisions on customer for lending loans</a:t>
          </a:r>
          <a:br>
            <a:rPr lang="en-US" sz="3600" dirty="0"/>
          </a:br>
          <a:endParaRPr lang="en-US" sz="3600" dirty="0"/>
        </a:p>
      </dgm:t>
    </dgm:pt>
    <dgm:pt modelId="{FCEC061B-BF4E-4CCE-ABDC-421E131B5E1A}" type="parTrans" cxnId="{9EA1B40A-611D-40E6-9386-EE407FF10AB2}">
      <dgm:prSet/>
      <dgm:spPr/>
      <dgm:t>
        <a:bodyPr/>
        <a:lstStyle/>
        <a:p>
          <a:endParaRPr lang="en-US"/>
        </a:p>
      </dgm:t>
    </dgm:pt>
    <dgm:pt modelId="{9C360640-8046-4620-9C00-9450DC1D0FC4}" type="sibTrans" cxnId="{9EA1B40A-611D-40E6-9386-EE407FF10AB2}">
      <dgm:prSet/>
      <dgm:spPr/>
      <dgm:t>
        <a:bodyPr/>
        <a:lstStyle/>
        <a:p>
          <a:endParaRPr lang="en-US"/>
        </a:p>
      </dgm:t>
    </dgm:pt>
    <dgm:pt modelId="{43C8EBF0-32F5-456B-9446-14AB3FD540DE}" type="pres">
      <dgm:prSet presAssocID="{319CDAFF-A86E-40BF-B00F-D5CBB0D85078}" presName="vert0" presStyleCnt="0">
        <dgm:presLayoutVars>
          <dgm:dir/>
          <dgm:animOne val="branch"/>
          <dgm:animLvl val="lvl"/>
        </dgm:presLayoutVars>
      </dgm:prSet>
      <dgm:spPr/>
    </dgm:pt>
    <dgm:pt modelId="{A49F90DB-1E84-41BF-9B94-DF6479F4E8CA}" type="pres">
      <dgm:prSet presAssocID="{125F48E1-8AC8-4833-A52F-A4F8B5420828}" presName="thickLine" presStyleLbl="alignNode1" presStyleIdx="0" presStyleCnt="2"/>
      <dgm:spPr/>
    </dgm:pt>
    <dgm:pt modelId="{5D466A90-3BC0-45B5-9EA5-EAA945F4237A}" type="pres">
      <dgm:prSet presAssocID="{125F48E1-8AC8-4833-A52F-A4F8B5420828}" presName="horz1" presStyleCnt="0"/>
      <dgm:spPr/>
    </dgm:pt>
    <dgm:pt modelId="{E9A7E629-B0B8-4248-9574-D87BCF3FD977}" type="pres">
      <dgm:prSet presAssocID="{125F48E1-8AC8-4833-A52F-A4F8B5420828}" presName="tx1" presStyleLbl="revTx" presStyleIdx="0" presStyleCnt="2"/>
      <dgm:spPr/>
    </dgm:pt>
    <dgm:pt modelId="{13EE1001-A207-4D99-AD8E-B48AD6226DF7}" type="pres">
      <dgm:prSet presAssocID="{125F48E1-8AC8-4833-A52F-A4F8B5420828}" presName="vert1" presStyleCnt="0"/>
      <dgm:spPr/>
    </dgm:pt>
    <dgm:pt modelId="{3A9AE02E-A2AC-453E-8542-9945AF59FEF9}" type="pres">
      <dgm:prSet presAssocID="{F19D656C-31C4-4B98-8DE7-5DBA178233AC}" presName="thickLine" presStyleLbl="alignNode1" presStyleIdx="1" presStyleCnt="2"/>
      <dgm:spPr/>
    </dgm:pt>
    <dgm:pt modelId="{53915089-19FE-45B6-8465-520C7831D97F}" type="pres">
      <dgm:prSet presAssocID="{F19D656C-31C4-4B98-8DE7-5DBA178233AC}" presName="horz1" presStyleCnt="0"/>
      <dgm:spPr/>
    </dgm:pt>
    <dgm:pt modelId="{63B750CA-06EE-4CE5-9CE2-E78FF25F4E4E}" type="pres">
      <dgm:prSet presAssocID="{F19D656C-31C4-4B98-8DE7-5DBA178233AC}" presName="tx1" presStyleLbl="revTx" presStyleIdx="1" presStyleCnt="2"/>
      <dgm:spPr/>
    </dgm:pt>
    <dgm:pt modelId="{01143CCA-7638-4BEA-B1D2-F1BE148EE927}" type="pres">
      <dgm:prSet presAssocID="{F19D656C-31C4-4B98-8DE7-5DBA178233AC}" presName="vert1" presStyleCnt="0"/>
      <dgm:spPr/>
    </dgm:pt>
  </dgm:ptLst>
  <dgm:cxnLst>
    <dgm:cxn modelId="{9EA1B40A-611D-40E6-9386-EE407FF10AB2}" srcId="{319CDAFF-A86E-40BF-B00F-D5CBB0D85078}" destId="{F19D656C-31C4-4B98-8DE7-5DBA178233AC}" srcOrd="1" destOrd="0" parTransId="{FCEC061B-BF4E-4CCE-ABDC-421E131B5E1A}" sibTransId="{9C360640-8046-4620-9C00-9450DC1D0FC4}"/>
    <dgm:cxn modelId="{2969AC45-7646-449E-8175-05034B16C1F3}" type="presOf" srcId="{F19D656C-31C4-4B98-8DE7-5DBA178233AC}" destId="{63B750CA-06EE-4CE5-9CE2-E78FF25F4E4E}" srcOrd="0" destOrd="0" presId="urn:microsoft.com/office/officeart/2008/layout/LinedList"/>
    <dgm:cxn modelId="{E7EDD84C-D1F2-40B0-BAA8-56D3E3FF6268}" type="presOf" srcId="{319CDAFF-A86E-40BF-B00F-D5CBB0D85078}" destId="{43C8EBF0-32F5-456B-9446-14AB3FD540DE}" srcOrd="0" destOrd="0" presId="urn:microsoft.com/office/officeart/2008/layout/LinedList"/>
    <dgm:cxn modelId="{CCE0D472-17D0-44C6-82CE-D04EA7AA51B4}" type="presOf" srcId="{125F48E1-8AC8-4833-A52F-A4F8B5420828}" destId="{E9A7E629-B0B8-4248-9574-D87BCF3FD977}" srcOrd="0" destOrd="0" presId="urn:microsoft.com/office/officeart/2008/layout/LinedList"/>
    <dgm:cxn modelId="{AE1F1086-2B54-4182-84F2-CC80A69CA2CD}" srcId="{319CDAFF-A86E-40BF-B00F-D5CBB0D85078}" destId="{125F48E1-8AC8-4833-A52F-A4F8B5420828}" srcOrd="0" destOrd="0" parTransId="{C19CD4E2-7582-4100-B561-6D9DED5280EC}" sibTransId="{EFEA32E5-8B43-470B-AFB2-D502204C165C}"/>
    <dgm:cxn modelId="{26AF63E8-DBD3-4883-9FB5-6DA49A4AEFF1}" type="presParOf" srcId="{43C8EBF0-32F5-456B-9446-14AB3FD540DE}" destId="{A49F90DB-1E84-41BF-9B94-DF6479F4E8CA}" srcOrd="0" destOrd="0" presId="urn:microsoft.com/office/officeart/2008/layout/LinedList"/>
    <dgm:cxn modelId="{AC2B85E1-6470-404F-B29E-9B835E0AA326}" type="presParOf" srcId="{43C8EBF0-32F5-456B-9446-14AB3FD540DE}" destId="{5D466A90-3BC0-45B5-9EA5-EAA945F4237A}" srcOrd="1" destOrd="0" presId="urn:microsoft.com/office/officeart/2008/layout/LinedList"/>
    <dgm:cxn modelId="{B993778D-DDEF-44D1-AFFE-80455CDDE0BC}" type="presParOf" srcId="{5D466A90-3BC0-45B5-9EA5-EAA945F4237A}" destId="{E9A7E629-B0B8-4248-9574-D87BCF3FD977}" srcOrd="0" destOrd="0" presId="urn:microsoft.com/office/officeart/2008/layout/LinedList"/>
    <dgm:cxn modelId="{1A11C081-02B7-4915-9914-FD7174D6C26A}" type="presParOf" srcId="{5D466A90-3BC0-45B5-9EA5-EAA945F4237A}" destId="{13EE1001-A207-4D99-AD8E-B48AD6226DF7}" srcOrd="1" destOrd="0" presId="urn:microsoft.com/office/officeart/2008/layout/LinedList"/>
    <dgm:cxn modelId="{F30584C0-A295-4CC3-A50B-55C879D69AFC}" type="presParOf" srcId="{43C8EBF0-32F5-456B-9446-14AB3FD540DE}" destId="{3A9AE02E-A2AC-453E-8542-9945AF59FEF9}" srcOrd="2" destOrd="0" presId="urn:microsoft.com/office/officeart/2008/layout/LinedList"/>
    <dgm:cxn modelId="{4FF1C6FD-9230-4B9D-A7F6-BA2AFE1A3F5A}" type="presParOf" srcId="{43C8EBF0-32F5-456B-9446-14AB3FD540DE}" destId="{53915089-19FE-45B6-8465-520C7831D97F}" srcOrd="3" destOrd="0" presId="urn:microsoft.com/office/officeart/2008/layout/LinedList"/>
    <dgm:cxn modelId="{7A71B666-C76F-45A7-9A71-4C2486619859}" type="presParOf" srcId="{53915089-19FE-45B6-8465-520C7831D97F}" destId="{63B750CA-06EE-4CE5-9CE2-E78FF25F4E4E}" srcOrd="0" destOrd="0" presId="urn:microsoft.com/office/officeart/2008/layout/LinedList"/>
    <dgm:cxn modelId="{B81ACD6F-C1EA-445A-8FB0-942A54D273B1}" type="presParOf" srcId="{53915089-19FE-45B6-8465-520C7831D97F}" destId="{01143CCA-7638-4BEA-B1D2-F1BE148EE92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5143F-453F-4F9F-8E20-E13E3E18FA3C}"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F24B070F-F935-4647-A42D-477B32C16A07}">
      <dgm:prSet custT="1"/>
      <dgm:spPr/>
      <dgm:t>
        <a:bodyPr/>
        <a:lstStyle/>
        <a:p>
          <a:pPr>
            <a:lnSpc>
              <a:spcPct val="100000"/>
            </a:lnSpc>
          </a:pPr>
          <a:r>
            <a:rPr lang="en-US" sz="2400" dirty="0">
              <a:latin typeface="Arial" panose="020B0604020202020204" pitchFamily="34" charset="0"/>
              <a:cs typeface="Arial" panose="020B0604020202020204" pitchFamily="34" charset="0"/>
            </a:rPr>
            <a:t>Overview of the data</a:t>
          </a:r>
        </a:p>
      </dgm:t>
    </dgm:pt>
    <dgm:pt modelId="{42663A76-A9DA-4B33-BC5E-AC041F03F113}" type="parTrans" cxnId="{88A2C3A9-AEAE-4F83-9FF3-6EF187B59655}">
      <dgm:prSet/>
      <dgm:spPr/>
      <dgm:t>
        <a:bodyPr/>
        <a:lstStyle/>
        <a:p>
          <a:endParaRPr lang="en-US"/>
        </a:p>
      </dgm:t>
    </dgm:pt>
    <dgm:pt modelId="{9E5338F3-DEB1-4FAF-9CE7-5787328E9971}" type="sibTrans" cxnId="{88A2C3A9-AEAE-4F83-9FF3-6EF187B59655}">
      <dgm:prSet/>
      <dgm:spPr/>
      <dgm:t>
        <a:bodyPr/>
        <a:lstStyle/>
        <a:p>
          <a:endParaRPr lang="en-US"/>
        </a:p>
      </dgm:t>
    </dgm:pt>
    <dgm:pt modelId="{D14B8A6F-E9A1-4C93-8F91-2301F44D077F}">
      <dgm:prSet custT="1"/>
      <dgm:spPr/>
      <dgm:t>
        <a:bodyPr/>
        <a:lstStyle/>
        <a:p>
          <a:pPr>
            <a:lnSpc>
              <a:spcPct val="100000"/>
            </a:lnSpc>
          </a:pPr>
          <a:r>
            <a:rPr lang="en-US" sz="2400" dirty="0">
              <a:latin typeface="Arial" panose="020B0604020202020204" pitchFamily="34" charset="0"/>
              <a:cs typeface="Arial" panose="020B0604020202020204" pitchFamily="34" charset="0"/>
            </a:rPr>
            <a:t>Data Exploration</a:t>
          </a:r>
        </a:p>
      </dgm:t>
    </dgm:pt>
    <dgm:pt modelId="{6621F4EB-FF88-41E7-B535-CBB12A18B39C}" type="parTrans" cxnId="{575F695D-A1CB-40AD-ADBB-0FD116090C3F}">
      <dgm:prSet/>
      <dgm:spPr/>
      <dgm:t>
        <a:bodyPr/>
        <a:lstStyle/>
        <a:p>
          <a:endParaRPr lang="en-US"/>
        </a:p>
      </dgm:t>
    </dgm:pt>
    <dgm:pt modelId="{2E2F7324-0A4D-4FB3-ACF1-B6F43D202FDF}" type="sibTrans" cxnId="{575F695D-A1CB-40AD-ADBB-0FD116090C3F}">
      <dgm:prSet/>
      <dgm:spPr/>
      <dgm:t>
        <a:bodyPr/>
        <a:lstStyle/>
        <a:p>
          <a:endParaRPr lang="en-US"/>
        </a:p>
      </dgm:t>
    </dgm:pt>
    <dgm:pt modelId="{094F338F-B42D-4D23-997D-692BD8A7755B}">
      <dgm:prSet custT="1"/>
      <dgm:spPr/>
      <dgm:t>
        <a:bodyPr/>
        <a:lstStyle/>
        <a:p>
          <a:pPr>
            <a:lnSpc>
              <a:spcPct val="100000"/>
            </a:lnSpc>
          </a:pPr>
          <a:r>
            <a:rPr lang="en-US" sz="2400" dirty="0">
              <a:latin typeface="Arial" panose="020B0604020202020204" pitchFamily="34" charset="0"/>
              <a:cs typeface="Arial" panose="020B0604020202020204" pitchFamily="34" charset="0"/>
            </a:rPr>
            <a:t>Model Selection</a:t>
          </a:r>
        </a:p>
      </dgm:t>
    </dgm:pt>
    <dgm:pt modelId="{CAC6370A-F034-40F3-801E-46A2456956C2}" type="parTrans" cxnId="{9E02BE82-101B-4D41-8C35-61ED11003A41}">
      <dgm:prSet/>
      <dgm:spPr/>
      <dgm:t>
        <a:bodyPr/>
        <a:lstStyle/>
        <a:p>
          <a:endParaRPr lang="en-US"/>
        </a:p>
      </dgm:t>
    </dgm:pt>
    <dgm:pt modelId="{9240E23C-A52E-4659-841C-12019B38AB53}" type="sibTrans" cxnId="{9E02BE82-101B-4D41-8C35-61ED11003A41}">
      <dgm:prSet/>
      <dgm:spPr/>
      <dgm:t>
        <a:bodyPr/>
        <a:lstStyle/>
        <a:p>
          <a:endParaRPr lang="en-US"/>
        </a:p>
      </dgm:t>
    </dgm:pt>
    <dgm:pt modelId="{CA9409D1-9E3F-4CC0-B337-15BE4B289931}">
      <dgm:prSet custT="1"/>
      <dgm:spPr/>
      <dgm:t>
        <a:bodyPr/>
        <a:lstStyle/>
        <a:p>
          <a:pPr>
            <a:lnSpc>
              <a:spcPct val="100000"/>
            </a:lnSpc>
          </a:pPr>
          <a:r>
            <a:rPr lang="en-US" sz="2400" dirty="0">
              <a:latin typeface="Arial" panose="020B0604020202020204" pitchFamily="34" charset="0"/>
              <a:cs typeface="Arial" panose="020B0604020202020204" pitchFamily="34" charset="0"/>
            </a:rPr>
            <a:t>Model Development</a:t>
          </a:r>
        </a:p>
      </dgm:t>
    </dgm:pt>
    <dgm:pt modelId="{72787B9F-0101-42B6-A49D-B77FC0FBA098}" type="parTrans" cxnId="{1EEE9E7F-5D57-4FDE-A278-F209B5C8E386}">
      <dgm:prSet/>
      <dgm:spPr/>
      <dgm:t>
        <a:bodyPr/>
        <a:lstStyle/>
        <a:p>
          <a:endParaRPr lang="en-US"/>
        </a:p>
      </dgm:t>
    </dgm:pt>
    <dgm:pt modelId="{69CC40F5-B257-418E-B03E-7FD73BB2FC30}" type="sibTrans" cxnId="{1EEE9E7F-5D57-4FDE-A278-F209B5C8E386}">
      <dgm:prSet/>
      <dgm:spPr/>
      <dgm:t>
        <a:bodyPr/>
        <a:lstStyle/>
        <a:p>
          <a:endParaRPr lang="en-US"/>
        </a:p>
      </dgm:t>
    </dgm:pt>
    <dgm:pt modelId="{5271E7C3-E448-4007-B1DE-D80186219354}" type="pres">
      <dgm:prSet presAssocID="{9615143F-453F-4F9F-8E20-E13E3E18FA3C}" presName="vert0" presStyleCnt="0">
        <dgm:presLayoutVars>
          <dgm:dir/>
          <dgm:animOne val="branch"/>
          <dgm:animLvl val="lvl"/>
        </dgm:presLayoutVars>
      </dgm:prSet>
      <dgm:spPr/>
    </dgm:pt>
    <dgm:pt modelId="{FDA078A8-1203-461C-8F91-534B5CFBC5BE}" type="pres">
      <dgm:prSet presAssocID="{F24B070F-F935-4647-A42D-477B32C16A07}" presName="thickLine" presStyleLbl="alignNode1" presStyleIdx="0" presStyleCnt="4"/>
      <dgm:spPr/>
    </dgm:pt>
    <dgm:pt modelId="{3DC909B3-F807-4DD2-A217-750BB8E1E0AB}" type="pres">
      <dgm:prSet presAssocID="{F24B070F-F935-4647-A42D-477B32C16A07}" presName="horz1" presStyleCnt="0"/>
      <dgm:spPr/>
    </dgm:pt>
    <dgm:pt modelId="{9749B09F-E57C-4FD2-A8BA-7DE736DFA2B4}" type="pres">
      <dgm:prSet presAssocID="{F24B070F-F935-4647-A42D-477B32C16A07}" presName="tx1" presStyleLbl="revTx" presStyleIdx="0" presStyleCnt="4"/>
      <dgm:spPr/>
    </dgm:pt>
    <dgm:pt modelId="{380870F9-1A65-4B45-8748-0EAF8A2C45EC}" type="pres">
      <dgm:prSet presAssocID="{F24B070F-F935-4647-A42D-477B32C16A07}" presName="vert1" presStyleCnt="0"/>
      <dgm:spPr/>
    </dgm:pt>
    <dgm:pt modelId="{A983672B-B207-4A86-9EFC-BEF9491EA90E}" type="pres">
      <dgm:prSet presAssocID="{D14B8A6F-E9A1-4C93-8F91-2301F44D077F}" presName="thickLine" presStyleLbl="alignNode1" presStyleIdx="1" presStyleCnt="4"/>
      <dgm:spPr/>
    </dgm:pt>
    <dgm:pt modelId="{1BF51CAE-0FEF-4BA2-A519-71AED7C9D24E}" type="pres">
      <dgm:prSet presAssocID="{D14B8A6F-E9A1-4C93-8F91-2301F44D077F}" presName="horz1" presStyleCnt="0"/>
      <dgm:spPr/>
    </dgm:pt>
    <dgm:pt modelId="{D2CF6A25-4ABC-4495-9015-C443E75E5C64}" type="pres">
      <dgm:prSet presAssocID="{D14B8A6F-E9A1-4C93-8F91-2301F44D077F}" presName="tx1" presStyleLbl="revTx" presStyleIdx="1" presStyleCnt="4"/>
      <dgm:spPr/>
    </dgm:pt>
    <dgm:pt modelId="{75606349-5020-49E3-BDF1-3DF78CA3BC1B}" type="pres">
      <dgm:prSet presAssocID="{D14B8A6F-E9A1-4C93-8F91-2301F44D077F}" presName="vert1" presStyleCnt="0"/>
      <dgm:spPr/>
    </dgm:pt>
    <dgm:pt modelId="{59FE3A04-3269-4F3C-9E15-EA3A3C0918D6}" type="pres">
      <dgm:prSet presAssocID="{094F338F-B42D-4D23-997D-692BD8A7755B}" presName="thickLine" presStyleLbl="alignNode1" presStyleIdx="2" presStyleCnt="4"/>
      <dgm:spPr/>
    </dgm:pt>
    <dgm:pt modelId="{153CDDCD-E158-4703-9442-3FC6545F4AC9}" type="pres">
      <dgm:prSet presAssocID="{094F338F-B42D-4D23-997D-692BD8A7755B}" presName="horz1" presStyleCnt="0"/>
      <dgm:spPr/>
    </dgm:pt>
    <dgm:pt modelId="{41CEF145-CE42-4EC8-B3DC-E21F9708EC61}" type="pres">
      <dgm:prSet presAssocID="{094F338F-B42D-4D23-997D-692BD8A7755B}" presName="tx1" presStyleLbl="revTx" presStyleIdx="2" presStyleCnt="4"/>
      <dgm:spPr/>
    </dgm:pt>
    <dgm:pt modelId="{A3F063A5-5E62-46F8-9982-4F602843D631}" type="pres">
      <dgm:prSet presAssocID="{094F338F-B42D-4D23-997D-692BD8A7755B}" presName="vert1" presStyleCnt="0"/>
      <dgm:spPr/>
    </dgm:pt>
    <dgm:pt modelId="{2D718C7C-D285-49BB-ADAF-0DD499DAA78E}" type="pres">
      <dgm:prSet presAssocID="{CA9409D1-9E3F-4CC0-B337-15BE4B289931}" presName="thickLine" presStyleLbl="alignNode1" presStyleIdx="3" presStyleCnt="4"/>
      <dgm:spPr/>
    </dgm:pt>
    <dgm:pt modelId="{4C1FD4EC-0DC3-47A3-A92D-729343A75902}" type="pres">
      <dgm:prSet presAssocID="{CA9409D1-9E3F-4CC0-B337-15BE4B289931}" presName="horz1" presStyleCnt="0"/>
      <dgm:spPr/>
    </dgm:pt>
    <dgm:pt modelId="{DA60899C-3CE1-4B66-8A94-1A7660901013}" type="pres">
      <dgm:prSet presAssocID="{CA9409D1-9E3F-4CC0-B337-15BE4B289931}" presName="tx1" presStyleLbl="revTx" presStyleIdx="3" presStyleCnt="4"/>
      <dgm:spPr/>
    </dgm:pt>
    <dgm:pt modelId="{C56F5D6D-DF64-4A70-B822-6852C569A98C}" type="pres">
      <dgm:prSet presAssocID="{CA9409D1-9E3F-4CC0-B337-15BE4B289931}" presName="vert1" presStyleCnt="0"/>
      <dgm:spPr/>
    </dgm:pt>
  </dgm:ptLst>
  <dgm:cxnLst>
    <dgm:cxn modelId="{8A181316-A15C-4B47-A10E-803D0CAD862A}" type="presOf" srcId="{D14B8A6F-E9A1-4C93-8F91-2301F44D077F}" destId="{D2CF6A25-4ABC-4495-9015-C443E75E5C64}" srcOrd="0" destOrd="0" presId="urn:microsoft.com/office/officeart/2008/layout/LinedList"/>
    <dgm:cxn modelId="{575F695D-A1CB-40AD-ADBB-0FD116090C3F}" srcId="{9615143F-453F-4F9F-8E20-E13E3E18FA3C}" destId="{D14B8A6F-E9A1-4C93-8F91-2301F44D077F}" srcOrd="1" destOrd="0" parTransId="{6621F4EB-FF88-41E7-B535-CBB12A18B39C}" sibTransId="{2E2F7324-0A4D-4FB3-ACF1-B6F43D202FDF}"/>
    <dgm:cxn modelId="{2C3B4A4D-6E12-42B6-94B0-6EDB14B0B28F}" type="presOf" srcId="{094F338F-B42D-4D23-997D-692BD8A7755B}" destId="{41CEF145-CE42-4EC8-B3DC-E21F9708EC61}" srcOrd="0" destOrd="0" presId="urn:microsoft.com/office/officeart/2008/layout/LinedList"/>
    <dgm:cxn modelId="{B5DEDD77-DFBF-4B03-AD40-2D5B81E469D3}" type="presOf" srcId="{9615143F-453F-4F9F-8E20-E13E3E18FA3C}" destId="{5271E7C3-E448-4007-B1DE-D80186219354}" srcOrd="0" destOrd="0" presId="urn:microsoft.com/office/officeart/2008/layout/LinedList"/>
    <dgm:cxn modelId="{118B087B-89C7-4693-8454-ACD6AC742FDD}" type="presOf" srcId="{CA9409D1-9E3F-4CC0-B337-15BE4B289931}" destId="{DA60899C-3CE1-4B66-8A94-1A7660901013}" srcOrd="0" destOrd="0" presId="urn:microsoft.com/office/officeart/2008/layout/LinedList"/>
    <dgm:cxn modelId="{1EEE9E7F-5D57-4FDE-A278-F209B5C8E386}" srcId="{9615143F-453F-4F9F-8E20-E13E3E18FA3C}" destId="{CA9409D1-9E3F-4CC0-B337-15BE4B289931}" srcOrd="3" destOrd="0" parTransId="{72787B9F-0101-42B6-A49D-B77FC0FBA098}" sibTransId="{69CC40F5-B257-418E-B03E-7FD73BB2FC30}"/>
    <dgm:cxn modelId="{9E02BE82-101B-4D41-8C35-61ED11003A41}" srcId="{9615143F-453F-4F9F-8E20-E13E3E18FA3C}" destId="{094F338F-B42D-4D23-997D-692BD8A7755B}" srcOrd="2" destOrd="0" parTransId="{CAC6370A-F034-40F3-801E-46A2456956C2}" sibTransId="{9240E23C-A52E-4659-841C-12019B38AB53}"/>
    <dgm:cxn modelId="{9306879E-28CE-4F78-9223-A85708D3DBD1}" type="presOf" srcId="{F24B070F-F935-4647-A42D-477B32C16A07}" destId="{9749B09F-E57C-4FD2-A8BA-7DE736DFA2B4}" srcOrd="0" destOrd="0" presId="urn:microsoft.com/office/officeart/2008/layout/LinedList"/>
    <dgm:cxn modelId="{88A2C3A9-AEAE-4F83-9FF3-6EF187B59655}" srcId="{9615143F-453F-4F9F-8E20-E13E3E18FA3C}" destId="{F24B070F-F935-4647-A42D-477B32C16A07}" srcOrd="0" destOrd="0" parTransId="{42663A76-A9DA-4B33-BC5E-AC041F03F113}" sibTransId="{9E5338F3-DEB1-4FAF-9CE7-5787328E9971}"/>
    <dgm:cxn modelId="{D1B5B9D8-7722-4D87-8049-8080CDF4AB83}" type="presParOf" srcId="{5271E7C3-E448-4007-B1DE-D80186219354}" destId="{FDA078A8-1203-461C-8F91-534B5CFBC5BE}" srcOrd="0" destOrd="0" presId="urn:microsoft.com/office/officeart/2008/layout/LinedList"/>
    <dgm:cxn modelId="{291ACD84-DA71-4148-BFD5-95E94EBB29E7}" type="presParOf" srcId="{5271E7C3-E448-4007-B1DE-D80186219354}" destId="{3DC909B3-F807-4DD2-A217-750BB8E1E0AB}" srcOrd="1" destOrd="0" presId="urn:microsoft.com/office/officeart/2008/layout/LinedList"/>
    <dgm:cxn modelId="{AE8154EE-FBEA-4595-A3DB-7080FB504A31}" type="presParOf" srcId="{3DC909B3-F807-4DD2-A217-750BB8E1E0AB}" destId="{9749B09F-E57C-4FD2-A8BA-7DE736DFA2B4}" srcOrd="0" destOrd="0" presId="urn:microsoft.com/office/officeart/2008/layout/LinedList"/>
    <dgm:cxn modelId="{36C04DD2-8217-4495-BBA7-4AADABFA7473}" type="presParOf" srcId="{3DC909B3-F807-4DD2-A217-750BB8E1E0AB}" destId="{380870F9-1A65-4B45-8748-0EAF8A2C45EC}" srcOrd="1" destOrd="0" presId="urn:microsoft.com/office/officeart/2008/layout/LinedList"/>
    <dgm:cxn modelId="{4D52FEB3-FF04-4993-9D83-8201EBA3EC5D}" type="presParOf" srcId="{5271E7C3-E448-4007-B1DE-D80186219354}" destId="{A983672B-B207-4A86-9EFC-BEF9491EA90E}" srcOrd="2" destOrd="0" presId="urn:microsoft.com/office/officeart/2008/layout/LinedList"/>
    <dgm:cxn modelId="{A6E9F532-A0F1-4698-8DE0-B234725EDC5F}" type="presParOf" srcId="{5271E7C3-E448-4007-B1DE-D80186219354}" destId="{1BF51CAE-0FEF-4BA2-A519-71AED7C9D24E}" srcOrd="3" destOrd="0" presId="urn:microsoft.com/office/officeart/2008/layout/LinedList"/>
    <dgm:cxn modelId="{125B343C-FCC2-4D42-B2DA-B186763F7DC0}" type="presParOf" srcId="{1BF51CAE-0FEF-4BA2-A519-71AED7C9D24E}" destId="{D2CF6A25-4ABC-4495-9015-C443E75E5C64}" srcOrd="0" destOrd="0" presId="urn:microsoft.com/office/officeart/2008/layout/LinedList"/>
    <dgm:cxn modelId="{E365E44C-CF53-4990-9540-3859DD074886}" type="presParOf" srcId="{1BF51CAE-0FEF-4BA2-A519-71AED7C9D24E}" destId="{75606349-5020-49E3-BDF1-3DF78CA3BC1B}" srcOrd="1" destOrd="0" presId="urn:microsoft.com/office/officeart/2008/layout/LinedList"/>
    <dgm:cxn modelId="{B24A9B28-756D-4F7C-B939-E270312AFC0B}" type="presParOf" srcId="{5271E7C3-E448-4007-B1DE-D80186219354}" destId="{59FE3A04-3269-4F3C-9E15-EA3A3C0918D6}" srcOrd="4" destOrd="0" presId="urn:microsoft.com/office/officeart/2008/layout/LinedList"/>
    <dgm:cxn modelId="{2DECA656-867D-424F-90A5-C463371A4742}" type="presParOf" srcId="{5271E7C3-E448-4007-B1DE-D80186219354}" destId="{153CDDCD-E158-4703-9442-3FC6545F4AC9}" srcOrd="5" destOrd="0" presId="urn:microsoft.com/office/officeart/2008/layout/LinedList"/>
    <dgm:cxn modelId="{BDD209C5-6E51-4DA2-A79C-F3E9C6F34673}" type="presParOf" srcId="{153CDDCD-E158-4703-9442-3FC6545F4AC9}" destId="{41CEF145-CE42-4EC8-B3DC-E21F9708EC61}" srcOrd="0" destOrd="0" presId="urn:microsoft.com/office/officeart/2008/layout/LinedList"/>
    <dgm:cxn modelId="{E90FB28B-056A-4021-9D37-16D61F979E3A}" type="presParOf" srcId="{153CDDCD-E158-4703-9442-3FC6545F4AC9}" destId="{A3F063A5-5E62-46F8-9982-4F602843D631}" srcOrd="1" destOrd="0" presId="urn:microsoft.com/office/officeart/2008/layout/LinedList"/>
    <dgm:cxn modelId="{B8C02776-A4CE-42EC-9A93-CC6F4A516DD2}" type="presParOf" srcId="{5271E7C3-E448-4007-B1DE-D80186219354}" destId="{2D718C7C-D285-49BB-ADAF-0DD499DAA78E}" srcOrd="6" destOrd="0" presId="urn:microsoft.com/office/officeart/2008/layout/LinedList"/>
    <dgm:cxn modelId="{585F2E97-2FE4-46B9-AF63-9489958CE8FE}" type="presParOf" srcId="{5271E7C3-E448-4007-B1DE-D80186219354}" destId="{4C1FD4EC-0DC3-47A3-A92D-729343A75902}" srcOrd="7" destOrd="0" presId="urn:microsoft.com/office/officeart/2008/layout/LinedList"/>
    <dgm:cxn modelId="{3FD307FD-F909-4107-9030-17968CC61992}" type="presParOf" srcId="{4C1FD4EC-0DC3-47A3-A92D-729343A75902}" destId="{DA60899C-3CE1-4B66-8A94-1A7660901013}" srcOrd="0" destOrd="0" presId="urn:microsoft.com/office/officeart/2008/layout/LinedList"/>
    <dgm:cxn modelId="{5B562236-AD22-4F08-91A6-8E34FA281931}" type="presParOf" srcId="{4C1FD4EC-0DC3-47A3-A92D-729343A75902}" destId="{C56F5D6D-DF64-4A70-B822-6852C569A98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95C38C9-C78D-44A3-870B-9C9143F47A8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EF9B573-873A-4B65-B849-EB18106F453E}">
      <dgm:prSet custT="1"/>
      <dgm:spPr/>
      <dgm:t>
        <a:bodyPr/>
        <a:lstStyle/>
        <a:p>
          <a:r>
            <a:rPr lang="en-US" sz="2400" b="0" i="0" dirty="0">
              <a:latin typeface="Arial" panose="020B0604020202020204" pitchFamily="34" charset="0"/>
              <a:cs typeface="Arial" panose="020B0604020202020204" pitchFamily="34" charset="0"/>
            </a:rPr>
            <a:t>PCA reduces a large dataset's dimensionality while preserving as much variation as possible by transforming it into a new coordinate system defined by principal components (PCs).</a:t>
          </a:r>
          <a:endParaRPr lang="en-US" sz="2400" dirty="0">
            <a:latin typeface="Arial" panose="020B0604020202020204" pitchFamily="34" charset="0"/>
            <a:cs typeface="Arial" panose="020B0604020202020204" pitchFamily="34" charset="0"/>
          </a:endParaRPr>
        </a:p>
      </dgm:t>
    </dgm:pt>
    <dgm:pt modelId="{C5937CF3-FC45-4B25-A411-FE1B8AC6AF02}" type="parTrans" cxnId="{00F125A6-585C-446D-A536-3BEEA506717E}">
      <dgm:prSet/>
      <dgm:spPr/>
      <dgm:t>
        <a:bodyPr/>
        <a:lstStyle/>
        <a:p>
          <a:endParaRPr lang="en-US"/>
        </a:p>
      </dgm:t>
    </dgm:pt>
    <dgm:pt modelId="{FFF80071-97C6-47C3-A66D-A11AD39FADE4}" type="sibTrans" cxnId="{00F125A6-585C-446D-A536-3BEEA506717E}">
      <dgm:prSet/>
      <dgm:spPr/>
      <dgm:t>
        <a:bodyPr/>
        <a:lstStyle/>
        <a:p>
          <a:endParaRPr lang="en-US"/>
        </a:p>
      </dgm:t>
    </dgm:pt>
    <dgm:pt modelId="{42C077CB-8050-485D-9E47-E9A13961C9D4}">
      <dgm:prSet custT="1"/>
      <dgm:spPr/>
      <dgm:t>
        <a:bodyPr/>
        <a:lstStyle/>
        <a:p>
          <a:r>
            <a:rPr lang="en-US" sz="2400" b="0" i="0" dirty="0">
              <a:latin typeface="Arial" panose="020B0604020202020204" pitchFamily="34" charset="0"/>
              <a:cs typeface="Arial" panose="020B0604020202020204" pitchFamily="34" charset="0"/>
            </a:rPr>
            <a:t>Each PC captures a decreasing amount of variance, and they are uncorrelated with one another. The number of PCs equals the number of original variables.</a:t>
          </a:r>
          <a:endParaRPr lang="en-US" sz="2400" dirty="0">
            <a:latin typeface="Arial" panose="020B0604020202020204" pitchFamily="34" charset="0"/>
            <a:cs typeface="Arial" panose="020B0604020202020204" pitchFamily="34" charset="0"/>
          </a:endParaRPr>
        </a:p>
      </dgm:t>
    </dgm:pt>
    <dgm:pt modelId="{C087CFC7-A451-4C6D-BFF5-9DEE1BE4E163}" type="parTrans" cxnId="{219BAC41-2F56-4558-9E33-A02227C32FC6}">
      <dgm:prSet/>
      <dgm:spPr/>
      <dgm:t>
        <a:bodyPr/>
        <a:lstStyle/>
        <a:p>
          <a:endParaRPr lang="en-US"/>
        </a:p>
      </dgm:t>
    </dgm:pt>
    <dgm:pt modelId="{05228261-E447-4373-99CA-B3C02152EBE1}" type="sibTrans" cxnId="{219BAC41-2F56-4558-9E33-A02227C32FC6}">
      <dgm:prSet/>
      <dgm:spPr/>
      <dgm:t>
        <a:bodyPr/>
        <a:lstStyle/>
        <a:p>
          <a:endParaRPr lang="en-US"/>
        </a:p>
      </dgm:t>
    </dgm:pt>
    <dgm:pt modelId="{AE707C94-C970-40C3-8E10-114F076E7C00}">
      <dgm:prSet custT="1"/>
      <dgm:spPr/>
      <dgm:t>
        <a:bodyPr/>
        <a:lstStyle/>
        <a:p>
          <a:r>
            <a:rPr lang="en-US" sz="2400" b="0" i="0" dirty="0">
              <a:latin typeface="Arial" panose="020B0604020202020204" pitchFamily="34" charset="0"/>
              <a:cs typeface="Arial" panose="020B0604020202020204" pitchFamily="34" charset="0"/>
            </a:rPr>
            <a:t>PCA is useful for machine learning preprocessing, visualization, and noise reduction, but it may not work for nonlinear data or small datasets.</a:t>
          </a:r>
          <a:endParaRPr lang="en-US" sz="2400" dirty="0">
            <a:latin typeface="Arial" panose="020B0604020202020204" pitchFamily="34" charset="0"/>
            <a:cs typeface="Arial" panose="020B0604020202020204" pitchFamily="34" charset="0"/>
          </a:endParaRPr>
        </a:p>
      </dgm:t>
    </dgm:pt>
    <dgm:pt modelId="{2F9BD5AF-78A0-45D0-80F3-97E2502D8FF7}" type="parTrans" cxnId="{E753256F-959F-4B78-86D7-E5D191E6E4A0}">
      <dgm:prSet/>
      <dgm:spPr/>
      <dgm:t>
        <a:bodyPr/>
        <a:lstStyle/>
        <a:p>
          <a:endParaRPr lang="en-US"/>
        </a:p>
      </dgm:t>
    </dgm:pt>
    <dgm:pt modelId="{A915CD69-21C2-4BFB-BE06-19AD6616EC2A}" type="sibTrans" cxnId="{E753256F-959F-4B78-86D7-E5D191E6E4A0}">
      <dgm:prSet/>
      <dgm:spPr/>
      <dgm:t>
        <a:bodyPr/>
        <a:lstStyle/>
        <a:p>
          <a:endParaRPr lang="en-US"/>
        </a:p>
      </dgm:t>
    </dgm:pt>
    <dgm:pt modelId="{B1766BBC-2BD9-4478-94EA-E9B931AC2E4F}" type="pres">
      <dgm:prSet presAssocID="{295C38C9-C78D-44A3-870B-9C9143F47A85}" presName="vert0" presStyleCnt="0">
        <dgm:presLayoutVars>
          <dgm:dir/>
          <dgm:animOne val="branch"/>
          <dgm:animLvl val="lvl"/>
        </dgm:presLayoutVars>
      </dgm:prSet>
      <dgm:spPr/>
    </dgm:pt>
    <dgm:pt modelId="{4D932C53-E412-4254-8F62-F1D2EB94E2DE}" type="pres">
      <dgm:prSet presAssocID="{9EF9B573-873A-4B65-B849-EB18106F453E}" presName="thickLine" presStyleLbl="alignNode1" presStyleIdx="0" presStyleCnt="3"/>
      <dgm:spPr/>
    </dgm:pt>
    <dgm:pt modelId="{6971382C-712C-4FF4-93AF-F8602ABE95C7}" type="pres">
      <dgm:prSet presAssocID="{9EF9B573-873A-4B65-B849-EB18106F453E}" presName="horz1" presStyleCnt="0"/>
      <dgm:spPr/>
    </dgm:pt>
    <dgm:pt modelId="{E4C5D199-87AC-4502-9415-09BE62BCFF90}" type="pres">
      <dgm:prSet presAssocID="{9EF9B573-873A-4B65-B849-EB18106F453E}" presName="tx1" presStyleLbl="revTx" presStyleIdx="0" presStyleCnt="3"/>
      <dgm:spPr/>
    </dgm:pt>
    <dgm:pt modelId="{6814A2D0-80FA-4144-A68E-DD830DC33214}" type="pres">
      <dgm:prSet presAssocID="{9EF9B573-873A-4B65-B849-EB18106F453E}" presName="vert1" presStyleCnt="0"/>
      <dgm:spPr/>
    </dgm:pt>
    <dgm:pt modelId="{7B450314-D324-4EF9-AA29-728E8CB60420}" type="pres">
      <dgm:prSet presAssocID="{42C077CB-8050-485D-9E47-E9A13961C9D4}" presName="thickLine" presStyleLbl="alignNode1" presStyleIdx="1" presStyleCnt="3"/>
      <dgm:spPr/>
    </dgm:pt>
    <dgm:pt modelId="{64080DCC-1BD7-4DDF-9638-F4291F277F45}" type="pres">
      <dgm:prSet presAssocID="{42C077CB-8050-485D-9E47-E9A13961C9D4}" presName="horz1" presStyleCnt="0"/>
      <dgm:spPr/>
    </dgm:pt>
    <dgm:pt modelId="{DF803BCD-BA1E-42C0-B331-6EF0F8506284}" type="pres">
      <dgm:prSet presAssocID="{42C077CB-8050-485D-9E47-E9A13961C9D4}" presName="tx1" presStyleLbl="revTx" presStyleIdx="1" presStyleCnt="3"/>
      <dgm:spPr/>
    </dgm:pt>
    <dgm:pt modelId="{AC846E12-310B-4957-B8A2-778397163331}" type="pres">
      <dgm:prSet presAssocID="{42C077CB-8050-485D-9E47-E9A13961C9D4}" presName="vert1" presStyleCnt="0"/>
      <dgm:spPr/>
    </dgm:pt>
    <dgm:pt modelId="{9F2FE41F-7EFD-4AA7-8975-358FE671A6DA}" type="pres">
      <dgm:prSet presAssocID="{AE707C94-C970-40C3-8E10-114F076E7C00}" presName="thickLine" presStyleLbl="alignNode1" presStyleIdx="2" presStyleCnt="3"/>
      <dgm:spPr/>
    </dgm:pt>
    <dgm:pt modelId="{667897D2-D386-4B35-B764-AC6533C23FA2}" type="pres">
      <dgm:prSet presAssocID="{AE707C94-C970-40C3-8E10-114F076E7C00}" presName="horz1" presStyleCnt="0"/>
      <dgm:spPr/>
    </dgm:pt>
    <dgm:pt modelId="{47DF8634-4BB5-4A74-B2AD-9D7724A04A53}" type="pres">
      <dgm:prSet presAssocID="{AE707C94-C970-40C3-8E10-114F076E7C00}" presName="tx1" presStyleLbl="revTx" presStyleIdx="2" presStyleCnt="3"/>
      <dgm:spPr/>
    </dgm:pt>
    <dgm:pt modelId="{BE898614-5ED0-4BB6-BBE9-787D9E9A8F4F}" type="pres">
      <dgm:prSet presAssocID="{AE707C94-C970-40C3-8E10-114F076E7C00}" presName="vert1" presStyleCnt="0"/>
      <dgm:spPr/>
    </dgm:pt>
  </dgm:ptLst>
  <dgm:cxnLst>
    <dgm:cxn modelId="{6E036C1B-746A-4986-87EE-731E7A5D3293}" type="presOf" srcId="{42C077CB-8050-485D-9E47-E9A13961C9D4}" destId="{DF803BCD-BA1E-42C0-B331-6EF0F8506284}" srcOrd="0" destOrd="0" presId="urn:microsoft.com/office/officeart/2008/layout/LinedList"/>
    <dgm:cxn modelId="{16732625-C332-446C-868B-396FCFEF6016}" type="presOf" srcId="{AE707C94-C970-40C3-8E10-114F076E7C00}" destId="{47DF8634-4BB5-4A74-B2AD-9D7724A04A53}" srcOrd="0" destOrd="0" presId="urn:microsoft.com/office/officeart/2008/layout/LinedList"/>
    <dgm:cxn modelId="{219BAC41-2F56-4558-9E33-A02227C32FC6}" srcId="{295C38C9-C78D-44A3-870B-9C9143F47A85}" destId="{42C077CB-8050-485D-9E47-E9A13961C9D4}" srcOrd="1" destOrd="0" parTransId="{C087CFC7-A451-4C6D-BFF5-9DEE1BE4E163}" sibTransId="{05228261-E447-4373-99CA-B3C02152EBE1}"/>
    <dgm:cxn modelId="{FE171A46-6FA0-4AF8-99D0-D729C620A50B}" type="presOf" srcId="{9EF9B573-873A-4B65-B849-EB18106F453E}" destId="{E4C5D199-87AC-4502-9415-09BE62BCFF90}" srcOrd="0" destOrd="0" presId="urn:microsoft.com/office/officeart/2008/layout/LinedList"/>
    <dgm:cxn modelId="{E753256F-959F-4B78-86D7-E5D191E6E4A0}" srcId="{295C38C9-C78D-44A3-870B-9C9143F47A85}" destId="{AE707C94-C970-40C3-8E10-114F076E7C00}" srcOrd="2" destOrd="0" parTransId="{2F9BD5AF-78A0-45D0-80F3-97E2502D8FF7}" sibTransId="{A915CD69-21C2-4BFB-BE06-19AD6616EC2A}"/>
    <dgm:cxn modelId="{00F125A6-585C-446D-A536-3BEEA506717E}" srcId="{295C38C9-C78D-44A3-870B-9C9143F47A85}" destId="{9EF9B573-873A-4B65-B849-EB18106F453E}" srcOrd="0" destOrd="0" parTransId="{C5937CF3-FC45-4B25-A411-FE1B8AC6AF02}" sibTransId="{FFF80071-97C6-47C3-A66D-A11AD39FADE4}"/>
    <dgm:cxn modelId="{058098FA-BD33-4C9F-9689-203E3EC7C6AF}" type="presOf" srcId="{295C38C9-C78D-44A3-870B-9C9143F47A85}" destId="{B1766BBC-2BD9-4478-94EA-E9B931AC2E4F}" srcOrd="0" destOrd="0" presId="urn:microsoft.com/office/officeart/2008/layout/LinedList"/>
    <dgm:cxn modelId="{3636A282-8181-4EFB-B44E-B0B92336A6E2}" type="presParOf" srcId="{B1766BBC-2BD9-4478-94EA-E9B931AC2E4F}" destId="{4D932C53-E412-4254-8F62-F1D2EB94E2DE}" srcOrd="0" destOrd="0" presId="urn:microsoft.com/office/officeart/2008/layout/LinedList"/>
    <dgm:cxn modelId="{8A40883F-ECCC-497C-9286-42793AD4406C}" type="presParOf" srcId="{B1766BBC-2BD9-4478-94EA-E9B931AC2E4F}" destId="{6971382C-712C-4FF4-93AF-F8602ABE95C7}" srcOrd="1" destOrd="0" presId="urn:microsoft.com/office/officeart/2008/layout/LinedList"/>
    <dgm:cxn modelId="{6B9E9CFA-A45E-47EA-96C8-B306BF96F1BB}" type="presParOf" srcId="{6971382C-712C-4FF4-93AF-F8602ABE95C7}" destId="{E4C5D199-87AC-4502-9415-09BE62BCFF90}" srcOrd="0" destOrd="0" presId="urn:microsoft.com/office/officeart/2008/layout/LinedList"/>
    <dgm:cxn modelId="{C5CE1A9E-1956-49E1-A0AC-6E8C986D1758}" type="presParOf" srcId="{6971382C-712C-4FF4-93AF-F8602ABE95C7}" destId="{6814A2D0-80FA-4144-A68E-DD830DC33214}" srcOrd="1" destOrd="0" presId="urn:microsoft.com/office/officeart/2008/layout/LinedList"/>
    <dgm:cxn modelId="{AF07BCB9-AB6F-45A0-8EE1-7B7450F3A19A}" type="presParOf" srcId="{B1766BBC-2BD9-4478-94EA-E9B931AC2E4F}" destId="{7B450314-D324-4EF9-AA29-728E8CB60420}" srcOrd="2" destOrd="0" presId="urn:microsoft.com/office/officeart/2008/layout/LinedList"/>
    <dgm:cxn modelId="{41A2ABA4-B6CC-4DA3-813A-49A3F1824C36}" type="presParOf" srcId="{B1766BBC-2BD9-4478-94EA-E9B931AC2E4F}" destId="{64080DCC-1BD7-4DDF-9638-F4291F277F45}" srcOrd="3" destOrd="0" presId="urn:microsoft.com/office/officeart/2008/layout/LinedList"/>
    <dgm:cxn modelId="{7A7F8B41-CE76-433F-9D15-D6247196324B}" type="presParOf" srcId="{64080DCC-1BD7-4DDF-9638-F4291F277F45}" destId="{DF803BCD-BA1E-42C0-B331-6EF0F8506284}" srcOrd="0" destOrd="0" presId="urn:microsoft.com/office/officeart/2008/layout/LinedList"/>
    <dgm:cxn modelId="{50138943-C345-4877-979A-3D091A54101B}" type="presParOf" srcId="{64080DCC-1BD7-4DDF-9638-F4291F277F45}" destId="{AC846E12-310B-4957-B8A2-778397163331}" srcOrd="1" destOrd="0" presId="urn:microsoft.com/office/officeart/2008/layout/LinedList"/>
    <dgm:cxn modelId="{65F8EBFF-62BA-4A80-8C23-A281EDE94069}" type="presParOf" srcId="{B1766BBC-2BD9-4478-94EA-E9B931AC2E4F}" destId="{9F2FE41F-7EFD-4AA7-8975-358FE671A6DA}" srcOrd="4" destOrd="0" presId="urn:microsoft.com/office/officeart/2008/layout/LinedList"/>
    <dgm:cxn modelId="{3E81C6DA-D4AD-4737-9D2E-3BBFC9193147}" type="presParOf" srcId="{B1766BBC-2BD9-4478-94EA-E9B931AC2E4F}" destId="{667897D2-D386-4B35-B764-AC6533C23FA2}" srcOrd="5" destOrd="0" presId="urn:microsoft.com/office/officeart/2008/layout/LinedList"/>
    <dgm:cxn modelId="{0186EF43-CAA4-4A16-8A1F-AD946C39905E}" type="presParOf" srcId="{667897D2-D386-4B35-B764-AC6533C23FA2}" destId="{47DF8634-4BB5-4A74-B2AD-9D7724A04A53}" srcOrd="0" destOrd="0" presId="urn:microsoft.com/office/officeart/2008/layout/LinedList"/>
    <dgm:cxn modelId="{456C12C9-6483-467D-9117-186BCEBC0DC8}" type="presParOf" srcId="{667897D2-D386-4B35-B764-AC6533C23FA2}" destId="{BE898614-5ED0-4BB6-BBE9-787D9E9A8F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4FEA0F-EF7C-4022-BEE9-E6A6B734413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A2A021C-8BB1-47EE-8E9E-478DE5A54B3F}">
      <dgm:prSet/>
      <dgm:spPr/>
      <dgm:t>
        <a:bodyPr/>
        <a:lstStyle/>
        <a:p>
          <a:pPr>
            <a:lnSpc>
              <a:spcPct val="100000"/>
            </a:lnSpc>
          </a:pPr>
          <a:r>
            <a:rPr lang="en-US"/>
            <a:t>During the project, the team faced many challenges, such as :</a:t>
          </a:r>
        </a:p>
      </dgm:t>
    </dgm:pt>
    <dgm:pt modelId="{4F2E9878-8BDC-435A-B7BF-772811D64A28}" type="parTrans" cxnId="{8425B7E1-0334-4A18-87AF-7897C89F8F8D}">
      <dgm:prSet/>
      <dgm:spPr/>
      <dgm:t>
        <a:bodyPr/>
        <a:lstStyle/>
        <a:p>
          <a:endParaRPr lang="en-US"/>
        </a:p>
      </dgm:t>
    </dgm:pt>
    <dgm:pt modelId="{42E1FBFF-6E2D-4CDC-B51E-8F47CE794C41}" type="sibTrans" cxnId="{8425B7E1-0334-4A18-87AF-7897C89F8F8D}">
      <dgm:prSet/>
      <dgm:spPr/>
      <dgm:t>
        <a:bodyPr/>
        <a:lstStyle/>
        <a:p>
          <a:endParaRPr lang="en-US"/>
        </a:p>
      </dgm:t>
    </dgm:pt>
    <dgm:pt modelId="{DE720328-53B7-4136-97F8-16C84E99D8B6}">
      <dgm:prSet/>
      <dgm:spPr/>
      <dgm:t>
        <a:bodyPr/>
        <a:lstStyle/>
        <a:p>
          <a:pPr>
            <a:lnSpc>
              <a:spcPct val="100000"/>
            </a:lnSpc>
          </a:pPr>
          <a:r>
            <a:rPr lang="en-US"/>
            <a:t>1. The presence of a large dataset</a:t>
          </a:r>
        </a:p>
      </dgm:t>
    </dgm:pt>
    <dgm:pt modelId="{4C1CDBC5-1AD5-402E-949C-576CD90EE4C3}" type="parTrans" cxnId="{8BC4A360-4CC1-4671-92CD-E0D464CFF2B3}">
      <dgm:prSet/>
      <dgm:spPr/>
      <dgm:t>
        <a:bodyPr/>
        <a:lstStyle/>
        <a:p>
          <a:endParaRPr lang="en-US"/>
        </a:p>
      </dgm:t>
    </dgm:pt>
    <dgm:pt modelId="{DC0FAD6F-4300-4695-B9D4-9840873E688F}" type="sibTrans" cxnId="{8BC4A360-4CC1-4671-92CD-E0D464CFF2B3}">
      <dgm:prSet/>
      <dgm:spPr/>
      <dgm:t>
        <a:bodyPr/>
        <a:lstStyle/>
        <a:p>
          <a:endParaRPr lang="en-US"/>
        </a:p>
      </dgm:t>
    </dgm:pt>
    <dgm:pt modelId="{59C4D89B-9A48-42BB-A6AB-00A842AD4CBA}">
      <dgm:prSet/>
      <dgm:spPr/>
      <dgm:t>
        <a:bodyPr/>
        <a:lstStyle/>
        <a:p>
          <a:pPr>
            <a:lnSpc>
              <a:spcPct val="100000"/>
            </a:lnSpc>
          </a:pPr>
          <a:r>
            <a:rPr lang="en-US"/>
            <a:t>2. Finding the best features required for prediction loss</a:t>
          </a:r>
        </a:p>
      </dgm:t>
    </dgm:pt>
    <dgm:pt modelId="{C8FA9D87-D788-44D0-ACA0-96FA02C8A5CA}" type="parTrans" cxnId="{506A7BCD-6C56-4A43-AEE7-AA6CFED3E983}">
      <dgm:prSet/>
      <dgm:spPr/>
      <dgm:t>
        <a:bodyPr/>
        <a:lstStyle/>
        <a:p>
          <a:endParaRPr lang="en-US"/>
        </a:p>
      </dgm:t>
    </dgm:pt>
    <dgm:pt modelId="{BA3868AA-8BEC-49E4-AC11-2F9186461FB9}" type="sibTrans" cxnId="{506A7BCD-6C56-4A43-AEE7-AA6CFED3E983}">
      <dgm:prSet/>
      <dgm:spPr/>
      <dgm:t>
        <a:bodyPr/>
        <a:lstStyle/>
        <a:p>
          <a:endParaRPr lang="en-US"/>
        </a:p>
      </dgm:t>
    </dgm:pt>
    <dgm:pt modelId="{E67163DC-8660-4C7B-B4B6-F9FE07E7537F}">
      <dgm:prSet/>
      <dgm:spPr/>
      <dgm:t>
        <a:bodyPr/>
        <a:lstStyle/>
        <a:p>
          <a:pPr>
            <a:lnSpc>
              <a:spcPct val="100000"/>
            </a:lnSpc>
          </a:pPr>
          <a:r>
            <a:rPr lang="en-US"/>
            <a:t>3. Data set having unnormalized data</a:t>
          </a:r>
        </a:p>
      </dgm:t>
    </dgm:pt>
    <dgm:pt modelId="{AB616ABD-DD23-4F42-86BE-9612CCCF1E1A}" type="parTrans" cxnId="{4F920AF9-3569-46C9-B3AB-650F85C1FF41}">
      <dgm:prSet/>
      <dgm:spPr/>
      <dgm:t>
        <a:bodyPr/>
        <a:lstStyle/>
        <a:p>
          <a:endParaRPr lang="en-US"/>
        </a:p>
      </dgm:t>
    </dgm:pt>
    <dgm:pt modelId="{CD65FCF0-075B-44DB-BEB3-3C293F17972A}" type="sibTrans" cxnId="{4F920AF9-3569-46C9-B3AB-650F85C1FF41}">
      <dgm:prSet/>
      <dgm:spPr/>
      <dgm:t>
        <a:bodyPr/>
        <a:lstStyle/>
        <a:p>
          <a:endParaRPr lang="en-US"/>
        </a:p>
      </dgm:t>
    </dgm:pt>
    <dgm:pt modelId="{4764FFBD-B85E-499D-A2AA-E0D951338E43}">
      <dgm:prSet/>
      <dgm:spPr/>
      <dgm:t>
        <a:bodyPr/>
        <a:lstStyle/>
        <a:p>
          <a:pPr>
            <a:lnSpc>
              <a:spcPct val="100000"/>
            </a:lnSpc>
          </a:pPr>
          <a:r>
            <a:rPr lang="en-US"/>
            <a:t>4. Amibigious data present in the dataset</a:t>
          </a:r>
        </a:p>
      </dgm:t>
    </dgm:pt>
    <dgm:pt modelId="{D8C3A49D-3662-4AB6-B6E6-AC1305FB0B30}" type="parTrans" cxnId="{FA6ECC55-F8C8-49EE-B6E3-AAFD1414F9BE}">
      <dgm:prSet/>
      <dgm:spPr/>
      <dgm:t>
        <a:bodyPr/>
        <a:lstStyle/>
        <a:p>
          <a:endParaRPr lang="en-US"/>
        </a:p>
      </dgm:t>
    </dgm:pt>
    <dgm:pt modelId="{71E4BB69-D732-4D99-BE4A-239664195516}" type="sibTrans" cxnId="{FA6ECC55-F8C8-49EE-B6E3-AAFD1414F9BE}">
      <dgm:prSet/>
      <dgm:spPr/>
      <dgm:t>
        <a:bodyPr/>
        <a:lstStyle/>
        <a:p>
          <a:endParaRPr lang="en-US"/>
        </a:p>
      </dgm:t>
    </dgm:pt>
    <dgm:pt modelId="{4D3F6217-F235-4AD5-BC60-8EBEB76F789D}" type="pres">
      <dgm:prSet presAssocID="{FC4FEA0F-EF7C-4022-BEE9-E6A6B7344133}" presName="root" presStyleCnt="0">
        <dgm:presLayoutVars>
          <dgm:dir/>
          <dgm:resizeHandles val="exact"/>
        </dgm:presLayoutVars>
      </dgm:prSet>
      <dgm:spPr/>
    </dgm:pt>
    <dgm:pt modelId="{C4867649-6147-4FE1-A4E6-A28207947A8F}" type="pres">
      <dgm:prSet presAssocID="{3A2A021C-8BB1-47EE-8E9E-478DE5A54B3F}" presName="compNode" presStyleCnt="0"/>
      <dgm:spPr/>
    </dgm:pt>
    <dgm:pt modelId="{56EF530B-4C57-41D7-A5E6-AB63F07AC021}" type="pres">
      <dgm:prSet presAssocID="{3A2A021C-8BB1-47EE-8E9E-478DE5A54B3F}" presName="bgRect" presStyleLbl="bgShp" presStyleIdx="0" presStyleCnt="5"/>
      <dgm:spPr/>
    </dgm:pt>
    <dgm:pt modelId="{AC2D326C-C84D-4DFB-8F59-818BAD38F713}" type="pres">
      <dgm:prSet presAssocID="{3A2A021C-8BB1-47EE-8E9E-478DE5A54B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C4B79E5A-8B37-4CE9-8D23-B79271E3550E}" type="pres">
      <dgm:prSet presAssocID="{3A2A021C-8BB1-47EE-8E9E-478DE5A54B3F}" presName="spaceRect" presStyleCnt="0"/>
      <dgm:spPr/>
    </dgm:pt>
    <dgm:pt modelId="{A46A908D-87F9-4E71-9E48-B3201BC60C5A}" type="pres">
      <dgm:prSet presAssocID="{3A2A021C-8BB1-47EE-8E9E-478DE5A54B3F}" presName="parTx" presStyleLbl="revTx" presStyleIdx="0" presStyleCnt="5">
        <dgm:presLayoutVars>
          <dgm:chMax val="0"/>
          <dgm:chPref val="0"/>
        </dgm:presLayoutVars>
      </dgm:prSet>
      <dgm:spPr/>
    </dgm:pt>
    <dgm:pt modelId="{7C100970-8730-4B87-BCDF-E4F95BBBC44D}" type="pres">
      <dgm:prSet presAssocID="{42E1FBFF-6E2D-4CDC-B51E-8F47CE794C41}" presName="sibTrans" presStyleCnt="0"/>
      <dgm:spPr/>
    </dgm:pt>
    <dgm:pt modelId="{AD510BFE-68B5-45BF-801A-BFE81BF1D0E8}" type="pres">
      <dgm:prSet presAssocID="{DE720328-53B7-4136-97F8-16C84E99D8B6}" presName="compNode" presStyleCnt="0"/>
      <dgm:spPr/>
    </dgm:pt>
    <dgm:pt modelId="{C3E82150-19B6-4756-8F93-37339BF2CC85}" type="pres">
      <dgm:prSet presAssocID="{DE720328-53B7-4136-97F8-16C84E99D8B6}" presName="bgRect" presStyleLbl="bgShp" presStyleIdx="1" presStyleCnt="5"/>
      <dgm:spPr/>
    </dgm:pt>
    <dgm:pt modelId="{1CA499EF-A883-493C-A70C-68A3EEA5B502}" type="pres">
      <dgm:prSet presAssocID="{DE720328-53B7-4136-97F8-16C84E99D8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147D2B3-9625-41EE-9849-20672D407E16}" type="pres">
      <dgm:prSet presAssocID="{DE720328-53B7-4136-97F8-16C84E99D8B6}" presName="spaceRect" presStyleCnt="0"/>
      <dgm:spPr/>
    </dgm:pt>
    <dgm:pt modelId="{10956079-6346-4560-9011-A03C43929608}" type="pres">
      <dgm:prSet presAssocID="{DE720328-53B7-4136-97F8-16C84E99D8B6}" presName="parTx" presStyleLbl="revTx" presStyleIdx="1" presStyleCnt="5">
        <dgm:presLayoutVars>
          <dgm:chMax val="0"/>
          <dgm:chPref val="0"/>
        </dgm:presLayoutVars>
      </dgm:prSet>
      <dgm:spPr/>
    </dgm:pt>
    <dgm:pt modelId="{CB684510-309C-4805-AD3E-92095B1B9F36}" type="pres">
      <dgm:prSet presAssocID="{DC0FAD6F-4300-4695-B9D4-9840873E688F}" presName="sibTrans" presStyleCnt="0"/>
      <dgm:spPr/>
    </dgm:pt>
    <dgm:pt modelId="{6CD51841-8A29-42C2-92AF-736CDFF533D5}" type="pres">
      <dgm:prSet presAssocID="{59C4D89B-9A48-42BB-A6AB-00A842AD4CBA}" presName="compNode" presStyleCnt="0"/>
      <dgm:spPr/>
    </dgm:pt>
    <dgm:pt modelId="{D598030B-C78B-4F53-A11F-E8082F8DEE0C}" type="pres">
      <dgm:prSet presAssocID="{59C4D89B-9A48-42BB-A6AB-00A842AD4CBA}" presName="bgRect" presStyleLbl="bgShp" presStyleIdx="2" presStyleCnt="5"/>
      <dgm:spPr/>
    </dgm:pt>
    <dgm:pt modelId="{420B6A5A-0D4B-4BC2-8969-09622D1460CE}" type="pres">
      <dgm:prSet presAssocID="{59C4D89B-9A48-42BB-A6AB-00A842AD4CB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ce"/>
        </a:ext>
      </dgm:extLst>
    </dgm:pt>
    <dgm:pt modelId="{4E495931-CD7E-40C9-9ACE-294E525DEB30}" type="pres">
      <dgm:prSet presAssocID="{59C4D89B-9A48-42BB-A6AB-00A842AD4CBA}" presName="spaceRect" presStyleCnt="0"/>
      <dgm:spPr/>
    </dgm:pt>
    <dgm:pt modelId="{480493E5-6D73-4F09-B4F8-76C544A4C22A}" type="pres">
      <dgm:prSet presAssocID="{59C4D89B-9A48-42BB-A6AB-00A842AD4CBA}" presName="parTx" presStyleLbl="revTx" presStyleIdx="2" presStyleCnt="5">
        <dgm:presLayoutVars>
          <dgm:chMax val="0"/>
          <dgm:chPref val="0"/>
        </dgm:presLayoutVars>
      </dgm:prSet>
      <dgm:spPr/>
    </dgm:pt>
    <dgm:pt modelId="{EE24B99D-7FD8-4519-BA6D-01200B4680F0}" type="pres">
      <dgm:prSet presAssocID="{BA3868AA-8BEC-49E4-AC11-2F9186461FB9}" presName="sibTrans" presStyleCnt="0"/>
      <dgm:spPr/>
    </dgm:pt>
    <dgm:pt modelId="{B4C25946-165A-44A0-9384-04BF6536BA70}" type="pres">
      <dgm:prSet presAssocID="{E67163DC-8660-4C7B-B4B6-F9FE07E7537F}" presName="compNode" presStyleCnt="0"/>
      <dgm:spPr/>
    </dgm:pt>
    <dgm:pt modelId="{F1658651-4AE8-4286-BBE8-3E4B2B4E8667}" type="pres">
      <dgm:prSet presAssocID="{E67163DC-8660-4C7B-B4B6-F9FE07E7537F}" presName="bgRect" presStyleLbl="bgShp" presStyleIdx="3" presStyleCnt="5"/>
      <dgm:spPr/>
    </dgm:pt>
    <dgm:pt modelId="{D4DD522A-D082-4687-9BE4-D90D98B81419}" type="pres">
      <dgm:prSet presAssocID="{E67163DC-8660-4C7B-B4B6-F9FE07E7537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3B1E6239-B7C7-42D3-AFB7-03743A423672}" type="pres">
      <dgm:prSet presAssocID="{E67163DC-8660-4C7B-B4B6-F9FE07E7537F}" presName="spaceRect" presStyleCnt="0"/>
      <dgm:spPr/>
    </dgm:pt>
    <dgm:pt modelId="{721EE389-479E-4450-BDF9-B6D0BBD6D67D}" type="pres">
      <dgm:prSet presAssocID="{E67163DC-8660-4C7B-B4B6-F9FE07E7537F}" presName="parTx" presStyleLbl="revTx" presStyleIdx="3" presStyleCnt="5">
        <dgm:presLayoutVars>
          <dgm:chMax val="0"/>
          <dgm:chPref val="0"/>
        </dgm:presLayoutVars>
      </dgm:prSet>
      <dgm:spPr/>
    </dgm:pt>
    <dgm:pt modelId="{D040E338-AD7C-472A-A409-6299FE7ED511}" type="pres">
      <dgm:prSet presAssocID="{CD65FCF0-075B-44DB-BEB3-3C293F17972A}" presName="sibTrans" presStyleCnt="0"/>
      <dgm:spPr/>
    </dgm:pt>
    <dgm:pt modelId="{A7723AA9-CEB1-4E0A-A41E-109EFF380B43}" type="pres">
      <dgm:prSet presAssocID="{4764FFBD-B85E-499D-A2AA-E0D951338E43}" presName="compNode" presStyleCnt="0"/>
      <dgm:spPr/>
    </dgm:pt>
    <dgm:pt modelId="{79928A1A-8BC3-4215-B5C9-5666D649B529}" type="pres">
      <dgm:prSet presAssocID="{4764FFBD-B85E-499D-A2AA-E0D951338E43}" presName="bgRect" presStyleLbl="bgShp" presStyleIdx="4" presStyleCnt="5"/>
      <dgm:spPr/>
    </dgm:pt>
    <dgm:pt modelId="{7DFC643E-0A12-45A1-B304-B37DB0C692B7}" type="pres">
      <dgm:prSet presAssocID="{4764FFBD-B85E-499D-A2AA-E0D951338E4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16872949-77C6-4BB8-8955-AB08A8C4E0F6}" type="pres">
      <dgm:prSet presAssocID="{4764FFBD-B85E-499D-A2AA-E0D951338E43}" presName="spaceRect" presStyleCnt="0"/>
      <dgm:spPr/>
    </dgm:pt>
    <dgm:pt modelId="{D2F1B468-C297-4861-941A-62B74CB70EFF}" type="pres">
      <dgm:prSet presAssocID="{4764FFBD-B85E-499D-A2AA-E0D951338E43}" presName="parTx" presStyleLbl="revTx" presStyleIdx="4" presStyleCnt="5">
        <dgm:presLayoutVars>
          <dgm:chMax val="0"/>
          <dgm:chPref val="0"/>
        </dgm:presLayoutVars>
      </dgm:prSet>
      <dgm:spPr/>
    </dgm:pt>
  </dgm:ptLst>
  <dgm:cxnLst>
    <dgm:cxn modelId="{DC51320F-5CFD-4855-B6ED-74C007FEEAC1}" type="presOf" srcId="{FC4FEA0F-EF7C-4022-BEE9-E6A6B7344133}" destId="{4D3F6217-F235-4AD5-BC60-8EBEB76F789D}" srcOrd="0" destOrd="0" presId="urn:microsoft.com/office/officeart/2018/2/layout/IconVerticalSolidList"/>
    <dgm:cxn modelId="{5CCCFD20-2EBE-4B61-939B-A1D65D69BEFB}" type="presOf" srcId="{3A2A021C-8BB1-47EE-8E9E-478DE5A54B3F}" destId="{A46A908D-87F9-4E71-9E48-B3201BC60C5A}" srcOrd="0" destOrd="0" presId="urn:microsoft.com/office/officeart/2018/2/layout/IconVerticalSolidList"/>
    <dgm:cxn modelId="{8BC4A360-4CC1-4671-92CD-E0D464CFF2B3}" srcId="{FC4FEA0F-EF7C-4022-BEE9-E6A6B7344133}" destId="{DE720328-53B7-4136-97F8-16C84E99D8B6}" srcOrd="1" destOrd="0" parTransId="{4C1CDBC5-1AD5-402E-949C-576CD90EE4C3}" sibTransId="{DC0FAD6F-4300-4695-B9D4-9840873E688F}"/>
    <dgm:cxn modelId="{28B7244E-4032-4612-B482-4FE9A662678C}" type="presOf" srcId="{59C4D89B-9A48-42BB-A6AB-00A842AD4CBA}" destId="{480493E5-6D73-4F09-B4F8-76C544A4C22A}" srcOrd="0" destOrd="0" presId="urn:microsoft.com/office/officeart/2018/2/layout/IconVerticalSolidList"/>
    <dgm:cxn modelId="{B1887354-9CF8-4987-89A9-A128357DEE5C}" type="presOf" srcId="{4764FFBD-B85E-499D-A2AA-E0D951338E43}" destId="{D2F1B468-C297-4861-941A-62B74CB70EFF}" srcOrd="0" destOrd="0" presId="urn:microsoft.com/office/officeart/2018/2/layout/IconVerticalSolidList"/>
    <dgm:cxn modelId="{FA6ECC55-F8C8-49EE-B6E3-AAFD1414F9BE}" srcId="{FC4FEA0F-EF7C-4022-BEE9-E6A6B7344133}" destId="{4764FFBD-B85E-499D-A2AA-E0D951338E43}" srcOrd="4" destOrd="0" parTransId="{D8C3A49D-3662-4AB6-B6E6-AC1305FB0B30}" sibTransId="{71E4BB69-D732-4D99-BE4A-239664195516}"/>
    <dgm:cxn modelId="{90F2B6BB-A2C7-433E-929C-1AE46D2BB090}" type="presOf" srcId="{E67163DC-8660-4C7B-B4B6-F9FE07E7537F}" destId="{721EE389-479E-4450-BDF9-B6D0BBD6D67D}" srcOrd="0" destOrd="0" presId="urn:microsoft.com/office/officeart/2018/2/layout/IconVerticalSolidList"/>
    <dgm:cxn modelId="{506A7BCD-6C56-4A43-AEE7-AA6CFED3E983}" srcId="{FC4FEA0F-EF7C-4022-BEE9-E6A6B7344133}" destId="{59C4D89B-9A48-42BB-A6AB-00A842AD4CBA}" srcOrd="2" destOrd="0" parTransId="{C8FA9D87-D788-44D0-ACA0-96FA02C8A5CA}" sibTransId="{BA3868AA-8BEC-49E4-AC11-2F9186461FB9}"/>
    <dgm:cxn modelId="{8425B7E1-0334-4A18-87AF-7897C89F8F8D}" srcId="{FC4FEA0F-EF7C-4022-BEE9-E6A6B7344133}" destId="{3A2A021C-8BB1-47EE-8E9E-478DE5A54B3F}" srcOrd="0" destOrd="0" parTransId="{4F2E9878-8BDC-435A-B7BF-772811D64A28}" sibTransId="{42E1FBFF-6E2D-4CDC-B51E-8F47CE794C41}"/>
    <dgm:cxn modelId="{4F920AF9-3569-46C9-B3AB-650F85C1FF41}" srcId="{FC4FEA0F-EF7C-4022-BEE9-E6A6B7344133}" destId="{E67163DC-8660-4C7B-B4B6-F9FE07E7537F}" srcOrd="3" destOrd="0" parTransId="{AB616ABD-DD23-4F42-86BE-9612CCCF1E1A}" sibTransId="{CD65FCF0-075B-44DB-BEB3-3C293F17972A}"/>
    <dgm:cxn modelId="{DB030CFD-5667-4AB7-89B7-AEB6AD023192}" type="presOf" srcId="{DE720328-53B7-4136-97F8-16C84E99D8B6}" destId="{10956079-6346-4560-9011-A03C43929608}" srcOrd="0" destOrd="0" presId="urn:microsoft.com/office/officeart/2018/2/layout/IconVerticalSolidList"/>
    <dgm:cxn modelId="{9EA54EE9-1281-4452-B4A5-878020CAF714}" type="presParOf" srcId="{4D3F6217-F235-4AD5-BC60-8EBEB76F789D}" destId="{C4867649-6147-4FE1-A4E6-A28207947A8F}" srcOrd="0" destOrd="0" presId="urn:microsoft.com/office/officeart/2018/2/layout/IconVerticalSolidList"/>
    <dgm:cxn modelId="{CA24EB06-E95F-4EA8-BCBC-FF91D7759879}" type="presParOf" srcId="{C4867649-6147-4FE1-A4E6-A28207947A8F}" destId="{56EF530B-4C57-41D7-A5E6-AB63F07AC021}" srcOrd="0" destOrd="0" presId="urn:microsoft.com/office/officeart/2018/2/layout/IconVerticalSolidList"/>
    <dgm:cxn modelId="{6F11C3A0-B001-4B62-8E87-6B7D7D57CF77}" type="presParOf" srcId="{C4867649-6147-4FE1-A4E6-A28207947A8F}" destId="{AC2D326C-C84D-4DFB-8F59-818BAD38F713}" srcOrd="1" destOrd="0" presId="urn:microsoft.com/office/officeart/2018/2/layout/IconVerticalSolidList"/>
    <dgm:cxn modelId="{F1C61BEE-7398-421B-A0D3-BB20063F5168}" type="presParOf" srcId="{C4867649-6147-4FE1-A4E6-A28207947A8F}" destId="{C4B79E5A-8B37-4CE9-8D23-B79271E3550E}" srcOrd="2" destOrd="0" presId="urn:microsoft.com/office/officeart/2018/2/layout/IconVerticalSolidList"/>
    <dgm:cxn modelId="{D9D37A3A-E2D1-418D-A36B-4A4E16A5BB88}" type="presParOf" srcId="{C4867649-6147-4FE1-A4E6-A28207947A8F}" destId="{A46A908D-87F9-4E71-9E48-B3201BC60C5A}" srcOrd="3" destOrd="0" presId="urn:microsoft.com/office/officeart/2018/2/layout/IconVerticalSolidList"/>
    <dgm:cxn modelId="{923CF631-FB5A-4227-973A-8E68CD4DD78B}" type="presParOf" srcId="{4D3F6217-F235-4AD5-BC60-8EBEB76F789D}" destId="{7C100970-8730-4B87-BCDF-E4F95BBBC44D}" srcOrd="1" destOrd="0" presId="urn:microsoft.com/office/officeart/2018/2/layout/IconVerticalSolidList"/>
    <dgm:cxn modelId="{FFE71CF7-74D7-4D89-82D2-5B5F4D165A2B}" type="presParOf" srcId="{4D3F6217-F235-4AD5-BC60-8EBEB76F789D}" destId="{AD510BFE-68B5-45BF-801A-BFE81BF1D0E8}" srcOrd="2" destOrd="0" presId="urn:microsoft.com/office/officeart/2018/2/layout/IconVerticalSolidList"/>
    <dgm:cxn modelId="{C1A93B89-9FD4-4F66-A303-983986E659DE}" type="presParOf" srcId="{AD510BFE-68B5-45BF-801A-BFE81BF1D0E8}" destId="{C3E82150-19B6-4756-8F93-37339BF2CC85}" srcOrd="0" destOrd="0" presId="urn:microsoft.com/office/officeart/2018/2/layout/IconVerticalSolidList"/>
    <dgm:cxn modelId="{0D4A38FF-CFE8-4EE9-B519-733B1D0709D8}" type="presParOf" srcId="{AD510BFE-68B5-45BF-801A-BFE81BF1D0E8}" destId="{1CA499EF-A883-493C-A70C-68A3EEA5B502}" srcOrd="1" destOrd="0" presId="urn:microsoft.com/office/officeart/2018/2/layout/IconVerticalSolidList"/>
    <dgm:cxn modelId="{6A4A3EEE-884D-4A71-8AF3-B36A5E72FBDC}" type="presParOf" srcId="{AD510BFE-68B5-45BF-801A-BFE81BF1D0E8}" destId="{9147D2B3-9625-41EE-9849-20672D407E16}" srcOrd="2" destOrd="0" presId="urn:microsoft.com/office/officeart/2018/2/layout/IconVerticalSolidList"/>
    <dgm:cxn modelId="{4E1A8B14-38A6-4E8D-B759-0B5660612565}" type="presParOf" srcId="{AD510BFE-68B5-45BF-801A-BFE81BF1D0E8}" destId="{10956079-6346-4560-9011-A03C43929608}" srcOrd="3" destOrd="0" presId="urn:microsoft.com/office/officeart/2018/2/layout/IconVerticalSolidList"/>
    <dgm:cxn modelId="{BA981CB7-7932-4B23-9987-98FD9A9CD144}" type="presParOf" srcId="{4D3F6217-F235-4AD5-BC60-8EBEB76F789D}" destId="{CB684510-309C-4805-AD3E-92095B1B9F36}" srcOrd="3" destOrd="0" presId="urn:microsoft.com/office/officeart/2018/2/layout/IconVerticalSolidList"/>
    <dgm:cxn modelId="{63183020-9A18-4DE8-A63B-DA4C33CE9AA8}" type="presParOf" srcId="{4D3F6217-F235-4AD5-BC60-8EBEB76F789D}" destId="{6CD51841-8A29-42C2-92AF-736CDFF533D5}" srcOrd="4" destOrd="0" presId="urn:microsoft.com/office/officeart/2018/2/layout/IconVerticalSolidList"/>
    <dgm:cxn modelId="{43C25E94-4ED6-4C8D-B9EB-73B4C0D78A6B}" type="presParOf" srcId="{6CD51841-8A29-42C2-92AF-736CDFF533D5}" destId="{D598030B-C78B-4F53-A11F-E8082F8DEE0C}" srcOrd="0" destOrd="0" presId="urn:microsoft.com/office/officeart/2018/2/layout/IconVerticalSolidList"/>
    <dgm:cxn modelId="{15699602-F2FF-4197-B557-026B695E87A6}" type="presParOf" srcId="{6CD51841-8A29-42C2-92AF-736CDFF533D5}" destId="{420B6A5A-0D4B-4BC2-8969-09622D1460CE}" srcOrd="1" destOrd="0" presId="urn:microsoft.com/office/officeart/2018/2/layout/IconVerticalSolidList"/>
    <dgm:cxn modelId="{BA497CD7-DB50-446A-846C-6EBAC3BF6440}" type="presParOf" srcId="{6CD51841-8A29-42C2-92AF-736CDFF533D5}" destId="{4E495931-CD7E-40C9-9ACE-294E525DEB30}" srcOrd="2" destOrd="0" presId="urn:microsoft.com/office/officeart/2018/2/layout/IconVerticalSolidList"/>
    <dgm:cxn modelId="{65FE2371-D700-4F07-83DA-D38414E099E0}" type="presParOf" srcId="{6CD51841-8A29-42C2-92AF-736CDFF533D5}" destId="{480493E5-6D73-4F09-B4F8-76C544A4C22A}" srcOrd="3" destOrd="0" presId="urn:microsoft.com/office/officeart/2018/2/layout/IconVerticalSolidList"/>
    <dgm:cxn modelId="{AAB5CB9F-6ED6-4480-8F37-2767F3DA3A71}" type="presParOf" srcId="{4D3F6217-F235-4AD5-BC60-8EBEB76F789D}" destId="{EE24B99D-7FD8-4519-BA6D-01200B4680F0}" srcOrd="5" destOrd="0" presId="urn:microsoft.com/office/officeart/2018/2/layout/IconVerticalSolidList"/>
    <dgm:cxn modelId="{B259B65D-9975-49CA-91F8-13578E9B0CFC}" type="presParOf" srcId="{4D3F6217-F235-4AD5-BC60-8EBEB76F789D}" destId="{B4C25946-165A-44A0-9384-04BF6536BA70}" srcOrd="6" destOrd="0" presId="urn:microsoft.com/office/officeart/2018/2/layout/IconVerticalSolidList"/>
    <dgm:cxn modelId="{14C98DB7-205F-4958-81BB-101FED6ACA66}" type="presParOf" srcId="{B4C25946-165A-44A0-9384-04BF6536BA70}" destId="{F1658651-4AE8-4286-BBE8-3E4B2B4E8667}" srcOrd="0" destOrd="0" presId="urn:microsoft.com/office/officeart/2018/2/layout/IconVerticalSolidList"/>
    <dgm:cxn modelId="{8162FB75-8BF7-4520-B6B3-859C4938F8B5}" type="presParOf" srcId="{B4C25946-165A-44A0-9384-04BF6536BA70}" destId="{D4DD522A-D082-4687-9BE4-D90D98B81419}" srcOrd="1" destOrd="0" presId="urn:microsoft.com/office/officeart/2018/2/layout/IconVerticalSolidList"/>
    <dgm:cxn modelId="{F60BA4C0-942D-454D-824E-B1DB2277C10D}" type="presParOf" srcId="{B4C25946-165A-44A0-9384-04BF6536BA70}" destId="{3B1E6239-B7C7-42D3-AFB7-03743A423672}" srcOrd="2" destOrd="0" presId="urn:microsoft.com/office/officeart/2018/2/layout/IconVerticalSolidList"/>
    <dgm:cxn modelId="{C99F6A38-D782-41B0-A023-F9D40698C17D}" type="presParOf" srcId="{B4C25946-165A-44A0-9384-04BF6536BA70}" destId="{721EE389-479E-4450-BDF9-B6D0BBD6D67D}" srcOrd="3" destOrd="0" presId="urn:microsoft.com/office/officeart/2018/2/layout/IconVerticalSolidList"/>
    <dgm:cxn modelId="{3C952394-5F47-43D1-ADC0-313675112828}" type="presParOf" srcId="{4D3F6217-F235-4AD5-BC60-8EBEB76F789D}" destId="{D040E338-AD7C-472A-A409-6299FE7ED511}" srcOrd="7" destOrd="0" presId="urn:microsoft.com/office/officeart/2018/2/layout/IconVerticalSolidList"/>
    <dgm:cxn modelId="{128F1282-B614-4E29-8E4A-E8DF0E98E751}" type="presParOf" srcId="{4D3F6217-F235-4AD5-BC60-8EBEB76F789D}" destId="{A7723AA9-CEB1-4E0A-A41E-109EFF380B43}" srcOrd="8" destOrd="0" presId="urn:microsoft.com/office/officeart/2018/2/layout/IconVerticalSolidList"/>
    <dgm:cxn modelId="{5C9002B9-AD58-4ECF-9060-ECFB011AFF1E}" type="presParOf" srcId="{A7723AA9-CEB1-4E0A-A41E-109EFF380B43}" destId="{79928A1A-8BC3-4215-B5C9-5666D649B529}" srcOrd="0" destOrd="0" presId="urn:microsoft.com/office/officeart/2018/2/layout/IconVerticalSolidList"/>
    <dgm:cxn modelId="{6E60ADD3-79C3-45F5-B960-6AC94B20FFAF}" type="presParOf" srcId="{A7723AA9-CEB1-4E0A-A41E-109EFF380B43}" destId="{7DFC643E-0A12-45A1-B304-B37DB0C692B7}" srcOrd="1" destOrd="0" presId="urn:microsoft.com/office/officeart/2018/2/layout/IconVerticalSolidList"/>
    <dgm:cxn modelId="{B112AA0B-284E-483D-AE4E-491AFCD29CBD}" type="presParOf" srcId="{A7723AA9-CEB1-4E0A-A41E-109EFF380B43}" destId="{16872949-77C6-4BB8-8955-AB08A8C4E0F6}" srcOrd="2" destOrd="0" presId="urn:microsoft.com/office/officeart/2018/2/layout/IconVerticalSolidList"/>
    <dgm:cxn modelId="{ADC763B1-49E1-40F4-94DC-274CE3D9E0B9}" type="presParOf" srcId="{A7723AA9-CEB1-4E0A-A41E-109EFF380B43}" destId="{D2F1B468-C297-4861-941A-62B74CB70EF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F90DB-1E84-41BF-9B94-DF6479F4E8CA}">
      <dsp:nvSpPr>
        <dsp:cNvPr id="0" name=""/>
        <dsp:cNvSpPr/>
      </dsp:nvSpPr>
      <dsp:spPr>
        <a:xfrm>
          <a:off x="0" y="0"/>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A7E629-B0B8-4248-9574-D87BCF3FD977}">
      <dsp:nvSpPr>
        <dsp:cNvPr id="0" name=""/>
        <dsp:cNvSpPr/>
      </dsp:nvSpPr>
      <dsp:spPr>
        <a:xfrm>
          <a:off x="0" y="0"/>
          <a:ext cx="6830568" cy="272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This project aims to develop a machine-learning model to predict loan repayment and factors affecting repayment accurately</a:t>
          </a:r>
          <a:r>
            <a:rPr lang="en-US" sz="3500" kern="1200" dirty="0"/>
            <a:t>.</a:t>
          </a:r>
        </a:p>
      </dsp:txBody>
      <dsp:txXfrm>
        <a:off x="0" y="0"/>
        <a:ext cx="6830568" cy="2720340"/>
      </dsp:txXfrm>
    </dsp:sp>
    <dsp:sp modelId="{3A9AE02E-A2AC-453E-8542-9945AF59FEF9}">
      <dsp:nvSpPr>
        <dsp:cNvPr id="0" name=""/>
        <dsp:cNvSpPr/>
      </dsp:nvSpPr>
      <dsp:spPr>
        <a:xfrm>
          <a:off x="0" y="2720340"/>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B750CA-06EE-4CE5-9CE2-E78FF25F4E4E}">
      <dsp:nvSpPr>
        <dsp:cNvPr id="0" name=""/>
        <dsp:cNvSpPr/>
      </dsp:nvSpPr>
      <dsp:spPr>
        <a:xfrm>
          <a:off x="0" y="2720340"/>
          <a:ext cx="6830568" cy="2720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latin typeface="Arial" panose="020B0604020202020204" pitchFamily="34" charset="0"/>
              <a:cs typeface="Arial" panose="020B0604020202020204" pitchFamily="34" charset="0"/>
            </a:rPr>
            <a:t>This project can enable lenders to understand and make informed decisions on customer for lending loans</a:t>
          </a:r>
          <a:br>
            <a:rPr lang="en-US" sz="3600" kern="1200" dirty="0"/>
          </a:br>
          <a:endParaRPr lang="en-US" sz="3600" kern="1200" dirty="0"/>
        </a:p>
      </dsp:txBody>
      <dsp:txXfrm>
        <a:off x="0" y="2720340"/>
        <a:ext cx="6830568" cy="27203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A078A8-1203-461C-8F91-534B5CFBC5BE}">
      <dsp:nvSpPr>
        <dsp:cNvPr id="0" name=""/>
        <dsp:cNvSpPr/>
      </dsp:nvSpPr>
      <dsp:spPr>
        <a:xfrm>
          <a:off x="0" y="0"/>
          <a:ext cx="683056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49B09F-E57C-4FD2-A8BA-7DE736DFA2B4}">
      <dsp:nvSpPr>
        <dsp:cNvPr id="0" name=""/>
        <dsp:cNvSpPr/>
      </dsp:nvSpPr>
      <dsp:spPr>
        <a:xfrm>
          <a:off x="0" y="0"/>
          <a:ext cx="6830568"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Overview of the data</a:t>
          </a:r>
        </a:p>
      </dsp:txBody>
      <dsp:txXfrm>
        <a:off x="0" y="0"/>
        <a:ext cx="6830568" cy="1360170"/>
      </dsp:txXfrm>
    </dsp:sp>
    <dsp:sp modelId="{A983672B-B207-4A86-9EFC-BEF9491EA90E}">
      <dsp:nvSpPr>
        <dsp:cNvPr id="0" name=""/>
        <dsp:cNvSpPr/>
      </dsp:nvSpPr>
      <dsp:spPr>
        <a:xfrm>
          <a:off x="0" y="1360170"/>
          <a:ext cx="683056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CF6A25-4ABC-4495-9015-C443E75E5C64}">
      <dsp:nvSpPr>
        <dsp:cNvPr id="0" name=""/>
        <dsp:cNvSpPr/>
      </dsp:nvSpPr>
      <dsp:spPr>
        <a:xfrm>
          <a:off x="0" y="1360170"/>
          <a:ext cx="6830568"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Data Exploration</a:t>
          </a:r>
        </a:p>
      </dsp:txBody>
      <dsp:txXfrm>
        <a:off x="0" y="1360170"/>
        <a:ext cx="6830568" cy="1360170"/>
      </dsp:txXfrm>
    </dsp:sp>
    <dsp:sp modelId="{59FE3A04-3269-4F3C-9E15-EA3A3C0918D6}">
      <dsp:nvSpPr>
        <dsp:cNvPr id="0" name=""/>
        <dsp:cNvSpPr/>
      </dsp:nvSpPr>
      <dsp:spPr>
        <a:xfrm>
          <a:off x="0" y="2720340"/>
          <a:ext cx="683056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CEF145-CE42-4EC8-B3DC-E21F9708EC61}">
      <dsp:nvSpPr>
        <dsp:cNvPr id="0" name=""/>
        <dsp:cNvSpPr/>
      </dsp:nvSpPr>
      <dsp:spPr>
        <a:xfrm>
          <a:off x="0" y="2720340"/>
          <a:ext cx="6830568"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Model Selection</a:t>
          </a:r>
        </a:p>
      </dsp:txBody>
      <dsp:txXfrm>
        <a:off x="0" y="2720340"/>
        <a:ext cx="6830568" cy="1360170"/>
      </dsp:txXfrm>
    </dsp:sp>
    <dsp:sp modelId="{2D718C7C-D285-49BB-ADAF-0DD499DAA78E}">
      <dsp:nvSpPr>
        <dsp:cNvPr id="0" name=""/>
        <dsp:cNvSpPr/>
      </dsp:nvSpPr>
      <dsp:spPr>
        <a:xfrm>
          <a:off x="0" y="4080509"/>
          <a:ext cx="6830568"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60899C-3CE1-4B66-8A94-1A7660901013}">
      <dsp:nvSpPr>
        <dsp:cNvPr id="0" name=""/>
        <dsp:cNvSpPr/>
      </dsp:nvSpPr>
      <dsp:spPr>
        <a:xfrm>
          <a:off x="0" y="4080510"/>
          <a:ext cx="6830568" cy="1360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100000"/>
            </a:lnSpc>
            <a:spcBef>
              <a:spcPct val="0"/>
            </a:spcBef>
            <a:spcAft>
              <a:spcPct val="35000"/>
            </a:spcAft>
            <a:buNone/>
          </a:pPr>
          <a:r>
            <a:rPr lang="en-US" sz="2400" kern="1200" dirty="0">
              <a:latin typeface="Arial" panose="020B0604020202020204" pitchFamily="34" charset="0"/>
              <a:cs typeface="Arial" panose="020B0604020202020204" pitchFamily="34" charset="0"/>
            </a:rPr>
            <a:t>Model Development</a:t>
          </a:r>
        </a:p>
      </dsp:txBody>
      <dsp:txXfrm>
        <a:off x="0" y="4080510"/>
        <a:ext cx="6830568" cy="1360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932C53-E412-4254-8F62-F1D2EB94E2DE}">
      <dsp:nvSpPr>
        <dsp:cNvPr id="0" name=""/>
        <dsp:cNvSpPr/>
      </dsp:nvSpPr>
      <dsp:spPr>
        <a:xfrm>
          <a:off x="0" y="2656"/>
          <a:ext cx="683056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C5D199-87AC-4502-9415-09BE62BCFF90}">
      <dsp:nvSpPr>
        <dsp:cNvPr id="0" name=""/>
        <dsp:cNvSpPr/>
      </dsp:nvSpPr>
      <dsp:spPr>
        <a:xfrm>
          <a:off x="0" y="2656"/>
          <a:ext cx="683056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latin typeface="Arial" panose="020B0604020202020204" pitchFamily="34" charset="0"/>
              <a:cs typeface="Arial" panose="020B0604020202020204" pitchFamily="34" charset="0"/>
            </a:rPr>
            <a:t>PCA reduces a large dataset's dimensionality while preserving as much variation as possible by transforming it into a new coordinate system defined by principal components (PCs).</a:t>
          </a:r>
          <a:endParaRPr lang="en-US" sz="2400" kern="1200" dirty="0">
            <a:latin typeface="Arial" panose="020B0604020202020204" pitchFamily="34" charset="0"/>
            <a:cs typeface="Arial" panose="020B0604020202020204" pitchFamily="34" charset="0"/>
          </a:endParaRPr>
        </a:p>
      </dsp:txBody>
      <dsp:txXfrm>
        <a:off x="0" y="2656"/>
        <a:ext cx="6830568" cy="1811788"/>
      </dsp:txXfrm>
    </dsp:sp>
    <dsp:sp modelId="{7B450314-D324-4EF9-AA29-728E8CB60420}">
      <dsp:nvSpPr>
        <dsp:cNvPr id="0" name=""/>
        <dsp:cNvSpPr/>
      </dsp:nvSpPr>
      <dsp:spPr>
        <a:xfrm>
          <a:off x="0" y="1814445"/>
          <a:ext cx="6830568" cy="0"/>
        </a:xfrm>
        <a:prstGeom prst="line">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803BCD-BA1E-42C0-B331-6EF0F8506284}">
      <dsp:nvSpPr>
        <dsp:cNvPr id="0" name=""/>
        <dsp:cNvSpPr/>
      </dsp:nvSpPr>
      <dsp:spPr>
        <a:xfrm>
          <a:off x="0" y="1814445"/>
          <a:ext cx="683056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latin typeface="Arial" panose="020B0604020202020204" pitchFamily="34" charset="0"/>
              <a:cs typeface="Arial" panose="020B0604020202020204" pitchFamily="34" charset="0"/>
            </a:rPr>
            <a:t>Each PC captures a decreasing amount of variance, and they are uncorrelated with one another. The number of PCs equals the number of original variables.</a:t>
          </a:r>
          <a:endParaRPr lang="en-US" sz="2400" kern="1200" dirty="0">
            <a:latin typeface="Arial" panose="020B0604020202020204" pitchFamily="34" charset="0"/>
            <a:cs typeface="Arial" panose="020B0604020202020204" pitchFamily="34" charset="0"/>
          </a:endParaRPr>
        </a:p>
      </dsp:txBody>
      <dsp:txXfrm>
        <a:off x="0" y="1814445"/>
        <a:ext cx="6830568" cy="1811788"/>
      </dsp:txXfrm>
    </dsp:sp>
    <dsp:sp modelId="{9F2FE41F-7EFD-4AA7-8975-358FE671A6DA}">
      <dsp:nvSpPr>
        <dsp:cNvPr id="0" name=""/>
        <dsp:cNvSpPr/>
      </dsp:nvSpPr>
      <dsp:spPr>
        <a:xfrm>
          <a:off x="0" y="3626234"/>
          <a:ext cx="6830568"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DF8634-4BB5-4A74-B2AD-9D7724A04A53}">
      <dsp:nvSpPr>
        <dsp:cNvPr id="0" name=""/>
        <dsp:cNvSpPr/>
      </dsp:nvSpPr>
      <dsp:spPr>
        <a:xfrm>
          <a:off x="0" y="3626234"/>
          <a:ext cx="6830568" cy="1811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latin typeface="Arial" panose="020B0604020202020204" pitchFamily="34" charset="0"/>
              <a:cs typeface="Arial" panose="020B0604020202020204" pitchFamily="34" charset="0"/>
            </a:rPr>
            <a:t>PCA is useful for machine learning preprocessing, visualization, and noise reduction, but it may not work for nonlinear data or small datasets.</a:t>
          </a:r>
          <a:endParaRPr lang="en-US" sz="2400" kern="1200" dirty="0">
            <a:latin typeface="Arial" panose="020B0604020202020204" pitchFamily="34" charset="0"/>
            <a:cs typeface="Arial" panose="020B0604020202020204" pitchFamily="34" charset="0"/>
          </a:endParaRPr>
        </a:p>
      </dsp:txBody>
      <dsp:txXfrm>
        <a:off x="0" y="3626234"/>
        <a:ext cx="6830568" cy="1811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F530B-4C57-41D7-A5E6-AB63F07AC021}">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2D326C-C84D-4DFB-8F59-818BAD38F713}">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6A908D-87F9-4E71-9E48-B3201BC60C5A}">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During the project, the team faced many challenges, such as :</a:t>
          </a:r>
        </a:p>
      </dsp:txBody>
      <dsp:txXfrm>
        <a:off x="1074268" y="4366"/>
        <a:ext cx="5170996" cy="930102"/>
      </dsp:txXfrm>
    </dsp:sp>
    <dsp:sp modelId="{C3E82150-19B6-4756-8F93-37339BF2CC85}">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A499EF-A883-493C-A70C-68A3EEA5B502}">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956079-6346-4560-9011-A03C43929608}">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1. The presence of a large dataset</a:t>
          </a:r>
        </a:p>
      </dsp:txBody>
      <dsp:txXfrm>
        <a:off x="1074268" y="1166994"/>
        <a:ext cx="5170996" cy="930102"/>
      </dsp:txXfrm>
    </dsp:sp>
    <dsp:sp modelId="{D598030B-C78B-4F53-A11F-E8082F8DEE0C}">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B6A5A-0D4B-4BC2-8969-09622D1460CE}">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0493E5-6D73-4F09-B4F8-76C544A4C22A}">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2. Finding the best features required for prediction loss</a:t>
          </a:r>
        </a:p>
      </dsp:txBody>
      <dsp:txXfrm>
        <a:off x="1074268" y="2329622"/>
        <a:ext cx="5170996" cy="930102"/>
      </dsp:txXfrm>
    </dsp:sp>
    <dsp:sp modelId="{F1658651-4AE8-4286-BBE8-3E4B2B4E8667}">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DD522A-D082-4687-9BE4-D90D98B81419}">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1EE389-479E-4450-BDF9-B6D0BBD6D67D}">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3. Data set having unnormalized data</a:t>
          </a:r>
        </a:p>
      </dsp:txBody>
      <dsp:txXfrm>
        <a:off x="1074268" y="3492250"/>
        <a:ext cx="5170996" cy="930102"/>
      </dsp:txXfrm>
    </dsp:sp>
    <dsp:sp modelId="{79928A1A-8BC3-4215-B5C9-5666D649B529}">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FC643E-0A12-45A1-B304-B37DB0C692B7}">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F1B468-C297-4861-941A-62B74CB70EFF}">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US" sz="1900" kern="1200"/>
            <a:t>4. Amibigious data present in the dataset</a:t>
          </a:r>
        </a:p>
      </dsp:txBody>
      <dsp:txXfrm>
        <a:off x="1074268" y="4654878"/>
        <a:ext cx="5170996" cy="93010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9F4AB-A318-A3A3-3ACB-8020B58740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707332-7916-596F-FF61-584964425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299D81-B222-2741-D0C7-CBDF45813AD3}"/>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5" name="Footer Placeholder 4">
            <a:extLst>
              <a:ext uri="{FF2B5EF4-FFF2-40B4-BE49-F238E27FC236}">
                <a16:creationId xmlns:a16="http://schemas.microsoft.com/office/drawing/2014/main" id="{5A3237FD-1EED-5511-DA83-452BD028F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C632F-7B25-7025-FF61-AE7807B63F28}"/>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25798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BD52-C9E7-5561-61DA-C8AEC2D9DA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93E346-C210-AD5B-ED41-0337EE6EF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AC8C6-3F5F-07D2-9D64-9BD5A7A04A7E}"/>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5" name="Footer Placeholder 4">
            <a:extLst>
              <a:ext uri="{FF2B5EF4-FFF2-40B4-BE49-F238E27FC236}">
                <a16:creationId xmlns:a16="http://schemas.microsoft.com/office/drawing/2014/main" id="{1B35C8EE-04C8-D29F-D999-527D7E427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116EC-A9CB-44B7-8608-B9D149C16DE6}"/>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3601932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AB97B-4C5F-E7C0-7BFF-8A732A369B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347133-D4E5-902D-797F-2D7626CB5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CE2754-11E8-9DD7-D176-A4B7ED348BDE}"/>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5" name="Footer Placeholder 4">
            <a:extLst>
              <a:ext uri="{FF2B5EF4-FFF2-40B4-BE49-F238E27FC236}">
                <a16:creationId xmlns:a16="http://schemas.microsoft.com/office/drawing/2014/main" id="{E56B9D1F-B830-79D8-E8E6-988DA0A9D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91745-6C38-77D7-C7CB-0BEB6CACD4EC}"/>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464545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DDDD4-65B6-1F0C-49B3-DCBE9FAEE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0C1CAD-9FC5-48E0-8C45-B47A186E9B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4531F9-2B97-5D00-192C-C92063CD5C6F}"/>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5" name="Footer Placeholder 4">
            <a:extLst>
              <a:ext uri="{FF2B5EF4-FFF2-40B4-BE49-F238E27FC236}">
                <a16:creationId xmlns:a16="http://schemas.microsoft.com/office/drawing/2014/main" id="{BECC9BE7-1B00-EB06-8A26-798A11D67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63EFC7-CDDE-D4F7-7D30-787C0BC11E39}"/>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426251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CADB-52C0-5E20-9FB9-C3F8DEFB9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616B995-4511-4F63-6BA4-0604955BE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216A5-B46C-B28D-0656-83F05F8BFEB5}"/>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5" name="Footer Placeholder 4">
            <a:extLst>
              <a:ext uri="{FF2B5EF4-FFF2-40B4-BE49-F238E27FC236}">
                <a16:creationId xmlns:a16="http://schemas.microsoft.com/office/drawing/2014/main" id="{2E6E13D9-0399-88E1-EB99-425C64B623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867E5-25DB-848D-73FF-6F32BF802055}"/>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197890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54B42-0D7E-3E69-550C-25D06F1669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83299-8191-33E6-3774-AEB1D3937A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8E1029-3FC2-70F0-E5EB-42AD94E3A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E61D7B-60EC-B1DB-36E4-CFB1AC2FAEAB}"/>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6" name="Footer Placeholder 5">
            <a:extLst>
              <a:ext uri="{FF2B5EF4-FFF2-40B4-BE49-F238E27FC236}">
                <a16:creationId xmlns:a16="http://schemas.microsoft.com/office/drawing/2014/main" id="{C6A403FA-819F-37DD-2208-B3ECA1CFC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9A61AC-9413-C4F4-2E5F-0BCF6915DE29}"/>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4130979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69A7-67E6-1E93-9B4A-0F1FFDCB30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2D13F7-C535-3F0B-4745-43C8D444DF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1E518-5D2A-45B8-1E0D-E05942D13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1B022A-5300-B1AC-0224-2F48CDBA9B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FA40AB-9A43-DAFD-29DC-374A6B73AE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18417D-A150-AAA8-BF3E-D6FE9A2E623E}"/>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8" name="Footer Placeholder 7">
            <a:extLst>
              <a:ext uri="{FF2B5EF4-FFF2-40B4-BE49-F238E27FC236}">
                <a16:creationId xmlns:a16="http://schemas.microsoft.com/office/drawing/2014/main" id="{C9FAB6C5-A72E-4E4E-9CBA-CE1064FEE8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FCC90E-B2EB-3C25-A062-203444943001}"/>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341917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ACB4E-D1D8-D1C0-EAFC-9C3772F4A7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992A52-92AD-801F-79D3-45BCDA5819BF}"/>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4" name="Footer Placeholder 3">
            <a:extLst>
              <a:ext uri="{FF2B5EF4-FFF2-40B4-BE49-F238E27FC236}">
                <a16:creationId xmlns:a16="http://schemas.microsoft.com/office/drawing/2014/main" id="{0AE8CC61-69D3-1D50-24EF-385050B9A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0AE70C-14DC-453B-F5CD-F86581B96E31}"/>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2014876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EA2400-2A98-3ECF-C4B8-00E852CFBBF9}"/>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3" name="Footer Placeholder 2">
            <a:extLst>
              <a:ext uri="{FF2B5EF4-FFF2-40B4-BE49-F238E27FC236}">
                <a16:creationId xmlns:a16="http://schemas.microsoft.com/office/drawing/2014/main" id="{68422AE6-0A1A-C006-AF72-735B61F67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0C2376-42CC-89F1-F4D2-ECBF9182D56C}"/>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1846849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F1149-E540-8C89-D0B4-F6EDA905E2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FF0BCD-F909-97F1-38D1-DE71835EE5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E5FA86-27E2-76F7-22DE-A901416E95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1FFF84-5481-D2A8-DEEE-3F63D9C809A6}"/>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6" name="Footer Placeholder 5">
            <a:extLst>
              <a:ext uri="{FF2B5EF4-FFF2-40B4-BE49-F238E27FC236}">
                <a16:creationId xmlns:a16="http://schemas.microsoft.com/office/drawing/2014/main" id="{CA92D981-1475-45C4-3BD1-AF928944E5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853F0C-3F9D-3EB8-E94E-AADBAED277DF}"/>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2727079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79179-C091-5307-1B42-81DA06488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D9639A-B8C6-BD7D-7206-4B484D70A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90FCA1-F7F0-3EBD-14AC-40012588F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6C200-C096-F588-CAC3-3B2D86C878BC}"/>
              </a:ext>
            </a:extLst>
          </p:cNvPr>
          <p:cNvSpPr>
            <a:spLocks noGrp="1"/>
          </p:cNvSpPr>
          <p:nvPr>
            <p:ph type="dt" sz="half" idx="10"/>
          </p:nvPr>
        </p:nvSpPr>
        <p:spPr/>
        <p:txBody>
          <a:bodyPr/>
          <a:lstStyle/>
          <a:p>
            <a:fld id="{7A960586-A626-184F-A813-AE4B9D2EFF24}" type="datetimeFigureOut">
              <a:rPr lang="en-US" smtClean="0"/>
              <a:t>5/5/2023</a:t>
            </a:fld>
            <a:endParaRPr lang="en-US"/>
          </a:p>
        </p:txBody>
      </p:sp>
      <p:sp>
        <p:nvSpPr>
          <p:cNvPr id="6" name="Footer Placeholder 5">
            <a:extLst>
              <a:ext uri="{FF2B5EF4-FFF2-40B4-BE49-F238E27FC236}">
                <a16:creationId xmlns:a16="http://schemas.microsoft.com/office/drawing/2014/main" id="{C8F0CD91-93EA-BC2C-8AC3-06F9929B4C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55CCD0-B9AE-F2E9-2C82-8AE13B0894C2}"/>
              </a:ext>
            </a:extLst>
          </p:cNvPr>
          <p:cNvSpPr>
            <a:spLocks noGrp="1"/>
          </p:cNvSpPr>
          <p:nvPr>
            <p:ph type="sldNum" sz="quarter" idx="12"/>
          </p:nvPr>
        </p:nvSpPr>
        <p:spPr/>
        <p:txBody>
          <a:bodyPr/>
          <a:lstStyle/>
          <a:p>
            <a:fld id="{D803EEE4-1295-5644-8BFE-7A5A6E9EBEF4}" type="slidenum">
              <a:rPr lang="en-US" smtClean="0"/>
              <a:t>‹#›</a:t>
            </a:fld>
            <a:endParaRPr lang="en-US"/>
          </a:p>
        </p:txBody>
      </p:sp>
    </p:spTree>
    <p:extLst>
      <p:ext uri="{BB962C8B-B14F-4D97-AF65-F5344CB8AC3E}">
        <p14:creationId xmlns:p14="http://schemas.microsoft.com/office/powerpoint/2010/main" val="684642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33454F-1728-13C5-B99D-6940006D97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7A0DEC-5727-1818-F21A-24A6119EB5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0E04B-2233-9D5A-5D61-47EC12E25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960586-A626-184F-A813-AE4B9D2EFF24}" type="datetimeFigureOut">
              <a:rPr lang="en-US" smtClean="0"/>
              <a:t>5/5/2023</a:t>
            </a:fld>
            <a:endParaRPr lang="en-US"/>
          </a:p>
        </p:txBody>
      </p:sp>
      <p:sp>
        <p:nvSpPr>
          <p:cNvPr id="5" name="Footer Placeholder 4">
            <a:extLst>
              <a:ext uri="{FF2B5EF4-FFF2-40B4-BE49-F238E27FC236}">
                <a16:creationId xmlns:a16="http://schemas.microsoft.com/office/drawing/2014/main" id="{D4815928-7620-0871-F75D-66DEDB21F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6A9786-6156-75FF-53C3-52CEDBA31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3EEE4-1295-5644-8BFE-7A5A6E9EBEF4}" type="slidenum">
              <a:rPr lang="en-US" smtClean="0"/>
              <a:t>‹#›</a:t>
            </a:fld>
            <a:endParaRPr lang="en-US"/>
          </a:p>
        </p:txBody>
      </p:sp>
    </p:spTree>
    <p:extLst>
      <p:ext uri="{BB962C8B-B14F-4D97-AF65-F5344CB8AC3E}">
        <p14:creationId xmlns:p14="http://schemas.microsoft.com/office/powerpoint/2010/main" val="26776472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39458A-A06D-E13A-3D52-0C6514848A2D}"/>
              </a:ext>
            </a:extLst>
          </p:cNvPr>
          <p:cNvSpPr>
            <a:spLocks noGrp="1"/>
          </p:cNvSpPr>
          <p:nvPr>
            <p:ph type="ctrTitle"/>
          </p:nvPr>
        </p:nvSpPr>
        <p:spPr>
          <a:xfrm>
            <a:off x="612648" y="1078992"/>
            <a:ext cx="6268770" cy="1536192"/>
          </a:xfrm>
        </p:spPr>
        <p:txBody>
          <a:bodyPr vert="horz" lIns="91440" tIns="45720" rIns="91440" bIns="45720" rtlCol="0" anchor="b">
            <a:normAutofit/>
          </a:bodyPr>
          <a:lstStyle/>
          <a:p>
            <a:pPr algn="l"/>
            <a:r>
              <a:rPr lang="en-US" sz="4800" kern="1200">
                <a:solidFill>
                  <a:schemeClr val="tx1"/>
                </a:solidFill>
                <a:latin typeface="+mj-lt"/>
                <a:ea typeface="+mj-ea"/>
                <a:cs typeface="+mj-cs"/>
              </a:rPr>
              <a:t>Loan Default Prediction</a:t>
            </a:r>
            <a:br>
              <a:rPr lang="en-US" sz="4800" kern="1200">
                <a:solidFill>
                  <a:schemeClr val="tx1"/>
                </a:solidFill>
                <a:latin typeface="+mj-lt"/>
                <a:ea typeface="+mj-ea"/>
                <a:cs typeface="+mj-cs"/>
              </a:rPr>
            </a:br>
            <a:endParaRPr lang="en-US" sz="4800" kern="1200">
              <a:solidFill>
                <a:schemeClr val="tx1"/>
              </a:solidFill>
              <a:latin typeface="+mj-lt"/>
              <a:ea typeface="+mj-ea"/>
              <a:cs typeface="+mj-cs"/>
            </a:endParaRPr>
          </a:p>
        </p:txBody>
      </p:sp>
      <p:sp>
        <p:nvSpPr>
          <p:cNvPr id="55" name="Rectangle 54">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7" name="Rectangle 56">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title 2">
            <a:extLst>
              <a:ext uri="{FF2B5EF4-FFF2-40B4-BE49-F238E27FC236}">
                <a16:creationId xmlns:a16="http://schemas.microsoft.com/office/drawing/2014/main" id="{B69B677F-E29A-5E2A-7E6A-CFFA42CFBEC5}"/>
              </a:ext>
            </a:extLst>
          </p:cNvPr>
          <p:cNvSpPr>
            <a:spLocks noGrp="1"/>
          </p:cNvSpPr>
          <p:nvPr>
            <p:ph type="subTitle" idx="1"/>
          </p:nvPr>
        </p:nvSpPr>
        <p:spPr>
          <a:xfrm>
            <a:off x="612648" y="3355848"/>
            <a:ext cx="6268770" cy="2825496"/>
          </a:xfrm>
        </p:spPr>
        <p:txBody>
          <a:bodyPr vert="horz" lIns="91440" tIns="45720" rIns="91440" bIns="45720" rtlCol="0">
            <a:normAutofit/>
          </a:bodyPr>
          <a:lstStyle/>
          <a:p>
            <a:pPr indent="-228600" algn="l">
              <a:buFont typeface="Arial" panose="020B0604020202020204" pitchFamily="34" charset="0"/>
              <a:buChar char="•"/>
            </a:pPr>
            <a:r>
              <a:rPr lang="en-US" sz="2200" dirty="0"/>
              <a:t>Group 8 – (Abhinav </a:t>
            </a:r>
            <a:r>
              <a:rPr lang="en-US" sz="2200" dirty="0" err="1"/>
              <a:t>Thupili</a:t>
            </a:r>
            <a:r>
              <a:rPr lang="en-US" sz="2200" dirty="0"/>
              <a:t>, Harish Kumar Uddandi, Harish Varma </a:t>
            </a:r>
            <a:r>
              <a:rPr lang="en-US" sz="2200" dirty="0" err="1"/>
              <a:t>Kunaparaju</a:t>
            </a:r>
            <a:r>
              <a:rPr lang="en-US" sz="2200" dirty="0"/>
              <a:t>, Supriya </a:t>
            </a:r>
            <a:r>
              <a:rPr lang="en-US" sz="2200" dirty="0" err="1"/>
              <a:t>Vengala</a:t>
            </a:r>
            <a:r>
              <a:rPr lang="en-US" sz="2200" dirty="0"/>
              <a:t>).</a:t>
            </a:r>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a:p>
            <a:pPr indent="-228600" algn="l">
              <a:buFont typeface="Arial" panose="020B0604020202020204" pitchFamily="34" charset="0"/>
              <a:buChar char="•"/>
            </a:pPr>
            <a:endParaRPr lang="en-US" sz="2200" dirty="0"/>
          </a:p>
        </p:txBody>
      </p:sp>
      <p:pic>
        <p:nvPicPr>
          <p:cNvPr id="7" name="Graphic 6" descr="Money">
            <a:extLst>
              <a:ext uri="{FF2B5EF4-FFF2-40B4-BE49-F238E27FC236}">
                <a16:creationId xmlns:a16="http://schemas.microsoft.com/office/drawing/2014/main" id="{BB6CB666-727C-4291-1BE3-1F161525D1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4066" y="1272395"/>
            <a:ext cx="4237686" cy="4237686"/>
          </a:xfrm>
          <a:prstGeom prst="rect">
            <a:avLst/>
          </a:prstGeom>
        </p:spPr>
      </p:pic>
    </p:spTree>
    <p:extLst>
      <p:ext uri="{BB962C8B-B14F-4D97-AF65-F5344CB8AC3E}">
        <p14:creationId xmlns:p14="http://schemas.microsoft.com/office/powerpoint/2010/main" val="1392311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3">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6A4C8E72-3CC9-BC76-85F4-B2D358FB6641}"/>
              </a:ext>
            </a:extLst>
          </p:cNvPr>
          <p:cNvPicPr>
            <a:picLocks noChangeAspect="1"/>
          </p:cNvPicPr>
          <p:nvPr/>
        </p:nvPicPr>
        <p:blipFill rotWithShape="1">
          <a:blip r:embed="rId2"/>
          <a:srcRect l="9885" r="18975"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41" name="Freeform: Shape 35">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8" name="Freeform: Shape 37">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25147BB-4402-810A-B9BB-19951DE7F168}"/>
              </a:ext>
            </a:extLst>
          </p:cNvPr>
          <p:cNvSpPr>
            <a:spLocks noGrp="1"/>
          </p:cNvSpPr>
          <p:nvPr>
            <p:ph type="title"/>
          </p:nvPr>
        </p:nvSpPr>
        <p:spPr>
          <a:xfrm>
            <a:off x="374904" y="856488"/>
            <a:ext cx="4992624" cy="1173761"/>
          </a:xfrm>
        </p:spPr>
        <p:txBody>
          <a:bodyPr anchor="b">
            <a:normAutofit/>
          </a:bodyPr>
          <a:lstStyle/>
          <a:p>
            <a:r>
              <a:rPr lang="en-US" sz="3400">
                <a:latin typeface="Arial" panose="020B0604020202020204" pitchFamily="34" charset="0"/>
                <a:cs typeface="Arial" panose="020B0604020202020204" pitchFamily="34" charset="0"/>
              </a:rPr>
              <a:t>Insights</a:t>
            </a:r>
            <a:br>
              <a:rPr lang="en-US" sz="3400"/>
            </a:br>
            <a:endParaRPr lang="en-US" sz="3400"/>
          </a:p>
        </p:txBody>
      </p:sp>
      <p:sp>
        <p:nvSpPr>
          <p:cNvPr id="40" name="Rectangle 39">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08955B8-702B-1A4B-3220-02DC123E1723}"/>
              </a:ext>
            </a:extLst>
          </p:cNvPr>
          <p:cNvSpPr>
            <a:spLocks noGrp="1"/>
          </p:cNvSpPr>
          <p:nvPr>
            <p:ph idx="1"/>
          </p:nvPr>
        </p:nvSpPr>
        <p:spPr>
          <a:xfrm>
            <a:off x="374904" y="2522949"/>
            <a:ext cx="5065776" cy="3402363"/>
          </a:xfrm>
        </p:spPr>
        <p:txBody>
          <a:bodyPr anchor="t">
            <a:normAutofit/>
          </a:bodyPr>
          <a:lstStyle/>
          <a:p>
            <a:r>
              <a:rPr lang="en-US" sz="1900">
                <a:effectLst/>
                <a:latin typeface="Arial" panose="020B0604020202020204" pitchFamily="34" charset="0"/>
                <a:cs typeface="Arial" panose="020B0604020202020204" pitchFamily="34" charset="0"/>
              </a:rPr>
              <a:t>The Lasso and PCA effectively reduced the dataset and selected important variables.</a:t>
            </a:r>
          </a:p>
          <a:p>
            <a:r>
              <a:rPr lang="en-US" sz="1900">
                <a:effectLst/>
                <a:latin typeface="Arial" panose="020B0604020202020204" pitchFamily="34" charset="0"/>
                <a:cs typeface="Arial" panose="020B0604020202020204" pitchFamily="34" charset="0"/>
              </a:rPr>
              <a:t>The random forest classifiers were evaluated based on their classification accuracy.</a:t>
            </a:r>
          </a:p>
          <a:p>
            <a:r>
              <a:rPr lang="en-US" sz="1900">
                <a:effectLst/>
                <a:latin typeface="Arial" panose="020B0604020202020204" pitchFamily="34" charset="0"/>
                <a:cs typeface="Arial" panose="020B0604020202020204" pitchFamily="34" charset="0"/>
              </a:rPr>
              <a:t>The loss, as per the final Ridge regression model for the “33” defaulting customers are:</a:t>
            </a:r>
          </a:p>
          <a:p>
            <a:pPr marL="0" indent="0">
              <a:buNone/>
            </a:pPr>
            <a:r>
              <a:rPr lang="en-US" sz="1900">
                <a:effectLst/>
                <a:latin typeface="Arial" panose="020B0604020202020204" pitchFamily="34" charset="0"/>
                <a:cs typeface="Arial" panose="020B0604020202020204" pitchFamily="34" charset="0"/>
              </a:rPr>
              <a:t>             Least loss for customer default – 2</a:t>
            </a:r>
          </a:p>
          <a:p>
            <a:pPr marL="0" indent="0">
              <a:buNone/>
            </a:pPr>
            <a:r>
              <a:rPr lang="en-US" sz="1900">
                <a:effectLst/>
                <a:latin typeface="Arial" panose="020B0604020202020204" pitchFamily="34" charset="0"/>
                <a:cs typeface="Arial" panose="020B0604020202020204" pitchFamily="34" charset="0"/>
              </a:rPr>
              <a:t>             Most loss for customer default – 33</a:t>
            </a:r>
          </a:p>
          <a:p>
            <a:pPr marL="0" indent="0">
              <a:buNone/>
            </a:pPr>
            <a:endParaRPr lang="en-US" sz="1900"/>
          </a:p>
        </p:txBody>
      </p:sp>
    </p:spTree>
    <p:extLst>
      <p:ext uri="{BB962C8B-B14F-4D97-AF65-F5344CB8AC3E}">
        <p14:creationId xmlns:p14="http://schemas.microsoft.com/office/powerpoint/2010/main" val="62046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80931C2-5D7E-363D-BD61-455F0E5FE9CB}"/>
              </a:ext>
            </a:extLst>
          </p:cNvPr>
          <p:cNvSpPr>
            <a:spLocks noGrp="1"/>
          </p:cNvSpPr>
          <p:nvPr>
            <p:ph type="title"/>
          </p:nvPr>
        </p:nvSpPr>
        <p:spPr>
          <a:xfrm>
            <a:off x="479394" y="1070800"/>
            <a:ext cx="3939688" cy="5583126"/>
          </a:xfrm>
        </p:spPr>
        <p:txBody>
          <a:bodyPr>
            <a:normAutofit/>
          </a:bodyPr>
          <a:lstStyle/>
          <a:p>
            <a:pPr algn="r"/>
            <a:r>
              <a:rPr lang="en-US" sz="3200" dirty="0">
                <a:latin typeface="Arial" panose="020B0604020202020204" pitchFamily="34" charset="0"/>
                <a:cs typeface="Arial" panose="020B0604020202020204" pitchFamily="34" charset="0"/>
              </a:rPr>
              <a:t>Challenges Faced</a:t>
            </a:r>
          </a:p>
        </p:txBody>
      </p:sp>
      <p:cxnSp>
        <p:nvCxnSpPr>
          <p:cNvPr id="22" name="Straight Connector 2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2">
            <a:extLst>
              <a:ext uri="{FF2B5EF4-FFF2-40B4-BE49-F238E27FC236}">
                <a16:creationId xmlns:a16="http://schemas.microsoft.com/office/drawing/2014/main" id="{1947523D-F20D-16BA-18C0-B38E9F123D14}"/>
              </a:ext>
            </a:extLst>
          </p:cNvPr>
          <p:cNvGraphicFramePr>
            <a:graphicFrameLocks noGrp="1"/>
          </p:cNvGraphicFramePr>
          <p:nvPr>
            <p:ph idx="1"/>
            <p:extLst>
              <p:ext uri="{D42A27DB-BD31-4B8C-83A1-F6EECF244321}">
                <p14:modId xmlns:p14="http://schemas.microsoft.com/office/powerpoint/2010/main" val="1929577385"/>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2438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1" name="Rectangle 30">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0A11F0-B733-5FC4-386B-5B9CAA16486A}"/>
              </a:ext>
            </a:extLst>
          </p:cNvPr>
          <p:cNvSpPr>
            <a:spLocks noGrp="1"/>
          </p:cNvSpPr>
          <p:nvPr>
            <p:ph type="title"/>
          </p:nvPr>
        </p:nvSpPr>
        <p:spPr>
          <a:xfrm>
            <a:off x="1115568" y="548640"/>
            <a:ext cx="10168128" cy="1179576"/>
          </a:xfrm>
        </p:spPr>
        <p:txBody>
          <a:bodyPr>
            <a:normAutofit/>
          </a:bodyPr>
          <a:lstStyle/>
          <a:p>
            <a:r>
              <a:rPr lang="en-US" sz="4000" dirty="0">
                <a:latin typeface="Arial" panose="020B0604020202020204" pitchFamily="34" charset="0"/>
                <a:cs typeface="Arial" panose="020B0604020202020204" pitchFamily="34" charset="0"/>
              </a:rPr>
              <a:t>Conclusion</a:t>
            </a:r>
          </a:p>
        </p:txBody>
      </p:sp>
      <p:sp>
        <p:nvSpPr>
          <p:cNvPr id="33" name="Rectangle 32">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Magnifying glass showing decling performance">
            <a:extLst>
              <a:ext uri="{FF2B5EF4-FFF2-40B4-BE49-F238E27FC236}">
                <a16:creationId xmlns:a16="http://schemas.microsoft.com/office/drawing/2014/main" id="{E356C231-0CBD-D0FC-B8EB-5AE6126DB77E}"/>
              </a:ext>
            </a:extLst>
          </p:cNvPr>
          <p:cNvPicPr>
            <a:picLocks noChangeAspect="1"/>
          </p:cNvPicPr>
          <p:nvPr/>
        </p:nvPicPr>
        <p:blipFill rotWithShape="1">
          <a:blip r:embed="rId2"/>
          <a:srcRect r="2" b="7914"/>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F8B89CC7-359A-27D1-29D8-DADEC0C83FDD}"/>
              </a:ext>
            </a:extLst>
          </p:cNvPr>
          <p:cNvSpPr>
            <a:spLocks noGrp="1"/>
          </p:cNvSpPr>
          <p:nvPr>
            <p:ph idx="1"/>
          </p:nvPr>
        </p:nvSpPr>
        <p:spPr>
          <a:xfrm>
            <a:off x="7411453" y="2478024"/>
            <a:ext cx="3872243" cy="3694176"/>
          </a:xfrm>
        </p:spPr>
        <p:txBody>
          <a:bodyPr anchor="ctr">
            <a:normAutofit/>
          </a:bodyPr>
          <a:lstStyle/>
          <a:p>
            <a:pPr marL="0" indent="0">
              <a:buNone/>
            </a:pPr>
            <a:r>
              <a:rPr lang="en-US" sz="1800" dirty="0">
                <a:effectLst/>
                <a:latin typeface="Arial" panose="020B0604020202020204" pitchFamily="34" charset="0"/>
                <a:cs typeface="Arial" panose="020B0604020202020204" pitchFamily="34" charset="0"/>
              </a:rPr>
              <a:t>This project demonstrated the effectiveness of machine learning in</a:t>
            </a:r>
            <a:r>
              <a:rPr lang="en-US" sz="1800" dirty="0">
                <a:latin typeface="Arial" panose="020B0604020202020204" pitchFamily="34" charset="0"/>
                <a:cs typeface="Arial" panose="020B0604020202020204" pitchFamily="34" charset="0"/>
              </a:rPr>
              <a:t> </a:t>
            </a:r>
            <a:r>
              <a:rPr lang="en-US" sz="1800" dirty="0">
                <a:effectLst/>
                <a:latin typeface="Arial" panose="020B0604020202020204" pitchFamily="34" charset="0"/>
                <a:cs typeface="Arial" panose="020B0604020202020204" pitchFamily="34" charset="0"/>
              </a:rPr>
              <a:t>predicting default and loss when there was a default. The random forest classifier</a:t>
            </a:r>
            <a:r>
              <a:rPr lang="en-US" sz="1800" dirty="0">
                <a:latin typeface="Arial" panose="020B0604020202020204" pitchFamily="34" charset="0"/>
                <a:cs typeface="Arial" panose="020B0604020202020204" pitchFamily="34" charset="0"/>
              </a:rPr>
              <a:t> </a:t>
            </a:r>
            <a:r>
              <a:rPr lang="en-US" sz="1800" dirty="0">
                <a:effectLst/>
                <a:latin typeface="Arial" panose="020B0604020202020204" pitchFamily="34" charset="0"/>
                <a:cs typeface="Arial" panose="020B0604020202020204" pitchFamily="34" charset="0"/>
              </a:rPr>
              <a:t>provided the best performance for predicting defaulting customers. The insights</a:t>
            </a:r>
            <a:r>
              <a:rPr lang="en-US" sz="1800" dirty="0">
                <a:latin typeface="Arial" panose="020B0604020202020204" pitchFamily="34" charset="0"/>
                <a:cs typeface="Arial" panose="020B0604020202020204" pitchFamily="34" charset="0"/>
              </a:rPr>
              <a:t> </a:t>
            </a:r>
            <a:r>
              <a:rPr lang="en-US" sz="1800" dirty="0">
                <a:effectLst/>
                <a:latin typeface="Arial" panose="020B0604020202020204" pitchFamily="34" charset="0"/>
                <a:cs typeface="Arial" panose="020B0604020202020204" pitchFamily="34" charset="0"/>
              </a:rPr>
              <a:t>gained from this analysis can be used to improve the lending decision-making</a:t>
            </a:r>
            <a:r>
              <a:rPr lang="en-US" sz="1800" dirty="0">
                <a:latin typeface="Arial" panose="020B0604020202020204" pitchFamily="34" charset="0"/>
                <a:cs typeface="Arial" panose="020B0604020202020204" pitchFamily="34" charset="0"/>
              </a:rPr>
              <a:t> </a:t>
            </a:r>
            <a:r>
              <a:rPr lang="en-US" sz="1800" dirty="0">
                <a:effectLst/>
                <a:latin typeface="Arial" panose="020B0604020202020204" pitchFamily="34" charset="0"/>
                <a:cs typeface="Arial" panose="020B0604020202020204" pitchFamily="34" charset="0"/>
              </a:rPr>
              <a:t>process and reduce the risk of loan default.</a:t>
            </a:r>
          </a:p>
          <a:p>
            <a:pPr marL="0" indent="0">
              <a:buNone/>
            </a:pPr>
            <a:endParaRPr lang="en-US" sz="1800" dirty="0"/>
          </a:p>
        </p:txBody>
      </p:sp>
    </p:spTree>
    <p:extLst>
      <p:ext uri="{BB962C8B-B14F-4D97-AF65-F5344CB8AC3E}">
        <p14:creationId xmlns:p14="http://schemas.microsoft.com/office/powerpoint/2010/main" val="1354793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78D3E63-9B80-8173-81BB-B672DF506DD2}"/>
              </a:ext>
            </a:extLst>
          </p:cNvPr>
          <p:cNvSpPr>
            <a:spLocks noGrp="1"/>
          </p:cNvSpPr>
          <p:nvPr>
            <p:ph type="title"/>
          </p:nvPr>
        </p:nvSpPr>
        <p:spPr>
          <a:xfrm>
            <a:off x="1045029" y="507160"/>
            <a:ext cx="2993571" cy="5438730"/>
          </a:xfrm>
        </p:spPr>
        <p:txBody>
          <a:bodyPr>
            <a:normAutofit/>
          </a:bodyPr>
          <a:lstStyle/>
          <a:p>
            <a:r>
              <a:rPr lang="en-US" sz="3200" dirty="0">
                <a:latin typeface="Arial" panose="020B0604020202020204" pitchFamily="34" charset="0"/>
                <a:cs typeface="Arial" panose="020B0604020202020204" pitchFamily="34" charset="0"/>
              </a:rPr>
              <a:t>Introduction</a:t>
            </a:r>
          </a:p>
        </p:txBody>
      </p:sp>
      <p:sp>
        <p:nvSpPr>
          <p:cNvPr id="24" name="Rectangle 2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B058F53-2B79-BFFA-CBAB-5D8499BC621B}"/>
              </a:ext>
            </a:extLst>
          </p:cNvPr>
          <p:cNvGraphicFramePr>
            <a:graphicFrameLocks noGrp="1"/>
          </p:cNvGraphicFramePr>
          <p:nvPr>
            <p:ph idx="1"/>
            <p:extLst>
              <p:ext uri="{D42A27DB-BD31-4B8C-83A1-F6EECF244321}">
                <p14:modId xmlns:p14="http://schemas.microsoft.com/office/powerpoint/2010/main" val="3128245852"/>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930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9">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B2A84D-EDD3-5269-04ED-E14A7E4A7A81}"/>
              </a:ext>
            </a:extLst>
          </p:cNvPr>
          <p:cNvSpPr>
            <a:spLocks noGrp="1"/>
          </p:cNvSpPr>
          <p:nvPr>
            <p:ph type="title"/>
          </p:nvPr>
        </p:nvSpPr>
        <p:spPr>
          <a:xfrm>
            <a:off x="1045029" y="507160"/>
            <a:ext cx="2993571" cy="5438730"/>
          </a:xfrm>
        </p:spPr>
        <p:txBody>
          <a:bodyPr>
            <a:normAutofit/>
          </a:bodyPr>
          <a:lstStyle/>
          <a:p>
            <a:r>
              <a:rPr lang="en-US" sz="3200" dirty="0">
                <a:latin typeface="Arial" panose="020B0604020202020204" pitchFamily="34" charset="0"/>
                <a:cs typeface="Arial" panose="020B0604020202020204" pitchFamily="34" charset="0"/>
              </a:rPr>
              <a:t>Steps used to create and predict the model</a:t>
            </a:r>
          </a:p>
        </p:txBody>
      </p:sp>
      <p:sp>
        <p:nvSpPr>
          <p:cNvPr id="24" name="Rectangle 23">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BA62035-5D21-D0D0-7E70-C6331784DF52}"/>
              </a:ext>
            </a:extLst>
          </p:cNvPr>
          <p:cNvGraphicFramePr>
            <a:graphicFrameLocks noGrp="1"/>
          </p:cNvGraphicFramePr>
          <p:nvPr>
            <p:ph idx="1"/>
            <p:extLst>
              <p:ext uri="{D42A27DB-BD31-4B8C-83A1-F6EECF244321}">
                <p14:modId xmlns:p14="http://schemas.microsoft.com/office/powerpoint/2010/main" val="16130377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0648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Freeform: Shape 17">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562F18-CC74-F0BA-31F2-23E50737C3D6}"/>
              </a:ext>
            </a:extLst>
          </p:cNvPr>
          <p:cNvSpPr>
            <a:spLocks noGrp="1"/>
          </p:cNvSpPr>
          <p:nvPr>
            <p:ph type="title"/>
          </p:nvPr>
        </p:nvSpPr>
        <p:spPr>
          <a:xfrm>
            <a:off x="371094" y="1161288"/>
            <a:ext cx="3438144" cy="1124712"/>
          </a:xfrm>
        </p:spPr>
        <p:txBody>
          <a:bodyPr anchor="b">
            <a:normAutofit/>
          </a:bodyPr>
          <a:lstStyle/>
          <a:p>
            <a:r>
              <a:rPr lang="en-US" sz="3200" dirty="0">
                <a:latin typeface="Arial" panose="020B0604020202020204" pitchFamily="34" charset="0"/>
                <a:cs typeface="Arial" panose="020B0604020202020204" pitchFamily="34" charset="0"/>
              </a:rPr>
              <a:t>Dataset Preparation</a:t>
            </a:r>
          </a:p>
        </p:txBody>
      </p:sp>
      <p:sp>
        <p:nvSpPr>
          <p:cNvPr id="22" name="Rectangle 2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2797A78-200A-232B-4CE0-CE142C6AC49B}"/>
              </a:ext>
            </a:extLst>
          </p:cNvPr>
          <p:cNvSpPr>
            <a:spLocks noGrp="1"/>
          </p:cNvSpPr>
          <p:nvPr>
            <p:ph idx="1"/>
          </p:nvPr>
        </p:nvSpPr>
        <p:spPr>
          <a:xfrm>
            <a:off x="371094" y="2718054"/>
            <a:ext cx="3438906" cy="3207258"/>
          </a:xfrm>
        </p:spPr>
        <p:txBody>
          <a:bodyPr anchor="t">
            <a:normAutofit/>
          </a:bodyPr>
          <a:lstStyle/>
          <a:p>
            <a:r>
              <a:rPr lang="en-US" sz="2400" dirty="0">
                <a:latin typeface="Arial" panose="020B0604020202020204" pitchFamily="34" charset="0"/>
                <a:cs typeface="Arial" panose="020B0604020202020204" pitchFamily="34" charset="0"/>
              </a:rPr>
              <a:t>The dataset was used in this project, which contained information such as Id, loss, and other relevant data.</a:t>
            </a:r>
          </a:p>
          <a:p>
            <a:r>
              <a:rPr lang="en-US" sz="2400" dirty="0">
                <a:latin typeface="Arial" panose="020B0604020202020204" pitchFamily="34" charset="0"/>
                <a:cs typeface="Arial" panose="020B0604020202020204" pitchFamily="34" charset="0"/>
              </a:rPr>
              <a:t>The issues obtained in the dataset were resolved during data preprocessing. </a:t>
            </a:r>
          </a:p>
        </p:txBody>
      </p:sp>
      <p:pic>
        <p:nvPicPr>
          <p:cNvPr id="5" name="Picture 4" descr="Graph">
            <a:extLst>
              <a:ext uri="{FF2B5EF4-FFF2-40B4-BE49-F238E27FC236}">
                <a16:creationId xmlns:a16="http://schemas.microsoft.com/office/drawing/2014/main" id="{1C16D766-089B-2327-30AD-02A664026114}"/>
              </a:ext>
            </a:extLst>
          </p:cNvPr>
          <p:cNvPicPr>
            <a:picLocks noChangeAspect="1"/>
          </p:cNvPicPr>
          <p:nvPr/>
        </p:nvPicPr>
        <p:blipFill rotWithShape="1">
          <a:blip r:embed="rId2"/>
          <a:srcRect l="305" r="11571"/>
          <a:stretch/>
        </p:blipFill>
        <p:spPr>
          <a:xfrm>
            <a:off x="4898967" y="1029004"/>
            <a:ext cx="6921940" cy="4909233"/>
          </a:xfrm>
          <a:prstGeom prst="rect">
            <a:avLst/>
          </a:prstGeom>
        </p:spPr>
      </p:pic>
    </p:spTree>
    <p:extLst>
      <p:ext uri="{BB962C8B-B14F-4D97-AF65-F5344CB8AC3E}">
        <p14:creationId xmlns:p14="http://schemas.microsoft.com/office/powerpoint/2010/main" val="2139044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4">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FB5C82-C8FF-352B-D61C-EF23258833F6}"/>
              </a:ext>
            </a:extLst>
          </p:cNvPr>
          <p:cNvSpPr>
            <a:spLocks noGrp="1"/>
          </p:cNvSpPr>
          <p:nvPr>
            <p:ph type="title"/>
          </p:nvPr>
        </p:nvSpPr>
        <p:spPr>
          <a:xfrm>
            <a:off x="841248" y="426720"/>
            <a:ext cx="10506456" cy="1919141"/>
          </a:xfrm>
        </p:spPr>
        <p:txBody>
          <a:bodyPr anchor="b">
            <a:normAutofit/>
          </a:bodyPr>
          <a:lstStyle/>
          <a:p>
            <a:r>
              <a:rPr lang="en-US" sz="3200" dirty="0">
                <a:latin typeface="Arial" panose="020B0604020202020204" pitchFamily="34" charset="0"/>
                <a:cs typeface="Arial" panose="020B0604020202020204" pitchFamily="34" charset="0"/>
              </a:rPr>
              <a:t>Model Implementation</a:t>
            </a:r>
          </a:p>
        </p:txBody>
      </p:sp>
      <p:sp>
        <p:nvSpPr>
          <p:cNvPr id="2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9" name="Content Placeholder 2">
            <a:extLst>
              <a:ext uri="{FF2B5EF4-FFF2-40B4-BE49-F238E27FC236}">
                <a16:creationId xmlns:a16="http://schemas.microsoft.com/office/drawing/2014/main" id="{F4DACB0B-2993-8486-1E40-1BAE39186BE3}"/>
              </a:ext>
            </a:extLst>
          </p:cNvPr>
          <p:cNvSpPr>
            <a:spLocks noGrp="1"/>
          </p:cNvSpPr>
          <p:nvPr>
            <p:ph idx="1"/>
          </p:nvPr>
        </p:nvSpPr>
        <p:spPr>
          <a:xfrm>
            <a:off x="841248" y="3337269"/>
            <a:ext cx="10509504" cy="2905686"/>
          </a:xfrm>
        </p:spPr>
        <p:txBody>
          <a:bodyPr>
            <a:normAutofit/>
          </a:bodyPr>
          <a:lstStyle/>
          <a:p>
            <a:r>
              <a:rPr lang="en-US" sz="2000" dirty="0">
                <a:latin typeface="Arial" panose="020B0604020202020204" pitchFamily="34" charset="0"/>
                <a:cs typeface="Arial" panose="020B0604020202020204" pitchFamily="34" charset="0"/>
              </a:rPr>
              <a:t>Four models were used for this project:</a:t>
            </a:r>
          </a:p>
          <a:p>
            <a:pPr marL="0" indent="0">
              <a:buNone/>
            </a:pPr>
            <a:r>
              <a:rPr lang="en-US" sz="2000" dirty="0">
                <a:latin typeface="Arial" panose="020B0604020202020204" pitchFamily="34" charset="0"/>
                <a:cs typeface="Arial" panose="020B0604020202020204" pitchFamily="34" charset="0"/>
              </a:rPr>
              <a:t>                   1. Lasso model               </a:t>
            </a:r>
          </a:p>
          <a:p>
            <a:pPr marL="0" indent="0">
              <a:buNone/>
            </a:pPr>
            <a:r>
              <a:rPr lang="en-US" sz="2000" dirty="0">
                <a:latin typeface="Arial" panose="020B0604020202020204" pitchFamily="34" charset="0"/>
                <a:cs typeface="Arial" panose="020B0604020202020204" pitchFamily="34" charset="0"/>
              </a:rPr>
              <a:t>	      2. Principal Component Analysis(PCA)</a:t>
            </a:r>
          </a:p>
          <a:p>
            <a:pPr marL="0" indent="0">
              <a:buNone/>
            </a:pPr>
            <a:r>
              <a:rPr lang="en-US" sz="2000" dirty="0">
                <a:latin typeface="Arial" panose="020B0604020202020204" pitchFamily="34" charset="0"/>
                <a:cs typeface="Arial" panose="020B0604020202020204" pitchFamily="34" charset="0"/>
              </a:rPr>
              <a:t>                   3. Random Forest model	</a:t>
            </a:r>
          </a:p>
          <a:p>
            <a:pPr marL="0" indent="0">
              <a:buNone/>
            </a:pPr>
            <a:r>
              <a:rPr lang="en-US" sz="2000" dirty="0">
                <a:latin typeface="Arial" panose="020B0604020202020204" pitchFamily="34" charset="0"/>
                <a:cs typeface="Arial" panose="020B0604020202020204" pitchFamily="34" charset="0"/>
              </a:rPr>
              <a:t>                   4. Ridge regression model</a:t>
            </a:r>
          </a:p>
          <a:p>
            <a:pPr marL="0" indent="0">
              <a:buNone/>
            </a:pP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model with the highest accuracy was chosen and implemented out of the four.</a:t>
            </a:r>
          </a:p>
        </p:txBody>
      </p:sp>
    </p:spTree>
    <p:extLst>
      <p:ext uri="{BB962C8B-B14F-4D97-AF65-F5344CB8AC3E}">
        <p14:creationId xmlns:p14="http://schemas.microsoft.com/office/powerpoint/2010/main" val="293407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EAF38DC-B069-4F74-89ED-92C7579C3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brant green forest">
            <a:extLst>
              <a:ext uri="{FF2B5EF4-FFF2-40B4-BE49-F238E27FC236}">
                <a16:creationId xmlns:a16="http://schemas.microsoft.com/office/drawing/2014/main" id="{809905E3-8CC8-2A1A-9CFC-6217B75BC43B}"/>
              </a:ext>
            </a:extLst>
          </p:cNvPr>
          <p:cNvPicPr>
            <a:picLocks noChangeAspect="1"/>
          </p:cNvPicPr>
          <p:nvPr/>
        </p:nvPicPr>
        <p:blipFill rotWithShape="1">
          <a:blip r:embed="rId2"/>
          <a:srcRect l="10665" r="18194"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8" name="Freeform: Shape 17">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E9F945E-1333-E449-2D76-6C20179658D0}"/>
              </a:ext>
            </a:extLst>
          </p:cNvPr>
          <p:cNvSpPr>
            <a:spLocks noGrp="1"/>
          </p:cNvSpPr>
          <p:nvPr>
            <p:ph type="title"/>
          </p:nvPr>
        </p:nvSpPr>
        <p:spPr>
          <a:xfrm>
            <a:off x="374904" y="856488"/>
            <a:ext cx="4992624" cy="1173761"/>
          </a:xfrm>
        </p:spPr>
        <p:txBody>
          <a:bodyPr anchor="b">
            <a:normAutofit/>
          </a:bodyPr>
          <a:lstStyle/>
          <a:p>
            <a:r>
              <a:rPr lang="en-US" sz="3200" b="0" i="0" dirty="0">
                <a:effectLst/>
                <a:latin typeface="Arial" panose="020B0604020202020204" pitchFamily="34" charset="0"/>
                <a:cs typeface="Arial" panose="020B0604020202020204" pitchFamily="34" charset="0"/>
              </a:rPr>
              <a:t>Random Forest</a:t>
            </a:r>
            <a:endParaRPr lang="en-US" sz="3200"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7A0CBFF4-EA32-4FE2-BA6B-8F3A6E6ED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253806"/>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85062"/>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7423319-531C-4A9B-8E60-495251748418}"/>
              </a:ext>
            </a:extLst>
          </p:cNvPr>
          <p:cNvSpPr>
            <a:spLocks noGrp="1"/>
          </p:cNvSpPr>
          <p:nvPr>
            <p:ph idx="1"/>
          </p:nvPr>
        </p:nvSpPr>
        <p:spPr>
          <a:xfrm>
            <a:off x="374904" y="2522949"/>
            <a:ext cx="5065776" cy="3402363"/>
          </a:xfrm>
        </p:spPr>
        <p:txBody>
          <a:bodyPr anchor="t">
            <a:normAutofit/>
          </a:bodyPr>
          <a:lstStyle/>
          <a:p>
            <a:pPr>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The Random Forest is a supervised machine-learning algorithm.</a:t>
            </a:r>
          </a:p>
          <a:p>
            <a:pPr>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Widely in Classification and regression problems </a:t>
            </a:r>
          </a:p>
          <a:p>
            <a:pPr>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The Random Forest model is an ensemble learning technique that combines multiple decision trees to create a more accurate and robust predictive model. It works by generating many decision trees, each based on a random subset of the original features and training data, and then aggregating the results to make a final prediction.</a:t>
            </a: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877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2CEC07-9E85-050C-937A-CE160F63D6C6}"/>
              </a:ext>
            </a:extLst>
          </p:cNvPr>
          <p:cNvSpPr>
            <a:spLocks noGrp="1"/>
          </p:cNvSpPr>
          <p:nvPr>
            <p:ph type="title"/>
          </p:nvPr>
        </p:nvSpPr>
        <p:spPr>
          <a:xfrm>
            <a:off x="1045029" y="507160"/>
            <a:ext cx="2993571" cy="5438730"/>
          </a:xfrm>
        </p:spPr>
        <p:txBody>
          <a:bodyPr>
            <a:normAutofit/>
          </a:bodyPr>
          <a:lstStyle/>
          <a:p>
            <a:r>
              <a:rPr lang="en-US" sz="3200" b="0" i="0" dirty="0">
                <a:effectLst/>
                <a:latin typeface="Arial" panose="020B0604020202020204" pitchFamily="34" charset="0"/>
                <a:cs typeface="Arial" panose="020B0604020202020204" pitchFamily="34" charset="0"/>
              </a:rPr>
              <a:t>Principal Component Analysis (PCA</a:t>
            </a:r>
            <a:r>
              <a:rPr lang="en-US" sz="3200" b="0" i="0" dirty="0">
                <a:effectLst/>
                <a:latin typeface="Söhne"/>
              </a:rPr>
              <a:t>)</a:t>
            </a:r>
            <a:endParaRPr lang="en-US" sz="3200" dirty="0"/>
          </a:p>
        </p:txBody>
      </p:sp>
      <p:sp>
        <p:nvSpPr>
          <p:cNvPr id="28" name="Rectangle 27">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CCB5185-5D20-77F0-4622-9E0AF2DE97D9}"/>
              </a:ext>
            </a:extLst>
          </p:cNvPr>
          <p:cNvGraphicFramePr>
            <a:graphicFrameLocks noGrp="1"/>
          </p:cNvGraphicFramePr>
          <p:nvPr>
            <p:ph idx="1"/>
            <p:extLst>
              <p:ext uri="{D42A27DB-BD31-4B8C-83A1-F6EECF244321}">
                <p14:modId xmlns:p14="http://schemas.microsoft.com/office/powerpoint/2010/main" val="3090891947"/>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521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EE45DBCA-957E-6C64-7316-B14A31B75489}"/>
              </a:ext>
            </a:extLst>
          </p:cNvPr>
          <p:cNvPicPr>
            <a:picLocks noChangeAspect="1"/>
          </p:cNvPicPr>
          <p:nvPr/>
        </p:nvPicPr>
        <p:blipFill rotWithShape="1">
          <a:blip r:embed="rId2"/>
          <a:srcRect l="14430" r="14429" b="-1"/>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0" name="Freeform: Shape 19">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EAA811-5C7C-0F01-B343-FED6730C2664}"/>
              </a:ext>
            </a:extLst>
          </p:cNvPr>
          <p:cNvSpPr>
            <a:spLocks noGrp="1"/>
          </p:cNvSpPr>
          <p:nvPr>
            <p:ph type="title"/>
          </p:nvPr>
        </p:nvSpPr>
        <p:spPr>
          <a:xfrm>
            <a:off x="374904" y="856488"/>
            <a:ext cx="4992624" cy="1243584"/>
          </a:xfrm>
        </p:spPr>
        <p:txBody>
          <a:bodyPr anchor="ctr">
            <a:normAutofit/>
          </a:bodyPr>
          <a:lstStyle/>
          <a:p>
            <a:r>
              <a:rPr lang="en-US" sz="3200" dirty="0">
                <a:latin typeface="Arial" panose="020B0604020202020204" pitchFamily="34" charset="0"/>
                <a:cs typeface="Arial" panose="020B0604020202020204" pitchFamily="34" charset="0"/>
              </a:rPr>
              <a:t>Lasso model</a:t>
            </a:r>
          </a:p>
        </p:txBody>
      </p:sp>
      <p:sp>
        <p:nvSpPr>
          <p:cNvPr id="24" name="Rectangle 23">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CEE758A-8303-C8F2-D894-49E24CA9751C}"/>
              </a:ext>
            </a:extLst>
          </p:cNvPr>
          <p:cNvSpPr>
            <a:spLocks noGrp="1"/>
          </p:cNvSpPr>
          <p:nvPr>
            <p:ph idx="1"/>
          </p:nvPr>
        </p:nvSpPr>
        <p:spPr>
          <a:xfrm>
            <a:off x="374904" y="2522949"/>
            <a:ext cx="5065776" cy="3402363"/>
          </a:xfrm>
        </p:spPr>
        <p:txBody>
          <a:bodyPr anchor="t">
            <a:normAutofit/>
          </a:bodyPr>
          <a:lstStyle/>
          <a:p>
            <a:pPr>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The Lasso model is a linear regression technique that performs variable selection and regularization to prevent overfitting.</a:t>
            </a:r>
          </a:p>
          <a:p>
            <a:pPr>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It adds a penalty term to OLS regression, shrinking coefficients of less important variables to zero and identifying the most significant variables for a simpler and more interpretable model.</a:t>
            </a:r>
          </a:p>
          <a:p>
            <a:pPr>
              <a:buFont typeface="Arial" panose="020B0604020202020204" pitchFamily="34" charset="0"/>
              <a:buChar char="•"/>
            </a:pPr>
            <a:r>
              <a:rPr lang="en-US" sz="1800" b="0" i="0" dirty="0">
                <a:effectLst/>
                <a:latin typeface="Arial" panose="020B0604020202020204" pitchFamily="34" charset="0"/>
                <a:cs typeface="Arial" panose="020B0604020202020204" pitchFamily="34" charset="0"/>
              </a:rPr>
              <a:t>The Lasso model is useful for high-dimensional datasets with many predictors and can handle multicollinearity better than other regression techniques.</a:t>
            </a:r>
          </a:p>
          <a:p>
            <a:endParaRPr lang="en-US" sz="1700" dirty="0"/>
          </a:p>
        </p:txBody>
      </p:sp>
    </p:spTree>
    <p:extLst>
      <p:ext uri="{BB962C8B-B14F-4D97-AF65-F5344CB8AC3E}">
        <p14:creationId xmlns:p14="http://schemas.microsoft.com/office/powerpoint/2010/main" val="2477129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paper folded as graph">
            <a:extLst>
              <a:ext uri="{FF2B5EF4-FFF2-40B4-BE49-F238E27FC236}">
                <a16:creationId xmlns:a16="http://schemas.microsoft.com/office/drawing/2014/main" id="{01EDBC78-E76D-5F05-5E42-A4DB3FE1980A}"/>
              </a:ext>
            </a:extLst>
          </p:cNvPr>
          <p:cNvPicPr>
            <a:picLocks noChangeAspect="1"/>
          </p:cNvPicPr>
          <p:nvPr/>
        </p:nvPicPr>
        <p:blipFill rotWithShape="1">
          <a:blip r:embed="rId2"/>
          <a:srcRect t="11648" r="9091" b="11743"/>
          <a:stretch/>
        </p:blipFill>
        <p:spPr>
          <a:xfrm>
            <a:off x="20" y="10"/>
            <a:ext cx="12191980" cy="6857990"/>
          </a:xfrm>
          <a:prstGeom prst="rect">
            <a:avLst/>
          </a:prstGeom>
        </p:spPr>
      </p:pic>
      <p:sp>
        <p:nvSpPr>
          <p:cNvPr id="40" name="Rectangle 37">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580E0D-491A-AF75-E426-8489DD81B64A}"/>
              </a:ext>
            </a:extLst>
          </p:cNvPr>
          <p:cNvSpPr>
            <a:spLocks noGrp="1"/>
          </p:cNvSpPr>
          <p:nvPr>
            <p:ph type="title"/>
          </p:nvPr>
        </p:nvSpPr>
        <p:spPr>
          <a:xfrm>
            <a:off x="838200" y="365125"/>
            <a:ext cx="10515600" cy="1325563"/>
          </a:xfrm>
        </p:spPr>
        <p:txBody>
          <a:bodyPr>
            <a:normAutofit/>
          </a:bodyPr>
          <a:lstStyle/>
          <a:p>
            <a:r>
              <a:rPr lang="en-US" b="0" i="0">
                <a:effectLst/>
                <a:latin typeface="Arial" panose="020B0604020202020204" pitchFamily="34" charset="0"/>
                <a:cs typeface="Arial" panose="020B0604020202020204" pitchFamily="34" charset="0"/>
              </a:rPr>
              <a:t>Ridge Regression</a:t>
            </a:r>
            <a:endParaRPr lang="en-US">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919BE33-9B48-558E-19FE-F57AD462C94B}"/>
              </a:ext>
            </a:extLst>
          </p:cNvPr>
          <p:cNvSpPr>
            <a:spLocks noGrp="1"/>
          </p:cNvSpPr>
          <p:nvPr>
            <p:ph idx="1"/>
          </p:nvPr>
        </p:nvSpPr>
        <p:spPr>
          <a:xfrm>
            <a:off x="838200" y="1825625"/>
            <a:ext cx="10515600" cy="4351338"/>
          </a:xfrm>
        </p:spPr>
        <p:txBody>
          <a:bodyPr>
            <a:normAutofit/>
          </a:bodyPr>
          <a:lstStyle/>
          <a:p>
            <a:pPr>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Ridge Regression is a linear regression method that prevents overfitting by adding a regularization term to the cost function that penalizes the sum of squared coefficients, reducing variance in the model.</a:t>
            </a:r>
          </a:p>
          <a:p>
            <a:pPr>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It's useful for dealing with multicollinearity, which can lead to unstable coefficients and overfitting, and improve model performance by stabilizing the coefficients.</a:t>
            </a:r>
          </a:p>
          <a:p>
            <a:pPr>
              <a:buFont typeface="Arial" panose="020B0604020202020204" pitchFamily="34" charset="0"/>
              <a:buChar char="•"/>
            </a:pPr>
            <a:r>
              <a:rPr lang="en-US" sz="2600" b="0" i="0" dirty="0">
                <a:effectLst/>
                <a:latin typeface="Arial" panose="020B0604020202020204" pitchFamily="34" charset="0"/>
                <a:cs typeface="Arial" panose="020B0604020202020204" pitchFamily="34" charset="0"/>
              </a:rPr>
              <a:t>Ridge Regression can handle large datasets with many predictors but assumes that all are equally important and may not perform well when the relationship between predictors and response is highly nonlinear.</a:t>
            </a:r>
          </a:p>
          <a:p>
            <a:endParaRPr lang="en-US" sz="2600" dirty="0"/>
          </a:p>
        </p:txBody>
      </p:sp>
    </p:spTree>
    <p:extLst>
      <p:ext uri="{BB962C8B-B14F-4D97-AF65-F5344CB8AC3E}">
        <p14:creationId xmlns:p14="http://schemas.microsoft.com/office/powerpoint/2010/main" val="2663918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657</Words>
  <Application>Microsoft Office PowerPoint</Application>
  <PresentationFormat>Widescreen</PresentationFormat>
  <Paragraphs>53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Söhne</vt:lpstr>
      <vt:lpstr>Office Theme</vt:lpstr>
      <vt:lpstr>Loan Default Prediction </vt:lpstr>
      <vt:lpstr>Introduction</vt:lpstr>
      <vt:lpstr>Steps used to create and predict the model</vt:lpstr>
      <vt:lpstr>Dataset Preparation</vt:lpstr>
      <vt:lpstr>Model Implementation</vt:lpstr>
      <vt:lpstr>Random Forest</vt:lpstr>
      <vt:lpstr>Principal Component Analysis (PCA)</vt:lpstr>
      <vt:lpstr>Lasso model</vt:lpstr>
      <vt:lpstr>Ridge Regression</vt:lpstr>
      <vt:lpstr>Insights </vt:lpstr>
      <vt:lpstr>Challenges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Default Prediction </dc:title>
  <dc:creator>Thupili, Abhinav</dc:creator>
  <cp:lastModifiedBy>Uddandi, Harish Kumar</cp:lastModifiedBy>
  <cp:revision>24</cp:revision>
  <dcterms:created xsi:type="dcterms:W3CDTF">2023-05-06T01:22:03Z</dcterms:created>
  <dcterms:modified xsi:type="dcterms:W3CDTF">2023-05-06T02:51:42Z</dcterms:modified>
</cp:coreProperties>
</file>