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4029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5" r:id="rId6"/>
    <p:sldId id="266" r:id="rId7"/>
    <p:sldId id="261" r:id="rId8"/>
  </p:sldIdLst>
  <p:sldSz cx="9144000" cy="5143500" type="screen16x9"/>
  <p:notesSz cx="6858000" cy="9144000"/>
  <p:embeddedFontLst>
    <p:embeddedFont>
      <p:font typeface="Catamaran" pitchFamily="2" charset="77"/>
      <p:regular r:id="rId10"/>
      <p:bold r:id="rId11"/>
    </p:embeddedFont>
    <p:embeddedFont>
      <p:font typeface="Catamaran Thin" pitchFamily="2" charset="77"/>
      <p:regular r:id="rId12"/>
      <p:bold r:id="rId13"/>
    </p:embeddedFont>
    <p:embeddedFont>
      <p:font typeface="Tw Cen MT" panose="020B0602020104020603" pitchFamily="34" charset="77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f4dz7YrBl3U8fXwaRIhjza1+J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338C67-5134-4619-9536-F70CFA7630B2}">
  <a:tblStyle styleId="{27338C67-5134-4619-9536-F70CFA7630B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96315"/>
  </p:normalViewPr>
  <p:slideViewPr>
    <p:cSldViewPr snapToGrid="0" snapToObjects="1">
      <p:cViewPr varScale="1">
        <p:scale>
          <a:sx n="196" d="100"/>
          <a:sy n="196" d="100"/>
        </p:scale>
        <p:origin x="184" y="2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customschemas.google.com/relationships/presentationmetadata" Target="meta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7AF8FF-0A1A-4D16-8BEE-86D1EA4AA0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4A0274B-359F-4DCA-B064-46F2D1F02D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does the Churn rate </a:t>
          </a:r>
          <a:r>
            <a:rPr lang="en-IN"/>
            <a:t>impact</a:t>
          </a:r>
          <a:r>
            <a:rPr lang="en-US"/>
            <a:t> the future revenue of the company.?</a:t>
          </a:r>
        </a:p>
      </dgm:t>
    </dgm:pt>
    <dgm:pt modelId="{8C43ACFB-501E-4C6E-849B-50A2CD2DCB27}" type="parTrans" cxnId="{7D40926A-C4C8-4FDF-99E8-0FF5F6B95A14}">
      <dgm:prSet/>
      <dgm:spPr/>
      <dgm:t>
        <a:bodyPr/>
        <a:lstStyle/>
        <a:p>
          <a:endParaRPr lang="en-US"/>
        </a:p>
      </dgm:t>
    </dgm:pt>
    <dgm:pt modelId="{9D92ECE1-B176-4610-8D6E-B9B65215810A}" type="sibTrans" cxnId="{7D40926A-C4C8-4FDF-99E8-0FF5F6B95A14}">
      <dgm:prSet/>
      <dgm:spPr/>
      <dgm:t>
        <a:bodyPr/>
        <a:lstStyle/>
        <a:p>
          <a:endParaRPr lang="en-US"/>
        </a:p>
      </dgm:t>
    </dgm:pt>
    <dgm:pt modelId="{85987CF8-9D6B-4767-96CE-0349827896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high iteration rate is eroding profitability.</a:t>
          </a:r>
        </a:p>
      </dgm:t>
    </dgm:pt>
    <dgm:pt modelId="{87A6AA29-4EBB-4329-988F-011A4F0A33D8}" type="parTrans" cxnId="{837CFA29-BCEE-4CE7-A66F-D355C40CA482}">
      <dgm:prSet/>
      <dgm:spPr/>
      <dgm:t>
        <a:bodyPr/>
        <a:lstStyle/>
        <a:p>
          <a:endParaRPr lang="en-US"/>
        </a:p>
      </dgm:t>
    </dgm:pt>
    <dgm:pt modelId="{40D64BFF-8F52-4359-A9A2-3EAFCDC9C480}" type="sibTrans" cxnId="{837CFA29-BCEE-4CE7-A66F-D355C40CA482}">
      <dgm:prSet/>
      <dgm:spPr/>
      <dgm:t>
        <a:bodyPr/>
        <a:lstStyle/>
        <a:p>
          <a:endParaRPr lang="en-US"/>
        </a:p>
      </dgm:t>
    </dgm:pt>
    <dgm:pt modelId="{68DAB296-58E4-4F62-9CD4-2F19DAD3E3E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Expenditure to acquire new customers is high.</a:t>
          </a:r>
          <a:endParaRPr lang="en-US"/>
        </a:p>
      </dgm:t>
    </dgm:pt>
    <dgm:pt modelId="{D26D2825-1A9E-4EFD-B98B-8134CEE0EB3B}" type="parTrans" cxnId="{140E808B-45DF-4E98-BC51-99C1BDA5B7F9}">
      <dgm:prSet/>
      <dgm:spPr/>
      <dgm:t>
        <a:bodyPr/>
        <a:lstStyle/>
        <a:p>
          <a:endParaRPr lang="en-US"/>
        </a:p>
      </dgm:t>
    </dgm:pt>
    <dgm:pt modelId="{D903A9DF-19A7-4B1E-BD48-6BDB4936BE79}" type="sibTrans" cxnId="{140E808B-45DF-4E98-BC51-99C1BDA5B7F9}">
      <dgm:prSet/>
      <dgm:spPr/>
      <dgm:t>
        <a:bodyPr/>
        <a:lstStyle/>
        <a:p>
          <a:endParaRPr lang="en-US"/>
        </a:p>
      </dgm:t>
    </dgm:pt>
    <dgm:pt modelId="{D6D89F85-A1DF-4B36-8E3B-F31E0E3A709E}" type="pres">
      <dgm:prSet presAssocID="{3F7AF8FF-0A1A-4D16-8BEE-86D1EA4AA0F7}" presName="root" presStyleCnt="0">
        <dgm:presLayoutVars>
          <dgm:dir/>
          <dgm:resizeHandles val="exact"/>
        </dgm:presLayoutVars>
      </dgm:prSet>
      <dgm:spPr/>
    </dgm:pt>
    <dgm:pt modelId="{33E3229B-40AF-4AA7-8C43-766CF5FA7033}" type="pres">
      <dgm:prSet presAssocID="{04A0274B-359F-4DCA-B064-46F2D1F02D03}" presName="compNode" presStyleCnt="0"/>
      <dgm:spPr/>
    </dgm:pt>
    <dgm:pt modelId="{126D040C-A9F6-4B22-A11C-FA5EBE8D951D}" type="pres">
      <dgm:prSet presAssocID="{04A0274B-359F-4DCA-B064-46F2D1F02D03}" presName="bgRect" presStyleLbl="bgShp" presStyleIdx="0" presStyleCnt="3"/>
      <dgm:spPr/>
    </dgm:pt>
    <dgm:pt modelId="{D645B45D-021E-42C6-80F5-FFB44E753A30}" type="pres">
      <dgm:prSet presAssocID="{04A0274B-359F-4DCA-B064-46F2D1F02D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CE17EDD-1231-4DC7-B10F-A2DAA26F4FB2}" type="pres">
      <dgm:prSet presAssocID="{04A0274B-359F-4DCA-B064-46F2D1F02D03}" presName="spaceRect" presStyleCnt="0"/>
      <dgm:spPr/>
    </dgm:pt>
    <dgm:pt modelId="{25763F66-6FD3-4D61-B5C4-235E9DB864D2}" type="pres">
      <dgm:prSet presAssocID="{04A0274B-359F-4DCA-B064-46F2D1F02D03}" presName="parTx" presStyleLbl="revTx" presStyleIdx="0" presStyleCnt="3">
        <dgm:presLayoutVars>
          <dgm:chMax val="0"/>
          <dgm:chPref val="0"/>
        </dgm:presLayoutVars>
      </dgm:prSet>
      <dgm:spPr/>
    </dgm:pt>
    <dgm:pt modelId="{24DBE05B-F47C-4F0E-9606-C2FE43B5742B}" type="pres">
      <dgm:prSet presAssocID="{9D92ECE1-B176-4610-8D6E-B9B65215810A}" presName="sibTrans" presStyleCnt="0"/>
      <dgm:spPr/>
    </dgm:pt>
    <dgm:pt modelId="{23CD7512-A02E-466F-AA53-7A1694041E93}" type="pres">
      <dgm:prSet presAssocID="{85987CF8-9D6B-4767-96CE-034982789639}" presName="compNode" presStyleCnt="0"/>
      <dgm:spPr/>
    </dgm:pt>
    <dgm:pt modelId="{5EBADD6D-798E-4F75-AD86-F5421DE72E3F}" type="pres">
      <dgm:prSet presAssocID="{85987CF8-9D6B-4767-96CE-034982789639}" presName="bgRect" presStyleLbl="bgShp" presStyleIdx="1" presStyleCnt="3"/>
      <dgm:spPr/>
    </dgm:pt>
    <dgm:pt modelId="{C861F01F-E90E-42D7-80BF-26F921302D53}" type="pres">
      <dgm:prSet presAssocID="{85987CF8-9D6B-4767-96CE-0349827896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0651543-34C2-4CB1-81D8-BC17AF3DB086}" type="pres">
      <dgm:prSet presAssocID="{85987CF8-9D6B-4767-96CE-034982789639}" presName="spaceRect" presStyleCnt="0"/>
      <dgm:spPr/>
    </dgm:pt>
    <dgm:pt modelId="{FC499483-60B7-4788-9BF3-F421FDDA076D}" type="pres">
      <dgm:prSet presAssocID="{85987CF8-9D6B-4767-96CE-034982789639}" presName="parTx" presStyleLbl="revTx" presStyleIdx="1" presStyleCnt="3">
        <dgm:presLayoutVars>
          <dgm:chMax val="0"/>
          <dgm:chPref val="0"/>
        </dgm:presLayoutVars>
      </dgm:prSet>
      <dgm:spPr/>
    </dgm:pt>
    <dgm:pt modelId="{6701DC32-9CC6-455F-9213-6FC787F1A53D}" type="pres">
      <dgm:prSet presAssocID="{40D64BFF-8F52-4359-A9A2-3EAFCDC9C480}" presName="sibTrans" presStyleCnt="0"/>
      <dgm:spPr/>
    </dgm:pt>
    <dgm:pt modelId="{E8FBD8EF-F27A-481E-86ED-4BA751022011}" type="pres">
      <dgm:prSet presAssocID="{68DAB296-58E4-4F62-9CD4-2F19DAD3E3E0}" presName="compNode" presStyleCnt="0"/>
      <dgm:spPr/>
    </dgm:pt>
    <dgm:pt modelId="{141D2487-0D01-4823-88A3-FC0CAC8F34E7}" type="pres">
      <dgm:prSet presAssocID="{68DAB296-58E4-4F62-9CD4-2F19DAD3E3E0}" presName="bgRect" presStyleLbl="bgShp" presStyleIdx="2" presStyleCnt="3"/>
      <dgm:spPr/>
    </dgm:pt>
    <dgm:pt modelId="{5C2DCA76-898A-4A7E-BF0D-92740DE497E5}" type="pres">
      <dgm:prSet presAssocID="{68DAB296-58E4-4F62-9CD4-2F19DAD3E3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3E104C07-5BC7-4515-94E4-B0FCD9328F6D}" type="pres">
      <dgm:prSet presAssocID="{68DAB296-58E4-4F62-9CD4-2F19DAD3E3E0}" presName="spaceRect" presStyleCnt="0"/>
      <dgm:spPr/>
    </dgm:pt>
    <dgm:pt modelId="{2DB23B37-7301-4D0B-861D-863A267A1869}" type="pres">
      <dgm:prSet presAssocID="{68DAB296-58E4-4F62-9CD4-2F19DAD3E3E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7CFA29-BCEE-4CE7-A66F-D355C40CA482}" srcId="{3F7AF8FF-0A1A-4D16-8BEE-86D1EA4AA0F7}" destId="{85987CF8-9D6B-4767-96CE-034982789639}" srcOrd="1" destOrd="0" parTransId="{87A6AA29-4EBB-4329-988F-011A4F0A33D8}" sibTransId="{40D64BFF-8F52-4359-A9A2-3EAFCDC9C480}"/>
    <dgm:cxn modelId="{7D40926A-C4C8-4FDF-99E8-0FF5F6B95A14}" srcId="{3F7AF8FF-0A1A-4D16-8BEE-86D1EA4AA0F7}" destId="{04A0274B-359F-4DCA-B064-46F2D1F02D03}" srcOrd="0" destOrd="0" parTransId="{8C43ACFB-501E-4C6E-849B-50A2CD2DCB27}" sibTransId="{9D92ECE1-B176-4610-8D6E-B9B65215810A}"/>
    <dgm:cxn modelId="{B6EF946C-73AF-D241-A3CF-E6155BB7FBF0}" type="presOf" srcId="{68DAB296-58E4-4F62-9CD4-2F19DAD3E3E0}" destId="{2DB23B37-7301-4D0B-861D-863A267A1869}" srcOrd="0" destOrd="0" presId="urn:microsoft.com/office/officeart/2018/2/layout/IconVerticalSolidList"/>
    <dgm:cxn modelId="{140E808B-45DF-4E98-BC51-99C1BDA5B7F9}" srcId="{3F7AF8FF-0A1A-4D16-8BEE-86D1EA4AA0F7}" destId="{68DAB296-58E4-4F62-9CD4-2F19DAD3E3E0}" srcOrd="2" destOrd="0" parTransId="{D26D2825-1A9E-4EFD-B98B-8134CEE0EB3B}" sibTransId="{D903A9DF-19A7-4B1E-BD48-6BDB4936BE79}"/>
    <dgm:cxn modelId="{2E12CDB1-9791-3E4D-8879-6AB373759E92}" type="presOf" srcId="{3F7AF8FF-0A1A-4D16-8BEE-86D1EA4AA0F7}" destId="{D6D89F85-A1DF-4B36-8E3B-F31E0E3A709E}" srcOrd="0" destOrd="0" presId="urn:microsoft.com/office/officeart/2018/2/layout/IconVerticalSolidList"/>
    <dgm:cxn modelId="{A9E2EDD4-6F39-674E-A165-7AA0E6BC3447}" type="presOf" srcId="{04A0274B-359F-4DCA-B064-46F2D1F02D03}" destId="{25763F66-6FD3-4D61-B5C4-235E9DB864D2}" srcOrd="0" destOrd="0" presId="urn:microsoft.com/office/officeart/2018/2/layout/IconVerticalSolidList"/>
    <dgm:cxn modelId="{CC320BD8-451D-A44B-943F-17408D133208}" type="presOf" srcId="{85987CF8-9D6B-4767-96CE-034982789639}" destId="{FC499483-60B7-4788-9BF3-F421FDDA076D}" srcOrd="0" destOrd="0" presId="urn:microsoft.com/office/officeart/2018/2/layout/IconVerticalSolidList"/>
    <dgm:cxn modelId="{BD848CCA-E316-A441-9FD4-5276EBDD5525}" type="presParOf" srcId="{D6D89F85-A1DF-4B36-8E3B-F31E0E3A709E}" destId="{33E3229B-40AF-4AA7-8C43-766CF5FA7033}" srcOrd="0" destOrd="0" presId="urn:microsoft.com/office/officeart/2018/2/layout/IconVerticalSolidList"/>
    <dgm:cxn modelId="{7A45A410-D43A-A44C-8C98-4A625AA2EEA3}" type="presParOf" srcId="{33E3229B-40AF-4AA7-8C43-766CF5FA7033}" destId="{126D040C-A9F6-4B22-A11C-FA5EBE8D951D}" srcOrd="0" destOrd="0" presId="urn:microsoft.com/office/officeart/2018/2/layout/IconVerticalSolidList"/>
    <dgm:cxn modelId="{6BF77CF5-29BB-414F-ABA0-45C827639D83}" type="presParOf" srcId="{33E3229B-40AF-4AA7-8C43-766CF5FA7033}" destId="{D645B45D-021E-42C6-80F5-FFB44E753A30}" srcOrd="1" destOrd="0" presId="urn:microsoft.com/office/officeart/2018/2/layout/IconVerticalSolidList"/>
    <dgm:cxn modelId="{976D28FA-BC86-B14F-BE3F-885FA5C31D40}" type="presParOf" srcId="{33E3229B-40AF-4AA7-8C43-766CF5FA7033}" destId="{ECE17EDD-1231-4DC7-B10F-A2DAA26F4FB2}" srcOrd="2" destOrd="0" presId="urn:microsoft.com/office/officeart/2018/2/layout/IconVerticalSolidList"/>
    <dgm:cxn modelId="{CB677A91-04FB-F642-ACED-A7505EDC2A6A}" type="presParOf" srcId="{33E3229B-40AF-4AA7-8C43-766CF5FA7033}" destId="{25763F66-6FD3-4D61-B5C4-235E9DB864D2}" srcOrd="3" destOrd="0" presId="urn:microsoft.com/office/officeart/2018/2/layout/IconVerticalSolidList"/>
    <dgm:cxn modelId="{B6CF0DD0-F03D-1E4B-A779-4DC6201C4229}" type="presParOf" srcId="{D6D89F85-A1DF-4B36-8E3B-F31E0E3A709E}" destId="{24DBE05B-F47C-4F0E-9606-C2FE43B5742B}" srcOrd="1" destOrd="0" presId="urn:microsoft.com/office/officeart/2018/2/layout/IconVerticalSolidList"/>
    <dgm:cxn modelId="{3990E72F-55A0-2549-8BF7-12FEB1294AC4}" type="presParOf" srcId="{D6D89F85-A1DF-4B36-8E3B-F31E0E3A709E}" destId="{23CD7512-A02E-466F-AA53-7A1694041E93}" srcOrd="2" destOrd="0" presId="urn:microsoft.com/office/officeart/2018/2/layout/IconVerticalSolidList"/>
    <dgm:cxn modelId="{2F0A915F-C041-C74F-9057-B76CC202D3FF}" type="presParOf" srcId="{23CD7512-A02E-466F-AA53-7A1694041E93}" destId="{5EBADD6D-798E-4F75-AD86-F5421DE72E3F}" srcOrd="0" destOrd="0" presId="urn:microsoft.com/office/officeart/2018/2/layout/IconVerticalSolidList"/>
    <dgm:cxn modelId="{F7927046-13A7-0040-B00D-A34B08E3A024}" type="presParOf" srcId="{23CD7512-A02E-466F-AA53-7A1694041E93}" destId="{C861F01F-E90E-42D7-80BF-26F921302D53}" srcOrd="1" destOrd="0" presId="urn:microsoft.com/office/officeart/2018/2/layout/IconVerticalSolidList"/>
    <dgm:cxn modelId="{CE068E0D-46C3-064A-9A35-322E97940F79}" type="presParOf" srcId="{23CD7512-A02E-466F-AA53-7A1694041E93}" destId="{90651543-34C2-4CB1-81D8-BC17AF3DB086}" srcOrd="2" destOrd="0" presId="urn:microsoft.com/office/officeart/2018/2/layout/IconVerticalSolidList"/>
    <dgm:cxn modelId="{27E2DB87-E0BE-DD48-A3AB-ECB92B638C21}" type="presParOf" srcId="{23CD7512-A02E-466F-AA53-7A1694041E93}" destId="{FC499483-60B7-4788-9BF3-F421FDDA076D}" srcOrd="3" destOrd="0" presId="urn:microsoft.com/office/officeart/2018/2/layout/IconVerticalSolidList"/>
    <dgm:cxn modelId="{35D13D5A-13D4-6E4A-9C30-6E6267437718}" type="presParOf" srcId="{D6D89F85-A1DF-4B36-8E3B-F31E0E3A709E}" destId="{6701DC32-9CC6-455F-9213-6FC787F1A53D}" srcOrd="3" destOrd="0" presId="urn:microsoft.com/office/officeart/2018/2/layout/IconVerticalSolidList"/>
    <dgm:cxn modelId="{C5BFE9CA-3591-784C-8DCE-90420158AAE2}" type="presParOf" srcId="{D6D89F85-A1DF-4B36-8E3B-F31E0E3A709E}" destId="{E8FBD8EF-F27A-481E-86ED-4BA751022011}" srcOrd="4" destOrd="0" presId="urn:microsoft.com/office/officeart/2018/2/layout/IconVerticalSolidList"/>
    <dgm:cxn modelId="{88EC4FF9-7C76-3541-86A7-C4BE68917DE0}" type="presParOf" srcId="{E8FBD8EF-F27A-481E-86ED-4BA751022011}" destId="{141D2487-0D01-4823-88A3-FC0CAC8F34E7}" srcOrd="0" destOrd="0" presId="urn:microsoft.com/office/officeart/2018/2/layout/IconVerticalSolidList"/>
    <dgm:cxn modelId="{A5DF8479-5D74-B741-93C7-CD225B34C361}" type="presParOf" srcId="{E8FBD8EF-F27A-481E-86ED-4BA751022011}" destId="{5C2DCA76-898A-4A7E-BF0D-92740DE497E5}" srcOrd="1" destOrd="0" presId="urn:microsoft.com/office/officeart/2018/2/layout/IconVerticalSolidList"/>
    <dgm:cxn modelId="{1B024F1E-D307-5446-9A9F-70EABFCC6F62}" type="presParOf" srcId="{E8FBD8EF-F27A-481E-86ED-4BA751022011}" destId="{3E104C07-5BC7-4515-94E4-B0FCD9328F6D}" srcOrd="2" destOrd="0" presId="urn:microsoft.com/office/officeart/2018/2/layout/IconVerticalSolidList"/>
    <dgm:cxn modelId="{4FE8791A-1E08-1A43-9856-56DF482D4FC0}" type="presParOf" srcId="{E8FBD8EF-F27A-481E-86ED-4BA751022011}" destId="{2DB23B37-7301-4D0B-861D-863A267A18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8BCE57-F107-4732-B12F-A6F3450518A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8376B75-A634-4516-85AA-5C2279C48BE9}">
      <dgm:prSet/>
      <dgm:spPr/>
      <dgm:t>
        <a:bodyPr/>
        <a:lstStyle/>
        <a:p>
          <a:pPr>
            <a:defRPr cap="all"/>
          </a:pPr>
          <a:r>
            <a:rPr lang="en-IN"/>
            <a:t>Create a model to forecast the Churn rate of current clients.</a:t>
          </a:r>
          <a:endParaRPr lang="en-US"/>
        </a:p>
      </dgm:t>
    </dgm:pt>
    <dgm:pt modelId="{9A62542A-C980-4F3B-9DCC-5AACB00A8064}" type="parTrans" cxnId="{C95D0AE9-EDEA-4710-B6CA-AA1F0FA0BAD2}">
      <dgm:prSet/>
      <dgm:spPr/>
      <dgm:t>
        <a:bodyPr/>
        <a:lstStyle/>
        <a:p>
          <a:endParaRPr lang="en-US"/>
        </a:p>
      </dgm:t>
    </dgm:pt>
    <dgm:pt modelId="{E2ED99AD-1771-47E0-B790-8A64069191CC}" type="sibTrans" cxnId="{C95D0AE9-EDEA-4710-B6CA-AA1F0FA0BAD2}">
      <dgm:prSet/>
      <dgm:spPr/>
      <dgm:t>
        <a:bodyPr/>
        <a:lstStyle/>
        <a:p>
          <a:endParaRPr lang="en-US"/>
        </a:p>
      </dgm:t>
    </dgm:pt>
    <dgm:pt modelId="{446776A7-D2CC-4635-9968-44C3CBD19AD5}">
      <dgm:prSet/>
      <dgm:spPr/>
      <dgm:t>
        <a:bodyPr/>
        <a:lstStyle/>
        <a:p>
          <a:pPr>
            <a:defRPr cap="all"/>
          </a:pPr>
          <a:r>
            <a:rPr lang="en-IN"/>
            <a:t>Using analytics to help reduce the churn rate.</a:t>
          </a:r>
          <a:endParaRPr lang="en-US"/>
        </a:p>
      </dgm:t>
    </dgm:pt>
    <dgm:pt modelId="{4306261F-8B0E-4569-AF1A-137E831882D4}" type="parTrans" cxnId="{6A9F338A-77CA-48B6-8F60-13E1D522D7C1}">
      <dgm:prSet/>
      <dgm:spPr/>
      <dgm:t>
        <a:bodyPr/>
        <a:lstStyle/>
        <a:p>
          <a:endParaRPr lang="en-US"/>
        </a:p>
      </dgm:t>
    </dgm:pt>
    <dgm:pt modelId="{CF3EB820-A44A-45EB-B95E-708CA474923F}" type="sibTrans" cxnId="{6A9F338A-77CA-48B6-8F60-13E1D522D7C1}">
      <dgm:prSet/>
      <dgm:spPr/>
      <dgm:t>
        <a:bodyPr/>
        <a:lstStyle/>
        <a:p>
          <a:endParaRPr lang="en-US"/>
        </a:p>
      </dgm:t>
    </dgm:pt>
    <dgm:pt modelId="{318CA8AF-B26E-488F-9C84-23E5F7870AF0}">
      <dgm:prSet/>
      <dgm:spPr/>
      <dgm:t>
        <a:bodyPr/>
        <a:lstStyle/>
        <a:p>
          <a:pPr>
            <a:defRPr cap="all"/>
          </a:pPr>
          <a:r>
            <a:rPr lang="en-IN"/>
            <a:t>Profitability of ABC wireless.</a:t>
          </a:r>
          <a:endParaRPr lang="en-US"/>
        </a:p>
      </dgm:t>
    </dgm:pt>
    <dgm:pt modelId="{D17E9947-9B1A-48E1-BD16-0A8F286DFF03}" type="parTrans" cxnId="{6C90A3DB-C8BD-4211-992B-A6B33731C44A}">
      <dgm:prSet/>
      <dgm:spPr/>
      <dgm:t>
        <a:bodyPr/>
        <a:lstStyle/>
        <a:p>
          <a:endParaRPr lang="en-US"/>
        </a:p>
      </dgm:t>
    </dgm:pt>
    <dgm:pt modelId="{8261517F-4E0C-4484-BD5F-2EDB668953C2}" type="sibTrans" cxnId="{6C90A3DB-C8BD-4211-992B-A6B33731C44A}">
      <dgm:prSet/>
      <dgm:spPr/>
      <dgm:t>
        <a:bodyPr/>
        <a:lstStyle/>
        <a:p>
          <a:endParaRPr lang="en-US"/>
        </a:p>
      </dgm:t>
    </dgm:pt>
    <dgm:pt modelId="{D43AACC0-B172-4908-8AC8-6F0E173FDD9D}" type="pres">
      <dgm:prSet presAssocID="{508BCE57-F107-4732-B12F-A6F3450518AE}" presName="root" presStyleCnt="0">
        <dgm:presLayoutVars>
          <dgm:dir/>
          <dgm:resizeHandles val="exact"/>
        </dgm:presLayoutVars>
      </dgm:prSet>
      <dgm:spPr/>
    </dgm:pt>
    <dgm:pt modelId="{3390B24E-1350-4EA0-AD6A-B876850C281A}" type="pres">
      <dgm:prSet presAssocID="{58376B75-A634-4516-85AA-5C2279C48BE9}" presName="compNode" presStyleCnt="0"/>
      <dgm:spPr/>
    </dgm:pt>
    <dgm:pt modelId="{A8C6CD74-797C-4A41-95AB-10AC33AEC684}" type="pres">
      <dgm:prSet presAssocID="{58376B75-A634-4516-85AA-5C2279C48BE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777E5FD-75D8-44CD-8973-45FB1A65B93B}" type="pres">
      <dgm:prSet presAssocID="{58376B75-A634-4516-85AA-5C2279C48B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D36A5A7-7C6F-4131-8131-2982FB83C3F6}" type="pres">
      <dgm:prSet presAssocID="{58376B75-A634-4516-85AA-5C2279C48BE9}" presName="spaceRect" presStyleCnt="0"/>
      <dgm:spPr/>
    </dgm:pt>
    <dgm:pt modelId="{CFE4372E-D736-4265-AC85-FC648F3D6FF3}" type="pres">
      <dgm:prSet presAssocID="{58376B75-A634-4516-85AA-5C2279C48BE9}" presName="textRect" presStyleLbl="revTx" presStyleIdx="0" presStyleCnt="3">
        <dgm:presLayoutVars>
          <dgm:chMax val="1"/>
          <dgm:chPref val="1"/>
        </dgm:presLayoutVars>
      </dgm:prSet>
      <dgm:spPr/>
    </dgm:pt>
    <dgm:pt modelId="{37537C7C-3501-4B15-94F7-F02DBA377AE9}" type="pres">
      <dgm:prSet presAssocID="{E2ED99AD-1771-47E0-B790-8A64069191CC}" presName="sibTrans" presStyleCnt="0"/>
      <dgm:spPr/>
    </dgm:pt>
    <dgm:pt modelId="{BE2DCDD4-BC75-498C-AFC3-B7078F5EAFFC}" type="pres">
      <dgm:prSet presAssocID="{446776A7-D2CC-4635-9968-44C3CBD19AD5}" presName="compNode" presStyleCnt="0"/>
      <dgm:spPr/>
    </dgm:pt>
    <dgm:pt modelId="{97BC409C-0F49-4FE4-A61D-E84BFDB5FE9F}" type="pres">
      <dgm:prSet presAssocID="{446776A7-D2CC-4635-9968-44C3CBD19AD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08226EF-955C-4F7F-A323-E486CAF549F8}" type="pres">
      <dgm:prSet presAssocID="{446776A7-D2CC-4635-9968-44C3CBD19A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95BB343C-ADB3-4C5C-95EF-CDFBD5F9BAEF}" type="pres">
      <dgm:prSet presAssocID="{446776A7-D2CC-4635-9968-44C3CBD19AD5}" presName="spaceRect" presStyleCnt="0"/>
      <dgm:spPr/>
    </dgm:pt>
    <dgm:pt modelId="{0F85385C-6119-431F-803F-38F20082DA47}" type="pres">
      <dgm:prSet presAssocID="{446776A7-D2CC-4635-9968-44C3CBD19AD5}" presName="textRect" presStyleLbl="revTx" presStyleIdx="1" presStyleCnt="3">
        <dgm:presLayoutVars>
          <dgm:chMax val="1"/>
          <dgm:chPref val="1"/>
        </dgm:presLayoutVars>
      </dgm:prSet>
      <dgm:spPr/>
    </dgm:pt>
    <dgm:pt modelId="{3BD06C7E-9416-442A-A0EC-57079AFA08EB}" type="pres">
      <dgm:prSet presAssocID="{CF3EB820-A44A-45EB-B95E-708CA474923F}" presName="sibTrans" presStyleCnt="0"/>
      <dgm:spPr/>
    </dgm:pt>
    <dgm:pt modelId="{E46B55D0-4D2C-45AD-B629-E2E7C60ACD07}" type="pres">
      <dgm:prSet presAssocID="{318CA8AF-B26E-488F-9C84-23E5F7870AF0}" presName="compNode" presStyleCnt="0"/>
      <dgm:spPr/>
    </dgm:pt>
    <dgm:pt modelId="{D8E0293F-CA0F-4FF3-AAF0-F53E7F304FF2}" type="pres">
      <dgm:prSet presAssocID="{318CA8AF-B26E-488F-9C84-23E5F7870AF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BA8A906-76C8-4D25-B7F1-69948AAD4FA6}" type="pres">
      <dgm:prSet presAssocID="{318CA8AF-B26E-488F-9C84-23E5F7870A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A740E248-71FA-49AA-9800-290D6F65A912}" type="pres">
      <dgm:prSet presAssocID="{318CA8AF-B26E-488F-9C84-23E5F7870AF0}" presName="spaceRect" presStyleCnt="0"/>
      <dgm:spPr/>
    </dgm:pt>
    <dgm:pt modelId="{21FB0E9C-75A7-4213-9CFB-08D7238367DE}" type="pres">
      <dgm:prSet presAssocID="{318CA8AF-B26E-488F-9C84-23E5F7870AF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64C4375-FE34-47ED-8A26-0F14623531F9}" type="presOf" srcId="{58376B75-A634-4516-85AA-5C2279C48BE9}" destId="{CFE4372E-D736-4265-AC85-FC648F3D6FF3}" srcOrd="0" destOrd="0" presId="urn:microsoft.com/office/officeart/2018/5/layout/IconLeafLabelList"/>
    <dgm:cxn modelId="{6A9F338A-77CA-48B6-8F60-13E1D522D7C1}" srcId="{508BCE57-F107-4732-B12F-A6F3450518AE}" destId="{446776A7-D2CC-4635-9968-44C3CBD19AD5}" srcOrd="1" destOrd="0" parTransId="{4306261F-8B0E-4569-AF1A-137E831882D4}" sibTransId="{CF3EB820-A44A-45EB-B95E-708CA474923F}"/>
    <dgm:cxn modelId="{713ED2A2-D7C6-494D-B607-FEFDA3520F2A}" type="presOf" srcId="{446776A7-D2CC-4635-9968-44C3CBD19AD5}" destId="{0F85385C-6119-431F-803F-38F20082DA47}" srcOrd="0" destOrd="0" presId="urn:microsoft.com/office/officeart/2018/5/layout/IconLeafLabelList"/>
    <dgm:cxn modelId="{6C90A3DB-C8BD-4211-992B-A6B33731C44A}" srcId="{508BCE57-F107-4732-B12F-A6F3450518AE}" destId="{318CA8AF-B26E-488F-9C84-23E5F7870AF0}" srcOrd="2" destOrd="0" parTransId="{D17E9947-9B1A-48E1-BD16-0A8F286DFF03}" sibTransId="{8261517F-4E0C-4484-BD5F-2EDB668953C2}"/>
    <dgm:cxn modelId="{C95D0AE9-EDEA-4710-B6CA-AA1F0FA0BAD2}" srcId="{508BCE57-F107-4732-B12F-A6F3450518AE}" destId="{58376B75-A634-4516-85AA-5C2279C48BE9}" srcOrd="0" destOrd="0" parTransId="{9A62542A-C980-4F3B-9DCC-5AACB00A8064}" sibTransId="{E2ED99AD-1771-47E0-B790-8A64069191CC}"/>
    <dgm:cxn modelId="{201B8BF1-8A14-4CD7-957A-966297C89E0A}" type="presOf" srcId="{318CA8AF-B26E-488F-9C84-23E5F7870AF0}" destId="{21FB0E9C-75A7-4213-9CFB-08D7238367DE}" srcOrd="0" destOrd="0" presId="urn:microsoft.com/office/officeart/2018/5/layout/IconLeafLabelList"/>
    <dgm:cxn modelId="{F32C9DF2-6FEB-4B88-B78D-423385A4DC4B}" type="presOf" srcId="{508BCE57-F107-4732-B12F-A6F3450518AE}" destId="{D43AACC0-B172-4908-8AC8-6F0E173FDD9D}" srcOrd="0" destOrd="0" presId="urn:microsoft.com/office/officeart/2018/5/layout/IconLeafLabelList"/>
    <dgm:cxn modelId="{D1B82511-3D03-4A52-9353-EE0546B84254}" type="presParOf" srcId="{D43AACC0-B172-4908-8AC8-6F0E173FDD9D}" destId="{3390B24E-1350-4EA0-AD6A-B876850C281A}" srcOrd="0" destOrd="0" presId="urn:microsoft.com/office/officeart/2018/5/layout/IconLeafLabelList"/>
    <dgm:cxn modelId="{2B513792-4B9B-496A-9DAA-BA12EA71F4B0}" type="presParOf" srcId="{3390B24E-1350-4EA0-AD6A-B876850C281A}" destId="{A8C6CD74-797C-4A41-95AB-10AC33AEC684}" srcOrd="0" destOrd="0" presId="urn:microsoft.com/office/officeart/2018/5/layout/IconLeafLabelList"/>
    <dgm:cxn modelId="{C634BEF7-B774-48E7-B14C-093DCD503C9F}" type="presParOf" srcId="{3390B24E-1350-4EA0-AD6A-B876850C281A}" destId="{0777E5FD-75D8-44CD-8973-45FB1A65B93B}" srcOrd="1" destOrd="0" presId="urn:microsoft.com/office/officeart/2018/5/layout/IconLeafLabelList"/>
    <dgm:cxn modelId="{2EF8792D-5569-43E9-B2DD-15AFE0E229BF}" type="presParOf" srcId="{3390B24E-1350-4EA0-AD6A-B876850C281A}" destId="{5D36A5A7-7C6F-4131-8131-2982FB83C3F6}" srcOrd="2" destOrd="0" presId="urn:microsoft.com/office/officeart/2018/5/layout/IconLeafLabelList"/>
    <dgm:cxn modelId="{CCE4878B-D668-4C53-93BA-9A80F82FE850}" type="presParOf" srcId="{3390B24E-1350-4EA0-AD6A-B876850C281A}" destId="{CFE4372E-D736-4265-AC85-FC648F3D6FF3}" srcOrd="3" destOrd="0" presId="urn:microsoft.com/office/officeart/2018/5/layout/IconLeafLabelList"/>
    <dgm:cxn modelId="{767254E3-A056-4699-A090-5832DC3DBD51}" type="presParOf" srcId="{D43AACC0-B172-4908-8AC8-6F0E173FDD9D}" destId="{37537C7C-3501-4B15-94F7-F02DBA377AE9}" srcOrd="1" destOrd="0" presId="urn:microsoft.com/office/officeart/2018/5/layout/IconLeafLabelList"/>
    <dgm:cxn modelId="{CE94C72D-DF75-4190-816B-6B0BEDE8D9A9}" type="presParOf" srcId="{D43AACC0-B172-4908-8AC8-6F0E173FDD9D}" destId="{BE2DCDD4-BC75-498C-AFC3-B7078F5EAFFC}" srcOrd="2" destOrd="0" presId="urn:microsoft.com/office/officeart/2018/5/layout/IconLeafLabelList"/>
    <dgm:cxn modelId="{41F01278-891B-4495-A1CB-C771C1BCAF86}" type="presParOf" srcId="{BE2DCDD4-BC75-498C-AFC3-B7078F5EAFFC}" destId="{97BC409C-0F49-4FE4-A61D-E84BFDB5FE9F}" srcOrd="0" destOrd="0" presId="urn:microsoft.com/office/officeart/2018/5/layout/IconLeafLabelList"/>
    <dgm:cxn modelId="{F6695ACA-E24D-4D8A-BF15-B0C4DCF67D47}" type="presParOf" srcId="{BE2DCDD4-BC75-498C-AFC3-B7078F5EAFFC}" destId="{708226EF-955C-4F7F-A323-E486CAF549F8}" srcOrd="1" destOrd="0" presId="urn:microsoft.com/office/officeart/2018/5/layout/IconLeafLabelList"/>
    <dgm:cxn modelId="{F6D0A625-5DE1-4A1E-AC38-8A4259110165}" type="presParOf" srcId="{BE2DCDD4-BC75-498C-AFC3-B7078F5EAFFC}" destId="{95BB343C-ADB3-4C5C-95EF-CDFBD5F9BAEF}" srcOrd="2" destOrd="0" presId="urn:microsoft.com/office/officeart/2018/5/layout/IconLeafLabelList"/>
    <dgm:cxn modelId="{85255934-0ADF-49F5-86A4-1AADBE09E913}" type="presParOf" srcId="{BE2DCDD4-BC75-498C-AFC3-B7078F5EAFFC}" destId="{0F85385C-6119-431F-803F-38F20082DA47}" srcOrd="3" destOrd="0" presId="urn:microsoft.com/office/officeart/2018/5/layout/IconLeafLabelList"/>
    <dgm:cxn modelId="{0D71692A-A48E-44BD-B8DE-793E05E82FBF}" type="presParOf" srcId="{D43AACC0-B172-4908-8AC8-6F0E173FDD9D}" destId="{3BD06C7E-9416-442A-A0EC-57079AFA08EB}" srcOrd="3" destOrd="0" presId="urn:microsoft.com/office/officeart/2018/5/layout/IconLeafLabelList"/>
    <dgm:cxn modelId="{E70E3C89-F5CA-475D-A30B-28371CE45D06}" type="presParOf" srcId="{D43AACC0-B172-4908-8AC8-6F0E173FDD9D}" destId="{E46B55D0-4D2C-45AD-B629-E2E7C60ACD07}" srcOrd="4" destOrd="0" presId="urn:microsoft.com/office/officeart/2018/5/layout/IconLeafLabelList"/>
    <dgm:cxn modelId="{5906936E-1513-4DE2-859D-251982954679}" type="presParOf" srcId="{E46B55D0-4D2C-45AD-B629-E2E7C60ACD07}" destId="{D8E0293F-CA0F-4FF3-AAF0-F53E7F304FF2}" srcOrd="0" destOrd="0" presId="urn:microsoft.com/office/officeart/2018/5/layout/IconLeafLabelList"/>
    <dgm:cxn modelId="{ABF68EAB-9D34-46FB-B96A-99B8F2CB1C8C}" type="presParOf" srcId="{E46B55D0-4D2C-45AD-B629-E2E7C60ACD07}" destId="{CBA8A906-76C8-4D25-B7F1-69948AAD4FA6}" srcOrd="1" destOrd="0" presId="urn:microsoft.com/office/officeart/2018/5/layout/IconLeafLabelList"/>
    <dgm:cxn modelId="{E360CDA2-77B7-49F3-89C7-D3245B298864}" type="presParOf" srcId="{E46B55D0-4D2C-45AD-B629-E2E7C60ACD07}" destId="{A740E248-71FA-49AA-9800-290D6F65A912}" srcOrd="2" destOrd="0" presId="urn:microsoft.com/office/officeart/2018/5/layout/IconLeafLabelList"/>
    <dgm:cxn modelId="{A894EEE0-C4B1-407C-9195-63521369C0A3}" type="presParOf" srcId="{E46B55D0-4D2C-45AD-B629-E2E7C60ACD07}" destId="{21FB0E9C-75A7-4213-9CFB-08D7238367D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D040C-A9F6-4B22-A11C-FA5EBE8D951D}">
      <dsp:nvSpPr>
        <dsp:cNvPr id="0" name=""/>
        <dsp:cNvSpPr/>
      </dsp:nvSpPr>
      <dsp:spPr>
        <a:xfrm>
          <a:off x="0" y="287"/>
          <a:ext cx="7429500" cy="6732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5B45D-021E-42C6-80F5-FFB44E753A30}">
      <dsp:nvSpPr>
        <dsp:cNvPr id="0" name=""/>
        <dsp:cNvSpPr/>
      </dsp:nvSpPr>
      <dsp:spPr>
        <a:xfrm>
          <a:off x="203665" y="151774"/>
          <a:ext cx="370301" cy="3703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63F66-6FD3-4D61-B5C4-235E9DB864D2}">
      <dsp:nvSpPr>
        <dsp:cNvPr id="0" name=""/>
        <dsp:cNvSpPr/>
      </dsp:nvSpPr>
      <dsp:spPr>
        <a:xfrm>
          <a:off x="777633" y="287"/>
          <a:ext cx="6651866" cy="67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55" tIns="71255" rIns="71255" bIns="712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does the Churn rate </a:t>
          </a:r>
          <a:r>
            <a:rPr lang="en-IN" sz="1900" kern="1200"/>
            <a:t>impact</a:t>
          </a:r>
          <a:r>
            <a:rPr lang="en-US" sz="1900" kern="1200"/>
            <a:t> the future revenue of the company.?</a:t>
          </a:r>
        </a:p>
      </dsp:txBody>
      <dsp:txXfrm>
        <a:off x="777633" y="287"/>
        <a:ext cx="6651866" cy="673275"/>
      </dsp:txXfrm>
    </dsp:sp>
    <dsp:sp modelId="{5EBADD6D-798E-4F75-AD86-F5421DE72E3F}">
      <dsp:nvSpPr>
        <dsp:cNvPr id="0" name=""/>
        <dsp:cNvSpPr/>
      </dsp:nvSpPr>
      <dsp:spPr>
        <a:xfrm>
          <a:off x="0" y="841882"/>
          <a:ext cx="7429500" cy="6732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1F01F-E90E-42D7-80BF-26F921302D53}">
      <dsp:nvSpPr>
        <dsp:cNvPr id="0" name=""/>
        <dsp:cNvSpPr/>
      </dsp:nvSpPr>
      <dsp:spPr>
        <a:xfrm>
          <a:off x="203665" y="993369"/>
          <a:ext cx="370301" cy="3703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99483-60B7-4788-9BF3-F421FDDA076D}">
      <dsp:nvSpPr>
        <dsp:cNvPr id="0" name=""/>
        <dsp:cNvSpPr/>
      </dsp:nvSpPr>
      <dsp:spPr>
        <a:xfrm>
          <a:off x="777633" y="841882"/>
          <a:ext cx="6651866" cy="67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55" tIns="71255" rIns="71255" bIns="712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high iteration rate is eroding profitability.</a:t>
          </a:r>
        </a:p>
      </dsp:txBody>
      <dsp:txXfrm>
        <a:off x="777633" y="841882"/>
        <a:ext cx="6651866" cy="673275"/>
      </dsp:txXfrm>
    </dsp:sp>
    <dsp:sp modelId="{141D2487-0D01-4823-88A3-FC0CAC8F34E7}">
      <dsp:nvSpPr>
        <dsp:cNvPr id="0" name=""/>
        <dsp:cNvSpPr/>
      </dsp:nvSpPr>
      <dsp:spPr>
        <a:xfrm>
          <a:off x="0" y="1683476"/>
          <a:ext cx="7429500" cy="6732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DCA76-898A-4A7E-BF0D-92740DE497E5}">
      <dsp:nvSpPr>
        <dsp:cNvPr id="0" name=""/>
        <dsp:cNvSpPr/>
      </dsp:nvSpPr>
      <dsp:spPr>
        <a:xfrm>
          <a:off x="203665" y="1834963"/>
          <a:ext cx="370301" cy="3703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23B37-7301-4D0B-861D-863A267A1869}">
      <dsp:nvSpPr>
        <dsp:cNvPr id="0" name=""/>
        <dsp:cNvSpPr/>
      </dsp:nvSpPr>
      <dsp:spPr>
        <a:xfrm>
          <a:off x="777633" y="1683476"/>
          <a:ext cx="6651866" cy="67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55" tIns="71255" rIns="71255" bIns="712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Expenditure to acquire new customers is high.</a:t>
          </a:r>
          <a:endParaRPr lang="en-US" sz="1900" kern="1200"/>
        </a:p>
      </dsp:txBody>
      <dsp:txXfrm>
        <a:off x="777633" y="1683476"/>
        <a:ext cx="6651866" cy="673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6CD74-797C-4A41-95AB-10AC33AEC684}">
      <dsp:nvSpPr>
        <dsp:cNvPr id="0" name=""/>
        <dsp:cNvSpPr/>
      </dsp:nvSpPr>
      <dsp:spPr>
        <a:xfrm>
          <a:off x="717749" y="8519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7E5FD-75D8-44CD-8973-45FB1A65B93B}">
      <dsp:nvSpPr>
        <dsp:cNvPr id="0" name=""/>
        <dsp:cNvSpPr/>
      </dsp:nvSpPr>
      <dsp:spPr>
        <a:xfrm>
          <a:off x="981000" y="271770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4372E-D736-4265-AC85-FC648F3D6FF3}">
      <dsp:nvSpPr>
        <dsp:cNvPr id="0" name=""/>
        <dsp:cNvSpPr/>
      </dsp:nvSpPr>
      <dsp:spPr>
        <a:xfrm>
          <a:off x="322875" y="1628520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Create a model to forecast the Churn rate of current clients.</a:t>
          </a:r>
          <a:endParaRPr lang="en-US" sz="1400" kern="1200"/>
        </a:p>
      </dsp:txBody>
      <dsp:txXfrm>
        <a:off x="322875" y="1628520"/>
        <a:ext cx="2025000" cy="720000"/>
      </dsp:txXfrm>
    </dsp:sp>
    <dsp:sp modelId="{97BC409C-0F49-4FE4-A61D-E84BFDB5FE9F}">
      <dsp:nvSpPr>
        <dsp:cNvPr id="0" name=""/>
        <dsp:cNvSpPr/>
      </dsp:nvSpPr>
      <dsp:spPr>
        <a:xfrm>
          <a:off x="3097125" y="8519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226EF-955C-4F7F-A323-E486CAF549F8}">
      <dsp:nvSpPr>
        <dsp:cNvPr id="0" name=""/>
        <dsp:cNvSpPr/>
      </dsp:nvSpPr>
      <dsp:spPr>
        <a:xfrm>
          <a:off x="3360375" y="271770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385C-6119-431F-803F-38F20082DA47}">
      <dsp:nvSpPr>
        <dsp:cNvPr id="0" name=""/>
        <dsp:cNvSpPr/>
      </dsp:nvSpPr>
      <dsp:spPr>
        <a:xfrm>
          <a:off x="2702250" y="1628520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Using analytics to help reduce the churn rate.</a:t>
          </a:r>
          <a:endParaRPr lang="en-US" sz="1400" kern="1200"/>
        </a:p>
      </dsp:txBody>
      <dsp:txXfrm>
        <a:off x="2702250" y="1628520"/>
        <a:ext cx="2025000" cy="720000"/>
      </dsp:txXfrm>
    </dsp:sp>
    <dsp:sp modelId="{D8E0293F-CA0F-4FF3-AAF0-F53E7F304FF2}">
      <dsp:nvSpPr>
        <dsp:cNvPr id="0" name=""/>
        <dsp:cNvSpPr/>
      </dsp:nvSpPr>
      <dsp:spPr>
        <a:xfrm>
          <a:off x="5476500" y="8519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8A906-76C8-4D25-B7F1-69948AAD4FA6}">
      <dsp:nvSpPr>
        <dsp:cNvPr id="0" name=""/>
        <dsp:cNvSpPr/>
      </dsp:nvSpPr>
      <dsp:spPr>
        <a:xfrm>
          <a:off x="5739750" y="271770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B0E9C-75A7-4213-9CFB-08D7238367DE}">
      <dsp:nvSpPr>
        <dsp:cNvPr id="0" name=""/>
        <dsp:cNvSpPr/>
      </dsp:nvSpPr>
      <dsp:spPr>
        <a:xfrm>
          <a:off x="5081625" y="1628520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Profitability of ABC wireless.</a:t>
          </a:r>
          <a:endParaRPr lang="en-US" sz="1400" kern="1200"/>
        </a:p>
      </dsp:txBody>
      <dsp:txXfrm>
        <a:off x="5081625" y="1628520"/>
        <a:ext cx="20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4075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53042C63-174A-4A03-AC08-EE83D9ADF790}" type="datetimeFigureOut">
              <a:rPr lang="en-IN" smtClean="0"/>
              <a:t>12/12/22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505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advClick="0" advTm="6000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2C63-174A-4A03-AC08-EE83D9ADF790}" type="datetimeFigureOut">
              <a:rPr lang="en-IN" smtClean="0"/>
              <a:t>12/12/22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39193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2C63-174A-4A03-AC08-EE83D9ADF790}" type="datetimeFigureOut">
              <a:rPr lang="en-IN" smtClean="0"/>
              <a:t>12/12/22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70456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2C63-174A-4A03-AC08-EE83D9ADF790}" type="datetimeFigureOut">
              <a:rPr lang="en-IN" smtClean="0"/>
              <a:t>12/12/22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05337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2C63-174A-4A03-AC08-EE83D9ADF790}" type="datetimeFigureOut">
              <a:rPr lang="en-IN" smtClean="0"/>
              <a:t>12/12/22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548884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2C63-174A-4A03-AC08-EE83D9ADF790}" type="datetimeFigureOut">
              <a:rPr lang="en-IN" smtClean="0"/>
              <a:t>12/12/22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73619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2C63-174A-4A03-AC08-EE83D9ADF790}" type="datetimeFigureOut">
              <a:rPr lang="en-IN" smtClean="0"/>
              <a:t>12/12/22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73761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2C63-174A-4A03-AC08-EE83D9ADF790}" type="datetimeFigureOut">
              <a:rPr lang="en-IN" smtClean="0"/>
              <a:t>12/12/22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751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advClick="0" advTm="6000">
        <p:fade/>
      </p:transition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2C63-174A-4A03-AC08-EE83D9ADF790}" type="datetimeFigureOut">
              <a:rPr lang="en-IN" smtClean="0"/>
              <a:t>12/12/22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027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advClick="0" advTm="6000">
        <p:fade/>
      </p:transition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866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6000">
        <p:fade/>
      </p:transition>
    </mc:Choice>
    <mc:Fallback xmlns="">
      <p:transition advClick="0" advTm="6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body" idx="1"/>
          </p:nvPr>
        </p:nvSpPr>
        <p:spPr>
          <a:xfrm>
            <a:off x="1241825" y="1125350"/>
            <a:ext cx="3111900" cy="27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2"/>
          </p:nvPr>
        </p:nvSpPr>
        <p:spPr>
          <a:xfrm>
            <a:off x="4790250" y="1125350"/>
            <a:ext cx="3111900" cy="27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452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6000">
        <p:fade/>
      </p:transition>
    </mc:Choice>
    <mc:Fallback xmlns="">
      <p:transition advClick="0" advTm="6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2C63-174A-4A03-AC08-EE83D9ADF790}" type="datetimeFigureOut">
              <a:rPr lang="en-IN" smtClean="0"/>
              <a:t>12/12/22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805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advClick="0" advTm="6000">
        <p:fade/>
      </p:transition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2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2074800" cy="28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2" name="Google Shape;342;p12"/>
          <p:cNvSpPr txBox="1">
            <a:spLocks noGrp="1"/>
          </p:cNvSpPr>
          <p:nvPr>
            <p:ph type="body" idx="2"/>
          </p:nvPr>
        </p:nvSpPr>
        <p:spPr>
          <a:xfrm>
            <a:off x="3534626" y="1125350"/>
            <a:ext cx="2074800" cy="28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12"/>
          <p:cNvSpPr txBox="1">
            <a:spLocks noGrp="1"/>
          </p:cNvSpPr>
          <p:nvPr>
            <p:ph type="body" idx="3"/>
          </p:nvPr>
        </p:nvSpPr>
        <p:spPr>
          <a:xfrm>
            <a:off x="5827377" y="1125350"/>
            <a:ext cx="2074800" cy="28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12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07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6000">
        <p:fade/>
      </p:transition>
    </mc:Choice>
    <mc:Fallback xmlns="">
      <p:transition advClick="0" advTm="6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2C63-174A-4A03-AC08-EE83D9ADF790}" type="datetimeFigureOut">
              <a:rPr lang="en-IN" smtClean="0"/>
              <a:t>12/12/22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54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advClick="0" advTm="6000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2C63-174A-4A03-AC08-EE83D9ADF790}" type="datetimeFigureOut">
              <a:rPr lang="en-IN" smtClean="0"/>
              <a:t>12/12/22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608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advClick="0" advTm="6000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2C63-174A-4A03-AC08-EE83D9ADF790}" type="datetimeFigureOut">
              <a:rPr lang="en-IN" smtClean="0"/>
              <a:t>12/12/22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425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advClick="0" advTm="6000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2C63-174A-4A03-AC08-EE83D9ADF790}" type="datetimeFigureOut">
              <a:rPr lang="en-IN" smtClean="0"/>
              <a:t>12/12/22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826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advClick="0" advTm="6000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2C63-174A-4A03-AC08-EE83D9ADF790}" type="datetimeFigureOut">
              <a:rPr lang="en-IN" smtClean="0"/>
              <a:t>12/12/22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35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advClick="0" advTm="6000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2C63-174A-4A03-AC08-EE83D9ADF790}" type="datetimeFigureOut">
              <a:rPr lang="en-IN" smtClean="0"/>
              <a:t>12/12/22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47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advClick="0" advTm="6000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2C63-174A-4A03-AC08-EE83D9ADF790}" type="datetimeFigureOut">
              <a:rPr lang="en-IN" smtClean="0"/>
              <a:t>12/12/22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2654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2C63-174A-4A03-AC08-EE83D9ADF790}" type="datetimeFigureOut">
              <a:rPr lang="en-IN" smtClean="0"/>
              <a:t>12/12/22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48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  <p:sldLayoutId id="2147484043" r:id="rId14"/>
    <p:sldLayoutId id="2147484044" r:id="rId15"/>
    <p:sldLayoutId id="2147484045" r:id="rId16"/>
    <p:sldLayoutId id="2147484046" r:id="rId17"/>
    <p:sldLayoutId id="2147484047" r:id="rId18"/>
    <p:sldLayoutId id="2147484048" r:id="rId19"/>
    <p:sldLayoutId id="2147484050" r:id="rId20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advClick="0" advTm="6000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slideLayout" Target="../slideLayouts/slideLayout19.xml"/><Relationship Id="rId7" Type="http://schemas.openxmlformats.org/officeDocument/2006/relationships/diagramData" Target="../diagrams/data1.xml"/><Relationship Id="rId12" Type="http://schemas.openxmlformats.org/officeDocument/2006/relationships/image" Target="../media/image3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11" Type="http://schemas.microsoft.com/office/2007/relationships/diagramDrawing" Target="../diagrams/drawing1.xml"/><Relationship Id="rId5" Type="http://schemas.openxmlformats.org/officeDocument/2006/relationships/image" Target="../media/image1.jpeg"/><Relationship Id="rId10" Type="http://schemas.openxmlformats.org/officeDocument/2006/relationships/diagramColors" Target="../diagrams/colors1.xml"/><Relationship Id="rId4" Type="http://schemas.openxmlformats.org/officeDocument/2006/relationships/notesSlide" Target="../notesSlides/notesSlide2.xml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slideLayout" Target="../slideLayouts/slideLayout19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11" Type="http://schemas.microsoft.com/office/2007/relationships/diagramDrawing" Target="../diagrams/drawing2.xml"/><Relationship Id="rId5" Type="http://schemas.openxmlformats.org/officeDocument/2006/relationships/image" Target="../media/image1.jpeg"/><Relationship Id="rId10" Type="http://schemas.openxmlformats.org/officeDocument/2006/relationships/diagramColors" Target="../diagrams/colors2.xml"/><Relationship Id="rId4" Type="http://schemas.openxmlformats.org/officeDocument/2006/relationships/notesSlide" Target="../notesSlides/notesSlide3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Rectangle 380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5143499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384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8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9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8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9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0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1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2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3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4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5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6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7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8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9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1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2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3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4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5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6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7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8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9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0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3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6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7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8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9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0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1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2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3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4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5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6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7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8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9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0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1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2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3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4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5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6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7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439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309" y="0"/>
            <a:ext cx="6099691" cy="5136357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Google Shape;376;p1"/>
          <p:cNvSpPr txBox="1">
            <a:spLocks noGrp="1"/>
          </p:cNvSpPr>
          <p:nvPr>
            <p:ph type="ctrTitle"/>
          </p:nvPr>
        </p:nvSpPr>
        <p:spPr>
          <a:xfrm>
            <a:off x="3490722" y="722709"/>
            <a:ext cx="4510277" cy="3112293"/>
          </a:xfrm>
          <a:prstGeom prst="rect">
            <a:avLst/>
          </a:prstGeom>
        </p:spPr>
        <p:txBody>
          <a:bodyPr spcFirstLastPara="1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2100" u="sng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Customer Churn rate of ABC Wireless</a:t>
            </a:r>
            <a:br>
              <a:rPr lang="en-IN" sz="2100"/>
            </a:br>
            <a:r>
              <a:rPr lang="en-IN" sz="2100"/>
              <a:t> </a:t>
            </a:r>
            <a:br>
              <a:rPr lang="en-IN" sz="2100"/>
            </a:br>
            <a:r>
              <a:rPr lang="en-IN" sz="2100"/>
              <a:t>By </a:t>
            </a:r>
            <a:br>
              <a:rPr lang="en-IN" sz="2100"/>
            </a:br>
            <a:r>
              <a:rPr lang="en-IN" sz="2100" b="1" u="sng"/>
              <a:t>HARISH KUMAR UDDANDI, aBHInav THUPILI, BHARATH CHENNU, YASH PATEL. (GROUP-6)</a:t>
            </a:r>
            <a:br>
              <a:rPr lang="en-IN" sz="2100" b="1" u="sng"/>
            </a:br>
            <a:br>
              <a:rPr lang="en-IN" sz="2100"/>
            </a:br>
            <a:br>
              <a:rPr lang="en-IN" sz="2100"/>
            </a:br>
            <a:endParaRPr lang="en-IN" sz="2100"/>
          </a:p>
        </p:txBody>
      </p:sp>
      <p:pic>
        <p:nvPicPr>
          <p:cNvPr id="2" name="Audio Recording 13-Dec-2022 at 12:38:52 AM">
            <a:hlinkClick r:id="" action="ppaction://media"/>
            <a:extLst>
              <a:ext uri="{FF2B5EF4-FFF2-40B4-BE49-F238E27FC236}">
                <a16:creationId xmlns:a16="http://schemas.microsoft.com/office/drawing/2014/main" id="{FD38D31B-B7C2-80BB-A582-6B3F28043E3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31944" y="3967161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60000">
        <p:fade/>
      </p:transition>
    </mc:Choice>
    <mc:Fallback xmlns="">
      <p:transition advClick="0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94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80" name="Group 500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9040414" cy="5143500"/>
            <a:chOff x="-14288" y="0"/>
            <a:chExt cx="12053888" cy="6858001"/>
          </a:xfrm>
        </p:grpSpPr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2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3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4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5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6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7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8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9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0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1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2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3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4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5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6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7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8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39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0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1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2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3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4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5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6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7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8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04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5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6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7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8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9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0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1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0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1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382" name="Google Shape;382;p2"/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7429499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  <a:buSzPts val="2000"/>
            </a:pPr>
            <a:r>
              <a:rPr lang="en-US" sz="3600"/>
              <a:t>PROBLEM statement</a:t>
            </a:r>
          </a:p>
        </p:txBody>
      </p:sp>
      <p:graphicFrame>
        <p:nvGraphicFramePr>
          <p:cNvPr id="494" name="Google Shape;381;p2">
            <a:extLst>
              <a:ext uri="{FF2B5EF4-FFF2-40B4-BE49-F238E27FC236}">
                <a16:creationId xmlns:a16="http://schemas.microsoft.com/office/drawing/2014/main" id="{E9A22738-3538-49A5-7C97-E64C33184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059253"/>
              </p:ext>
            </p:extLst>
          </p:nvPr>
        </p:nvGraphicFramePr>
        <p:xfrm>
          <a:off x="856059" y="1814115"/>
          <a:ext cx="7429500" cy="2357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" name="Audio Recording 13-Dec-2022 at 12:39:20 AM">
            <a:hlinkClick r:id="" action="ppaction://media"/>
            <a:extLst>
              <a:ext uri="{FF2B5EF4-FFF2-40B4-BE49-F238E27FC236}">
                <a16:creationId xmlns:a16="http://schemas.microsoft.com/office/drawing/2014/main" id="{7A378F06-CDA8-0E2A-F412-912A8338E51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7737673" y="4259659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30000">
        <p:fade/>
      </p:transition>
    </mc:Choice>
    <mc:Fallback xmlns="">
      <p:transition advClick="0" advTm="3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90" name="Group 389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9040414" cy="5143500"/>
            <a:chOff x="-14288" y="0"/>
            <a:chExt cx="12053888" cy="6858001"/>
          </a:xfrm>
        </p:grpSpPr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03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4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5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6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7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8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9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0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1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2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3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4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5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6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7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8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9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0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1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2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3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4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5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6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7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8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9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93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4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5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6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7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8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9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0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1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2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382" name="Google Shape;382;p2"/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7429499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  <a:buSzPts val="2000"/>
            </a:pPr>
            <a:r>
              <a:rPr lang="en-US" sz="3600" b="1"/>
              <a:t>Analysis of problem statement</a:t>
            </a:r>
          </a:p>
        </p:txBody>
      </p:sp>
      <p:graphicFrame>
        <p:nvGraphicFramePr>
          <p:cNvPr id="384" name="Google Shape;381;p2">
            <a:extLst>
              <a:ext uri="{FF2B5EF4-FFF2-40B4-BE49-F238E27FC236}">
                <a16:creationId xmlns:a16="http://schemas.microsoft.com/office/drawing/2014/main" id="{81B8C7BE-0BFF-5D01-8E16-BA17C4652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227157"/>
              </p:ext>
            </p:extLst>
          </p:nvPr>
        </p:nvGraphicFramePr>
        <p:xfrm>
          <a:off x="856059" y="1814115"/>
          <a:ext cx="7429500" cy="2357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" name="Audio Recording 13-Dec-2022 at 12:39:45 AM">
            <a:hlinkClick r:id="" action="ppaction://media"/>
            <a:extLst>
              <a:ext uri="{FF2B5EF4-FFF2-40B4-BE49-F238E27FC236}">
                <a16:creationId xmlns:a16="http://schemas.microsoft.com/office/drawing/2014/main" id="{C1D12389-9FFD-4CD0-BABE-3B6CD961A7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7778749" y="419536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5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30000">
        <p:fade/>
      </p:transition>
    </mc:Choice>
    <mc:Fallback xmlns="">
      <p:transition advClick="0" advTm="3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16" name="Group 396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5143499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98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9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1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2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3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4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5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6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7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8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9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0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6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7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8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9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0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1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2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3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4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5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6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7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8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9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0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1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2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3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4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5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6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7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8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9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0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1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2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3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4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5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6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7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8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9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0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1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17" name="Rectangle 452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8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281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19" name="Group 456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5143499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8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9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0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1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2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3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4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5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6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7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8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9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0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1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2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3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4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5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6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7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8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9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0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1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2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4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5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6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7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8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9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0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1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2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3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4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5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6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7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8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9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0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1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2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3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4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5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6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7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8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9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0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1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89" name="Google Shape;389;p3"/>
          <p:cNvSpPr txBox="1">
            <a:spLocks noGrp="1"/>
          </p:cNvSpPr>
          <p:nvPr>
            <p:ph type="title"/>
          </p:nvPr>
        </p:nvSpPr>
        <p:spPr>
          <a:xfrm>
            <a:off x="1407318" y="834961"/>
            <a:ext cx="2801206" cy="179751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SzPts val="2000"/>
            </a:pPr>
            <a:r>
              <a:rPr lang="en-US" sz="4100" dirty="0">
                <a:solidFill>
                  <a:srgbClr val="FFFFFF"/>
                </a:solidFill>
              </a:rPr>
              <a:t>insights from project</a:t>
            </a:r>
          </a:p>
        </p:txBody>
      </p:sp>
      <p:sp useBgFill="1">
        <p:nvSpPr>
          <p:cNvPr id="520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606042"/>
            <a:ext cx="3964782" cy="3925796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0" name="Google Shape;390;p3"/>
          <p:cNvGraphicFramePr/>
          <p:nvPr>
            <p:extLst>
              <p:ext uri="{D42A27DB-BD31-4B8C-83A1-F6EECF244321}">
                <p14:modId xmlns:p14="http://schemas.microsoft.com/office/powerpoint/2010/main" val="4282765659"/>
              </p:ext>
            </p:extLst>
          </p:nvPr>
        </p:nvGraphicFramePr>
        <p:xfrm>
          <a:off x="4816047" y="1571097"/>
          <a:ext cx="3476688" cy="1995688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{27338C67-5134-4619-9536-F70CFA7630B2}</a:tableStyleId>
              </a:tblPr>
              <a:tblGrid>
                <a:gridCol w="2286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62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 b="0" u="none" strike="noStrike" cap="none" spc="0">
                          <a:solidFill>
                            <a:schemeClr val="bg1"/>
                          </a:solidFill>
                          <a:sym typeface="Catamaran Thin"/>
                        </a:rPr>
                        <a:t>Avg,</a:t>
                      </a:r>
                      <a:r>
                        <a:rPr lang="en" sz="2200" b="0" u="none" strike="noStrike" cap="none" spc="0" baseline="0">
                          <a:solidFill>
                            <a:schemeClr val="bg1"/>
                          </a:solidFill>
                          <a:sym typeface="Catamaran Thin"/>
                        </a:rPr>
                        <a:t> Customer Lifetime</a:t>
                      </a:r>
                      <a:endParaRPr sz="2200" b="0" u="none" strike="noStrike" cap="none" spc="0">
                        <a:solidFill>
                          <a:schemeClr val="bg1"/>
                        </a:solidFill>
                        <a:latin typeface="Catamaran Thin"/>
                        <a:ea typeface="Catamaran Thin"/>
                        <a:cs typeface="Catamaran Thin"/>
                        <a:sym typeface="Catamaran Thin"/>
                      </a:endParaRPr>
                    </a:p>
                  </a:txBody>
                  <a:tcPr marL="126423" marR="126423" marT="126444" marB="9482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 b="0" u="none" strike="noStrike" cap="none" spc="0">
                          <a:solidFill>
                            <a:schemeClr val="bg1"/>
                          </a:solidFill>
                          <a:sym typeface="Catamaran Thin"/>
                        </a:rPr>
                        <a:t>Churn Rate</a:t>
                      </a:r>
                      <a:endParaRPr sz="2200" b="0" u="none" strike="noStrike" cap="none" spc="0">
                        <a:solidFill>
                          <a:schemeClr val="bg1"/>
                        </a:solidFill>
                        <a:latin typeface="Catamaran Thin"/>
                        <a:ea typeface="Catamaran Thin"/>
                        <a:cs typeface="Catamaran Thin"/>
                        <a:sym typeface="Catamaran Thin"/>
                      </a:endParaRPr>
                    </a:p>
                  </a:txBody>
                  <a:tcPr marL="126423" marR="126423" marT="126444" marB="9482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7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700" u="none" strike="noStrike" cap="none" spc="0">
                          <a:solidFill>
                            <a:schemeClr val="bg1"/>
                          </a:solidFill>
                          <a:sym typeface="Catamaran"/>
                        </a:rPr>
                        <a:t>4</a:t>
                      </a:r>
                      <a:r>
                        <a:rPr lang="en" sz="1700" u="none" strike="noStrike" cap="none" spc="0" baseline="0">
                          <a:solidFill>
                            <a:schemeClr val="bg1"/>
                          </a:solidFill>
                          <a:sym typeface="Catamaran"/>
                        </a:rPr>
                        <a:t> Years</a:t>
                      </a:r>
                      <a:endParaRPr sz="1700" b="1" u="none" strike="noStrike" cap="none" spc="0">
                        <a:solidFill>
                          <a:schemeClr val="bg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126423" marR="126423" marT="126444" marB="94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700" u="none" strike="noStrike" cap="none" spc="0">
                          <a:solidFill>
                            <a:schemeClr val="bg1"/>
                          </a:solidFill>
                          <a:sym typeface="Catamaran"/>
                        </a:rPr>
                        <a:t>25%</a:t>
                      </a:r>
                      <a:endParaRPr sz="1700" b="1" u="none" strike="noStrike" cap="none" spc="0">
                        <a:solidFill>
                          <a:schemeClr val="bg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126423" marR="126423" marT="126444" marB="94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7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700" u="none" strike="noStrike" cap="none" spc="0">
                          <a:solidFill>
                            <a:schemeClr val="bg1"/>
                          </a:solidFill>
                          <a:sym typeface="Catamaran"/>
                        </a:rPr>
                        <a:t>2 Years</a:t>
                      </a:r>
                      <a:endParaRPr sz="1700" b="1" u="none" strike="noStrike" cap="none" spc="0">
                        <a:solidFill>
                          <a:schemeClr val="bg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126423" marR="126423" marT="126444" marB="94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700" u="none" strike="noStrike" cap="none" spc="0">
                          <a:solidFill>
                            <a:schemeClr val="bg1"/>
                          </a:solidFill>
                          <a:sym typeface="Catamaran"/>
                        </a:rPr>
                        <a:t>50%</a:t>
                      </a:r>
                      <a:endParaRPr sz="1700" b="1" u="none" strike="noStrike" cap="none" spc="0">
                        <a:solidFill>
                          <a:schemeClr val="bg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126423" marR="126423" marT="126444" marB="94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Audio Recording 13-Dec-2022 at 12:40:06 AM">
            <a:hlinkClick r:id="" action="ppaction://media"/>
            <a:extLst>
              <a:ext uri="{FF2B5EF4-FFF2-40B4-BE49-F238E27FC236}">
                <a16:creationId xmlns:a16="http://schemas.microsoft.com/office/drawing/2014/main" id="{C3BE921B-EB50-7467-D4C0-982D4FDA18A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893831" y="4152106"/>
            <a:ext cx="812800" cy="812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 advClick="0" advTm="50000">
        <p:fade/>
      </p:transition>
    </mc:Choice>
    <mc:Fallback xmlns="">
      <p:transition advClick="0" advTm="5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5143499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0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Google Shape;382;p2"/>
          <p:cNvSpPr txBox="1">
            <a:spLocks noGrp="1"/>
          </p:cNvSpPr>
          <p:nvPr>
            <p:ph type="title"/>
          </p:nvPr>
        </p:nvSpPr>
        <p:spPr>
          <a:xfrm>
            <a:off x="764261" y="820340"/>
            <a:ext cx="2294977" cy="352306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SzPts val="2000"/>
            </a:pPr>
            <a:r>
              <a:rPr lang="en-US" sz="3300"/>
              <a:t>Steps USED to create and predict the model</a:t>
            </a:r>
          </a:p>
        </p:txBody>
      </p:sp>
      <p:sp useBgFill="1">
        <p:nvSpPr>
          <p:cNvPr id="132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5136357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23F5D1-D602-73DE-1993-01F5D86A3E99}"/>
              </a:ext>
            </a:extLst>
          </p:cNvPr>
          <p:cNvSpPr/>
          <p:nvPr/>
        </p:nvSpPr>
        <p:spPr>
          <a:xfrm>
            <a:off x="3911600" y="820341"/>
            <a:ext cx="4373958" cy="3523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u="sng" dirty="0"/>
              <a:t>Analyze the data:-</a:t>
            </a:r>
            <a:r>
              <a:rPr lang="en-US" dirty="0"/>
              <a:t>Checking the variables.</a:t>
            </a:r>
            <a:endParaRPr lang="en-US"/>
          </a:p>
          <a:p>
            <a:pPr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u="sng" dirty="0"/>
              <a:t>Data cleanup:-</a:t>
            </a:r>
            <a:r>
              <a:rPr lang="en-US" dirty="0"/>
              <a:t>Removing the missing and any negative values.</a:t>
            </a:r>
            <a:endParaRPr lang="en-US"/>
          </a:p>
          <a:p>
            <a:pPr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u="sng" dirty="0"/>
              <a:t>Data preparation:-</a:t>
            </a:r>
            <a:r>
              <a:rPr lang="en-US" dirty="0"/>
              <a:t>Imputing the missing values using random forest.</a:t>
            </a:r>
            <a:endParaRPr lang="en-US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u="sng" dirty="0"/>
              <a:t>Build the Model:-</a:t>
            </a:r>
            <a:r>
              <a:rPr lang="en-US" dirty="0"/>
              <a:t> Partition of the data into training and testing.</a:t>
            </a:r>
            <a:endParaRPr lang="en-US"/>
          </a:p>
          <a:p>
            <a:pPr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u="sng" dirty="0"/>
              <a:t>Selection of Model:-</a:t>
            </a:r>
            <a:r>
              <a:rPr lang="en-US" dirty="0"/>
              <a:t>Using logistic regression model to predict </a:t>
            </a:r>
            <a:endParaRPr lang="en-US"/>
          </a:p>
        </p:txBody>
      </p:sp>
      <p:pic>
        <p:nvPicPr>
          <p:cNvPr id="3" name="Audio Recording 13-Dec-2022 at 12:40:44 AM">
            <a:hlinkClick r:id="" action="ppaction://media"/>
            <a:extLst>
              <a:ext uri="{FF2B5EF4-FFF2-40B4-BE49-F238E27FC236}">
                <a16:creationId xmlns:a16="http://schemas.microsoft.com/office/drawing/2014/main" id="{E1F8A19B-D0BD-9147-4C0E-B641418DAB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4433" y="4062809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56000">
        <p:fade/>
      </p:transition>
    </mc:Choice>
    <mc:Fallback xmlns="">
      <p:transition advClick="0" advTm="15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4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50" y="-10715"/>
            <a:ext cx="9144000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5143499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05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Google Shape;382;p2">
            <a:extLst>
              <a:ext uri="{FF2B5EF4-FFF2-40B4-BE49-F238E27FC236}">
                <a16:creationId xmlns:a16="http://schemas.microsoft.com/office/drawing/2014/main" id="{D3A096CE-C2EB-57B0-B530-B710113037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6059" y="812004"/>
            <a:ext cx="2152062" cy="353139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Aft>
                <a:spcPts val="0"/>
              </a:spcAft>
              <a:buSzPts val="2000"/>
            </a:pPr>
            <a:r>
              <a:rPr lang="en-US" sz="3000"/>
              <a:t>Steps USED to create and predict the model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091013"/>
            <a:ext cx="0" cy="2736846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47A3A68-4184-038A-EC7A-1F65C6370301}"/>
              </a:ext>
            </a:extLst>
          </p:cNvPr>
          <p:cNvSpPr/>
          <p:nvPr/>
        </p:nvSpPr>
        <p:spPr>
          <a:xfrm>
            <a:off x="3973322" y="812004"/>
            <a:ext cx="4313428" cy="353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  <a:defRPr cap="all"/>
            </a:pPr>
            <a:r>
              <a:rPr lang="en-US" sz="1400" u="sng"/>
              <a:t>Checking the Model:-</a:t>
            </a:r>
            <a:r>
              <a:rPr lang="en-US" sz="1400"/>
              <a:t> Checking the Accuracy of the model. </a:t>
            </a:r>
          </a:p>
          <a:p>
            <a:pPr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  <a:defRPr cap="all"/>
            </a:pPr>
            <a:r>
              <a:rPr lang="en-US" sz="1400" u="sng"/>
              <a:t>Predict:-</a:t>
            </a:r>
            <a:r>
              <a:rPr lang="en-US" sz="1400"/>
              <a:t> Selecting and predicting the churn probabilities.</a:t>
            </a:r>
          </a:p>
          <a:p>
            <a:pPr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  <a:defRPr cap="all"/>
            </a:pPr>
            <a:r>
              <a:rPr lang="en-US" sz="1400" u="sng"/>
              <a:t>Assessing the Model:-</a:t>
            </a:r>
            <a:r>
              <a:rPr lang="en-US" sz="1400"/>
              <a:t> Reviewing the output of the Model.</a:t>
            </a:r>
          </a:p>
          <a:p>
            <a:pPr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  <a:defRPr cap="all"/>
            </a:pPr>
            <a:r>
              <a:rPr lang="en-US" sz="1400" u="sng"/>
              <a:t>Summarize:-</a:t>
            </a:r>
            <a:r>
              <a:rPr lang="en-US" sz="1400"/>
              <a:t> Summarizing the output from the Model.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C8E068-8600-F69D-CE5C-9DA9327F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7240" y="4412455"/>
            <a:ext cx="578317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05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sz="105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513635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36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Audio Recording 13-Dec-2022 at 12:41:26 AM">
            <a:hlinkClick r:id="" action="ppaction://media"/>
            <a:extLst>
              <a:ext uri="{FF2B5EF4-FFF2-40B4-BE49-F238E27FC236}">
                <a16:creationId xmlns:a16="http://schemas.microsoft.com/office/drawing/2014/main" id="{1420053A-6E52-47B3-EF55-E6A174E6C22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59737" y="392965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Recommendations FROM PREDICTION</a:t>
            </a:r>
            <a:endParaRPr dirty="0"/>
          </a:p>
        </p:txBody>
      </p:sp>
      <p:sp>
        <p:nvSpPr>
          <p:cNvPr id="437" name="Google Shape;437;p6"/>
          <p:cNvSpPr txBox="1">
            <a:spLocks noGrp="1"/>
          </p:cNvSpPr>
          <p:nvPr>
            <p:ph type="body" idx="1"/>
          </p:nvPr>
        </p:nvSpPr>
        <p:spPr>
          <a:xfrm>
            <a:off x="1241875" y="1125349"/>
            <a:ext cx="2074800" cy="270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solidFill>
                  <a:schemeClr val="accent3"/>
                </a:solidFill>
              </a:rPr>
              <a:t>Retention Strategy</a:t>
            </a:r>
            <a:endParaRPr sz="1600" dirty="0">
              <a:solidFill>
                <a:schemeClr val="accent3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200" dirty="0"/>
              <a:t>It is essential to maintain the service calls.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200" dirty="0"/>
              <a:t>Regular touch points to the customers give them a sense of belonging.</a:t>
            </a:r>
          </a:p>
        </p:txBody>
      </p:sp>
      <p:sp>
        <p:nvSpPr>
          <p:cNvPr id="438" name="Google Shape;438;p6"/>
          <p:cNvSpPr txBox="1">
            <a:spLocks noGrp="1"/>
          </p:cNvSpPr>
          <p:nvPr>
            <p:ph type="body" idx="2"/>
          </p:nvPr>
        </p:nvSpPr>
        <p:spPr>
          <a:xfrm>
            <a:off x="3534625" y="1125349"/>
            <a:ext cx="2074800" cy="265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solidFill>
                  <a:schemeClr val="accent3"/>
                </a:solidFill>
              </a:rPr>
              <a:t> International Plan</a:t>
            </a:r>
            <a:endParaRPr sz="1600" b="1" dirty="0">
              <a:solidFill>
                <a:schemeClr val="accent3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AutoNum type="arabicPeriod"/>
            </a:pPr>
            <a:r>
              <a:rPr lang="en" sz="1200" dirty="0"/>
              <a:t>In our international plan, it is important to have customized international plans.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AutoNum type="arabicPeriod"/>
            </a:pPr>
            <a:r>
              <a:rPr lang="en" sz="1200" dirty="0"/>
              <a:t>International plan customers should be communicated via rewards programs.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AutoNum type="arabicPeriod"/>
            </a:pPr>
            <a:endParaRPr lang="en" sz="1200" dirty="0"/>
          </a:p>
          <a:p>
            <a:pPr marL="22860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AutoNum type="arabicPeriod"/>
            </a:pPr>
            <a:endParaRPr sz="1200" dirty="0"/>
          </a:p>
        </p:txBody>
      </p:sp>
      <p:sp>
        <p:nvSpPr>
          <p:cNvPr id="439" name="Google Shape;439;p6"/>
          <p:cNvSpPr txBox="1">
            <a:spLocks noGrp="1"/>
          </p:cNvSpPr>
          <p:nvPr>
            <p:ph type="body" idx="3"/>
          </p:nvPr>
        </p:nvSpPr>
        <p:spPr>
          <a:xfrm>
            <a:off x="5827376" y="1125349"/>
            <a:ext cx="2074800" cy="270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b="1" dirty="0">
                <a:solidFill>
                  <a:schemeClr val="accent3"/>
                </a:solidFill>
              </a:rPr>
              <a:t>Total Day Calls &amp; Charges</a:t>
            </a:r>
            <a:endParaRPr sz="1600" b="1" dirty="0">
              <a:solidFill>
                <a:schemeClr val="accent3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200" dirty="0"/>
              <a:t>Charges are directly dependent on the time spent on call throughout the day.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None/>
            </a:pPr>
            <a:endParaRPr sz="1200" dirty="0"/>
          </a:p>
        </p:txBody>
      </p:sp>
      <p:pic>
        <p:nvPicPr>
          <p:cNvPr id="2" name="Audio Recording 13-Dec-2022 at 12:42:11 AM">
            <a:hlinkClick r:id="" action="ppaction://media"/>
            <a:extLst>
              <a:ext uri="{FF2B5EF4-FFF2-40B4-BE49-F238E27FC236}">
                <a16:creationId xmlns:a16="http://schemas.microsoft.com/office/drawing/2014/main" id="{81D7DF77-7D84-8334-F9A1-B541C6F6B4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495725" y="382555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66000">
        <p:fade/>
      </p:transition>
    </mc:Choice>
    <mc:Fallback xmlns="">
      <p:transition advClick="0" advTm="6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56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{BA40FE60-292A-7D40-AA71-54DFB4EEE28D}tf10001122</Template>
  <TotalTime>2887</TotalTime>
  <Words>293</Words>
  <Application>Microsoft Macintosh PowerPoint</Application>
  <PresentationFormat>On-screen Show (16:9)</PresentationFormat>
  <Paragraphs>37</Paragraphs>
  <Slides>7</Slides>
  <Notes>5</Notes>
  <HiddenSlides>0</HiddenSlides>
  <MMClips>7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Tw Cen MT</vt:lpstr>
      <vt:lpstr>Times New Roman</vt:lpstr>
      <vt:lpstr>Catamaran</vt:lpstr>
      <vt:lpstr>Catamaran Thin</vt:lpstr>
      <vt:lpstr>Circuit</vt:lpstr>
      <vt:lpstr>Prediction of Customer Churn rate of ABC Wireless   By  HARISH KUMAR UDDANDI, aBHInav THUPILI, BHARATH CHENNU, YASH PATEL. (GROUP-6)   </vt:lpstr>
      <vt:lpstr>PROBLEM statement</vt:lpstr>
      <vt:lpstr>Analysis of problem statement</vt:lpstr>
      <vt:lpstr>insights from project</vt:lpstr>
      <vt:lpstr>Steps USED to create and predict the model</vt:lpstr>
      <vt:lpstr>Steps USED to create and predict the model</vt:lpstr>
      <vt:lpstr>Recommendations FROM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 Likelihood, ABC Wireless  By  Sree Ananth Kumar Seethamraju, Eyob Tadele, Munerah AlFayez, Zade Al-Shayeb, Vamshee Deepak</dc:title>
  <dc:creator>Sharik Baig</dc:creator>
  <cp:lastModifiedBy>Thupili, Abhinav</cp:lastModifiedBy>
  <cp:revision>46</cp:revision>
  <dcterms:modified xsi:type="dcterms:W3CDTF">2022-12-13T05:46:20Z</dcterms:modified>
</cp:coreProperties>
</file>