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3" r:id="rId6"/>
    <p:sldId id="265" r:id="rId7"/>
    <p:sldId id="264" r:id="rId8"/>
    <p:sldId id="266"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81048C-2213-B443-88C0-15CD643F8700}" v="8" dt="2023-08-14T23:55:40.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07"/>
    <p:restoredTop sz="94694"/>
  </p:normalViewPr>
  <p:slideViewPr>
    <p:cSldViewPr snapToGrid="0">
      <p:cViewPr varScale="1">
        <p:scale>
          <a:sx n="117" d="100"/>
          <a:sy n="117" d="100"/>
        </p:scale>
        <p:origin x="11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pili, Abhinav" userId="516854c1-cd2c-4d8f-8dcd-3bd1b1089c49" providerId="ADAL" clId="{BE81048C-2213-B443-88C0-15CD643F8700}"/>
    <pc:docChg chg="custSel modSld">
      <pc:chgData name="Thupili, Abhinav" userId="516854c1-cd2c-4d8f-8dcd-3bd1b1089c49" providerId="ADAL" clId="{BE81048C-2213-B443-88C0-15CD643F8700}" dt="2023-08-14T23:55:43.996" v="53" actId="1076"/>
      <pc:docMkLst>
        <pc:docMk/>
      </pc:docMkLst>
      <pc:sldChg chg="mod modShow">
        <pc:chgData name="Thupili, Abhinav" userId="516854c1-cd2c-4d8f-8dcd-3bd1b1089c49" providerId="ADAL" clId="{BE81048C-2213-B443-88C0-15CD643F8700}" dt="2023-08-14T22:41:13.278" v="3" actId="729"/>
        <pc:sldMkLst>
          <pc:docMk/>
          <pc:sldMk cId="1874170896" sldId="256"/>
        </pc:sldMkLst>
      </pc:sldChg>
      <pc:sldChg chg="modSp mod">
        <pc:chgData name="Thupili, Abhinav" userId="516854c1-cd2c-4d8f-8dcd-3bd1b1089c49" providerId="ADAL" clId="{BE81048C-2213-B443-88C0-15CD643F8700}" dt="2023-08-14T23:42:44.504" v="48" actId="14100"/>
        <pc:sldMkLst>
          <pc:docMk/>
          <pc:sldMk cId="3220442161" sldId="257"/>
        </pc:sldMkLst>
        <pc:spChg chg="mod">
          <ac:chgData name="Thupili, Abhinav" userId="516854c1-cd2c-4d8f-8dcd-3bd1b1089c49" providerId="ADAL" clId="{BE81048C-2213-B443-88C0-15CD643F8700}" dt="2023-08-14T23:42:44.504" v="48" actId="14100"/>
          <ac:spMkLst>
            <pc:docMk/>
            <pc:sldMk cId="3220442161" sldId="257"/>
            <ac:spMk id="3" creationId="{287B0BF4-6479-9D24-2F2A-0CADADE83E87}"/>
          </ac:spMkLst>
        </pc:spChg>
      </pc:sldChg>
      <pc:sldChg chg="addSp modSp mod modAnim">
        <pc:chgData name="Thupili, Abhinav" userId="516854c1-cd2c-4d8f-8dcd-3bd1b1089c49" providerId="ADAL" clId="{BE81048C-2213-B443-88C0-15CD643F8700}" dt="2023-08-14T22:40:38.963" v="1" actId="1076"/>
        <pc:sldMkLst>
          <pc:docMk/>
          <pc:sldMk cId="3631896281" sldId="259"/>
        </pc:sldMkLst>
        <pc:picChg chg="add mod">
          <ac:chgData name="Thupili, Abhinav" userId="516854c1-cd2c-4d8f-8dcd-3bd1b1089c49" providerId="ADAL" clId="{BE81048C-2213-B443-88C0-15CD643F8700}" dt="2023-08-14T22:40:38.963" v="1" actId="1076"/>
          <ac:picMkLst>
            <pc:docMk/>
            <pc:sldMk cId="3631896281" sldId="259"/>
            <ac:picMk id="4" creationId="{2EB59D20-49DC-AEC4-CB84-41A33BC793A8}"/>
          </ac:picMkLst>
        </pc:picChg>
      </pc:sldChg>
      <pc:sldChg chg="addSp modSp mod modAnim">
        <pc:chgData name="Thupili, Abhinav" userId="516854c1-cd2c-4d8f-8dcd-3bd1b1089c49" providerId="ADAL" clId="{BE81048C-2213-B443-88C0-15CD643F8700}" dt="2023-08-14T23:32:06.632" v="46" actId="1076"/>
        <pc:sldMkLst>
          <pc:docMk/>
          <pc:sldMk cId="2485686662" sldId="260"/>
        </pc:sldMkLst>
        <pc:picChg chg="add mod">
          <ac:chgData name="Thupili, Abhinav" userId="516854c1-cd2c-4d8f-8dcd-3bd1b1089c49" providerId="ADAL" clId="{BE81048C-2213-B443-88C0-15CD643F8700}" dt="2023-08-14T23:32:06.632" v="46" actId="1076"/>
          <ac:picMkLst>
            <pc:docMk/>
            <pc:sldMk cId="2485686662" sldId="260"/>
            <ac:picMk id="4" creationId="{5D0D654D-4F43-DD16-2900-FE1F2002F9B8}"/>
          </ac:picMkLst>
        </pc:picChg>
      </pc:sldChg>
      <pc:sldChg chg="addSp modSp mod modAnim">
        <pc:chgData name="Thupili, Abhinav" userId="516854c1-cd2c-4d8f-8dcd-3bd1b1089c49" providerId="ADAL" clId="{BE81048C-2213-B443-88C0-15CD643F8700}" dt="2023-08-14T23:45:39.283" v="51" actId="1076"/>
        <pc:sldMkLst>
          <pc:docMk/>
          <pc:sldMk cId="236683154" sldId="261"/>
        </pc:sldMkLst>
        <pc:picChg chg="add mod">
          <ac:chgData name="Thupili, Abhinav" userId="516854c1-cd2c-4d8f-8dcd-3bd1b1089c49" providerId="ADAL" clId="{BE81048C-2213-B443-88C0-15CD643F8700}" dt="2023-08-14T23:45:39.283" v="51" actId="1076"/>
          <ac:picMkLst>
            <pc:docMk/>
            <pc:sldMk cId="236683154" sldId="261"/>
            <ac:picMk id="5" creationId="{36AA2570-FFF1-4250-76F4-5734A6CA2A6C}"/>
          </ac:picMkLst>
        </pc:picChg>
      </pc:sldChg>
      <pc:sldChg chg="addSp modSp mod modAnim">
        <pc:chgData name="Thupili, Abhinav" userId="516854c1-cd2c-4d8f-8dcd-3bd1b1089c49" providerId="ADAL" clId="{BE81048C-2213-B443-88C0-15CD643F8700}" dt="2023-08-14T23:55:43.996" v="53" actId="1076"/>
        <pc:sldMkLst>
          <pc:docMk/>
          <pc:sldMk cId="287656710" sldId="262"/>
        </pc:sldMkLst>
        <pc:spChg chg="mod">
          <ac:chgData name="Thupili, Abhinav" userId="516854c1-cd2c-4d8f-8dcd-3bd1b1089c49" providerId="ADAL" clId="{BE81048C-2213-B443-88C0-15CD643F8700}" dt="2023-08-14T23:11:14.328" v="39" actId="20577"/>
          <ac:spMkLst>
            <pc:docMk/>
            <pc:sldMk cId="287656710" sldId="262"/>
            <ac:spMk id="3" creationId="{E4B6531D-6F63-52A8-2BFD-53D9C5E2D37A}"/>
          </ac:spMkLst>
        </pc:spChg>
        <pc:picChg chg="add mod">
          <ac:chgData name="Thupili, Abhinav" userId="516854c1-cd2c-4d8f-8dcd-3bd1b1089c49" providerId="ADAL" clId="{BE81048C-2213-B443-88C0-15CD643F8700}" dt="2023-08-14T23:55:43.996" v="53" actId="1076"/>
          <ac:picMkLst>
            <pc:docMk/>
            <pc:sldMk cId="287656710" sldId="262"/>
            <ac:picMk id="5" creationId="{930F52A2-F264-8788-EE15-2993633EFD7E}"/>
          </ac:picMkLst>
        </pc:picChg>
      </pc:sldChg>
      <pc:sldChg chg="addSp delSp modSp mod modAnim">
        <pc:chgData name="Thupili, Abhinav" userId="516854c1-cd2c-4d8f-8dcd-3bd1b1089c49" providerId="ADAL" clId="{BE81048C-2213-B443-88C0-15CD643F8700}" dt="2023-08-14T22:48:53.768" v="9" actId="478"/>
        <pc:sldMkLst>
          <pc:docMk/>
          <pc:sldMk cId="242628283" sldId="263"/>
        </pc:sldMkLst>
        <pc:spChg chg="del mod">
          <ac:chgData name="Thupili, Abhinav" userId="516854c1-cd2c-4d8f-8dcd-3bd1b1089c49" providerId="ADAL" clId="{BE81048C-2213-B443-88C0-15CD643F8700}" dt="2023-08-14T22:48:46.090" v="7" actId="478"/>
          <ac:spMkLst>
            <pc:docMk/>
            <pc:sldMk cId="242628283" sldId="263"/>
            <ac:spMk id="2" creationId="{8DFBD941-8128-2BCB-60DB-114773EE001B}"/>
          </ac:spMkLst>
        </pc:spChg>
        <pc:spChg chg="add del mod">
          <ac:chgData name="Thupili, Abhinav" userId="516854c1-cd2c-4d8f-8dcd-3bd1b1089c49" providerId="ADAL" clId="{BE81048C-2213-B443-88C0-15CD643F8700}" dt="2023-08-14T22:48:53.768" v="9" actId="478"/>
          <ac:spMkLst>
            <pc:docMk/>
            <pc:sldMk cId="242628283" sldId="263"/>
            <ac:spMk id="6" creationId="{1850E7EC-819D-35DC-2A7E-97EB603D45F8}"/>
          </ac:spMkLst>
        </pc:spChg>
        <pc:picChg chg="add mod">
          <ac:chgData name="Thupili, Abhinav" userId="516854c1-cd2c-4d8f-8dcd-3bd1b1089c49" providerId="ADAL" clId="{BE81048C-2213-B443-88C0-15CD643F8700}" dt="2023-08-14T22:48:32.867" v="6" actId="1076"/>
          <ac:picMkLst>
            <pc:docMk/>
            <pc:sldMk cId="242628283" sldId="263"/>
            <ac:picMk id="3" creationId="{E114C7CC-EE75-1516-5727-915927AD2C0A}"/>
          </ac:picMkLst>
        </pc:picChg>
        <pc:picChg chg="mod">
          <ac:chgData name="Thupili, Abhinav" userId="516854c1-cd2c-4d8f-8dcd-3bd1b1089c49" providerId="ADAL" clId="{BE81048C-2213-B443-88C0-15CD643F8700}" dt="2023-08-14T22:48:51.060" v="8" actId="14100"/>
          <ac:picMkLst>
            <pc:docMk/>
            <pc:sldMk cId="242628283" sldId="263"/>
            <ac:picMk id="5" creationId="{16F1DC96-04A6-0CA9-9566-A5FE02C3EBDF}"/>
          </ac:picMkLst>
        </pc:picChg>
      </pc:sldChg>
      <pc:sldChg chg="addSp modSp mod modAnim">
        <pc:chgData name="Thupili, Abhinav" userId="516854c1-cd2c-4d8f-8dcd-3bd1b1089c49" providerId="ADAL" clId="{BE81048C-2213-B443-88C0-15CD643F8700}" dt="2023-08-14T23:08:30.728" v="31" actId="1076"/>
        <pc:sldMkLst>
          <pc:docMk/>
          <pc:sldMk cId="3979204473" sldId="264"/>
        </pc:sldMkLst>
        <pc:picChg chg="add mod">
          <ac:chgData name="Thupili, Abhinav" userId="516854c1-cd2c-4d8f-8dcd-3bd1b1089c49" providerId="ADAL" clId="{BE81048C-2213-B443-88C0-15CD643F8700}" dt="2023-08-14T23:08:30.728" v="31" actId="1076"/>
          <ac:picMkLst>
            <pc:docMk/>
            <pc:sldMk cId="3979204473" sldId="264"/>
            <ac:picMk id="2" creationId="{03A7BF28-AD6D-CB5F-7B28-AA856457CEBB}"/>
          </ac:picMkLst>
        </pc:picChg>
      </pc:sldChg>
      <pc:sldChg chg="addSp delSp modSp mod modAnim">
        <pc:chgData name="Thupili, Abhinav" userId="516854c1-cd2c-4d8f-8dcd-3bd1b1089c49" providerId="ADAL" clId="{BE81048C-2213-B443-88C0-15CD643F8700}" dt="2023-08-14T23:00:35.592" v="28" actId="1076"/>
        <pc:sldMkLst>
          <pc:docMk/>
          <pc:sldMk cId="3350260421" sldId="265"/>
        </pc:sldMkLst>
        <pc:spChg chg="del mod">
          <ac:chgData name="Thupili, Abhinav" userId="516854c1-cd2c-4d8f-8dcd-3bd1b1089c49" providerId="ADAL" clId="{BE81048C-2213-B443-88C0-15CD643F8700}" dt="2023-08-14T22:49:08.171" v="11" actId="478"/>
          <ac:spMkLst>
            <pc:docMk/>
            <pc:sldMk cId="3350260421" sldId="265"/>
            <ac:spMk id="2" creationId="{8DFBD941-8128-2BCB-60DB-114773EE001B}"/>
          </ac:spMkLst>
        </pc:spChg>
        <pc:spChg chg="add del mod">
          <ac:chgData name="Thupili, Abhinav" userId="516854c1-cd2c-4d8f-8dcd-3bd1b1089c49" providerId="ADAL" clId="{BE81048C-2213-B443-88C0-15CD643F8700}" dt="2023-08-14T22:49:10.788" v="12" actId="478"/>
          <ac:spMkLst>
            <pc:docMk/>
            <pc:sldMk cId="3350260421" sldId="265"/>
            <ac:spMk id="4" creationId="{985D6EBD-0628-1E74-0489-30246DAF00A9}"/>
          </ac:spMkLst>
        </pc:spChg>
        <pc:picChg chg="add mod">
          <ac:chgData name="Thupili, Abhinav" userId="516854c1-cd2c-4d8f-8dcd-3bd1b1089c49" providerId="ADAL" clId="{BE81048C-2213-B443-88C0-15CD643F8700}" dt="2023-08-14T23:00:35.592" v="28" actId="1076"/>
          <ac:picMkLst>
            <pc:docMk/>
            <pc:sldMk cId="3350260421" sldId="265"/>
            <ac:picMk id="5" creationId="{3BB1CC46-FABD-3A68-7287-991A3D882BCA}"/>
          </ac:picMkLst>
        </pc:picChg>
        <pc:picChg chg="mod">
          <ac:chgData name="Thupili, Abhinav" userId="516854c1-cd2c-4d8f-8dcd-3bd1b1089c49" providerId="ADAL" clId="{BE81048C-2213-B443-88C0-15CD643F8700}" dt="2023-08-14T22:49:29.667" v="17" actId="14100"/>
          <ac:picMkLst>
            <pc:docMk/>
            <pc:sldMk cId="3350260421" sldId="265"/>
            <ac:picMk id="17" creationId="{0868E8BB-A333-5185-98AE-D3465DB5848F}"/>
          </ac:picMkLst>
        </pc:picChg>
        <pc:picChg chg="mod">
          <ac:chgData name="Thupili, Abhinav" userId="516854c1-cd2c-4d8f-8dcd-3bd1b1089c49" providerId="ADAL" clId="{BE81048C-2213-B443-88C0-15CD643F8700}" dt="2023-08-14T22:49:19.512" v="14" actId="14100"/>
          <ac:picMkLst>
            <pc:docMk/>
            <pc:sldMk cId="3350260421" sldId="265"/>
            <ac:picMk id="19" creationId="{EA5E02AD-46CA-6829-0D3E-43D38A03C065}"/>
          </ac:picMkLst>
        </pc:picChg>
        <pc:picChg chg="mod">
          <ac:chgData name="Thupili, Abhinav" userId="516854c1-cd2c-4d8f-8dcd-3bd1b1089c49" providerId="ADAL" clId="{BE81048C-2213-B443-88C0-15CD643F8700}" dt="2023-08-14T22:49:32.881" v="18" actId="14100"/>
          <ac:picMkLst>
            <pc:docMk/>
            <pc:sldMk cId="3350260421" sldId="265"/>
            <ac:picMk id="21" creationId="{47EADFEB-1ACC-6779-6FBD-D3C538421A9B}"/>
          </ac:picMkLst>
        </pc:picChg>
      </pc:sldChg>
      <pc:sldChg chg="addSp delSp modSp mod modAnim">
        <pc:chgData name="Thupili, Abhinav" userId="516854c1-cd2c-4d8f-8dcd-3bd1b1089c49" providerId="ADAL" clId="{BE81048C-2213-B443-88C0-15CD643F8700}" dt="2023-08-14T23:25:36.742" v="41" actId="1076"/>
        <pc:sldMkLst>
          <pc:docMk/>
          <pc:sldMk cId="2971540111" sldId="266"/>
        </pc:sldMkLst>
        <pc:spChg chg="del">
          <ac:chgData name="Thupili, Abhinav" userId="516854c1-cd2c-4d8f-8dcd-3bd1b1089c49" providerId="ADAL" clId="{BE81048C-2213-B443-88C0-15CD643F8700}" dt="2023-08-14T22:50:10.415" v="19" actId="478"/>
          <ac:spMkLst>
            <pc:docMk/>
            <pc:sldMk cId="2971540111" sldId="266"/>
            <ac:spMk id="2" creationId="{8DFBD941-8128-2BCB-60DB-114773EE001B}"/>
          </ac:spMkLst>
        </pc:spChg>
        <pc:spChg chg="mod">
          <ac:chgData name="Thupili, Abhinav" userId="516854c1-cd2c-4d8f-8dcd-3bd1b1089c49" providerId="ADAL" clId="{BE81048C-2213-B443-88C0-15CD643F8700}" dt="2023-08-14T22:50:48.051" v="26" actId="1076"/>
          <ac:spMkLst>
            <pc:docMk/>
            <pc:sldMk cId="2971540111" sldId="266"/>
            <ac:spMk id="3" creationId="{DBC00390-B2B2-5A97-8C1C-8DCF1BD5B1BC}"/>
          </ac:spMkLst>
        </pc:spChg>
        <pc:spChg chg="add del mod">
          <ac:chgData name="Thupili, Abhinav" userId="516854c1-cd2c-4d8f-8dcd-3bd1b1089c49" providerId="ADAL" clId="{BE81048C-2213-B443-88C0-15CD643F8700}" dt="2023-08-14T22:50:13.801" v="20" actId="478"/>
          <ac:spMkLst>
            <pc:docMk/>
            <pc:sldMk cId="2971540111" sldId="266"/>
            <ac:spMk id="5" creationId="{457C2F08-82C7-B98D-7BBE-649B49D95834}"/>
          </ac:spMkLst>
        </pc:spChg>
        <pc:spChg chg="mod">
          <ac:chgData name="Thupili, Abhinav" userId="516854c1-cd2c-4d8f-8dcd-3bd1b1089c49" providerId="ADAL" clId="{BE81048C-2213-B443-88C0-15CD643F8700}" dt="2023-08-14T23:09:22.059" v="37" actId="1076"/>
          <ac:spMkLst>
            <pc:docMk/>
            <pc:sldMk cId="2971540111" sldId="266"/>
            <ac:spMk id="19" creationId="{EC263E5C-EB63-1E25-2722-9D49E6AC7D29}"/>
          </ac:spMkLst>
        </pc:spChg>
        <pc:picChg chg="add mod">
          <ac:chgData name="Thupili, Abhinav" userId="516854c1-cd2c-4d8f-8dcd-3bd1b1089c49" providerId="ADAL" clId="{BE81048C-2213-B443-88C0-15CD643F8700}" dt="2023-08-14T23:25:36.742" v="41" actId="1076"/>
          <ac:picMkLst>
            <pc:docMk/>
            <pc:sldMk cId="2971540111" sldId="266"/>
            <ac:picMk id="6" creationId="{D6AF3AC5-4A66-116E-B6A5-AA329D6DC0AB}"/>
          </ac:picMkLst>
        </pc:picChg>
        <pc:picChg chg="mod">
          <ac:chgData name="Thupili, Abhinav" userId="516854c1-cd2c-4d8f-8dcd-3bd1b1089c49" providerId="ADAL" clId="{BE81048C-2213-B443-88C0-15CD643F8700}" dt="2023-08-14T23:09:30.856" v="38" actId="14100"/>
          <ac:picMkLst>
            <pc:docMk/>
            <pc:sldMk cId="2971540111" sldId="266"/>
            <ac:picMk id="13" creationId="{CCCCC793-6804-30B8-4A0C-EF645CA8154F}"/>
          </ac:picMkLst>
        </pc:picChg>
        <pc:picChg chg="mod">
          <ac:chgData name="Thupili, Abhinav" userId="516854c1-cd2c-4d8f-8dcd-3bd1b1089c49" providerId="ADAL" clId="{BE81048C-2213-B443-88C0-15CD643F8700}" dt="2023-08-14T23:09:13.526" v="36" actId="14100"/>
          <ac:picMkLst>
            <pc:docMk/>
            <pc:sldMk cId="2971540111" sldId="266"/>
            <ac:picMk id="17" creationId="{360B7E85-EBA6-CBFB-F913-AB756C597C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30503-A52E-ED4C-AD49-5F965975926F}" type="datetimeFigureOut">
              <a:rPr lang="en-US" smtClean="0"/>
              <a:t>8/14/23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2880A-A6A8-614D-8FD6-A858637A59A8}" type="slidenum">
              <a:rPr lang="en-US" smtClean="0"/>
              <a:t>‹#›</a:t>
            </a:fld>
            <a:endParaRPr lang="en-US"/>
          </a:p>
        </p:txBody>
      </p:sp>
    </p:spTree>
    <p:extLst>
      <p:ext uri="{BB962C8B-B14F-4D97-AF65-F5344CB8AC3E}">
        <p14:creationId xmlns:p14="http://schemas.microsoft.com/office/powerpoint/2010/main" val="406595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Visualization of all numerical attributes.</a:t>
            </a:r>
          </a:p>
        </p:txBody>
      </p:sp>
      <p:sp>
        <p:nvSpPr>
          <p:cNvPr id="4" name="Slide Number Placeholder 3"/>
          <p:cNvSpPr>
            <a:spLocks noGrp="1"/>
          </p:cNvSpPr>
          <p:nvPr>
            <p:ph type="sldNum" sz="quarter" idx="5"/>
          </p:nvPr>
        </p:nvSpPr>
        <p:spPr/>
        <p:txBody>
          <a:bodyPr/>
          <a:lstStyle/>
          <a:p>
            <a:fld id="{7142880A-A6A8-614D-8FD6-A858637A59A8}" type="slidenum">
              <a:rPr lang="en-US" smtClean="0"/>
              <a:t>7</a:t>
            </a:fld>
            <a:endParaRPr lang="en-US"/>
          </a:p>
        </p:txBody>
      </p:sp>
    </p:spTree>
    <p:extLst>
      <p:ext uri="{BB962C8B-B14F-4D97-AF65-F5344CB8AC3E}">
        <p14:creationId xmlns:p14="http://schemas.microsoft.com/office/powerpoint/2010/main" val="323374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2880A-A6A8-614D-8FD6-A858637A59A8}" type="slidenum">
              <a:rPr lang="en-US" smtClean="0"/>
              <a:t>8</a:t>
            </a:fld>
            <a:endParaRPr lang="en-US"/>
          </a:p>
        </p:txBody>
      </p:sp>
    </p:spTree>
    <p:extLst>
      <p:ext uri="{BB962C8B-B14F-4D97-AF65-F5344CB8AC3E}">
        <p14:creationId xmlns:p14="http://schemas.microsoft.com/office/powerpoint/2010/main" val="14740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8/14/23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552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8/14/23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3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8/14/23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402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332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8/14/23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8/14/23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402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8/14/23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329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8/14/23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87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005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8/14/23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8630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8/14/23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32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8/14/23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1502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29714-B1B9-197D-1034-A79208A44A90}"/>
              </a:ext>
            </a:extLst>
          </p:cNvPr>
          <p:cNvSpPr>
            <a:spLocks noGrp="1"/>
          </p:cNvSpPr>
          <p:nvPr>
            <p:ph type="ctrTitle"/>
          </p:nvPr>
        </p:nvSpPr>
        <p:spPr>
          <a:xfrm>
            <a:off x="648929" y="639097"/>
            <a:ext cx="6253317" cy="3686015"/>
          </a:xfrm>
        </p:spPr>
        <p:txBody>
          <a:bodyPr>
            <a:normAutofit/>
          </a:bodyPr>
          <a:lstStyle/>
          <a:p>
            <a:r>
              <a:rPr lang="en-US" sz="5000" b="1" u="heavy" kern="100" dirty="0">
                <a:effectLst/>
                <a:latin typeface="Calibri" panose="020F0502020204030204" pitchFamily="34" charset="0"/>
                <a:ea typeface="Calibri" panose="020F0502020204030204" pitchFamily="34" charset="0"/>
                <a:cs typeface="Calibri" panose="020F0502020204030204" pitchFamily="34" charset="0"/>
              </a:rPr>
              <a:t>"Prediction of House SalePrice with Advanced Machine Learning Models."</a:t>
            </a:r>
            <a:br>
              <a:rPr lang="en-US" sz="5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5000" dirty="0"/>
          </a:p>
        </p:txBody>
      </p:sp>
      <p:sp>
        <p:nvSpPr>
          <p:cNvPr id="3" name="Subtitle 2">
            <a:extLst>
              <a:ext uri="{FF2B5EF4-FFF2-40B4-BE49-F238E27FC236}">
                <a16:creationId xmlns:a16="http://schemas.microsoft.com/office/drawing/2014/main" id="{1F7F236E-0D0A-2CE9-B44D-969051245673}"/>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 Abhinav thupili</a:t>
            </a:r>
          </a:p>
        </p:txBody>
      </p:sp>
      <p:cxnSp>
        <p:nvCxnSpPr>
          <p:cNvPr id="14"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3" descr="A midsection of a person holding a miniature house">
            <a:extLst>
              <a:ext uri="{FF2B5EF4-FFF2-40B4-BE49-F238E27FC236}">
                <a16:creationId xmlns:a16="http://schemas.microsoft.com/office/drawing/2014/main" id="{1FB93AC6-4CB1-1532-BC4E-F8A2E62A4E4E}"/>
              </a:ext>
            </a:extLst>
          </p:cNvPr>
          <p:cNvPicPr>
            <a:picLocks noChangeAspect="1"/>
          </p:cNvPicPr>
          <p:nvPr/>
        </p:nvPicPr>
        <p:blipFill rotWithShape="1">
          <a:blip r:embed="rId4"/>
          <a:srcRect l="29544" r="27874" b="-1"/>
          <a:stretch/>
        </p:blipFill>
        <p:spPr>
          <a:xfrm>
            <a:off x="7556686" y="1"/>
            <a:ext cx="4635315" cy="6857999"/>
          </a:xfrm>
          <a:prstGeom prst="rect">
            <a:avLst/>
          </a:prstGeom>
        </p:spPr>
      </p:pic>
      <p:pic>
        <p:nvPicPr>
          <p:cNvPr id="6" name="Audio Recording Aug 14, 2023 at 5:28:54 PM">
            <a:hlinkClick r:id="" action="ppaction://media"/>
            <a:extLst>
              <a:ext uri="{FF2B5EF4-FFF2-40B4-BE49-F238E27FC236}">
                <a16:creationId xmlns:a16="http://schemas.microsoft.com/office/drawing/2014/main" id="{4E0395FD-0653-105E-C5F2-A4150B084F5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562086" y="5694237"/>
            <a:ext cx="812800" cy="812800"/>
          </a:xfrm>
          <a:prstGeom prst="rect">
            <a:avLst/>
          </a:prstGeom>
        </p:spPr>
      </p:pic>
    </p:spTree>
    <p:extLst>
      <p:ext uri="{BB962C8B-B14F-4D97-AF65-F5344CB8AC3E}">
        <p14:creationId xmlns:p14="http://schemas.microsoft.com/office/powerpoint/2010/main" val="1874170896"/>
      </p:ext>
    </p:extLst>
  </p:cSld>
  <p:clrMapOvr>
    <a:masterClrMapping/>
  </p:clrMapOvr>
  <mc:AlternateContent xmlns:mc="http://schemas.openxmlformats.org/markup-compatibility/2006" xmlns:p14="http://schemas.microsoft.com/office/powerpoint/2010/main">
    <mc:Choice Requires="p14">
      <p:transition spd="slow" p14:dur="2000" advTm="14123"/>
    </mc:Choice>
    <mc:Fallback xmlns="">
      <p:transition spd="slow" advTm="141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85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extLst>
    <p:ext uri="{E180D4A7-C9FB-4DFB-919C-405C955672EB}">
      <p14:showEvtLst xmlns:p14="http://schemas.microsoft.com/office/powerpoint/2010/main">
        <p14:playEvt time="2363" objId="6"/>
        <p14:stopEvt time="12366" objId="6"/>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C5EB-294C-6919-0E70-D7D7E36BBFE3}"/>
              </a:ext>
            </a:extLst>
          </p:cNvPr>
          <p:cNvSpPr>
            <a:spLocks noGrp="1"/>
          </p:cNvSpPr>
          <p:nvPr>
            <p:ph type="title"/>
          </p:nvPr>
        </p:nvSpPr>
        <p:spPr/>
        <p:txBody>
          <a:bodyPr>
            <a:normAutofit/>
          </a:bodyPr>
          <a:lstStyle/>
          <a:p>
            <a:pPr algn="ctr"/>
            <a:r>
              <a:rPr lang="en-US" sz="4000" b="1" dirty="0">
                <a:solidFill>
                  <a:srgbClr val="3E3E3E"/>
                </a:solidFill>
                <a:effectLst/>
                <a:latin typeface="Libre Baskerville" panose="02000000000000000000" pitchFamily="2" charset="0"/>
                <a:ea typeface="Calibri" panose="020F0502020204030204" pitchFamily="34" charset="0"/>
                <a:cs typeface="Times New Roman" panose="02020603050405020304" pitchFamily="18" charset="0"/>
              </a:rPr>
              <a:t>Performance Evaluations</a:t>
            </a:r>
            <a:r>
              <a:rPr lang="en-US" sz="4000" b="1" dirty="0">
                <a:effectLst/>
              </a:rPr>
              <a:t> </a:t>
            </a:r>
            <a:endParaRPr lang="en-US" sz="4000" b="1" dirty="0"/>
          </a:p>
        </p:txBody>
      </p:sp>
      <p:sp>
        <p:nvSpPr>
          <p:cNvPr id="3" name="Content Placeholder 2">
            <a:extLst>
              <a:ext uri="{FF2B5EF4-FFF2-40B4-BE49-F238E27FC236}">
                <a16:creationId xmlns:a16="http://schemas.microsoft.com/office/drawing/2014/main" id="{C6F7A470-3CEA-59ED-7A4F-B46450733C58}"/>
              </a:ext>
            </a:extLst>
          </p:cNvPr>
          <p:cNvSpPr>
            <a:spLocks noGrp="1"/>
          </p:cNvSpPr>
          <p:nvPr>
            <p:ph idx="1"/>
          </p:nvPr>
        </p:nvSpPr>
        <p:spPr/>
        <p:txBody>
          <a:bodyPr/>
          <a:lstStyle/>
          <a:p>
            <a:r>
              <a:rPr lang="en-US" dirty="0"/>
              <a:t>The final GBM Model Metrics are as follows:</a:t>
            </a:r>
          </a:p>
        </p:txBody>
      </p:sp>
      <p:graphicFrame>
        <p:nvGraphicFramePr>
          <p:cNvPr id="4" name="Table 4">
            <a:extLst>
              <a:ext uri="{FF2B5EF4-FFF2-40B4-BE49-F238E27FC236}">
                <a16:creationId xmlns:a16="http://schemas.microsoft.com/office/drawing/2014/main" id="{0590D38A-1B27-8185-73E3-D84F798FF867}"/>
              </a:ext>
            </a:extLst>
          </p:cNvPr>
          <p:cNvGraphicFramePr>
            <a:graphicFrameLocks noGrp="1"/>
          </p:cNvGraphicFramePr>
          <p:nvPr>
            <p:extLst>
              <p:ext uri="{D42A27DB-BD31-4B8C-83A1-F6EECF244321}">
                <p14:modId xmlns:p14="http://schemas.microsoft.com/office/powerpoint/2010/main" val="3960553739"/>
              </p:ext>
            </p:extLst>
          </p:nvPr>
        </p:nvGraphicFramePr>
        <p:xfrm>
          <a:off x="1249679" y="3048000"/>
          <a:ext cx="9059091" cy="1603501"/>
        </p:xfrm>
        <a:graphic>
          <a:graphicData uri="http://schemas.openxmlformats.org/drawingml/2006/table">
            <a:tbl>
              <a:tblPr firstRow="1" bandRow="1">
                <a:tableStyleId>{5C22544A-7EE6-4342-B048-85BDC9FD1C3A}</a:tableStyleId>
              </a:tblPr>
              <a:tblGrid>
                <a:gridCol w="3019697">
                  <a:extLst>
                    <a:ext uri="{9D8B030D-6E8A-4147-A177-3AD203B41FA5}">
                      <a16:colId xmlns:a16="http://schemas.microsoft.com/office/drawing/2014/main" val="2718519925"/>
                    </a:ext>
                  </a:extLst>
                </a:gridCol>
                <a:gridCol w="3019697">
                  <a:extLst>
                    <a:ext uri="{9D8B030D-6E8A-4147-A177-3AD203B41FA5}">
                      <a16:colId xmlns:a16="http://schemas.microsoft.com/office/drawing/2014/main" val="1150721019"/>
                    </a:ext>
                  </a:extLst>
                </a:gridCol>
                <a:gridCol w="3019697">
                  <a:extLst>
                    <a:ext uri="{9D8B030D-6E8A-4147-A177-3AD203B41FA5}">
                      <a16:colId xmlns:a16="http://schemas.microsoft.com/office/drawing/2014/main" val="2050257707"/>
                    </a:ext>
                  </a:extLst>
                </a:gridCol>
              </a:tblGrid>
              <a:tr h="1066800">
                <a:tc>
                  <a:txBody>
                    <a:bodyPr/>
                    <a:lstStyle/>
                    <a:p>
                      <a:r>
                        <a:rPr lang="en-US" dirty="0">
                          <a:solidFill>
                            <a:schemeClr val="tx1"/>
                          </a:solidFill>
                        </a:rPr>
                        <a:t>RMSE</a:t>
                      </a:r>
                    </a:p>
                  </a:txBody>
                  <a:tcPr/>
                </a:tc>
                <a:tc>
                  <a:txBody>
                    <a:bodyPr/>
                    <a:lstStyle/>
                    <a:p>
                      <a:r>
                        <a:rPr lang="en-US" dirty="0">
                          <a:solidFill>
                            <a:schemeClr val="tx1"/>
                          </a:solidFill>
                        </a:rPr>
                        <a:t>R-squared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MAE </a:t>
                      </a:r>
                    </a:p>
                  </a:txBody>
                  <a:tcPr/>
                </a:tc>
                <a:extLst>
                  <a:ext uri="{0D108BD9-81ED-4DB2-BD59-A6C34878D82A}">
                    <a16:rowId xmlns:a16="http://schemas.microsoft.com/office/drawing/2014/main" val="2801244404"/>
                  </a:ext>
                </a:extLst>
              </a:tr>
              <a:tr h="536701">
                <a:tc>
                  <a:txBody>
                    <a:bodyPr/>
                    <a:lstStyle/>
                    <a:p>
                      <a:r>
                        <a:rPr lang="en-US" dirty="0"/>
                        <a:t>17990.46</a:t>
                      </a:r>
                    </a:p>
                  </a:txBody>
                  <a:tcPr/>
                </a:tc>
                <a:tc>
                  <a:txBody>
                    <a:bodyPr/>
                    <a:lstStyle/>
                    <a:p>
                      <a:r>
                        <a:rPr lang="en-US" dirty="0"/>
                        <a:t>0.8849166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12778.11</a:t>
                      </a:r>
                    </a:p>
                  </a:txBody>
                  <a:tcPr/>
                </a:tc>
                <a:extLst>
                  <a:ext uri="{0D108BD9-81ED-4DB2-BD59-A6C34878D82A}">
                    <a16:rowId xmlns:a16="http://schemas.microsoft.com/office/drawing/2014/main" val="1651074105"/>
                  </a:ext>
                </a:extLst>
              </a:tr>
            </a:tbl>
          </a:graphicData>
        </a:graphic>
      </p:graphicFrame>
      <p:pic>
        <p:nvPicPr>
          <p:cNvPr id="5" name="Audio Recording Aug 14, 2023 at 7:45:33 PM">
            <a:hlinkClick r:id="" action="ppaction://media"/>
            <a:extLst>
              <a:ext uri="{FF2B5EF4-FFF2-40B4-BE49-F238E27FC236}">
                <a16:creationId xmlns:a16="http://schemas.microsoft.com/office/drawing/2014/main" id="{36AA2570-FFF1-4250-76F4-5734A6CA2A6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88320" y="5649918"/>
            <a:ext cx="812800" cy="812800"/>
          </a:xfrm>
          <a:prstGeom prst="rect">
            <a:avLst/>
          </a:prstGeom>
        </p:spPr>
      </p:pic>
    </p:spTree>
    <p:extLst>
      <p:ext uri="{BB962C8B-B14F-4D97-AF65-F5344CB8AC3E}">
        <p14:creationId xmlns:p14="http://schemas.microsoft.com/office/powerpoint/2010/main" val="2366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0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EDCC-4AF4-7C54-1628-69BC5C3D021A}"/>
              </a:ext>
            </a:extLst>
          </p:cNvPr>
          <p:cNvSpPr>
            <a:spLocks noGrp="1"/>
          </p:cNvSpPr>
          <p:nvPr>
            <p:ph type="title"/>
          </p:nvPr>
        </p:nvSpPr>
        <p:spPr>
          <a:xfrm>
            <a:off x="1097280" y="286604"/>
            <a:ext cx="10058400" cy="606026"/>
          </a:xfrm>
        </p:spPr>
        <p:txBody>
          <a:bodyPr>
            <a:normAutofit fontScale="90000"/>
          </a:bodyPr>
          <a:lstStyle/>
          <a:p>
            <a:pPr algn="ctr"/>
            <a:r>
              <a:rPr lang="en-US" sz="4000" b="1" dirty="0">
                <a:solidFill>
                  <a:srgbClr val="3E3E3E"/>
                </a:solidFill>
                <a:effectLst/>
                <a:latin typeface="Libre Baskerville" panose="02000000000000000000" pitchFamily="2" charset="0"/>
                <a:ea typeface="Calibri" panose="020F0502020204030204" pitchFamily="34" charset="0"/>
                <a:cs typeface="Times New Roman" panose="02020603050405020304" pitchFamily="18" charset="0"/>
              </a:rPr>
              <a:t>Insights &amp; Conclusions</a:t>
            </a:r>
            <a:r>
              <a:rPr lang="en-US" sz="4000" b="1" dirty="0">
                <a:effectLst/>
              </a:rPr>
              <a:t> </a:t>
            </a:r>
            <a:endParaRPr lang="en-US" sz="4000" b="1" dirty="0"/>
          </a:p>
        </p:txBody>
      </p:sp>
      <p:sp>
        <p:nvSpPr>
          <p:cNvPr id="3" name="Content Placeholder 2">
            <a:extLst>
              <a:ext uri="{FF2B5EF4-FFF2-40B4-BE49-F238E27FC236}">
                <a16:creationId xmlns:a16="http://schemas.microsoft.com/office/drawing/2014/main" id="{E4B6531D-6F63-52A8-2BFD-53D9C5E2D37A}"/>
              </a:ext>
            </a:extLst>
          </p:cNvPr>
          <p:cNvSpPr>
            <a:spLocks noGrp="1"/>
          </p:cNvSpPr>
          <p:nvPr>
            <p:ph idx="1"/>
          </p:nvPr>
        </p:nvSpPr>
        <p:spPr>
          <a:xfrm>
            <a:off x="0" y="892630"/>
            <a:ext cx="12192000" cy="5965369"/>
          </a:xfrm>
        </p:spPr>
        <p:txBody>
          <a:bodyPr>
            <a:normAutofit/>
          </a:bodyPr>
          <a:lstStyle/>
          <a:p>
            <a:pPr algn="ctr"/>
            <a:r>
              <a:rPr lang="en-US" sz="2400" b="1" u="sng" dirty="0"/>
              <a:t>Table based on variables with respective Importance:</a:t>
            </a:r>
          </a:p>
          <a:p>
            <a:endParaRPr lang="en-US" dirty="0"/>
          </a:p>
        </p:txBody>
      </p:sp>
      <p:graphicFrame>
        <p:nvGraphicFramePr>
          <p:cNvPr id="4" name="Table 4">
            <a:extLst>
              <a:ext uri="{FF2B5EF4-FFF2-40B4-BE49-F238E27FC236}">
                <a16:creationId xmlns:a16="http://schemas.microsoft.com/office/drawing/2014/main" id="{E14F5DB6-2CA6-C97F-0304-50B99755A567}"/>
              </a:ext>
            </a:extLst>
          </p:cNvPr>
          <p:cNvGraphicFramePr>
            <a:graphicFrameLocks noGrp="1"/>
          </p:cNvGraphicFramePr>
          <p:nvPr>
            <p:extLst>
              <p:ext uri="{D42A27DB-BD31-4B8C-83A1-F6EECF244321}">
                <p14:modId xmlns:p14="http://schemas.microsoft.com/office/powerpoint/2010/main" val="3194545677"/>
              </p:ext>
            </p:extLst>
          </p:nvPr>
        </p:nvGraphicFramePr>
        <p:xfrm>
          <a:off x="0" y="1894114"/>
          <a:ext cx="12192000" cy="496388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4618231"/>
                    </a:ext>
                  </a:extLst>
                </a:gridCol>
                <a:gridCol w="4064000">
                  <a:extLst>
                    <a:ext uri="{9D8B030D-6E8A-4147-A177-3AD203B41FA5}">
                      <a16:colId xmlns:a16="http://schemas.microsoft.com/office/drawing/2014/main" val="1449295632"/>
                    </a:ext>
                  </a:extLst>
                </a:gridCol>
                <a:gridCol w="4064000">
                  <a:extLst>
                    <a:ext uri="{9D8B030D-6E8A-4147-A177-3AD203B41FA5}">
                      <a16:colId xmlns:a16="http://schemas.microsoft.com/office/drawing/2014/main" val="541164346"/>
                    </a:ext>
                  </a:extLst>
                </a:gridCol>
              </a:tblGrid>
              <a:tr h="1005032">
                <a:tc>
                  <a:txBody>
                    <a:bodyPr/>
                    <a:lstStyle/>
                    <a:p>
                      <a:r>
                        <a:rPr lang="en-US" sz="1600" u="sng" dirty="0">
                          <a:solidFill>
                            <a:schemeClr val="tx1"/>
                          </a:solidFill>
                        </a:rPr>
                        <a:t>Important Variables more than 90</a:t>
                      </a:r>
                    </a:p>
                  </a:txBody>
                  <a:tcPr/>
                </a:tc>
                <a:tc>
                  <a:txBody>
                    <a:bodyPr/>
                    <a:lstStyle/>
                    <a:p>
                      <a:r>
                        <a:rPr lang="en-US" sz="1600" u="sng" dirty="0">
                          <a:solidFill>
                            <a:schemeClr val="tx1"/>
                          </a:solidFill>
                        </a:rPr>
                        <a:t>Important Variables between 10-89</a:t>
                      </a:r>
                    </a:p>
                  </a:txBody>
                  <a:tcPr/>
                </a:tc>
                <a:tc>
                  <a:txBody>
                    <a:bodyPr/>
                    <a:lstStyle/>
                    <a:p>
                      <a:r>
                        <a:rPr lang="en-US" sz="1600" u="sng" dirty="0">
                          <a:solidFill>
                            <a:schemeClr val="tx1"/>
                          </a:solidFill>
                        </a:rPr>
                        <a:t>Important Variables less than 5</a:t>
                      </a:r>
                    </a:p>
                  </a:txBody>
                  <a:tcPr/>
                </a:tc>
                <a:extLst>
                  <a:ext uri="{0D108BD9-81ED-4DB2-BD59-A6C34878D82A}">
                    <a16:rowId xmlns:a16="http://schemas.microsoft.com/office/drawing/2014/main" val="2171222850"/>
                  </a:ext>
                </a:extLst>
              </a:tr>
              <a:tr h="3958854">
                <a:tc>
                  <a:txBody>
                    <a:bodyPr/>
                    <a:lstStyle/>
                    <a:p>
                      <a:r>
                        <a:rPr lang="en-US" sz="1800" kern="1200" dirty="0">
                          <a:solidFill>
                            <a:schemeClr val="dk1"/>
                          </a:solidFill>
                          <a:effectLst/>
                          <a:latin typeface="+mn-lt"/>
                          <a:ea typeface="+mn-ea"/>
                          <a:cs typeface="+mn-cs"/>
                        </a:rPr>
                        <a:t>OverallQual – (Rates the overall material and finish)</a:t>
                      </a:r>
                      <a:r>
                        <a:rPr lang="en-US" dirty="0">
                          <a:effectLst/>
                        </a:rPr>
                        <a:t> </a:t>
                      </a:r>
                      <a:endParaRPr lang="en-US" dirty="0"/>
                    </a:p>
                  </a:txBody>
                  <a:tcPr/>
                </a:tc>
                <a:tc>
                  <a:txBody>
                    <a:bodyPr/>
                    <a:lstStyle/>
                    <a:p>
                      <a:pPr marL="342900" indent="-342900" algn="just">
                        <a:buFont typeface="+mj-lt"/>
                        <a:buAutoNum type="arabicPeriod"/>
                      </a:pPr>
                      <a:r>
                        <a:rPr lang="en-US" sz="1800" kern="1200" dirty="0">
                          <a:solidFill>
                            <a:schemeClr val="dk1"/>
                          </a:solidFill>
                          <a:effectLst/>
                          <a:latin typeface="+mn-lt"/>
                          <a:ea typeface="+mn-ea"/>
                          <a:cs typeface="+mn-cs"/>
                        </a:rPr>
                        <a:t>GrLivArea–(Above grade (ground) living area square feet).</a:t>
                      </a:r>
                    </a:p>
                    <a:p>
                      <a:pPr marL="342900" indent="-342900" algn="just">
                        <a:buFont typeface="+mj-lt"/>
                        <a:buAutoNum type="arabicPeriod"/>
                      </a:pPr>
                      <a:r>
                        <a:rPr lang="en-US" sz="1800" kern="1200" dirty="0">
                          <a:solidFill>
                            <a:schemeClr val="dk1"/>
                          </a:solidFill>
                          <a:effectLst/>
                          <a:latin typeface="+mn-lt"/>
                          <a:ea typeface="+mn-ea"/>
                          <a:cs typeface="+mn-cs"/>
                        </a:rPr>
                        <a:t>TotalBsmtSF–( Total square feet of basement area).</a:t>
                      </a:r>
                    </a:p>
                    <a:p>
                      <a:pPr marL="342900" indent="-342900" algn="just">
                        <a:buFont typeface="+mj-lt"/>
                        <a:buAutoNum type="arabicPeriod"/>
                      </a:pPr>
                      <a:r>
                        <a:rPr lang="en-US" sz="1800" kern="1200" dirty="0">
                          <a:solidFill>
                            <a:schemeClr val="dk1"/>
                          </a:solidFill>
                          <a:effectLst/>
                          <a:latin typeface="+mn-lt"/>
                          <a:ea typeface="+mn-ea"/>
                          <a:cs typeface="+mn-cs"/>
                        </a:rPr>
                        <a:t>YearBuilt.</a:t>
                      </a:r>
                    </a:p>
                    <a:p>
                      <a:pPr marL="342900" indent="-342900" algn="just">
                        <a:buFont typeface="+mj-lt"/>
                        <a:buAutoNum type="arabicPeriod"/>
                      </a:pPr>
                      <a:r>
                        <a:rPr lang="en-US" sz="1800" kern="1200" dirty="0">
                          <a:solidFill>
                            <a:schemeClr val="dk1"/>
                          </a:solidFill>
                          <a:effectLst/>
                          <a:latin typeface="+mn-lt"/>
                          <a:ea typeface="+mn-ea"/>
                          <a:cs typeface="+mn-cs"/>
                        </a:rPr>
                        <a:t>GarageArea.</a:t>
                      </a:r>
                    </a:p>
                    <a:p>
                      <a:pPr marL="342900" indent="-342900" algn="just">
                        <a:buFont typeface="+mj-lt"/>
                        <a:buAutoNum type="arabicPeriod"/>
                      </a:pPr>
                      <a:r>
                        <a:rPr lang="en-US" sz="1800" kern="1200" dirty="0">
                          <a:solidFill>
                            <a:schemeClr val="dk1"/>
                          </a:solidFill>
                          <a:effectLst/>
                          <a:latin typeface="+mn-lt"/>
                          <a:ea typeface="+mn-ea"/>
                          <a:cs typeface="+mn-cs"/>
                        </a:rPr>
                        <a:t> LotArea.</a:t>
                      </a:r>
                    </a:p>
                    <a:p>
                      <a:pPr marL="342900" indent="-342900" algn="just">
                        <a:buFont typeface="+mj-lt"/>
                        <a:buAutoNum type="arabicPeriod"/>
                      </a:pPr>
                      <a:r>
                        <a:rPr lang="en-US" sz="1800" kern="1200" dirty="0">
                          <a:solidFill>
                            <a:schemeClr val="dk1"/>
                          </a:solidFill>
                          <a:effectLst/>
                          <a:latin typeface="+mn-lt"/>
                          <a:ea typeface="+mn-ea"/>
                          <a:cs typeface="+mn-cs"/>
                        </a:rPr>
                        <a:t> FullBath.</a:t>
                      </a:r>
                    </a:p>
                    <a:p>
                      <a:pPr marL="342900" indent="-342900" algn="just">
                        <a:buFont typeface="+mj-lt"/>
                        <a:buAutoNum type="arabicPeriod"/>
                      </a:pPr>
                      <a:r>
                        <a:rPr lang="en-US" sz="1800" kern="1200" dirty="0">
                          <a:solidFill>
                            <a:schemeClr val="dk1"/>
                          </a:solidFill>
                          <a:effectLst/>
                          <a:latin typeface="+mn-lt"/>
                          <a:ea typeface="+mn-ea"/>
                          <a:cs typeface="+mn-cs"/>
                        </a:rPr>
                        <a:t> BsmtFinSF1–(Type 1 finished   square feet).</a:t>
                      </a:r>
                    </a:p>
                    <a:p>
                      <a:pPr marL="342900" indent="-342900" algn="just">
                        <a:buFont typeface="+mj-lt"/>
                        <a:buAutoNum type="arabicPeriod"/>
                      </a:pPr>
                      <a:r>
                        <a:rPr lang="en-US" sz="1800" kern="1200" dirty="0">
                          <a:solidFill>
                            <a:schemeClr val="dk1"/>
                          </a:solidFill>
                          <a:effectLst/>
                          <a:latin typeface="+mn-lt"/>
                          <a:ea typeface="+mn-ea"/>
                          <a:cs typeface="+mn-cs"/>
                        </a:rPr>
                        <a:t>YearRemodAdd – (Remodel date).</a:t>
                      </a:r>
                    </a:p>
                    <a:p>
                      <a:pPr marL="342900" indent="-342900" algn="just">
                        <a:buFont typeface="+mj-lt"/>
                        <a:buAutoNum type="arabicPeriod"/>
                      </a:pPr>
                      <a:r>
                        <a:rPr lang="en-US" sz="1800" kern="1200" dirty="0">
                          <a:solidFill>
                            <a:schemeClr val="dk1"/>
                          </a:solidFill>
                          <a:effectLst/>
                          <a:latin typeface="+mn-lt"/>
                          <a:ea typeface="+mn-ea"/>
                          <a:cs typeface="+mn-cs"/>
                        </a:rPr>
                        <a:t> Fireplaces.</a:t>
                      </a:r>
                      <a:r>
                        <a:rPr lang="en-US" dirty="0">
                          <a:effectLst/>
                        </a:rPr>
                        <a:t> </a:t>
                      </a:r>
                      <a:endParaRPr lang="en-US"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OpenPorchSF – (Open porch area in square feet).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HalfBath.</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BsmtUnfSF – (Unfinished square feet of basement area).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LandSlope – (Slope of property).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MoSold – (Month sold).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MSSubClass– ( Identifies the type of dwelling involved in the sale). </a:t>
                      </a:r>
                    </a:p>
                    <a:p>
                      <a:endParaRPr lang="en-US" dirty="0"/>
                    </a:p>
                  </a:txBody>
                  <a:tcPr/>
                </a:tc>
                <a:extLst>
                  <a:ext uri="{0D108BD9-81ED-4DB2-BD59-A6C34878D82A}">
                    <a16:rowId xmlns:a16="http://schemas.microsoft.com/office/drawing/2014/main" val="719273203"/>
                  </a:ext>
                </a:extLst>
              </a:tr>
            </a:tbl>
          </a:graphicData>
        </a:graphic>
      </p:graphicFrame>
      <p:pic>
        <p:nvPicPr>
          <p:cNvPr id="5" name="Audio Recording Aug 14, 2023 at 7:55:40 PM">
            <a:hlinkClick r:id="" action="ppaction://media"/>
            <a:extLst>
              <a:ext uri="{FF2B5EF4-FFF2-40B4-BE49-F238E27FC236}">
                <a16:creationId xmlns:a16="http://schemas.microsoft.com/office/drawing/2014/main" id="{930F52A2-F264-8788-EE15-2993633EFD7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28765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534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37811"/>
          </a:schemeClr>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2628A-8411-F467-2A92-DB615391096B}"/>
              </a:ext>
            </a:extLst>
          </p:cNvPr>
          <p:cNvSpPr>
            <a:spLocks noGrp="1"/>
          </p:cNvSpPr>
          <p:nvPr>
            <p:ph type="title"/>
          </p:nvPr>
        </p:nvSpPr>
        <p:spPr>
          <a:xfrm>
            <a:off x="5172074" y="286603"/>
            <a:ext cx="5983605" cy="1450757"/>
          </a:xfrm>
        </p:spPr>
        <p:txBody>
          <a:bodyPr>
            <a:normAutofit/>
          </a:bodyPr>
          <a:lstStyle/>
          <a:p>
            <a:r>
              <a:rPr lang="en-US"/>
              <a:t>Problem Statement</a:t>
            </a:r>
          </a:p>
        </p:txBody>
      </p:sp>
      <p:pic>
        <p:nvPicPr>
          <p:cNvPr id="5" name="Picture 4" descr="Light bulb on yellow background with sketched light beams and cord">
            <a:extLst>
              <a:ext uri="{FF2B5EF4-FFF2-40B4-BE49-F238E27FC236}">
                <a16:creationId xmlns:a16="http://schemas.microsoft.com/office/drawing/2014/main" id="{8EB950A7-0984-CE3D-CD16-5E9114C0AE8D}"/>
              </a:ext>
            </a:extLst>
          </p:cNvPr>
          <p:cNvPicPr>
            <a:picLocks noChangeAspect="1"/>
          </p:cNvPicPr>
          <p:nvPr/>
        </p:nvPicPr>
        <p:blipFill rotWithShape="1">
          <a:blip r:embed="rId4"/>
          <a:srcRect l="51619" r="7309"/>
          <a:stretch/>
        </p:blipFill>
        <p:spPr>
          <a:xfrm>
            <a:off x="20" y="10"/>
            <a:ext cx="4580077" cy="6857990"/>
          </a:xfrm>
          <a:prstGeom prst="rect">
            <a:avLst/>
          </a:prstGeom>
        </p:spPr>
      </p:pic>
      <p:cxnSp>
        <p:nvCxnSpPr>
          <p:cNvPr id="23" name="Straight Connector 1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7B0BF4-6479-9D24-2F2A-0CADADE83E87}"/>
              </a:ext>
            </a:extLst>
          </p:cNvPr>
          <p:cNvSpPr>
            <a:spLocks noGrp="1"/>
          </p:cNvSpPr>
          <p:nvPr>
            <p:ph idx="1"/>
          </p:nvPr>
        </p:nvSpPr>
        <p:spPr>
          <a:xfrm>
            <a:off x="5172074" y="1917852"/>
            <a:ext cx="6094640" cy="4540821"/>
          </a:xfrm>
        </p:spPr>
        <p:txBody>
          <a:bodyPr>
            <a:noAutofit/>
          </a:bodyPr>
          <a:lstStyle/>
          <a:p>
            <a:pPr algn="just"/>
            <a:r>
              <a:rPr lang="en-US" sz="2400" dirty="0">
                <a:latin typeface="Calibri Light" panose="020F0302020204030204" pitchFamily="34" charset="0"/>
                <a:cs typeface="Calibri Light" panose="020F0302020204030204" pitchFamily="34" charset="0"/>
              </a:rPr>
              <a:t>The challenge we're addressing is accurately predicting house sale prices using machine learning techniques. Traditional pricing methods often need more precision due to subjectivity and limited variables. Our task is to develop advanced models that harness the power of data to provide more precise predictions. By doing so, we aim to revolutionize the real estate industry by empowering stakeholders with reliable and data-driven price estimates.</a:t>
            </a:r>
          </a:p>
        </p:txBody>
      </p:sp>
      <p:pic>
        <p:nvPicPr>
          <p:cNvPr id="6" name="Audio Recording Aug 14, 2023 at 5:33:53 PM">
            <a:hlinkClick r:id="" action="ppaction://media"/>
            <a:extLst>
              <a:ext uri="{FF2B5EF4-FFF2-40B4-BE49-F238E27FC236}">
                <a16:creationId xmlns:a16="http://schemas.microsoft.com/office/drawing/2014/main" id="{18CB2F27-5185-19C2-CF58-CD2E440F2C0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22957" y="5645879"/>
            <a:ext cx="812800" cy="812800"/>
          </a:xfrm>
          <a:prstGeom prst="rect">
            <a:avLst/>
          </a:prstGeom>
        </p:spPr>
      </p:pic>
    </p:spTree>
    <p:extLst>
      <p:ext uri="{BB962C8B-B14F-4D97-AF65-F5344CB8AC3E}">
        <p14:creationId xmlns:p14="http://schemas.microsoft.com/office/powerpoint/2010/main" val="322044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64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78C71-DAFC-8C68-A3E8-4443B4750393}"/>
              </a:ext>
            </a:extLst>
          </p:cNvPr>
          <p:cNvSpPr>
            <a:spLocks noGrp="1"/>
          </p:cNvSpPr>
          <p:nvPr>
            <p:ph type="title"/>
          </p:nvPr>
        </p:nvSpPr>
        <p:spPr>
          <a:xfrm>
            <a:off x="5172074" y="286603"/>
            <a:ext cx="5983605" cy="1450757"/>
          </a:xfrm>
        </p:spPr>
        <p:txBody>
          <a:bodyPr>
            <a:normAutofit/>
          </a:bodyPr>
          <a:lstStyle/>
          <a:p>
            <a:r>
              <a:rPr lang="en-US" b="1" dirty="0">
                <a:effectLst/>
                <a:latin typeface="Libre Baskerville" panose="02000000000000000000" pitchFamily="2" charset="0"/>
                <a:ea typeface="Calibri" panose="020F0502020204030204" pitchFamily="34" charset="0"/>
                <a:cs typeface="Times New Roman" panose="02020603050405020304" pitchFamily="18" charset="0"/>
              </a:rPr>
              <a:t>Dataset Overview</a:t>
            </a:r>
            <a:r>
              <a:rPr lang="en-US" b="1" dirty="0">
                <a:effectLst/>
              </a:rPr>
              <a:t> </a:t>
            </a:r>
            <a:endParaRPr lang="en-US" b="1" dirty="0"/>
          </a:p>
        </p:txBody>
      </p:sp>
      <p:pic>
        <p:nvPicPr>
          <p:cNvPr id="6" name="Picture 4" descr="An abstract design with lines and financial symbols">
            <a:extLst>
              <a:ext uri="{FF2B5EF4-FFF2-40B4-BE49-F238E27FC236}">
                <a16:creationId xmlns:a16="http://schemas.microsoft.com/office/drawing/2014/main" id="{60E72962-A229-F19B-33F1-DDEE321B5547}"/>
              </a:ext>
            </a:extLst>
          </p:cNvPr>
          <p:cNvPicPr>
            <a:picLocks noChangeAspect="1"/>
          </p:cNvPicPr>
          <p:nvPr/>
        </p:nvPicPr>
        <p:blipFill rotWithShape="1">
          <a:blip r:embed="rId4"/>
          <a:srcRect l="27348" r="28240"/>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F34627-550E-0A5F-949E-CC2789253384}"/>
              </a:ext>
            </a:extLst>
          </p:cNvPr>
          <p:cNvSpPr>
            <a:spLocks noGrp="1"/>
          </p:cNvSpPr>
          <p:nvPr>
            <p:ph idx="1"/>
          </p:nvPr>
        </p:nvSpPr>
        <p:spPr>
          <a:xfrm>
            <a:off x="5172074" y="2108201"/>
            <a:ext cx="5983606" cy="3760891"/>
          </a:xfrm>
        </p:spPr>
        <p:txBody>
          <a:bodyPr>
            <a:normAutofit lnSpcReduction="10000"/>
          </a:bodyPr>
          <a:lstStyle/>
          <a:p>
            <a:pPr>
              <a:lnSpc>
                <a:spcPct val="110000"/>
              </a:lnSpc>
              <a:buClr>
                <a:schemeClr val="tx1"/>
              </a:buClr>
              <a:buFont typeface="Wingdings" pitchFamily="2" charset="2"/>
              <a:buChar char="Ø"/>
            </a:pPr>
            <a:r>
              <a:rPr lang="en-US" sz="1700" b="1" u="sng" kern="100" dirty="0">
                <a:effectLst/>
                <a:latin typeface="Calibri" panose="020F0502020204030204" pitchFamily="34" charset="0"/>
                <a:ea typeface="Calibri" panose="020F0502020204030204" pitchFamily="34" charset="0"/>
                <a:cs typeface="Times New Roman" panose="02020603050405020304" pitchFamily="18" charset="0"/>
              </a:rPr>
              <a:t>Source of the Dataset:</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The dataset was retrieved from the Kaggle website.</a:t>
            </a:r>
          </a:p>
          <a:p>
            <a:pPr marR="0">
              <a:lnSpc>
                <a:spcPct val="110000"/>
              </a:lnSpc>
              <a:spcBef>
                <a:spcPts val="0"/>
              </a:spcBef>
              <a:spcAft>
                <a:spcPts val="0"/>
              </a:spcAft>
              <a:buClr>
                <a:schemeClr val="tx1"/>
              </a:buClr>
              <a:buFont typeface="Wingdings" pitchFamily="2" charset="2"/>
              <a:buChar char="Ø"/>
            </a:pPr>
            <a:endParaRPr lang="en-US" sz="17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spcAft>
                <a:spcPts val="0"/>
              </a:spcAft>
              <a:buClr>
                <a:schemeClr val="tx1"/>
              </a:buClr>
              <a:buFont typeface="Wingdings" pitchFamily="2" charset="2"/>
              <a:buChar char="Ø"/>
            </a:pPr>
            <a:r>
              <a:rPr lang="en-US" sz="1700" b="1" kern="100" dirty="0">
                <a:latin typeface="Calibri" panose="020F0502020204030204" pitchFamily="34" charset="0"/>
                <a:ea typeface="Calibri" panose="020F0502020204030204" pitchFamily="34" charset="0"/>
                <a:cs typeface="Times New Roman" panose="02020603050405020304" pitchFamily="18" charset="0"/>
              </a:rPr>
              <a:t>  </a:t>
            </a:r>
            <a:r>
              <a:rPr lang="en-US" sz="1700" b="1" u="sng" kern="100" dirty="0">
                <a:effectLst/>
                <a:latin typeface="Calibri" panose="020F0502020204030204" pitchFamily="34" charset="0"/>
                <a:ea typeface="Calibri" panose="020F0502020204030204" pitchFamily="34" charset="0"/>
                <a:cs typeface="Times New Roman" panose="02020603050405020304" pitchFamily="18" charset="0"/>
              </a:rPr>
              <a:t>File descriptions:</a:t>
            </a:r>
          </a:p>
          <a:p>
            <a:pPr marR="0" lvl="0">
              <a:lnSpc>
                <a:spcPct val="110000"/>
              </a:lnSpc>
              <a:spcBef>
                <a:spcPts val="0"/>
              </a:spcBef>
              <a:spcAft>
                <a:spcPts val="0"/>
              </a:spcAft>
              <a:buClr>
                <a:schemeClr val="tx1"/>
              </a:buClr>
              <a:buSzPts val="1000"/>
              <a:buFont typeface="Wingdings" pitchFamily="2" charset="2"/>
              <a:buChar char="Ø"/>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train.csv</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 the training set ( 1460 observations and 81 variables).</a:t>
            </a:r>
          </a:p>
          <a:p>
            <a:pPr marR="0" lvl="0">
              <a:lnSpc>
                <a:spcPct val="110000"/>
              </a:lnSpc>
              <a:spcBef>
                <a:spcPts val="0"/>
              </a:spcBef>
              <a:spcAft>
                <a:spcPts val="0"/>
              </a:spcAft>
              <a:buClr>
                <a:schemeClr val="tx1"/>
              </a:buClr>
              <a:buSzPts val="1000"/>
              <a:buFont typeface="Wingdings" pitchFamily="2" charset="2"/>
              <a:buChar char="Ø"/>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test.csv</a:t>
            </a: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 - the test set ( 1460 observations and 80 variables).</a:t>
            </a:r>
          </a:p>
          <a:p>
            <a:pPr>
              <a:lnSpc>
                <a:spcPct val="110000"/>
              </a:lnSpc>
              <a:buClr>
                <a:schemeClr val="tx1"/>
              </a:buClr>
              <a:buFont typeface="Wingdings" pitchFamily="2" charset="2"/>
              <a:buChar char="Ø"/>
            </a:pPr>
            <a:r>
              <a:rPr lang="en-US" sz="1700" b="1" kern="100" dirty="0">
                <a:latin typeface="Calibri" panose="020F0502020204030204" pitchFamily="34" charset="0"/>
                <a:ea typeface="Calibri" panose="020F0502020204030204" pitchFamily="34" charset="0"/>
                <a:cs typeface="Times New Roman" panose="02020603050405020304" pitchFamily="18" charset="0"/>
              </a:rPr>
              <a:t> </a:t>
            </a:r>
            <a:r>
              <a:rPr lang="en-US" sz="1700" b="1" u="sng" kern="100" dirty="0">
                <a:latin typeface="Calibri" panose="020F0502020204030204" pitchFamily="34" charset="0"/>
                <a:ea typeface="Calibri" panose="020F0502020204030204" pitchFamily="34" charset="0"/>
                <a:cs typeface="Times New Roman" panose="02020603050405020304" pitchFamily="18" charset="0"/>
              </a:rPr>
              <a:t>Some attributes of the dataset</a:t>
            </a:r>
            <a:r>
              <a:rPr lang="en-US" sz="1700" b="1" u="sng"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0000"/>
              </a:lnSpc>
              <a:spcBef>
                <a:spcPts val="0"/>
              </a:spcBef>
              <a:spcAft>
                <a:spcPts val="0"/>
              </a:spcAft>
              <a:buClr>
                <a:schemeClr val="tx1"/>
              </a:buClr>
              <a:buFont typeface="Wingdings" pitchFamily="2" charset="2"/>
              <a:buChar char="Ø"/>
            </a:pPr>
            <a:r>
              <a:rPr lang="en-US" sz="1700" b="1" u="heavy" kern="0" dirty="0">
                <a:effectLst/>
                <a:latin typeface="Calibri" panose="020F0502020204030204" pitchFamily="34" charset="0"/>
                <a:ea typeface="Calibri" panose="020F0502020204030204" pitchFamily="34" charset="0"/>
                <a:cs typeface="Calibri" panose="020F0502020204030204" pitchFamily="34" charset="0"/>
              </a:rPr>
              <a:t>OverallQual</a:t>
            </a:r>
            <a:r>
              <a:rPr lang="en-US" sz="1700" b="1" u="heavy" kern="0">
                <a:effectLst/>
                <a:latin typeface="Calibri" panose="020F0502020204030204" pitchFamily="34" charset="0"/>
                <a:ea typeface="Calibri" panose="020F0502020204030204" pitchFamily="34" charset="0"/>
                <a:cs typeface="Calibri" panose="020F0502020204030204" pitchFamily="34" charset="0"/>
              </a:rPr>
              <a:t>(num):</a:t>
            </a:r>
            <a:r>
              <a:rPr lang="en-US" sz="1700" kern="0">
                <a:effectLst/>
                <a:latin typeface="Calibri" panose="020F0502020204030204" pitchFamily="34" charset="0"/>
                <a:ea typeface="Calibri" panose="020F0502020204030204" pitchFamily="34" charset="0"/>
                <a:cs typeface="Calibri" panose="020F0502020204030204" pitchFamily="34" charset="0"/>
              </a:rPr>
              <a:t> </a:t>
            </a:r>
            <a:r>
              <a:rPr lang="en-US" sz="1700" kern="0" dirty="0">
                <a:effectLst/>
                <a:latin typeface="Calibri" panose="020F0502020204030204" pitchFamily="34" charset="0"/>
                <a:ea typeface="Calibri" panose="020F0502020204030204" pitchFamily="34" charset="0"/>
                <a:cs typeface="Calibri" panose="020F0502020204030204" pitchFamily="34" charset="0"/>
              </a:rPr>
              <a:t>Overall material and finish quality.</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0000"/>
              </a:lnSpc>
              <a:spcBef>
                <a:spcPts val="0"/>
              </a:spcBef>
              <a:spcAft>
                <a:spcPts val="0"/>
              </a:spcAft>
              <a:buClr>
                <a:schemeClr val="tx1"/>
              </a:buClr>
              <a:buFont typeface="Wingdings" pitchFamily="2" charset="2"/>
              <a:buChar char="Ø"/>
            </a:pPr>
            <a:r>
              <a:rPr lang="en-US" sz="1800" b="1" u="heavy" kern="100" dirty="0">
                <a:solidFill>
                  <a:srgbClr val="3E3E3E"/>
                </a:solidFill>
                <a:effectLst/>
                <a:latin typeface="Calibri" panose="020F0502020204030204" pitchFamily="34" charset="0"/>
                <a:ea typeface="Calibri" panose="020F0502020204030204" pitchFamily="34" charset="0"/>
                <a:cs typeface="Calibri" panose="020F0502020204030204" pitchFamily="34" charset="0"/>
              </a:rPr>
              <a:t>LotArea(num):</a:t>
            </a:r>
            <a:r>
              <a:rPr lang="en-US" sz="1800" kern="100" dirty="0">
                <a:solidFill>
                  <a:srgbClr val="3E3E3E"/>
                </a:solidFill>
                <a:effectLst/>
                <a:latin typeface="Calibri" panose="020F0502020204030204" pitchFamily="34" charset="0"/>
                <a:ea typeface="Calibri" panose="020F0502020204030204" pitchFamily="34" charset="0"/>
                <a:cs typeface="Calibri" panose="020F0502020204030204" pitchFamily="34" charset="0"/>
              </a:rPr>
              <a:t> Lot size in square feet</a:t>
            </a:r>
            <a:r>
              <a:rPr lang="en-US" sz="1700" kern="0" dirty="0">
                <a:effectLst/>
                <a:latin typeface="Calibri" panose="020F0502020204030204" pitchFamily="34" charset="0"/>
                <a:ea typeface="Calibri" panose="020F0502020204030204" pitchFamily="34" charset="0"/>
                <a:cs typeface="Calibri" panose="020F0502020204030204" pitchFamily="34" charset="0"/>
              </a:rPr>
              <a:t>.</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itchFamily="2" charset="2"/>
              <a:buChar char="Ø"/>
            </a:pPr>
            <a:r>
              <a:rPr lang="en-US" b="1" u="heavy" kern="100" dirty="0">
                <a:solidFill>
                  <a:srgbClr val="3E3E3E"/>
                </a:solidFill>
                <a:effectLst/>
                <a:latin typeface="Calibri" panose="020F0502020204030204" pitchFamily="34" charset="0"/>
                <a:ea typeface="Calibri" panose="020F0502020204030204" pitchFamily="34" charset="0"/>
                <a:cs typeface="Calibri" panose="020F0502020204030204" pitchFamily="34" charset="0"/>
              </a:rPr>
              <a:t>Street(char):</a:t>
            </a:r>
            <a:r>
              <a:rPr lang="en-US" kern="100" dirty="0">
                <a:solidFill>
                  <a:srgbClr val="3E3E3E"/>
                </a:solidFill>
                <a:effectLst/>
                <a:latin typeface="Calibri" panose="020F0502020204030204" pitchFamily="34" charset="0"/>
                <a:ea typeface="Calibri" panose="020F0502020204030204" pitchFamily="34" charset="0"/>
                <a:cs typeface="Calibri" panose="020F0502020204030204" pitchFamily="34" charset="0"/>
              </a:rPr>
              <a:t> Type of road access.</a:t>
            </a:r>
            <a:r>
              <a:rPr lang="en-US" kern="0" dirty="0">
                <a:effectLst/>
                <a:latin typeface="Calibri" panose="020F0502020204030204" pitchFamily="34" charset="0"/>
                <a:ea typeface="Calibri" panose="020F0502020204030204" pitchFamily="34" charset="0"/>
                <a:cs typeface="Calibri" panose="020F0502020204030204" pitchFamily="34"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0000"/>
              </a:lnSpc>
              <a:spcBef>
                <a:spcPts val="0"/>
              </a:spcBef>
              <a:spcAft>
                <a:spcPts val="0"/>
              </a:spcAft>
              <a:buClr>
                <a:schemeClr val="tx1"/>
              </a:buClr>
              <a:buFont typeface="Wingdings" pitchFamily="2" charset="2"/>
              <a:buChar char="Ø"/>
            </a:pPr>
            <a:r>
              <a:rPr lang="en-US" sz="1700" b="1" u="heavy" kern="0" dirty="0">
                <a:effectLst/>
                <a:latin typeface="Calibri" panose="020F0502020204030204" pitchFamily="34" charset="0"/>
                <a:ea typeface="Calibri" panose="020F0502020204030204" pitchFamily="34" charset="0"/>
                <a:cs typeface="Calibri" panose="020F0502020204030204" pitchFamily="34" charset="0"/>
              </a:rPr>
              <a:t>YrSold(num):</a:t>
            </a:r>
            <a:r>
              <a:rPr lang="en-US" sz="1700" kern="0" dirty="0">
                <a:effectLst/>
                <a:latin typeface="Calibri" panose="020F0502020204030204" pitchFamily="34" charset="0"/>
                <a:ea typeface="Calibri" panose="020F0502020204030204" pitchFamily="34" charset="0"/>
                <a:cs typeface="Calibri" panose="020F0502020204030204" pitchFamily="34" charset="0"/>
              </a:rPr>
              <a:t> Year Sold.</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0000"/>
              </a:lnSpc>
              <a:spcBef>
                <a:spcPts val="0"/>
              </a:spcBef>
              <a:spcAft>
                <a:spcPts val="0"/>
              </a:spcAft>
              <a:buClr>
                <a:schemeClr val="tx1"/>
              </a:buClr>
              <a:buFont typeface="Wingdings" pitchFamily="2" charset="2"/>
              <a:buChar char="Ø"/>
            </a:pPr>
            <a:r>
              <a:rPr lang="en-US" sz="1700" b="1" u="heavy" kern="0" dirty="0">
                <a:effectLst/>
                <a:latin typeface="Calibri" panose="020F0502020204030204" pitchFamily="34" charset="0"/>
                <a:ea typeface="Calibri" panose="020F0502020204030204" pitchFamily="34" charset="0"/>
                <a:cs typeface="Calibri" panose="020F0502020204030204" pitchFamily="34" charset="0"/>
              </a:rPr>
              <a:t>SaleType(char):</a:t>
            </a:r>
            <a:r>
              <a:rPr lang="en-US" sz="1700" kern="0" dirty="0">
                <a:effectLst/>
                <a:latin typeface="Calibri" panose="020F0502020204030204" pitchFamily="34" charset="0"/>
                <a:ea typeface="Calibri" panose="020F0502020204030204" pitchFamily="34" charset="0"/>
                <a:cs typeface="Calibri" panose="020F0502020204030204" pitchFamily="34" charset="0"/>
              </a:rPr>
              <a:t> Type of sale.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buClr>
                <a:schemeClr val="tx1"/>
              </a:buClr>
              <a:buFont typeface="Wingdings" pitchFamily="2" charset="2"/>
              <a:buChar char="Ø"/>
            </a:pPr>
            <a:endParaRPr lang="en-US" sz="1700" dirty="0"/>
          </a:p>
        </p:txBody>
      </p:sp>
      <p:pic>
        <p:nvPicPr>
          <p:cNvPr id="4" name="Audio Recording Aug 14, 2023 at 6:31:36 PM">
            <a:hlinkClick r:id="" action="ppaction://media"/>
            <a:extLst>
              <a:ext uri="{FF2B5EF4-FFF2-40B4-BE49-F238E27FC236}">
                <a16:creationId xmlns:a16="http://schemas.microsoft.com/office/drawing/2014/main" id="{2E30A45E-52DF-E8F1-DF01-F0341CAC0F4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180" y="6045200"/>
            <a:ext cx="812800" cy="812800"/>
          </a:xfrm>
          <a:prstGeom prst="rect">
            <a:avLst/>
          </a:prstGeom>
        </p:spPr>
      </p:pic>
    </p:spTree>
    <p:extLst>
      <p:ext uri="{BB962C8B-B14F-4D97-AF65-F5344CB8AC3E}">
        <p14:creationId xmlns:p14="http://schemas.microsoft.com/office/powerpoint/2010/main" val="330580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6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49876-E76C-8D43-D112-F2F65AD0E01A}"/>
              </a:ext>
            </a:extLst>
          </p:cNvPr>
          <p:cNvSpPr>
            <a:spLocks noGrp="1"/>
          </p:cNvSpPr>
          <p:nvPr>
            <p:ph type="title"/>
          </p:nvPr>
        </p:nvSpPr>
        <p:spPr>
          <a:xfrm>
            <a:off x="5172074" y="286603"/>
            <a:ext cx="5983605" cy="1450757"/>
          </a:xfrm>
        </p:spPr>
        <p:txBody>
          <a:bodyPr>
            <a:normAutofit/>
          </a:bodyPr>
          <a:lstStyle/>
          <a:p>
            <a:r>
              <a:rPr lang="en-US" b="1" dirty="0">
                <a:effectLst/>
                <a:latin typeface="Libre Baskerville" panose="02000000000000000000" pitchFamily="2" charset="0"/>
                <a:ea typeface="Calibri" panose="020F0502020204030204" pitchFamily="34" charset="0"/>
                <a:cs typeface="Times New Roman" panose="02020603050405020304" pitchFamily="18" charset="0"/>
              </a:rPr>
              <a:t>Data Preparation &amp; Exploration</a:t>
            </a:r>
            <a:r>
              <a:rPr lang="en-US" b="1" dirty="0">
                <a:effectLst/>
              </a:rPr>
              <a:t> </a:t>
            </a:r>
            <a:endParaRPr lang="en-US" b="1" dirty="0"/>
          </a:p>
        </p:txBody>
      </p:sp>
      <p:pic>
        <p:nvPicPr>
          <p:cNvPr id="6" name="Picture 4" descr="Magnifying glass showing decling performance">
            <a:extLst>
              <a:ext uri="{FF2B5EF4-FFF2-40B4-BE49-F238E27FC236}">
                <a16:creationId xmlns:a16="http://schemas.microsoft.com/office/drawing/2014/main" id="{38D2C045-40CE-53DD-B88B-7BDFE90AF3B1}"/>
              </a:ext>
            </a:extLst>
          </p:cNvPr>
          <p:cNvPicPr>
            <a:picLocks noChangeAspect="1"/>
          </p:cNvPicPr>
          <p:nvPr/>
        </p:nvPicPr>
        <p:blipFill rotWithShape="1">
          <a:blip r:embed="rId4"/>
          <a:srcRect l="10836" r="41401"/>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161D72-72E5-0C5B-59F7-7EE11E6D39DD}"/>
              </a:ext>
            </a:extLst>
          </p:cNvPr>
          <p:cNvSpPr>
            <a:spLocks noGrp="1"/>
          </p:cNvSpPr>
          <p:nvPr>
            <p:ph idx="1"/>
          </p:nvPr>
        </p:nvSpPr>
        <p:spPr>
          <a:xfrm>
            <a:off x="5172074" y="2108201"/>
            <a:ext cx="5983606" cy="3760891"/>
          </a:xfrm>
        </p:spPr>
        <p:txBody>
          <a:bodyPr>
            <a:normAutofit/>
          </a:bodyPr>
          <a:lstStyle/>
          <a:p>
            <a:r>
              <a:rPr lang="en-US" dirty="0"/>
              <a:t>The following steps were taken for data preparation:</a:t>
            </a:r>
          </a:p>
          <a:p>
            <a:pPr>
              <a:buClr>
                <a:schemeClr val="tx1"/>
              </a:buClr>
              <a:buFont typeface="Wingdings" pitchFamily="2" charset="2"/>
              <a:buChar char="Ø"/>
            </a:pPr>
            <a:r>
              <a:rPr lang="en-US" dirty="0">
                <a:latin typeface="Calibri" panose="020F0502020204030204" pitchFamily="34" charset="0"/>
              </a:rPr>
              <a:t>Checking for Missing values.</a:t>
            </a:r>
          </a:p>
          <a:p>
            <a:pPr>
              <a:buClr>
                <a:schemeClr val="tx1"/>
              </a:buClr>
              <a:buFont typeface="Wingdings" pitchFamily="2" charset="2"/>
              <a:buChar char="Ø"/>
            </a:pPr>
            <a:r>
              <a:rPr lang="en-US" dirty="0">
                <a:latin typeface="Calibri" panose="020F0502020204030204" pitchFamily="34" charset="0"/>
              </a:rPr>
              <a:t>Handling </a:t>
            </a:r>
            <a:r>
              <a:rPr lang="en-US" dirty="0">
                <a:effectLst/>
                <a:latin typeface="Calibri" panose="020F0502020204030204" pitchFamily="34" charset="0"/>
                <a:ea typeface="Calibri" panose="020F0502020204030204" pitchFamily="34" charset="0"/>
              </a:rPr>
              <a:t>Categorical variables.</a:t>
            </a:r>
          </a:p>
          <a:p>
            <a:pPr>
              <a:buClr>
                <a:schemeClr val="tx1"/>
              </a:buClr>
              <a:buFont typeface="Wingdings" pitchFamily="2" charset="2"/>
              <a:buChar char="Ø"/>
            </a:pPr>
            <a:r>
              <a:rPr lang="en-US" dirty="0">
                <a:latin typeface="Calibri" panose="020F0502020204030204" pitchFamily="34" charset="0"/>
              </a:rPr>
              <a:t>Handling Numerical Variables.</a:t>
            </a:r>
          </a:p>
          <a:p>
            <a:pPr>
              <a:buClr>
                <a:schemeClr val="tx1"/>
              </a:buClr>
              <a:buFont typeface="Wingdings" pitchFamily="2" charset="2"/>
              <a:buChar char="Ø"/>
            </a:pPr>
            <a:r>
              <a:rPr lang="en-US" dirty="0">
                <a:latin typeface="Calibri" panose="020F0502020204030204" pitchFamily="34" charset="0"/>
              </a:rPr>
              <a:t>Handling Outliers.</a:t>
            </a:r>
            <a:endParaRPr lang="en-US"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Audio Recording Aug 14, 2023 at 6:40:34 PM">
            <a:hlinkClick r:id="" action="ppaction://media"/>
            <a:extLst>
              <a:ext uri="{FF2B5EF4-FFF2-40B4-BE49-F238E27FC236}">
                <a16:creationId xmlns:a16="http://schemas.microsoft.com/office/drawing/2014/main" id="{2EB59D20-49DC-AEC4-CB84-41A33BC793A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00358" y="5525649"/>
            <a:ext cx="812800" cy="812800"/>
          </a:xfrm>
          <a:prstGeom prst="rect">
            <a:avLst/>
          </a:prstGeom>
        </p:spPr>
      </p:pic>
    </p:spTree>
    <p:extLst>
      <p:ext uri="{BB962C8B-B14F-4D97-AF65-F5344CB8AC3E}">
        <p14:creationId xmlns:p14="http://schemas.microsoft.com/office/powerpoint/2010/main" val="363189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3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numbers and text&#10;&#10;Description automatically generated">
            <a:extLst>
              <a:ext uri="{FF2B5EF4-FFF2-40B4-BE49-F238E27FC236}">
                <a16:creationId xmlns:a16="http://schemas.microsoft.com/office/drawing/2014/main" id="{16F1DC96-04A6-0CA9-9566-A5FE02C3EBDF}"/>
              </a:ext>
            </a:extLst>
          </p:cNvPr>
          <p:cNvPicPr>
            <a:picLocks noChangeAspect="1"/>
          </p:cNvPicPr>
          <p:nvPr/>
        </p:nvPicPr>
        <p:blipFill>
          <a:blip r:embed="rId4"/>
          <a:stretch>
            <a:fillRect/>
          </a:stretch>
        </p:blipFill>
        <p:spPr>
          <a:xfrm>
            <a:off x="0" y="0"/>
            <a:ext cx="12191999" cy="6400794"/>
          </a:xfrm>
          <a:prstGeom prst="rect">
            <a:avLst/>
          </a:prstGeom>
        </p:spPr>
      </p:pic>
      <p:cxnSp>
        <p:nvCxnSpPr>
          <p:cNvPr id="14" name="Straight Connector 13">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Audio Recording Aug 14, 2023 at 6:48:29 PM">
            <a:hlinkClick r:id="" action="ppaction://media"/>
            <a:extLst>
              <a:ext uri="{FF2B5EF4-FFF2-40B4-BE49-F238E27FC236}">
                <a16:creationId xmlns:a16="http://schemas.microsoft.com/office/drawing/2014/main" id="{E114C7CC-EE75-1516-5727-915927AD2C0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3687" y="5587997"/>
            <a:ext cx="812800" cy="812800"/>
          </a:xfrm>
          <a:prstGeom prst="rect">
            <a:avLst/>
          </a:prstGeom>
        </p:spPr>
      </p:pic>
    </p:spTree>
    <p:extLst>
      <p:ext uri="{BB962C8B-B14F-4D97-AF65-F5344CB8AC3E}">
        <p14:creationId xmlns:p14="http://schemas.microsoft.com/office/powerpoint/2010/main" val="24262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2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descr="A graph with different colored squares&#10;&#10;Description automatically generated">
            <a:extLst>
              <a:ext uri="{FF2B5EF4-FFF2-40B4-BE49-F238E27FC236}">
                <a16:creationId xmlns:a16="http://schemas.microsoft.com/office/drawing/2014/main" id="{0868E8BB-A333-5185-98AE-D3465DB5848F}"/>
              </a:ext>
            </a:extLst>
          </p:cNvPr>
          <p:cNvPicPr>
            <a:picLocks noChangeAspect="1"/>
          </p:cNvPicPr>
          <p:nvPr/>
        </p:nvPicPr>
        <p:blipFill>
          <a:blip r:embed="rId4"/>
          <a:stretch>
            <a:fillRect/>
          </a:stretch>
        </p:blipFill>
        <p:spPr>
          <a:xfrm>
            <a:off x="0" y="2970294"/>
            <a:ext cx="6008768" cy="3430507"/>
          </a:xfrm>
          <a:prstGeom prst="rect">
            <a:avLst/>
          </a:prstGeom>
        </p:spPr>
      </p:pic>
      <p:pic>
        <p:nvPicPr>
          <p:cNvPr id="19" name="Picture 18" descr="A graph showing a number of different colored squares&#10;&#10;Description automatically generated with medium confidence">
            <a:extLst>
              <a:ext uri="{FF2B5EF4-FFF2-40B4-BE49-F238E27FC236}">
                <a16:creationId xmlns:a16="http://schemas.microsoft.com/office/drawing/2014/main" id="{EA5E02AD-46CA-6829-0D3E-43D38A03C065}"/>
              </a:ext>
            </a:extLst>
          </p:cNvPr>
          <p:cNvPicPr>
            <a:picLocks noChangeAspect="1"/>
          </p:cNvPicPr>
          <p:nvPr/>
        </p:nvPicPr>
        <p:blipFill>
          <a:blip r:embed="rId5"/>
          <a:stretch>
            <a:fillRect/>
          </a:stretch>
        </p:blipFill>
        <p:spPr>
          <a:xfrm>
            <a:off x="5774266" y="1"/>
            <a:ext cx="6417733" cy="6400800"/>
          </a:xfrm>
          <a:prstGeom prst="rect">
            <a:avLst/>
          </a:prstGeom>
        </p:spPr>
      </p:pic>
      <p:pic>
        <p:nvPicPr>
          <p:cNvPr id="21" name="Picture 20" descr="A graph of a bar&#10;&#10;Description automatically generated with medium confidence">
            <a:extLst>
              <a:ext uri="{FF2B5EF4-FFF2-40B4-BE49-F238E27FC236}">
                <a16:creationId xmlns:a16="http://schemas.microsoft.com/office/drawing/2014/main" id="{47EADFEB-1ACC-6779-6FBD-D3C538421A9B}"/>
              </a:ext>
            </a:extLst>
          </p:cNvPr>
          <p:cNvPicPr>
            <a:picLocks noChangeAspect="1"/>
          </p:cNvPicPr>
          <p:nvPr/>
        </p:nvPicPr>
        <p:blipFill>
          <a:blip r:embed="rId6"/>
          <a:stretch>
            <a:fillRect/>
          </a:stretch>
        </p:blipFill>
        <p:spPr>
          <a:xfrm>
            <a:off x="0" y="-1"/>
            <a:ext cx="6008768" cy="3270349"/>
          </a:xfrm>
          <a:prstGeom prst="rect">
            <a:avLst/>
          </a:prstGeom>
        </p:spPr>
      </p:pic>
      <p:pic>
        <p:nvPicPr>
          <p:cNvPr id="5" name="Audio Recording Aug 14, 2023 at 7:00:31 PM">
            <a:hlinkClick r:id="" action="ppaction://media"/>
            <a:extLst>
              <a:ext uri="{FF2B5EF4-FFF2-40B4-BE49-F238E27FC236}">
                <a16:creationId xmlns:a16="http://schemas.microsoft.com/office/drawing/2014/main" id="{3BB1CC46-FABD-3A68-7287-991A3D882BC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79200" y="5494866"/>
            <a:ext cx="812800" cy="812800"/>
          </a:xfrm>
          <a:prstGeom prst="rect">
            <a:avLst/>
          </a:prstGeom>
        </p:spPr>
      </p:pic>
    </p:spTree>
    <p:extLst>
      <p:ext uri="{BB962C8B-B14F-4D97-AF65-F5344CB8AC3E}">
        <p14:creationId xmlns:p14="http://schemas.microsoft.com/office/powerpoint/2010/main" val="335026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1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a:extLst>
              <a:ext uri="{FF2B5EF4-FFF2-40B4-BE49-F238E27FC236}">
                <a16:creationId xmlns:a16="http://schemas.microsoft.com/office/drawing/2014/main" id="{EB41A00D-AA17-F6A5-D6A3-8452A8AB3F8B}"/>
              </a:ext>
            </a:extLst>
          </p:cNvPr>
          <p:cNvSpPr>
            <a:spLocks noGrp="1"/>
          </p:cNvSpPr>
          <p:nvPr>
            <p:ph type="title"/>
          </p:nvPr>
        </p:nvSpPr>
        <p:spPr/>
        <p:txBody>
          <a:bodyPr/>
          <a:lstStyle/>
          <a:p>
            <a:endParaRPr lang="en-US"/>
          </a:p>
        </p:txBody>
      </p:sp>
      <p:pic>
        <p:nvPicPr>
          <p:cNvPr id="2" name="Audio Recording Aug 14, 2023 at 7:08:17 PM">
            <a:hlinkClick r:id="" action="ppaction://media"/>
            <a:extLst>
              <a:ext uri="{FF2B5EF4-FFF2-40B4-BE49-F238E27FC236}">
                <a16:creationId xmlns:a16="http://schemas.microsoft.com/office/drawing/2014/main" id="{03A7BF28-AD6D-CB5F-7B28-AA856457CEB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53937" y="6223000"/>
            <a:ext cx="812800" cy="812800"/>
          </a:xfrm>
          <a:prstGeom prst="rect">
            <a:avLst/>
          </a:prstGeom>
        </p:spPr>
      </p:pic>
      <p:pic>
        <p:nvPicPr>
          <p:cNvPr id="4" name="Picture 3" descr="A diagram of a number of individuals&#10;&#10;Description automatically generated with medium confidence">
            <a:extLst>
              <a:ext uri="{FF2B5EF4-FFF2-40B4-BE49-F238E27FC236}">
                <a16:creationId xmlns:a16="http://schemas.microsoft.com/office/drawing/2014/main" id="{7258B9CB-0ADB-4CF4-E7D0-768D30373878}"/>
              </a:ext>
            </a:extLst>
          </p:cNvPr>
          <p:cNvPicPr>
            <a:picLocks noChangeAspect="1"/>
          </p:cNvPicPr>
          <p:nvPr/>
        </p:nvPicPr>
        <p:blipFill>
          <a:blip r:embed="rId6"/>
          <a:stretch>
            <a:fillRect/>
          </a:stretch>
        </p:blipFill>
        <p:spPr>
          <a:xfrm>
            <a:off x="5514" y="31630"/>
            <a:ext cx="12135960" cy="6369170"/>
          </a:xfrm>
          <a:prstGeom prst="rect">
            <a:avLst/>
          </a:prstGeom>
        </p:spPr>
      </p:pic>
    </p:spTree>
    <p:extLst>
      <p:ext uri="{BB962C8B-B14F-4D97-AF65-F5344CB8AC3E}">
        <p14:creationId xmlns:p14="http://schemas.microsoft.com/office/powerpoint/2010/main" val="397920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8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DBC00390-B2B2-5A97-8C1C-8DCF1BD5B1BC}"/>
              </a:ext>
            </a:extLst>
          </p:cNvPr>
          <p:cNvSpPr txBox="1"/>
          <p:nvPr/>
        </p:nvSpPr>
        <p:spPr>
          <a:xfrm>
            <a:off x="2959100" y="124189"/>
            <a:ext cx="5867399" cy="954107"/>
          </a:xfrm>
          <a:prstGeom prst="rect">
            <a:avLst/>
          </a:prstGeom>
          <a:noFill/>
        </p:spPr>
        <p:txBody>
          <a:bodyPr wrap="square" rtlCol="0">
            <a:spAutoFit/>
          </a:bodyPr>
          <a:lstStyle/>
          <a:p>
            <a:pPr algn="ctr"/>
            <a:r>
              <a:rPr lang="en-US" sz="2800" b="1" u="sng" dirty="0"/>
              <a:t>Handling of Outliers in “SalePrice” Column</a:t>
            </a:r>
          </a:p>
        </p:txBody>
      </p:sp>
      <p:pic>
        <p:nvPicPr>
          <p:cNvPr id="13" name="Picture 12">
            <a:extLst>
              <a:ext uri="{FF2B5EF4-FFF2-40B4-BE49-F238E27FC236}">
                <a16:creationId xmlns:a16="http://schemas.microsoft.com/office/drawing/2014/main" id="{CCCCC793-6804-30B8-4A0C-EF645CA8154F}"/>
              </a:ext>
            </a:extLst>
          </p:cNvPr>
          <p:cNvPicPr>
            <a:picLocks noChangeAspect="1"/>
          </p:cNvPicPr>
          <p:nvPr/>
        </p:nvPicPr>
        <p:blipFill>
          <a:blip r:embed="rId5"/>
          <a:stretch>
            <a:fillRect/>
          </a:stretch>
        </p:blipFill>
        <p:spPr>
          <a:xfrm>
            <a:off x="5794774" y="1498230"/>
            <a:ext cx="6397225" cy="5359770"/>
          </a:xfrm>
          <a:prstGeom prst="rect">
            <a:avLst/>
          </a:prstGeom>
        </p:spPr>
      </p:pic>
      <p:pic>
        <p:nvPicPr>
          <p:cNvPr id="17" name="Picture 16" descr="A diagram of a bar&#10;&#10;Description automatically generated">
            <a:extLst>
              <a:ext uri="{FF2B5EF4-FFF2-40B4-BE49-F238E27FC236}">
                <a16:creationId xmlns:a16="http://schemas.microsoft.com/office/drawing/2014/main" id="{360B7E85-EBA6-CBFB-F913-AB756C597CF2}"/>
              </a:ext>
            </a:extLst>
          </p:cNvPr>
          <p:cNvPicPr>
            <a:picLocks noChangeAspect="1"/>
          </p:cNvPicPr>
          <p:nvPr/>
        </p:nvPicPr>
        <p:blipFill>
          <a:blip r:embed="rId6"/>
          <a:stretch>
            <a:fillRect/>
          </a:stretch>
        </p:blipFill>
        <p:spPr>
          <a:xfrm>
            <a:off x="-15492" y="1492449"/>
            <a:ext cx="5842761" cy="5365551"/>
          </a:xfrm>
          <a:prstGeom prst="rect">
            <a:avLst/>
          </a:prstGeom>
        </p:spPr>
      </p:pic>
      <p:sp>
        <p:nvSpPr>
          <p:cNvPr id="18" name="Text Box 9">
            <a:extLst>
              <a:ext uri="{FF2B5EF4-FFF2-40B4-BE49-F238E27FC236}">
                <a16:creationId xmlns:a16="http://schemas.microsoft.com/office/drawing/2014/main" id="{DF50289C-B3CA-D9BA-AC65-FD65A4C7FDD1}"/>
              </a:ext>
            </a:extLst>
          </p:cNvPr>
          <p:cNvSpPr txBox="1"/>
          <p:nvPr/>
        </p:nvSpPr>
        <p:spPr>
          <a:xfrm rot="10800000" flipV="1">
            <a:off x="1611723" y="1202484"/>
            <a:ext cx="2448651" cy="2654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Before removing Outliers</a:t>
            </a:r>
          </a:p>
        </p:txBody>
      </p:sp>
      <p:sp>
        <p:nvSpPr>
          <p:cNvPr id="19" name="Text Box 9">
            <a:extLst>
              <a:ext uri="{FF2B5EF4-FFF2-40B4-BE49-F238E27FC236}">
                <a16:creationId xmlns:a16="http://schemas.microsoft.com/office/drawing/2014/main" id="{EC263E5C-EB63-1E25-2722-9D49E6AC7D29}"/>
              </a:ext>
            </a:extLst>
          </p:cNvPr>
          <p:cNvSpPr txBox="1"/>
          <p:nvPr/>
        </p:nvSpPr>
        <p:spPr>
          <a:xfrm rot="10800000" flipV="1">
            <a:off x="7903294" y="1180241"/>
            <a:ext cx="2231573" cy="2654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After removing Outliers</a:t>
            </a:r>
          </a:p>
        </p:txBody>
      </p:sp>
      <p:pic>
        <p:nvPicPr>
          <p:cNvPr id="6" name="Audio Recording Aug 14, 2023 at 7:25:31 PM">
            <a:hlinkClick r:id="" action="ppaction://media"/>
            <a:extLst>
              <a:ext uri="{FF2B5EF4-FFF2-40B4-BE49-F238E27FC236}">
                <a16:creationId xmlns:a16="http://schemas.microsoft.com/office/drawing/2014/main" id="{D6AF3AC5-4A66-116E-B6A5-AA329D6DC0A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94692" y="6223000"/>
            <a:ext cx="812800" cy="812800"/>
          </a:xfrm>
          <a:prstGeom prst="rect">
            <a:avLst/>
          </a:prstGeom>
        </p:spPr>
      </p:pic>
    </p:spTree>
    <p:extLst>
      <p:ext uri="{BB962C8B-B14F-4D97-AF65-F5344CB8AC3E}">
        <p14:creationId xmlns:p14="http://schemas.microsoft.com/office/powerpoint/2010/main" val="297154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7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AABBC-CC46-BECF-3C4C-D9EFE9C11B72}"/>
              </a:ext>
            </a:extLst>
          </p:cNvPr>
          <p:cNvSpPr>
            <a:spLocks noGrp="1"/>
          </p:cNvSpPr>
          <p:nvPr>
            <p:ph type="title"/>
          </p:nvPr>
        </p:nvSpPr>
        <p:spPr>
          <a:xfrm>
            <a:off x="1036320" y="286603"/>
            <a:ext cx="10058400" cy="1450757"/>
          </a:xfrm>
        </p:spPr>
        <p:txBody>
          <a:bodyPr>
            <a:normAutofit/>
          </a:bodyPr>
          <a:lstStyle/>
          <a:p>
            <a:r>
              <a:rPr lang="en-US" b="1" dirty="0">
                <a:effectLst/>
                <a:latin typeface="Libre Baskerville" panose="02000000000000000000" pitchFamily="2" charset="0"/>
                <a:ea typeface="Calibri" panose="020F0502020204030204" pitchFamily="34" charset="0"/>
                <a:cs typeface="Times New Roman" panose="02020603050405020304" pitchFamily="18" charset="0"/>
              </a:rPr>
              <a:t>Modeling Approach</a:t>
            </a:r>
            <a:r>
              <a:rPr lang="en-US" b="1" dirty="0">
                <a:effectLst/>
              </a:rPr>
              <a:t> </a:t>
            </a:r>
            <a:endParaRPr lang="en-US" b="1" dirty="0"/>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Research">
            <a:extLst>
              <a:ext uri="{FF2B5EF4-FFF2-40B4-BE49-F238E27FC236}">
                <a16:creationId xmlns:a16="http://schemas.microsoft.com/office/drawing/2014/main" id="{B3DF4B33-E379-0060-09AF-6C72B82D11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80BF6D93-C2C8-C04E-5D8E-198379CD82F8}"/>
              </a:ext>
            </a:extLst>
          </p:cNvPr>
          <p:cNvSpPr>
            <a:spLocks noGrp="1"/>
          </p:cNvSpPr>
          <p:nvPr>
            <p:ph idx="1"/>
          </p:nvPr>
        </p:nvSpPr>
        <p:spPr>
          <a:xfrm>
            <a:off x="4706460" y="2108201"/>
            <a:ext cx="6388260" cy="3760891"/>
          </a:xfrm>
        </p:spPr>
        <p:txBody>
          <a:bodyPr>
            <a:normAutofit lnSpcReduction="10000"/>
          </a:bodyPr>
          <a:lstStyle/>
          <a:p>
            <a:pPr>
              <a:lnSpc>
                <a:spcPct val="110000"/>
              </a:lnSpc>
            </a:pPr>
            <a:r>
              <a:rPr lang="en-US" dirty="0"/>
              <a:t>A total of six machine learning algorithms were used to find the best model for the current problem(based on R-squared value):</a:t>
            </a:r>
          </a:p>
          <a:p>
            <a:pPr marL="342900" indent="-342900">
              <a:lnSpc>
                <a:spcPct val="110000"/>
              </a:lnSpc>
              <a:buClr>
                <a:schemeClr val="tx1"/>
              </a:buClr>
              <a:buFont typeface="+mj-lt"/>
              <a:buAutoNum type="arabicPeriod"/>
            </a:pPr>
            <a:r>
              <a:rPr lang="en-US" b="1" dirty="0">
                <a:effectLst/>
                <a:latin typeface="Calibri" panose="020F0502020204030204" pitchFamily="34" charset="0"/>
                <a:ea typeface="Calibri" panose="020F0502020204030204" pitchFamily="34" charset="0"/>
              </a:rPr>
              <a:t>GBM (Gradient Boosting Machine)</a:t>
            </a:r>
            <a:r>
              <a:rPr lang="en-US" dirty="0">
                <a:effectLst/>
              </a:rPr>
              <a:t> : 0.8411357</a:t>
            </a:r>
          </a:p>
          <a:p>
            <a:pPr marL="342900" indent="-342900">
              <a:lnSpc>
                <a:spcPct val="110000"/>
              </a:lnSpc>
              <a:buClr>
                <a:schemeClr val="tx1"/>
              </a:buClr>
              <a:buFont typeface="+mj-lt"/>
              <a:buAutoNum type="arabicPeriod"/>
            </a:pPr>
            <a:r>
              <a:rPr lang="en-US" b="1" dirty="0">
                <a:effectLst/>
                <a:latin typeface="Calibri" panose="020F0502020204030204" pitchFamily="34" charset="0"/>
                <a:ea typeface="Calibri" panose="020F0502020204030204" pitchFamily="34" charset="0"/>
              </a:rPr>
              <a:t>GLM (Generalized Linear Model)</a:t>
            </a:r>
            <a:r>
              <a:rPr lang="en-US" dirty="0">
                <a:effectLst/>
              </a:rPr>
              <a:t> : 0.7496593</a:t>
            </a:r>
          </a:p>
          <a:p>
            <a:pPr marL="342900" indent="-342900">
              <a:lnSpc>
                <a:spcPct val="110000"/>
              </a:lnSpc>
              <a:buClr>
                <a:schemeClr val="tx1"/>
              </a:buClr>
              <a:buFont typeface="+mj-lt"/>
              <a:buAutoNum type="arabicPeriod"/>
            </a:pPr>
            <a:r>
              <a:rPr lang="en-US" b="1" dirty="0">
                <a:effectLst/>
                <a:latin typeface="Calibri" panose="020F0502020204030204" pitchFamily="34" charset="0"/>
                <a:ea typeface="Calibri" panose="020F0502020204030204" pitchFamily="34" charset="0"/>
              </a:rPr>
              <a:t>Lasso Regression (Lasso)</a:t>
            </a:r>
            <a:r>
              <a:rPr lang="en-US" dirty="0">
                <a:effectLst/>
              </a:rPr>
              <a:t> : 0.7615173</a:t>
            </a:r>
          </a:p>
          <a:p>
            <a:pPr marL="342900" indent="-342900">
              <a:lnSpc>
                <a:spcPct val="110000"/>
              </a:lnSpc>
              <a:buClr>
                <a:schemeClr val="tx1"/>
              </a:buClr>
              <a:buFont typeface="+mj-lt"/>
              <a:buAutoNum type="arabicPeriod"/>
            </a:pPr>
            <a:r>
              <a:rPr lang="en-US" b="1" dirty="0">
                <a:effectLst/>
                <a:latin typeface="Calibri" panose="020F0502020204030204" pitchFamily="34" charset="0"/>
                <a:ea typeface="Calibri" panose="020F0502020204030204" pitchFamily="34" charset="0"/>
              </a:rPr>
              <a:t>LM (Linear Regression)</a:t>
            </a:r>
            <a:r>
              <a:rPr lang="en-US" dirty="0">
                <a:effectLst/>
              </a:rPr>
              <a:t> : 0.7464322</a:t>
            </a:r>
            <a:endParaRPr lang="en-US" dirty="0"/>
          </a:p>
          <a:p>
            <a:pPr marL="342900" indent="-342900">
              <a:lnSpc>
                <a:spcPct val="110000"/>
              </a:lnSpc>
              <a:buClr>
                <a:schemeClr val="tx1"/>
              </a:buClr>
              <a:buFont typeface="+mj-lt"/>
              <a:buAutoNum type="arabicPeriod"/>
            </a:pPr>
            <a:r>
              <a:rPr lang="en-US" b="1" dirty="0">
                <a:effectLst/>
                <a:latin typeface="Calibri" panose="020F0502020204030204" pitchFamily="34" charset="0"/>
                <a:ea typeface="Calibri" panose="020F0502020204030204" pitchFamily="34" charset="0"/>
              </a:rPr>
              <a:t>RF (Random Forest)</a:t>
            </a:r>
            <a:r>
              <a:rPr lang="en-US" dirty="0">
                <a:effectLst/>
              </a:rPr>
              <a:t> : 0.8236849</a:t>
            </a:r>
          </a:p>
          <a:p>
            <a:pPr marL="342900" indent="-342900">
              <a:lnSpc>
                <a:spcPct val="110000"/>
              </a:lnSpc>
              <a:buClr>
                <a:schemeClr val="tx1"/>
              </a:buClr>
              <a:buFont typeface="+mj-lt"/>
              <a:buAutoNum type="arabicPeriod"/>
            </a:pPr>
            <a:r>
              <a:rPr lang="en-US" b="1" dirty="0">
                <a:effectLst/>
                <a:latin typeface="Calibri" panose="020F0502020204030204" pitchFamily="34" charset="0"/>
                <a:ea typeface="Calibri" panose="020F0502020204030204" pitchFamily="34" charset="0"/>
              </a:rPr>
              <a:t>xgbLinear (XGBoost Linear)</a:t>
            </a:r>
            <a:r>
              <a:rPr lang="en-US" dirty="0">
                <a:effectLst/>
              </a:rPr>
              <a:t> : 0.7885838</a:t>
            </a:r>
            <a:endParaRPr lang="en-US" dirty="0"/>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Audio Recording Aug 14, 2023 at 7:31:51 PM">
            <a:hlinkClick r:id="" action="ppaction://media"/>
            <a:extLst>
              <a:ext uri="{FF2B5EF4-FFF2-40B4-BE49-F238E27FC236}">
                <a16:creationId xmlns:a16="http://schemas.microsoft.com/office/drawing/2014/main" id="{5D0D654D-4F43-DD16-2900-FE1F2002F9B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79200" y="5422902"/>
            <a:ext cx="812800" cy="812800"/>
          </a:xfrm>
          <a:prstGeom prst="rect">
            <a:avLst/>
          </a:prstGeom>
        </p:spPr>
      </p:pic>
    </p:spTree>
    <p:extLst>
      <p:ext uri="{BB962C8B-B14F-4D97-AF65-F5344CB8AC3E}">
        <p14:creationId xmlns:p14="http://schemas.microsoft.com/office/powerpoint/2010/main" val="248568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5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RetrospectVTI">
  <a:themeElements>
    <a:clrScheme name="AnalogousFromLightSeed_2SEEDS">
      <a:dk1>
        <a:srgbClr val="000000"/>
      </a:dk1>
      <a:lt1>
        <a:srgbClr val="FFFFFF"/>
      </a:lt1>
      <a:dk2>
        <a:srgbClr val="243541"/>
      </a:dk2>
      <a:lt2>
        <a:srgbClr val="E8E2E2"/>
      </a:lt2>
      <a:accent1>
        <a:srgbClr val="74A9A9"/>
      </a:accent1>
      <a:accent2>
        <a:srgbClr val="81AA99"/>
      </a:accent2>
      <a:accent3>
        <a:srgbClr val="85A5BD"/>
      </a:accent3>
      <a:accent4>
        <a:srgbClr val="BA807F"/>
      </a:accent4>
      <a:accent5>
        <a:srgbClr val="BC9B82"/>
      </a:accent5>
      <a:accent6>
        <a:srgbClr val="AAA274"/>
      </a:accent6>
      <a:hlink>
        <a:srgbClr val="AE6A69"/>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459</Words>
  <Application>Microsoft Macintosh PowerPoint</Application>
  <PresentationFormat>Widescreen</PresentationFormat>
  <Paragraphs>65</Paragraphs>
  <Slides>11</Slides>
  <Notes>2</Notes>
  <HiddenSlides>0</HiddenSlides>
  <MMClips>11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Nova</vt:lpstr>
      <vt:lpstr>Arial Nova Light</vt:lpstr>
      <vt:lpstr>Calibri</vt:lpstr>
      <vt:lpstr>Calibri Light</vt:lpstr>
      <vt:lpstr>Libre Baskerville</vt:lpstr>
      <vt:lpstr>Wingdings</vt:lpstr>
      <vt:lpstr>RetrospectVTI</vt:lpstr>
      <vt:lpstr>"Prediction of House SalePrice with Advanced Machine Learning Models." </vt:lpstr>
      <vt:lpstr>Problem Statement</vt:lpstr>
      <vt:lpstr>Dataset Overview </vt:lpstr>
      <vt:lpstr>Data Preparation &amp; Exploration </vt:lpstr>
      <vt:lpstr>PowerPoint Presentation</vt:lpstr>
      <vt:lpstr>PowerPoint Presentation</vt:lpstr>
      <vt:lpstr>PowerPoint Presentation</vt:lpstr>
      <vt:lpstr>PowerPoint Presentation</vt:lpstr>
      <vt:lpstr>Modeling Approach </vt:lpstr>
      <vt:lpstr>Performance Evaluations </vt:lpstr>
      <vt:lpstr>Insights &amp;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Sale Prices with Advanced Machine Learning Models." </dc:title>
  <dc:creator>Thupili, Abhinav</dc:creator>
  <cp:lastModifiedBy>Thupili, Abhinav</cp:lastModifiedBy>
  <cp:revision>8</cp:revision>
  <dcterms:created xsi:type="dcterms:W3CDTF">2023-08-14T06:23:05Z</dcterms:created>
  <dcterms:modified xsi:type="dcterms:W3CDTF">2023-08-15T02:01:59Z</dcterms:modified>
</cp:coreProperties>
</file>