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72" r:id="rId11"/>
    <p:sldId id="273" r:id="rId12"/>
    <p:sldId id="264" r:id="rId13"/>
    <p:sldId id="265" r:id="rId14"/>
    <p:sldId id="266" r:id="rId15"/>
    <p:sldId id="267" r:id="rId16"/>
    <p:sldId id="268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65B81E4-F5E5-435C-B2CE-7554C375FE9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E28BE7D-12F2-4B0E-8EA4-EA479ACBD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5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81E4-F5E5-435C-B2CE-7554C375FE9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BE7D-12F2-4B0E-8EA4-EA479ACBD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41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81E4-F5E5-435C-B2CE-7554C375FE9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BE7D-12F2-4B0E-8EA4-EA479ACBD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870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81E4-F5E5-435C-B2CE-7554C375FE9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BE7D-12F2-4B0E-8EA4-EA479ACBD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637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81E4-F5E5-435C-B2CE-7554C375FE9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BE7D-12F2-4B0E-8EA4-EA479ACBD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440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81E4-F5E5-435C-B2CE-7554C375FE9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BE7D-12F2-4B0E-8EA4-EA479ACBD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966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81E4-F5E5-435C-B2CE-7554C375FE9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BE7D-12F2-4B0E-8EA4-EA479ACBD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161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65B81E4-F5E5-435C-B2CE-7554C375FE9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BE7D-12F2-4B0E-8EA4-EA479ACBD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144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65B81E4-F5E5-435C-B2CE-7554C375FE9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BE7D-12F2-4B0E-8EA4-EA479ACBD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4567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0077D-15BB-3861-47DF-9E163BF8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CDCF7-8C63-ACB1-0AB8-77BC8E1640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3E9B5-BD43-A753-8D38-37B833F66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81E4-F5E5-435C-B2CE-7554C375FE9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0A2E4-F6F7-30EB-31B8-5AD1E0DF0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719BA-18E8-2BDA-05BC-88AE5749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BE7D-12F2-4B0E-8EA4-EA479ACBD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11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81E4-F5E5-435C-B2CE-7554C375FE9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BE7D-12F2-4B0E-8EA4-EA479ACBD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36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81E4-F5E5-435C-B2CE-7554C375FE9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BE7D-12F2-4B0E-8EA4-EA479ACBD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92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81E4-F5E5-435C-B2CE-7554C375FE9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BE7D-12F2-4B0E-8EA4-EA479ACBD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61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81E4-F5E5-435C-B2CE-7554C375FE9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BE7D-12F2-4B0E-8EA4-EA479ACBD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40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81E4-F5E5-435C-B2CE-7554C375FE9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BE7D-12F2-4B0E-8EA4-EA479ACBD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65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81E4-F5E5-435C-B2CE-7554C375FE9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BE7D-12F2-4B0E-8EA4-EA479ACBD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60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81E4-F5E5-435C-B2CE-7554C375FE9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BE7D-12F2-4B0E-8EA4-EA479ACBD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15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81E4-F5E5-435C-B2CE-7554C375FE9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BE7D-12F2-4B0E-8EA4-EA479ACBD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55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5B81E4-F5E5-435C-B2CE-7554C375FE9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E28BE7D-12F2-4B0E-8EA4-EA479ACBD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38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EA94A-4EA5-CEC5-3ACA-C2A2F0F24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2827" y="1954160"/>
            <a:ext cx="9242323" cy="1348381"/>
          </a:xfrm>
        </p:spPr>
        <p:txBody>
          <a:bodyPr/>
          <a:lstStyle/>
          <a:p>
            <a:r>
              <a:rPr lang="en-US" sz="3500" b="1" dirty="0"/>
              <a:t>Expense Tracking and Analysis System</a:t>
            </a:r>
            <a:endParaRPr lang="en-IN" sz="35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65F1B-2432-65A2-B121-0A60FA58F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2827" y="3429000"/>
            <a:ext cx="9076045" cy="5604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Automating Expense Management with AI and Gmail Integration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F34BA-A6B8-05E6-6BC8-B5ED1E557ECB}"/>
              </a:ext>
            </a:extLst>
          </p:cNvPr>
          <p:cNvSpPr txBox="1"/>
          <p:nvPr/>
        </p:nvSpPr>
        <p:spPr>
          <a:xfrm>
            <a:off x="866683" y="5142270"/>
            <a:ext cx="52293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Name                  : Abhiram A K  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Course Name    : Master of Computer Application 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Instructor Name : Banu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Sumayya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s</a:t>
            </a:r>
          </a:p>
          <a:p>
            <a:endParaRPr lang="en-IN" sz="1600" dirty="0"/>
          </a:p>
        </p:txBody>
      </p:sp>
      <p:pic>
        <p:nvPicPr>
          <p:cNvPr id="5" name="Picture 4" descr="Mangalam College of Engineering | Home">
            <a:extLst>
              <a:ext uri="{FF2B5EF4-FFF2-40B4-BE49-F238E27FC236}">
                <a16:creationId xmlns:a16="http://schemas.microsoft.com/office/drawing/2014/main" id="{CCBDF661-E117-43CC-7B8C-CDBAAF334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888" y="1209089"/>
            <a:ext cx="8148223" cy="86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6312FD-2E95-FCD7-8748-662440ECA11F}"/>
              </a:ext>
            </a:extLst>
          </p:cNvPr>
          <p:cNvSpPr txBox="1"/>
          <p:nvPr/>
        </p:nvSpPr>
        <p:spPr>
          <a:xfrm>
            <a:off x="4680155" y="4115897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PROJECT MID REVIEW</a:t>
            </a:r>
          </a:p>
        </p:txBody>
      </p:sp>
    </p:spTree>
    <p:extLst>
      <p:ext uri="{BB962C8B-B14F-4D97-AF65-F5344CB8AC3E}">
        <p14:creationId xmlns:p14="http://schemas.microsoft.com/office/powerpoint/2010/main" val="989512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CC692-7786-1428-3117-052252F4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D41E0-E799-CA49-01D8-71345C417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3259730" cy="464165"/>
          </a:xfrm>
        </p:spPr>
        <p:txBody>
          <a:bodyPr/>
          <a:lstStyle/>
          <a:p>
            <a:pPr marL="0" indent="0">
              <a:buNone/>
            </a:pPr>
            <a:r>
              <a:rPr lang="en-US" sz="1900" b="1" dirty="0"/>
              <a:t>Data Flow Diagram (DFD)</a:t>
            </a:r>
          </a:p>
        </p:txBody>
      </p:sp>
      <p:pic>
        <p:nvPicPr>
          <p:cNvPr id="5" name="Picture 4" descr="A diagram of a software system">
            <a:extLst>
              <a:ext uri="{FF2B5EF4-FFF2-40B4-BE49-F238E27FC236}">
                <a16:creationId xmlns:a16="http://schemas.microsoft.com/office/drawing/2014/main" id="{24E496C1-EA56-153A-E3E1-CE0E797C7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303" y="2920182"/>
            <a:ext cx="5789170" cy="393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2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CC692-7786-1428-3117-052252F4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D41E0-E799-CA49-01D8-71345C417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564171"/>
            <a:ext cx="2256840" cy="415003"/>
          </a:xfrm>
        </p:spPr>
        <p:txBody>
          <a:bodyPr/>
          <a:lstStyle/>
          <a:p>
            <a:pPr marL="0" indent="0">
              <a:buNone/>
            </a:pPr>
            <a:r>
              <a:rPr lang="en-US" sz="1900" b="1" dirty="0"/>
              <a:t>Class Diagram</a:t>
            </a:r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2654F4A5-9279-8C1A-5FCE-D2A4C7FE2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070" y="3126658"/>
            <a:ext cx="7236543" cy="348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9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93953-0319-3729-8DFB-EF0462AE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781F9-32F3-0C47-AC50-715C207334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900" b="1" dirty="0"/>
              <a:t>Modules</a:t>
            </a:r>
          </a:p>
          <a:p>
            <a:pPr marL="0" indent="0">
              <a:buNone/>
            </a:pPr>
            <a:r>
              <a:rPr lang="en-IN" dirty="0"/>
              <a:t>1. Gmail Scraping Module:</a:t>
            </a:r>
          </a:p>
          <a:p>
            <a:pPr marL="0" indent="0">
              <a:buNone/>
            </a:pPr>
            <a:r>
              <a:rPr lang="en-IN" dirty="0"/>
              <a:t>  	 - Fetches and processes transaction emails.</a:t>
            </a:r>
          </a:p>
          <a:p>
            <a:pPr marL="0" indent="0">
              <a:buNone/>
            </a:pPr>
            <a:r>
              <a:rPr lang="en-IN" dirty="0"/>
              <a:t>2. AI Categorization Module:</a:t>
            </a:r>
          </a:p>
          <a:p>
            <a:pPr marL="0" indent="0">
              <a:buNone/>
            </a:pPr>
            <a:r>
              <a:rPr lang="en-IN" dirty="0"/>
              <a:t>   	- Uses </a:t>
            </a:r>
            <a:r>
              <a:rPr lang="en-IN" dirty="0" err="1"/>
              <a:t>Ollama</a:t>
            </a:r>
            <a:r>
              <a:rPr lang="en-IN" dirty="0"/>
              <a:t> LLM for expense categorization.</a:t>
            </a:r>
          </a:p>
          <a:p>
            <a:pPr marL="0" indent="0">
              <a:buNone/>
            </a:pPr>
            <a:r>
              <a:rPr lang="en-IN" dirty="0"/>
              <a:t>3. Web Dashboard Module:</a:t>
            </a:r>
          </a:p>
          <a:p>
            <a:pPr marL="0" indent="0">
              <a:buNone/>
            </a:pPr>
            <a:r>
              <a:rPr lang="en-IN" dirty="0"/>
              <a:t>  	 - Displays insights and visualizations.</a:t>
            </a:r>
          </a:p>
          <a:p>
            <a:pPr marL="0" indent="0">
              <a:buNone/>
            </a:pPr>
            <a:r>
              <a:rPr lang="en-IN" sz="1900" b="1" dirty="0"/>
              <a:t>Interactions</a:t>
            </a:r>
          </a:p>
          <a:p>
            <a:pPr marL="0" indent="0">
              <a:buNone/>
            </a:pPr>
            <a:r>
              <a:rPr lang="en-IN" dirty="0"/>
              <a:t>	- Modules work together to provide a seamless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1137500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7CD3-6643-F801-23DD-864BB204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pic>
        <p:nvPicPr>
          <p:cNvPr id="5" name="Picture 4" descr="A diagram of a process">
            <a:extLst>
              <a:ext uri="{FF2B5EF4-FFF2-40B4-BE49-F238E27FC236}">
                <a16:creationId xmlns:a16="http://schemas.microsoft.com/office/drawing/2014/main" id="{FB80D614-2C72-D0DB-58B5-7B7A65F1B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052" y="2290916"/>
            <a:ext cx="3077022" cy="456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94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E096-CD5E-650C-627A-865FF882A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BE37A-F0C1-C91C-FB0E-70BD18C7AC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900" b="1" dirty="0"/>
              <a:t>Key Results</a:t>
            </a:r>
          </a:p>
          <a:p>
            <a:pPr marL="0" indent="0">
              <a:buNone/>
            </a:pPr>
            <a:r>
              <a:rPr lang="en-US" dirty="0"/>
              <a:t>	- Successful integration of Gmail API.</a:t>
            </a:r>
          </a:p>
          <a:p>
            <a:pPr marL="0" indent="0">
              <a:buNone/>
            </a:pPr>
            <a:r>
              <a:rPr lang="en-US" dirty="0"/>
              <a:t>	- Accurate AI-based categorization.</a:t>
            </a:r>
          </a:p>
          <a:p>
            <a:pPr marL="0" indent="0">
              <a:buNone/>
            </a:pPr>
            <a:r>
              <a:rPr lang="en-US" dirty="0"/>
              <a:t>	- Interactive dashboard with visualizations.</a:t>
            </a:r>
          </a:p>
          <a:p>
            <a:pPr marL="0" indent="0">
              <a:buNone/>
            </a:pPr>
            <a:r>
              <a:rPr lang="en-US" sz="1900" b="1" dirty="0"/>
              <a:t>Analysis</a:t>
            </a:r>
          </a:p>
          <a:p>
            <a:pPr marL="0" indent="0">
              <a:buNone/>
            </a:pPr>
            <a:r>
              <a:rPr lang="en-US" dirty="0"/>
              <a:t>	- System reduces manual effort by 80%.</a:t>
            </a:r>
          </a:p>
          <a:p>
            <a:pPr marL="0" indent="0">
              <a:buNone/>
            </a:pPr>
            <a:r>
              <a:rPr lang="en-US" dirty="0"/>
              <a:t>	- AI categorization accuracy: 90%.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195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82AB-DF9D-D9D8-B22A-2853DF02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4F6F3-BD61-0FFC-6B71-B105461DC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900" b="1" dirty="0"/>
              <a:t>Achievements</a:t>
            </a:r>
          </a:p>
          <a:p>
            <a:pPr marL="0" indent="0">
              <a:buNone/>
            </a:pPr>
            <a:r>
              <a:rPr lang="en-US" dirty="0"/>
              <a:t>	- Automated expense tracking system.</a:t>
            </a:r>
          </a:p>
          <a:p>
            <a:pPr marL="0" indent="0">
              <a:buNone/>
            </a:pPr>
            <a:r>
              <a:rPr lang="en-US" dirty="0"/>
              <a:t>	- AI-powered insights for better financial management.</a:t>
            </a:r>
          </a:p>
          <a:p>
            <a:pPr marL="0" indent="0">
              <a:buNone/>
            </a:pPr>
            <a:r>
              <a:rPr lang="en-US" sz="1900" b="1" dirty="0"/>
              <a:t>Impact</a:t>
            </a:r>
          </a:p>
          <a:p>
            <a:pPr marL="0" indent="0">
              <a:buNone/>
            </a:pPr>
            <a:r>
              <a:rPr lang="en-US" dirty="0"/>
              <a:t>	- Simplifies expense tracking for individuals and small businesses.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422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8480A-855F-AD82-AE35-99528DCA9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1E45E-0F9D-3227-B57B-B77B6CAEE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900" b="1" dirty="0"/>
              <a:t>Planned Enhancements</a:t>
            </a:r>
          </a:p>
          <a:p>
            <a:pPr marL="0" indent="0">
              <a:buNone/>
            </a:pPr>
            <a:r>
              <a:rPr lang="en-US" dirty="0"/>
              <a:t>	- Support for multiple email providers.</a:t>
            </a:r>
          </a:p>
          <a:p>
            <a:pPr marL="0" indent="0">
              <a:buNone/>
            </a:pPr>
            <a:r>
              <a:rPr lang="en-US" dirty="0"/>
              <a:t>	- Advanced analytics (e.g., budget planning).</a:t>
            </a:r>
          </a:p>
          <a:p>
            <a:pPr marL="0" indent="0">
              <a:buNone/>
            </a:pPr>
            <a:r>
              <a:rPr lang="en-US" dirty="0"/>
              <a:t>	- Mobile app development.</a:t>
            </a:r>
          </a:p>
          <a:p>
            <a:pPr marL="0" indent="0">
              <a:buNone/>
            </a:pPr>
            <a:r>
              <a:rPr lang="en-US" sz="1900" b="1" dirty="0"/>
              <a:t>Technical Improvements</a:t>
            </a:r>
          </a:p>
          <a:p>
            <a:pPr marL="0" indent="0">
              <a:buNone/>
            </a:pPr>
            <a:r>
              <a:rPr lang="en-US" dirty="0"/>
              <a:t>	- Implement caching and rate limiting.</a:t>
            </a:r>
          </a:p>
          <a:p>
            <a:pPr marL="0" indent="0">
              <a:buNone/>
            </a:pPr>
            <a:r>
              <a:rPr lang="en-US" dirty="0"/>
              <a:t>	- Enhance error handling and logging.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075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66137-EADC-EE32-7B9E-89AF2CD0C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1B01A-DA07-EDFE-748C-0BE63D7F39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Sources</a:t>
            </a:r>
          </a:p>
          <a:p>
            <a:pPr marL="0" indent="0">
              <a:buNone/>
            </a:pPr>
            <a:r>
              <a:rPr lang="en-IN" dirty="0"/>
              <a:t>	- Gmail API Documentation.</a:t>
            </a:r>
          </a:p>
          <a:p>
            <a:pPr marL="0" indent="0">
              <a:buNone/>
            </a:pPr>
            <a:r>
              <a:rPr lang="en-IN" dirty="0"/>
              <a:t>	- </a:t>
            </a:r>
            <a:r>
              <a:rPr lang="en-IN" dirty="0" err="1"/>
              <a:t>Ollama</a:t>
            </a:r>
            <a:r>
              <a:rPr lang="en-IN" dirty="0"/>
              <a:t> LLM Documentation.</a:t>
            </a:r>
          </a:p>
          <a:p>
            <a:pPr marL="0" indent="0">
              <a:buNone/>
            </a:pPr>
            <a:r>
              <a:rPr lang="en-IN" dirty="0"/>
              <a:t>	- Flask Framework Documentation.</a:t>
            </a:r>
          </a:p>
          <a:p>
            <a:pPr marL="0" indent="0">
              <a:buNone/>
            </a:pPr>
            <a:r>
              <a:rPr lang="en-IN" dirty="0"/>
              <a:t>	- Research papers on AI-based categorization.</a:t>
            </a:r>
          </a:p>
        </p:txBody>
      </p:sp>
    </p:spTree>
    <p:extLst>
      <p:ext uri="{BB962C8B-B14F-4D97-AF65-F5344CB8AC3E}">
        <p14:creationId xmlns:p14="http://schemas.microsoft.com/office/powerpoint/2010/main" val="381478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D2D4-7855-C479-EA35-3282F87D4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D16CF-F529-18C2-D069-22C98AD6CF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b="1" dirty="0"/>
              <a:t>Purpose</a:t>
            </a:r>
          </a:p>
          <a:p>
            <a:r>
              <a:rPr lang="en-US" dirty="0"/>
              <a:t>- Automate expense tracking using Gmail transaction data.</a:t>
            </a:r>
          </a:p>
          <a:p>
            <a:r>
              <a:rPr lang="en-US" dirty="0"/>
              <a:t>- Provide AI-powered categorization and insights.</a:t>
            </a:r>
          </a:p>
          <a:p>
            <a:pPr marL="0" indent="0">
              <a:buNone/>
            </a:pPr>
            <a:r>
              <a:rPr lang="en-US" sz="2200" b="1" dirty="0"/>
              <a:t>Key Features</a:t>
            </a:r>
          </a:p>
          <a:p>
            <a:r>
              <a:rPr lang="en-US" dirty="0"/>
              <a:t>- Gmail API integration.</a:t>
            </a:r>
          </a:p>
          <a:p>
            <a:r>
              <a:rPr lang="en-US" dirty="0"/>
              <a:t>- AI-based expense categorization.</a:t>
            </a:r>
          </a:p>
          <a:p>
            <a:r>
              <a:rPr lang="en-US" dirty="0"/>
              <a:t>- Interactive web dashboard.</a:t>
            </a:r>
          </a:p>
          <a:p>
            <a:pPr marL="0" indent="0">
              <a:buNone/>
            </a:pPr>
            <a:r>
              <a:rPr lang="en-US" sz="2200" b="1" dirty="0"/>
              <a:t>Why It Matters</a:t>
            </a:r>
          </a:p>
          <a:p>
            <a:r>
              <a:rPr lang="en-US" dirty="0"/>
              <a:t>- Simplifies personal and business expense tracking.</a:t>
            </a:r>
          </a:p>
          <a:p>
            <a:r>
              <a:rPr lang="en-US" dirty="0"/>
              <a:t>- Provides actionable insights for better financial management.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8784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F16BA-62DE-84B2-2EB3-F2DFD24EA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PLAN WITH DATES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4FF73-FD9E-B19B-8DC2-9B0E7B0EA6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100" b="1" dirty="0"/>
              <a:t>Timeline</a:t>
            </a:r>
          </a:p>
          <a:p>
            <a:pPr marL="0" indent="0">
              <a:buNone/>
            </a:pPr>
            <a:r>
              <a:rPr lang="en-IN" dirty="0"/>
              <a:t>	- Phase 1: Research and Planning (Week 1-2)</a:t>
            </a:r>
          </a:p>
          <a:p>
            <a:pPr marL="0" indent="0">
              <a:buNone/>
            </a:pPr>
            <a:r>
              <a:rPr lang="en-IN" dirty="0"/>
              <a:t>	- Phase 2: Gmail API Integration (Week 3-4)</a:t>
            </a:r>
          </a:p>
          <a:p>
            <a:pPr marL="0" indent="0">
              <a:buNone/>
            </a:pPr>
            <a:r>
              <a:rPr lang="en-IN" dirty="0"/>
              <a:t>	- Phase 3: AI Categorization Development (Week 5-6)</a:t>
            </a:r>
          </a:p>
          <a:p>
            <a:pPr marL="0" indent="0">
              <a:buNone/>
            </a:pPr>
            <a:r>
              <a:rPr lang="en-IN" dirty="0"/>
              <a:t>	- Phase 4: Web Dashboard Implementation (Week 7-8)</a:t>
            </a:r>
          </a:p>
          <a:p>
            <a:pPr marL="0" indent="0">
              <a:buNone/>
            </a:pPr>
            <a:r>
              <a:rPr lang="en-IN" dirty="0"/>
              <a:t>	- Phase 5: Testing and Deployment (Week 9-10)</a:t>
            </a:r>
          </a:p>
          <a:p>
            <a:pPr marL="0" indent="0">
              <a:buNone/>
            </a:pPr>
            <a:r>
              <a:rPr lang="en-IN" sz="2100" b="1" dirty="0"/>
              <a:t>Milestones</a:t>
            </a:r>
          </a:p>
          <a:p>
            <a:pPr marL="0" indent="0">
              <a:buNone/>
            </a:pPr>
            <a:r>
              <a:rPr lang="en-IN" dirty="0"/>
              <a:t>	- Gmail scraping module completed.</a:t>
            </a:r>
          </a:p>
          <a:p>
            <a:pPr marL="0" indent="0">
              <a:buNone/>
            </a:pPr>
            <a:r>
              <a:rPr lang="en-IN" dirty="0"/>
              <a:t>	- AI categorization system implemented.</a:t>
            </a:r>
          </a:p>
          <a:p>
            <a:pPr marL="0" indent="0">
              <a:buNone/>
            </a:pPr>
            <a:r>
              <a:rPr lang="en-IN" dirty="0"/>
              <a:t>	- Web dashboard launched.</a:t>
            </a:r>
          </a:p>
        </p:txBody>
      </p:sp>
    </p:spTree>
    <p:extLst>
      <p:ext uri="{BB962C8B-B14F-4D97-AF65-F5344CB8AC3E}">
        <p14:creationId xmlns:p14="http://schemas.microsoft.com/office/powerpoint/2010/main" val="202942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4ED7-7A2C-7229-032A-73A4A714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0FCB2-7F91-4D11-01E8-0595B2C15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900" b="1" dirty="0"/>
              <a:t>In-Scope</a:t>
            </a:r>
          </a:p>
          <a:p>
            <a:r>
              <a:rPr lang="en-US" dirty="0"/>
              <a:t>- Automatic email scraping for </a:t>
            </a:r>
            <a:r>
              <a:rPr lang="en-US" dirty="0" err="1"/>
              <a:t>PhonePe</a:t>
            </a:r>
            <a:r>
              <a:rPr lang="en-US" dirty="0"/>
              <a:t> transactions.</a:t>
            </a:r>
          </a:p>
          <a:p>
            <a:r>
              <a:rPr lang="en-US" dirty="0"/>
              <a:t>- AI-based categorization of expenses.</a:t>
            </a:r>
          </a:p>
          <a:p>
            <a:r>
              <a:rPr lang="en-US" dirty="0"/>
              <a:t>- Interactive dashboard for expense analysis.</a:t>
            </a:r>
          </a:p>
          <a:p>
            <a:pPr marL="0" indent="0">
              <a:buNone/>
            </a:pPr>
            <a:r>
              <a:rPr lang="en-US" sz="1900" b="1" dirty="0"/>
              <a:t>Out-of-Scope</a:t>
            </a:r>
          </a:p>
          <a:p>
            <a:r>
              <a:rPr lang="en-US" dirty="0"/>
              <a:t>- Support for non-</a:t>
            </a:r>
            <a:r>
              <a:rPr lang="en-US" dirty="0" err="1"/>
              <a:t>PhonePe</a:t>
            </a:r>
            <a:r>
              <a:rPr lang="en-US" dirty="0"/>
              <a:t> transactions.</a:t>
            </a:r>
          </a:p>
          <a:p>
            <a:r>
              <a:rPr lang="en-US" dirty="0"/>
              <a:t>- Mobile app development.</a:t>
            </a:r>
          </a:p>
          <a:p>
            <a:r>
              <a:rPr lang="en-US" dirty="0"/>
              <a:t>- Advanced budgeting features.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093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D0AF-464E-DD86-05ED-9CC1ABA9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73132-EF10-1FC7-CCEC-2EA11A24B3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900" b="1" dirty="0"/>
              <a:t>Problem</a:t>
            </a:r>
          </a:p>
          <a:p>
            <a:r>
              <a:rPr lang="en-US" dirty="0"/>
              <a:t>- Manual expense tracking is time-consuming and error-prone.</a:t>
            </a:r>
          </a:p>
          <a:p>
            <a:r>
              <a:rPr lang="en-US" dirty="0"/>
              <a:t>- Lack of automated tools for categorizing and analyzing expenses.</a:t>
            </a:r>
          </a:p>
          <a:p>
            <a:pPr marL="0" indent="0">
              <a:buNone/>
            </a:pPr>
            <a:r>
              <a:rPr lang="en-US" sz="1900" b="1" dirty="0"/>
              <a:t>Solution</a:t>
            </a:r>
          </a:p>
          <a:p>
            <a:r>
              <a:rPr lang="en-US" dirty="0"/>
              <a:t>- Automate expense tracking using Gmail API.</a:t>
            </a:r>
          </a:p>
          <a:p>
            <a:r>
              <a:rPr lang="en-US" dirty="0"/>
              <a:t>- Use AI to categorize expenses and generate insights.</a:t>
            </a:r>
          </a:p>
          <a:p>
            <a:r>
              <a:rPr lang="en-US" dirty="0"/>
              <a:t>- Provide a user-friendly dashboard for visualization.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89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30BD-AFC9-EC8C-A44C-C63E85AF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REVIEW</a:t>
            </a:r>
          </a:p>
        </p:txBody>
      </p:sp>
      <p:pic>
        <p:nvPicPr>
          <p:cNvPr id="4" name="Picture 3" descr="A table of information">
            <a:extLst>
              <a:ext uri="{FF2B5EF4-FFF2-40B4-BE49-F238E27FC236}">
                <a16:creationId xmlns:a16="http://schemas.microsoft.com/office/drawing/2014/main" id="{D62E0084-1F3A-E741-0898-4A8AD3751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52" y="2629857"/>
            <a:ext cx="10068232" cy="390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2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30BD-AFC9-EC8C-A44C-C63E85AF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REVIEW</a:t>
            </a:r>
          </a:p>
        </p:txBody>
      </p:sp>
      <p:pic>
        <p:nvPicPr>
          <p:cNvPr id="3" name="Picture 2" descr="A table of informational text">
            <a:extLst>
              <a:ext uri="{FF2B5EF4-FFF2-40B4-BE49-F238E27FC236}">
                <a16:creationId xmlns:a16="http://schemas.microsoft.com/office/drawing/2014/main" id="{21E141DF-C5F3-9239-9725-13012066B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75" y="2551122"/>
            <a:ext cx="10225450" cy="403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34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B023-F918-BF27-D470-08BD9A66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45FFB-4FA4-9F95-BA57-61E7D6911C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b="1" dirty="0"/>
              <a:t>Functional Requirements</a:t>
            </a:r>
          </a:p>
          <a:p>
            <a:pPr marL="0" indent="0">
              <a:buNone/>
            </a:pPr>
            <a:r>
              <a:rPr lang="en-US" dirty="0"/>
              <a:t>	- User registration and login.</a:t>
            </a:r>
          </a:p>
          <a:p>
            <a:pPr marL="0" indent="0">
              <a:buNone/>
            </a:pPr>
            <a:r>
              <a:rPr lang="en-US" dirty="0"/>
              <a:t>	- Automatic email scraping.</a:t>
            </a:r>
          </a:p>
          <a:p>
            <a:pPr marL="0" indent="0">
              <a:buNone/>
            </a:pPr>
            <a:r>
              <a:rPr lang="en-US" dirty="0"/>
              <a:t>	- AI-based categorization.</a:t>
            </a:r>
          </a:p>
          <a:p>
            <a:pPr marL="0" indent="0">
              <a:buNone/>
            </a:pPr>
            <a:r>
              <a:rPr lang="en-US" dirty="0"/>
              <a:t>	- Interactive dashboard.</a:t>
            </a:r>
          </a:p>
          <a:p>
            <a:pPr marL="0" indent="0">
              <a:buNone/>
            </a:pPr>
            <a:r>
              <a:rPr lang="en-US" sz="1900" b="1" dirty="0"/>
              <a:t>Non-Functional Requirements</a:t>
            </a:r>
          </a:p>
          <a:p>
            <a:pPr marL="0" indent="0">
              <a:buNone/>
            </a:pPr>
            <a:r>
              <a:rPr lang="en-US" dirty="0"/>
              <a:t>	- Secure authentication.</a:t>
            </a:r>
          </a:p>
          <a:p>
            <a:pPr marL="0" indent="0">
              <a:buNone/>
            </a:pPr>
            <a:r>
              <a:rPr lang="en-US" dirty="0"/>
              <a:t>	- Scalable architecture.</a:t>
            </a:r>
          </a:p>
          <a:p>
            <a:pPr marL="0" indent="0">
              <a:buNone/>
            </a:pPr>
            <a:r>
              <a:rPr lang="en-US" dirty="0"/>
              <a:t>	- Responsive web interface.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5966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CC692-7786-1428-3117-052252F4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D41E0-E799-CA49-01D8-71345C417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2640298" cy="503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/>
              <a:t>Use Case Diagram</a:t>
            </a:r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BA75EE7D-AE1E-0DCF-DBFF-44F53C912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00"/>
          <a:stretch/>
        </p:blipFill>
        <p:spPr>
          <a:xfrm>
            <a:off x="2730706" y="3303639"/>
            <a:ext cx="7185661" cy="330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20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126</TotalTime>
  <Words>542</Words>
  <Application>Microsoft Office PowerPoint</Application>
  <PresentationFormat>Widescreen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 Boardroom</vt:lpstr>
      <vt:lpstr>Expense Tracking and Analysis System</vt:lpstr>
      <vt:lpstr>INTRODUCTION</vt:lpstr>
      <vt:lpstr>PROJECT PLAN WITH DATES</vt:lpstr>
      <vt:lpstr>SCOPE</vt:lpstr>
      <vt:lpstr>PROBLEM DEFINITION</vt:lpstr>
      <vt:lpstr>LITERATURE REVIEW</vt:lpstr>
      <vt:lpstr>LITERATURE REVIEW</vt:lpstr>
      <vt:lpstr>REQUIREMENT ANALYSIS</vt:lpstr>
      <vt:lpstr>DIAGRAMS</vt:lpstr>
      <vt:lpstr>DIAGRAMS</vt:lpstr>
      <vt:lpstr>DIAGRAMS</vt:lpstr>
      <vt:lpstr>MODULE DESCRIPTION</vt:lpstr>
      <vt:lpstr>ARCHITECTURE</vt:lpstr>
      <vt:lpstr>RESULTS AND ANALYSIS</vt:lpstr>
      <vt:lpstr>CONCLUSION</vt:lpstr>
      <vt:lpstr>FUTURE WORKS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Abhiram A K</dc:creator>
  <cp:lastModifiedBy>Abhiram A K</cp:lastModifiedBy>
  <cp:revision>1</cp:revision>
  <dcterms:created xsi:type="dcterms:W3CDTF">2025-03-06T06:42:23Z</dcterms:created>
  <dcterms:modified xsi:type="dcterms:W3CDTF">2025-03-06T08:50:02Z</dcterms:modified>
</cp:coreProperties>
</file>