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8" r:id="rId7"/>
    <p:sldId id="262" r:id="rId8"/>
    <p:sldId id="263" r:id="rId9"/>
    <p:sldId id="264" r:id="rId10"/>
    <p:sldId id="265" r:id="rId11"/>
    <p:sldId id="266" r:id="rId12"/>
    <p:sldId id="267" r:id="rId13"/>
  </p:sldIdLst>
  <p:sldSz cx="9144000" cy="5143500" type="screen16x9"/>
  <p:notesSz cx="6858000" cy="9144000"/>
  <p:embeddedFontLst>
    <p:embeddedFont>
      <p:font typeface="Lato" panose="020B0604020202020204" charset="0"/>
      <p:regular r:id="rId15"/>
      <p:bold r:id="rId16"/>
      <p:italic r:id="rId17"/>
      <p:boldItalic r:id="rId18"/>
    </p:embeddedFont>
    <p:embeddedFont>
      <p:font typeface="Lato Black" panose="020B0604020202020204" charset="0"/>
      <p:bold r:id="rId19"/>
      <p:boldItalic r:id="rId20"/>
    </p:embeddedFont>
    <p:embeddedFont>
      <p:font typeface="Raleway"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1282FA-FB6B-4045-8305-4643B70158BD}">
  <a:tblStyle styleId="{151282FA-FB6B-4045-8305-4643B70158BD}"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3" name="Google Shape;13;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5"/>
        <p:cNvGrpSpPr/>
        <p:nvPr/>
      </p:nvGrpSpPr>
      <p:grpSpPr>
        <a:xfrm>
          <a:off x="0" y="0"/>
          <a:ext cx="0" cy="0"/>
          <a:chOff x="0" y="0"/>
          <a:chExt cx="0" cy="0"/>
        </a:xfrm>
      </p:grpSpPr>
      <p:grpSp>
        <p:nvGrpSpPr>
          <p:cNvPr id="76" name="Google Shape;76;p11"/>
          <p:cNvGrpSpPr/>
          <p:nvPr/>
        </p:nvGrpSpPr>
        <p:grpSpPr>
          <a:xfrm>
            <a:off x="830392" y="4169130"/>
            <a:ext cx="745763" cy="45826"/>
            <a:chOff x="4580561" y="2589004"/>
            <a:chExt cx="1064464" cy="25200"/>
          </a:xfrm>
        </p:grpSpPr>
        <p:sp>
          <p:nvSpPr>
            <p:cNvPr id="77" name="Google Shape;77;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9" name="Google Shape;79;p11"/>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0" name="Google Shape;80;p11"/>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0"/>
              </a:spcBef>
              <a:spcAft>
                <a:spcPts val="0"/>
              </a:spcAft>
              <a:buClr>
                <a:schemeClr val="lt1"/>
              </a:buClr>
              <a:buSzPts val="1100"/>
              <a:buChar char="○"/>
              <a:defRPr>
                <a:solidFill>
                  <a:schemeClr val="lt1"/>
                </a:solidFill>
              </a:defRPr>
            </a:lvl2pPr>
            <a:lvl3pPr marL="1371600" lvl="2" indent="-298450" algn="l">
              <a:lnSpc>
                <a:spcPct val="115000"/>
              </a:lnSpc>
              <a:spcBef>
                <a:spcPts val="0"/>
              </a:spcBef>
              <a:spcAft>
                <a:spcPts val="0"/>
              </a:spcAft>
              <a:buClr>
                <a:schemeClr val="lt1"/>
              </a:buClr>
              <a:buSzPts val="1100"/>
              <a:buChar char="■"/>
              <a:defRPr>
                <a:solidFill>
                  <a:schemeClr val="lt1"/>
                </a:solidFill>
              </a:defRPr>
            </a:lvl3pPr>
            <a:lvl4pPr marL="1828800" lvl="3" indent="-298450" algn="l">
              <a:lnSpc>
                <a:spcPct val="115000"/>
              </a:lnSpc>
              <a:spcBef>
                <a:spcPts val="0"/>
              </a:spcBef>
              <a:spcAft>
                <a:spcPts val="0"/>
              </a:spcAft>
              <a:buClr>
                <a:schemeClr val="lt1"/>
              </a:buClr>
              <a:buSzPts val="1100"/>
              <a:buChar char="●"/>
              <a:defRPr>
                <a:solidFill>
                  <a:schemeClr val="lt1"/>
                </a:solidFill>
              </a:defRPr>
            </a:lvl4pPr>
            <a:lvl5pPr marL="2286000" lvl="4" indent="-298450" algn="l">
              <a:lnSpc>
                <a:spcPct val="115000"/>
              </a:lnSpc>
              <a:spcBef>
                <a:spcPts val="0"/>
              </a:spcBef>
              <a:spcAft>
                <a:spcPts val="0"/>
              </a:spcAft>
              <a:buClr>
                <a:schemeClr val="lt1"/>
              </a:buClr>
              <a:buSzPts val="1100"/>
              <a:buChar char="○"/>
              <a:defRPr>
                <a:solidFill>
                  <a:schemeClr val="lt1"/>
                </a:solidFill>
              </a:defRPr>
            </a:lvl5pPr>
            <a:lvl6pPr marL="2743200" lvl="5" indent="-298450" algn="l">
              <a:lnSpc>
                <a:spcPct val="115000"/>
              </a:lnSpc>
              <a:spcBef>
                <a:spcPts val="0"/>
              </a:spcBef>
              <a:spcAft>
                <a:spcPts val="0"/>
              </a:spcAft>
              <a:buClr>
                <a:schemeClr val="lt1"/>
              </a:buClr>
              <a:buSzPts val="1100"/>
              <a:buChar char="■"/>
              <a:defRPr>
                <a:solidFill>
                  <a:schemeClr val="lt1"/>
                </a:solidFill>
              </a:defRPr>
            </a:lvl6pPr>
            <a:lvl7pPr marL="3200400" lvl="6" indent="-298450" algn="l">
              <a:lnSpc>
                <a:spcPct val="115000"/>
              </a:lnSpc>
              <a:spcBef>
                <a:spcPts val="0"/>
              </a:spcBef>
              <a:spcAft>
                <a:spcPts val="0"/>
              </a:spcAft>
              <a:buClr>
                <a:schemeClr val="lt1"/>
              </a:buClr>
              <a:buSzPts val="1100"/>
              <a:buChar char="●"/>
              <a:defRPr>
                <a:solidFill>
                  <a:schemeClr val="lt1"/>
                </a:solidFill>
              </a:defRPr>
            </a:lvl7pPr>
            <a:lvl8pPr marL="3657600" lvl="7" indent="-298450" algn="l">
              <a:lnSpc>
                <a:spcPct val="115000"/>
              </a:lnSpc>
              <a:spcBef>
                <a:spcPts val="0"/>
              </a:spcBef>
              <a:spcAft>
                <a:spcPts val="0"/>
              </a:spcAft>
              <a:buClr>
                <a:schemeClr val="lt1"/>
              </a:buClr>
              <a:buSzPts val="1100"/>
              <a:buChar char="○"/>
              <a:defRPr>
                <a:solidFill>
                  <a:schemeClr val="lt1"/>
                </a:solidFill>
              </a:defRPr>
            </a:lvl8pPr>
            <a:lvl9pPr marL="4114800" lvl="8" indent="-298450" algn="l">
              <a:lnSpc>
                <a:spcPct val="115000"/>
              </a:lnSpc>
              <a:spcBef>
                <a:spcPts val="0"/>
              </a:spcBef>
              <a:spcAft>
                <a:spcPts val="0"/>
              </a:spcAft>
              <a:buClr>
                <a:schemeClr val="lt1"/>
              </a:buClr>
              <a:buSzPts val="1100"/>
              <a:buChar char="■"/>
              <a:defRPr>
                <a:solidFill>
                  <a:schemeClr val="lt1"/>
                </a:solidFill>
              </a:defRPr>
            </a:lvl9pPr>
          </a:lstStyle>
          <a:p>
            <a:endParaRPr/>
          </a:p>
        </p:txBody>
      </p:sp>
      <p:sp>
        <p:nvSpPr>
          <p:cNvPr id="81" name="Google Shape;81;p1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2"/>
        <p:cNvGrpSpPr/>
        <p:nvPr/>
      </p:nvGrpSpPr>
      <p:grpSpPr>
        <a:xfrm>
          <a:off x="0" y="0"/>
          <a:ext cx="0" cy="0"/>
          <a:chOff x="0" y="0"/>
          <a:chExt cx="0" cy="0"/>
        </a:xfrm>
      </p:grpSpPr>
      <p:sp>
        <p:nvSpPr>
          <p:cNvPr id="83" name="Google Shape;83;p1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 name="Google Shape;16;p3"/>
          <p:cNvGrpSpPr/>
          <p:nvPr/>
        </p:nvGrpSpPr>
        <p:grpSpPr>
          <a:xfrm>
            <a:off x="830392" y="1191256"/>
            <a:ext cx="745763" cy="45826"/>
            <a:chOff x="4580561" y="2589004"/>
            <a:chExt cx="1064464" cy="25200"/>
          </a:xfrm>
        </p:grpSpPr>
        <p:sp>
          <p:nvSpPr>
            <p:cNvPr id="17" name="Google Shape;17;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 name="Google Shape;19;p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20" name="Google Shape;20;p3"/>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1" name="Google Shape;21;p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pic>
        <p:nvPicPr>
          <p:cNvPr id="22" name="Google Shape;22;p3"/>
          <p:cNvPicPr preferRelativeResize="0"/>
          <p:nvPr/>
        </p:nvPicPr>
        <p:blipFill rotWithShape="1">
          <a:blip r:embed="rId2">
            <a:alphaModFix/>
          </a:blip>
          <a:srcRect/>
          <a:stretch/>
        </p:blipFill>
        <p:spPr>
          <a:xfrm>
            <a:off x="7763875" y="525450"/>
            <a:ext cx="654275" cy="701548"/>
          </a:xfrm>
          <a:prstGeom prst="rect">
            <a:avLst/>
          </a:prstGeom>
          <a:noFill/>
          <a:ln>
            <a:noFill/>
          </a:ln>
        </p:spPr>
      </p:pic>
      <p:grpSp>
        <p:nvGrpSpPr>
          <p:cNvPr id="23" name="Google Shape;23;p3"/>
          <p:cNvGrpSpPr/>
          <p:nvPr/>
        </p:nvGrpSpPr>
        <p:grpSpPr>
          <a:xfrm>
            <a:off x="100" y="4660125"/>
            <a:ext cx="9144000" cy="657150"/>
            <a:chOff x="100" y="4660125"/>
            <a:chExt cx="9144000" cy="657150"/>
          </a:xfrm>
        </p:grpSpPr>
        <p:sp>
          <p:nvSpPr>
            <p:cNvPr id="24" name="Google Shape;24;p3"/>
            <p:cNvSpPr/>
            <p:nvPr/>
          </p:nvSpPr>
          <p:spPr>
            <a:xfrm>
              <a:off x="100" y="4660125"/>
              <a:ext cx="9144000" cy="4833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3"/>
            <p:cNvSpPr txBox="1"/>
            <p:nvPr/>
          </p:nvSpPr>
          <p:spPr>
            <a:xfrm>
              <a:off x="651450" y="4701675"/>
              <a:ext cx="7138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Lato"/>
                  <a:ea typeface="Lato"/>
                  <a:cs typeface="Lato"/>
                  <a:sym typeface="Lato"/>
                </a:rPr>
                <a:t>Group No. : </a:t>
              </a:r>
              <a:r>
                <a:rPr lang="en" sz="1400" b="0" i="0" u="none" strike="noStrike" cap="none">
                  <a:solidFill>
                    <a:srgbClr val="000000"/>
                  </a:solidFill>
                  <a:latin typeface="Lato Black"/>
                  <a:ea typeface="Lato Black"/>
                  <a:cs typeface="Lato Black"/>
                  <a:sym typeface="Lato Black"/>
                </a:rPr>
                <a:t>G14	</a:t>
              </a:r>
              <a:r>
                <a:rPr lang="en" sz="1400" b="0" i="0" u="none" strike="noStrike" cap="none">
                  <a:solidFill>
                    <a:srgbClr val="000000"/>
                  </a:solidFill>
                  <a:latin typeface="Lato"/>
                  <a:ea typeface="Lato"/>
                  <a:cs typeface="Lato"/>
                  <a:sym typeface="Lato"/>
                </a:rPr>
                <a:t>Title: </a:t>
              </a:r>
              <a:r>
                <a:rPr lang="en" b="1">
                  <a:solidFill>
                    <a:schemeClr val="dk2"/>
                  </a:solidFill>
                  <a:latin typeface="Raleway"/>
                  <a:ea typeface="Raleway"/>
                  <a:cs typeface="Raleway"/>
                  <a:sym typeface="Raleway"/>
                </a:rPr>
                <a:t>Object Sensing and Identification using IOT</a:t>
              </a:r>
              <a:endParaRPr b="1">
                <a:solidFill>
                  <a:schemeClr val="dk2"/>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1400"/>
                <a:buFont typeface="Arial"/>
                <a:buNone/>
              </a:pPr>
              <a:endParaRPr>
                <a:latin typeface="Lato Black"/>
                <a:ea typeface="Lato Black"/>
                <a:cs typeface="Lato Black"/>
                <a:sym typeface="Lato Black"/>
              </a:endParaRPr>
            </a:p>
          </p:txBody>
        </p:sp>
      </p:grpSp>
      <p:sp>
        <p:nvSpPr>
          <p:cNvPr id="26" name="Google Shape;26;p3"/>
          <p:cNvSpPr txBox="1"/>
          <p:nvPr/>
        </p:nvSpPr>
        <p:spPr>
          <a:xfrm>
            <a:off x="7048175" y="4708850"/>
            <a:ext cx="177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400"/>
              <a:buFont typeface="Arial"/>
              <a:buNone/>
            </a:pPr>
            <a:r>
              <a:rPr lang="en">
                <a:latin typeface="Lato"/>
                <a:ea typeface="Lato"/>
                <a:cs typeface="Lato"/>
                <a:sym typeface="Lato"/>
              </a:rPr>
              <a:t>Date: 16/03/2022</a:t>
            </a:r>
            <a:endParaRPr>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7"/>
        <p:cNvGrpSpPr/>
        <p:nvPr/>
      </p:nvGrpSpPr>
      <p:grpSpPr>
        <a:xfrm>
          <a:off x="0" y="0"/>
          <a:ext cx="0" cy="0"/>
          <a:chOff x="0" y="0"/>
          <a:chExt cx="0" cy="0"/>
        </a:xfrm>
      </p:grpSpPr>
      <p:grpSp>
        <p:nvGrpSpPr>
          <p:cNvPr id="28" name="Google Shape;28;p4"/>
          <p:cNvGrpSpPr/>
          <p:nvPr/>
        </p:nvGrpSpPr>
        <p:grpSpPr>
          <a:xfrm>
            <a:off x="830392" y="1191256"/>
            <a:ext cx="745763" cy="45826"/>
            <a:chOff x="4580561" y="2589004"/>
            <a:chExt cx="1064464" cy="25200"/>
          </a:xfrm>
        </p:grpSpPr>
        <p:sp>
          <p:nvSpPr>
            <p:cNvPr id="29" name="Google Shape;29;p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 name="Google Shape;31;p4"/>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2" name="Google Shape;32;p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5" name="Google Shape;35;p5"/>
          <p:cNvGrpSpPr/>
          <p:nvPr/>
        </p:nvGrpSpPr>
        <p:grpSpPr>
          <a:xfrm>
            <a:off x="830392" y="1191256"/>
            <a:ext cx="745763" cy="45826"/>
            <a:chOff x="4580561" y="2589004"/>
            <a:chExt cx="1064464" cy="25200"/>
          </a:xfrm>
        </p:grpSpPr>
        <p:sp>
          <p:nvSpPr>
            <p:cNvPr id="36" name="Google Shape;36;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 name="Google Shape;38;p5"/>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39" name="Google Shape;39;p5"/>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40" name="Google Shape;40;p5"/>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41" name="Google Shape;41;p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4" name="Google Shape;44;p6"/>
          <p:cNvGrpSpPr/>
          <p:nvPr/>
        </p:nvGrpSpPr>
        <p:grpSpPr>
          <a:xfrm>
            <a:off x="830392" y="1191256"/>
            <a:ext cx="745763" cy="45826"/>
            <a:chOff x="4580561" y="2589004"/>
            <a:chExt cx="1064464" cy="25200"/>
          </a:xfrm>
        </p:grpSpPr>
        <p:sp>
          <p:nvSpPr>
            <p:cNvPr id="45" name="Google Shape;45;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7" name="Google Shape;47;p6"/>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48" name="Google Shape;48;p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
        <p:cNvGrpSpPr/>
        <p:nvPr/>
      </p:nvGrpSpPr>
      <p:grpSpPr>
        <a:xfrm>
          <a:off x="0" y="0"/>
          <a:ext cx="0" cy="0"/>
          <a:chOff x="0" y="0"/>
          <a:chExt cx="0" cy="0"/>
        </a:xfrm>
      </p:grpSpPr>
      <p:sp>
        <p:nvSpPr>
          <p:cNvPr id="50" name="Google Shape;50;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1" name="Google Shape;51;p7"/>
          <p:cNvGrpSpPr/>
          <p:nvPr/>
        </p:nvGrpSpPr>
        <p:grpSpPr>
          <a:xfrm>
            <a:off x="830392" y="1191256"/>
            <a:ext cx="745763" cy="45826"/>
            <a:chOff x="4580561" y="2589004"/>
            <a:chExt cx="1064464" cy="25200"/>
          </a:xfrm>
        </p:grpSpPr>
        <p:sp>
          <p:nvSpPr>
            <p:cNvPr id="52" name="Google Shape;52;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 name="Google Shape;54;p7"/>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55" name="Google Shape;55;p7"/>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6" name="Google Shape;56;p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7"/>
        <p:cNvGrpSpPr/>
        <p:nvPr/>
      </p:nvGrpSpPr>
      <p:grpSpPr>
        <a:xfrm>
          <a:off x="0" y="0"/>
          <a:ext cx="0" cy="0"/>
          <a:chOff x="0" y="0"/>
          <a:chExt cx="0" cy="0"/>
        </a:xfrm>
      </p:grpSpPr>
      <p:grpSp>
        <p:nvGrpSpPr>
          <p:cNvPr id="58" name="Google Shape;58;p8"/>
          <p:cNvGrpSpPr/>
          <p:nvPr/>
        </p:nvGrpSpPr>
        <p:grpSpPr>
          <a:xfrm>
            <a:off x="830392" y="4169130"/>
            <a:ext cx="745763" cy="45826"/>
            <a:chOff x="4580561" y="2589004"/>
            <a:chExt cx="1064464" cy="25200"/>
          </a:xfrm>
        </p:grpSpPr>
        <p:sp>
          <p:nvSpPr>
            <p:cNvPr id="59" name="Google Shape;59;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1" name="Google Shape;61;p8"/>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62" name="Google Shape;62;p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5" name="Google Shape;65;p9"/>
          <p:cNvGrpSpPr/>
          <p:nvPr/>
        </p:nvGrpSpPr>
        <p:grpSpPr>
          <a:xfrm>
            <a:off x="830392" y="1191256"/>
            <a:ext cx="745763" cy="45826"/>
            <a:chOff x="4580561" y="2589004"/>
            <a:chExt cx="1064464" cy="25200"/>
          </a:xfrm>
        </p:grpSpPr>
        <p:sp>
          <p:nvSpPr>
            <p:cNvPr id="66" name="Google Shape;66;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8" name="Google Shape;68;p9"/>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69" name="Google Shape;69;p9"/>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70" name="Google Shape;70;p9"/>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71" name="Google Shape;71;p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
        <p:cNvGrpSpPr/>
        <p:nvPr/>
      </p:nvGrpSpPr>
      <p:grpSpPr>
        <a:xfrm>
          <a:off x="0" y="0"/>
          <a:ext cx="0" cy="0"/>
          <a:chOff x="0" y="0"/>
          <a:chExt cx="0" cy="0"/>
        </a:xfrm>
      </p:grpSpPr>
      <p:sp>
        <p:nvSpPr>
          <p:cNvPr id="73" name="Google Shape;73;p10"/>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74" name="Google Shape;74;p1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727913" y="626825"/>
            <a:ext cx="7688100" cy="995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990"/>
              <a:buNone/>
            </a:pPr>
            <a:r>
              <a:rPr lang="en" sz="2880"/>
              <a:t>Object Sensing and Identification using</a:t>
            </a:r>
            <a:endParaRPr sz="2880"/>
          </a:p>
          <a:p>
            <a:pPr marL="0" lvl="0" indent="0" algn="ctr" rtl="0">
              <a:lnSpc>
                <a:spcPct val="100000"/>
              </a:lnSpc>
              <a:spcBef>
                <a:spcPts val="0"/>
              </a:spcBef>
              <a:spcAft>
                <a:spcPts val="0"/>
              </a:spcAft>
              <a:buSzPts val="990"/>
              <a:buNone/>
            </a:pPr>
            <a:r>
              <a:rPr lang="en" sz="2880"/>
              <a:t>IOT</a:t>
            </a:r>
            <a:endParaRPr sz="2880"/>
          </a:p>
        </p:txBody>
      </p:sp>
      <p:pic>
        <p:nvPicPr>
          <p:cNvPr id="89" name="Google Shape;89;p13"/>
          <p:cNvPicPr preferRelativeResize="0"/>
          <p:nvPr/>
        </p:nvPicPr>
        <p:blipFill rotWithShape="1">
          <a:blip r:embed="rId3">
            <a:alphaModFix/>
          </a:blip>
          <a:srcRect/>
          <a:stretch/>
        </p:blipFill>
        <p:spPr>
          <a:xfrm>
            <a:off x="4184264" y="1702838"/>
            <a:ext cx="775427" cy="831473"/>
          </a:xfrm>
          <a:prstGeom prst="rect">
            <a:avLst/>
          </a:prstGeom>
          <a:noFill/>
          <a:ln>
            <a:noFill/>
          </a:ln>
        </p:spPr>
      </p:pic>
      <p:sp>
        <p:nvSpPr>
          <p:cNvPr id="90" name="Google Shape;90;p13"/>
          <p:cNvSpPr txBox="1"/>
          <p:nvPr/>
        </p:nvSpPr>
        <p:spPr>
          <a:xfrm>
            <a:off x="4263625" y="2558163"/>
            <a:ext cx="6198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Lato"/>
                <a:ea typeface="Lato"/>
                <a:cs typeface="Lato"/>
                <a:sym typeface="Lato"/>
              </a:rPr>
              <a:t>by</a:t>
            </a:r>
            <a:endParaRPr sz="1400" b="0" i="0" u="none" strike="noStrike" cap="none">
              <a:solidFill>
                <a:srgbClr val="000000"/>
              </a:solidFill>
              <a:latin typeface="Lato"/>
              <a:ea typeface="Lato"/>
              <a:cs typeface="Lato"/>
              <a:sym typeface="Lato"/>
            </a:endParaRPr>
          </a:p>
        </p:txBody>
      </p:sp>
      <p:sp>
        <p:nvSpPr>
          <p:cNvPr id="91" name="Google Shape;91;p13"/>
          <p:cNvSpPr txBox="1"/>
          <p:nvPr/>
        </p:nvSpPr>
        <p:spPr>
          <a:xfrm>
            <a:off x="3339637" y="3720138"/>
            <a:ext cx="2467800" cy="646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Lato"/>
                <a:ea typeface="Lato"/>
                <a:cs typeface="Lato"/>
                <a:sym typeface="Lato"/>
              </a:rPr>
              <a:t>Under the guidance of</a:t>
            </a:r>
            <a:endParaRPr sz="1400" b="0" i="0" u="none" strike="noStrike" cap="none">
              <a:solidFill>
                <a:srgbClr val="000000"/>
              </a:solidFill>
              <a:latin typeface="Lato"/>
              <a:ea typeface="Lato"/>
              <a:cs typeface="Lato"/>
              <a:sym typeface="Lato"/>
            </a:endParaRPr>
          </a:p>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000000"/>
                </a:solidFill>
                <a:latin typeface="Lato"/>
                <a:ea typeface="Lato"/>
                <a:cs typeface="Lato"/>
                <a:sym typeface="Lato"/>
              </a:rPr>
              <a:t>Prof. (Mrs.) K. Uma</a:t>
            </a:r>
            <a:endParaRPr sz="1600" b="1" i="0" u="none" strike="noStrike" cap="none">
              <a:solidFill>
                <a:srgbClr val="000000"/>
              </a:solidFill>
              <a:latin typeface="Lato"/>
              <a:ea typeface="Lato"/>
              <a:cs typeface="Lato"/>
              <a:sym typeface="Lato"/>
            </a:endParaRPr>
          </a:p>
        </p:txBody>
      </p:sp>
      <p:sp>
        <p:nvSpPr>
          <p:cNvPr id="92" name="Google Shape;92;p13"/>
          <p:cNvSpPr txBox="1"/>
          <p:nvPr/>
        </p:nvSpPr>
        <p:spPr>
          <a:xfrm>
            <a:off x="1004113" y="4454775"/>
            <a:ext cx="71388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Lato"/>
                <a:ea typeface="Lato"/>
                <a:cs typeface="Lato"/>
                <a:sym typeface="Lato"/>
              </a:rPr>
              <a:t>Dept. of Elect. &amp; Telecomm. Engg.</a:t>
            </a:r>
            <a:endParaRPr sz="1400" b="0" i="0" u="none" strike="noStrike" cap="none">
              <a:solidFill>
                <a:srgbClr val="000000"/>
              </a:solidFill>
              <a:latin typeface="Lato"/>
              <a:ea typeface="Lato"/>
              <a:cs typeface="Lato"/>
              <a:sym typeface="Lato"/>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Lato"/>
                <a:ea typeface="Lato"/>
                <a:cs typeface="Lato"/>
                <a:sym typeface="Lato"/>
              </a:rPr>
              <a:t>Bhilai Institute of Technology, Durg</a:t>
            </a:r>
            <a:endParaRPr sz="1400" b="0" i="0" u="none" strike="noStrike" cap="none">
              <a:solidFill>
                <a:srgbClr val="000000"/>
              </a:solidFill>
              <a:latin typeface="Lato"/>
              <a:ea typeface="Lato"/>
              <a:cs typeface="Lato"/>
              <a:sym typeface="Lato"/>
            </a:endParaRPr>
          </a:p>
        </p:txBody>
      </p:sp>
      <p:grpSp>
        <p:nvGrpSpPr>
          <p:cNvPr id="93" name="Google Shape;93;p13"/>
          <p:cNvGrpSpPr/>
          <p:nvPr/>
        </p:nvGrpSpPr>
        <p:grpSpPr>
          <a:xfrm>
            <a:off x="937325" y="2985488"/>
            <a:ext cx="7272400" cy="646513"/>
            <a:chOff x="802900" y="3237963"/>
            <a:chExt cx="7272400" cy="646513"/>
          </a:xfrm>
        </p:grpSpPr>
        <p:sp>
          <p:nvSpPr>
            <p:cNvPr id="94" name="Google Shape;94;p13"/>
            <p:cNvSpPr txBox="1"/>
            <p:nvPr/>
          </p:nvSpPr>
          <p:spPr>
            <a:xfrm>
              <a:off x="802900" y="3237975"/>
              <a:ext cx="2007900" cy="646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000000"/>
                  </a:solidFill>
                  <a:latin typeface="Lato"/>
                  <a:ea typeface="Lato"/>
                  <a:cs typeface="Lato"/>
                  <a:sym typeface="Lato"/>
                </a:rPr>
                <a:t>Abhinav Sharma</a:t>
              </a:r>
              <a:endParaRPr sz="1600" b="1" i="0" u="none" strike="noStrike" cap="none">
                <a:solidFill>
                  <a:srgbClr val="000000"/>
                </a:solidFill>
                <a:latin typeface="Lato"/>
                <a:ea typeface="Lato"/>
                <a:cs typeface="Lato"/>
                <a:sym typeface="Lato"/>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Lato"/>
                  <a:ea typeface="Lato"/>
                  <a:cs typeface="Lato"/>
                  <a:sym typeface="Lato"/>
                </a:rPr>
                <a:t>(300102818067)</a:t>
              </a:r>
              <a:endParaRPr sz="1400" b="0" i="0" u="none" strike="noStrike" cap="none">
                <a:solidFill>
                  <a:srgbClr val="000000"/>
                </a:solidFill>
                <a:latin typeface="Lato"/>
                <a:ea typeface="Lato"/>
                <a:cs typeface="Lato"/>
                <a:sym typeface="Lato"/>
              </a:endParaRPr>
            </a:p>
          </p:txBody>
        </p:sp>
        <p:sp>
          <p:nvSpPr>
            <p:cNvPr id="95" name="Google Shape;95;p13"/>
            <p:cNvSpPr txBox="1"/>
            <p:nvPr/>
          </p:nvSpPr>
          <p:spPr>
            <a:xfrm>
              <a:off x="4547000" y="3237975"/>
              <a:ext cx="3528300" cy="646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000000"/>
                  </a:solidFill>
                  <a:latin typeface="Lato"/>
                  <a:ea typeface="Lato"/>
                  <a:cs typeface="Lato"/>
                  <a:sym typeface="Lato"/>
                </a:rPr>
                <a:t>Shubharangshu Chakraborty</a:t>
              </a:r>
              <a:endParaRPr sz="1600" b="1" i="0" u="none" strike="noStrike" cap="none">
                <a:solidFill>
                  <a:srgbClr val="000000"/>
                </a:solidFill>
                <a:latin typeface="Lato"/>
                <a:ea typeface="Lato"/>
                <a:cs typeface="Lato"/>
                <a:sym typeface="Lato"/>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Lato"/>
                  <a:ea typeface="Lato"/>
                  <a:cs typeface="Lato"/>
                  <a:sym typeface="Lato"/>
                </a:rPr>
                <a:t>(300102818059)</a:t>
              </a:r>
              <a:endParaRPr sz="1400" b="0" i="0" u="none" strike="noStrike" cap="none">
                <a:solidFill>
                  <a:srgbClr val="000000"/>
                </a:solidFill>
                <a:latin typeface="Lato"/>
                <a:ea typeface="Lato"/>
                <a:cs typeface="Lato"/>
                <a:sym typeface="Lato"/>
              </a:endParaRPr>
            </a:p>
          </p:txBody>
        </p:sp>
        <p:sp>
          <p:nvSpPr>
            <p:cNvPr id="96" name="Google Shape;96;p13"/>
            <p:cNvSpPr txBox="1"/>
            <p:nvPr/>
          </p:nvSpPr>
          <p:spPr>
            <a:xfrm>
              <a:off x="2875525" y="3237963"/>
              <a:ext cx="2007900" cy="646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dirty="0">
                  <a:solidFill>
                    <a:srgbClr val="000000"/>
                  </a:solidFill>
                  <a:latin typeface="Lato"/>
                  <a:ea typeface="Lato"/>
                  <a:cs typeface="Lato"/>
                  <a:sym typeface="Lato"/>
                </a:rPr>
                <a:t>A</a:t>
              </a:r>
              <a:r>
                <a:rPr lang="en" sz="1600" b="1" dirty="0">
                  <a:latin typeface="Lato"/>
                  <a:ea typeface="Lato"/>
                  <a:cs typeface="Lato"/>
                  <a:sym typeface="Lato"/>
                </a:rPr>
                <a:t>yush Dewangan</a:t>
              </a:r>
              <a:endParaRPr sz="1600" b="1" i="0" u="none" strike="noStrike" cap="none" dirty="0">
                <a:solidFill>
                  <a:srgbClr val="000000"/>
                </a:solidFill>
                <a:latin typeface="Lato"/>
                <a:ea typeface="Lato"/>
                <a:cs typeface="Lato"/>
                <a:sym typeface="Lato"/>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Lato"/>
                  <a:ea typeface="Lato"/>
                  <a:cs typeface="Lato"/>
                  <a:sym typeface="Lato"/>
                </a:rPr>
                <a:t>(300102818055)</a:t>
              </a:r>
              <a:endParaRPr sz="1400" b="0" i="0" u="none" strike="noStrike" cap="none" dirty="0">
                <a:solidFill>
                  <a:srgbClr val="000000"/>
                </a:solidFill>
                <a:latin typeface="Lato"/>
                <a:ea typeface="Lato"/>
                <a:cs typeface="Lato"/>
                <a:sym typeface="Lato"/>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793458" y="635178"/>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2640"/>
              <a:t>Expected Outcome</a:t>
            </a:r>
            <a:endParaRPr sz="2640"/>
          </a:p>
        </p:txBody>
      </p:sp>
      <p:sp>
        <p:nvSpPr>
          <p:cNvPr id="148" name="Google Shape;148;p22"/>
          <p:cNvSpPr txBox="1">
            <a:spLocks noGrp="1"/>
          </p:cNvSpPr>
          <p:nvPr>
            <p:ph type="body" idx="1"/>
          </p:nvPr>
        </p:nvSpPr>
        <p:spPr>
          <a:xfrm>
            <a:off x="729450" y="1422900"/>
            <a:ext cx="7688700" cy="29172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2"/>
              </a:buClr>
              <a:buSzPts val="1400"/>
              <a:buChar char="●"/>
            </a:pPr>
            <a:r>
              <a:rPr lang="en" sz="1400" dirty="0">
                <a:solidFill>
                  <a:schemeClr val="dk2"/>
                </a:solidFill>
                <a:latin typeface="Arial"/>
                <a:ea typeface="Arial"/>
                <a:cs typeface="Arial"/>
                <a:sym typeface="Arial"/>
              </a:rPr>
              <a:t>The world is just starting to experience some of the benefits of AI and CV. </a:t>
            </a:r>
            <a:br>
              <a:rPr lang="en" sz="1400" dirty="0">
                <a:solidFill>
                  <a:schemeClr val="dk2"/>
                </a:solidFill>
                <a:latin typeface="Arial"/>
                <a:ea typeface="Arial"/>
                <a:cs typeface="Arial"/>
                <a:sym typeface="Arial"/>
              </a:rPr>
            </a:br>
            <a:r>
              <a:rPr lang="en-IN" sz="1400" dirty="0">
                <a:solidFill>
                  <a:schemeClr val="dk2"/>
                </a:solidFill>
                <a:latin typeface="Arial"/>
                <a:ea typeface="Arial"/>
                <a:cs typeface="Arial"/>
                <a:sym typeface="Arial"/>
              </a:rPr>
              <a:t>Surveillances and reconnaissance remotely through object sensing will now be a reality and through IOT, handling and data transfer will be seamlessly. </a:t>
            </a:r>
          </a:p>
          <a:p>
            <a:pPr marL="457200" lvl="0" indent="-317500" algn="l" rtl="0">
              <a:lnSpc>
                <a:spcPct val="150000"/>
              </a:lnSpc>
              <a:spcBef>
                <a:spcPts val="0"/>
              </a:spcBef>
              <a:spcAft>
                <a:spcPts val="0"/>
              </a:spcAft>
              <a:buClr>
                <a:schemeClr val="dk2"/>
              </a:buClr>
              <a:buSzPts val="1400"/>
              <a:buChar char="●"/>
            </a:pPr>
            <a:r>
              <a:rPr lang="en" sz="1400" dirty="0">
                <a:solidFill>
                  <a:schemeClr val="dk2"/>
                </a:solidFill>
                <a:latin typeface="Arial"/>
                <a:ea typeface="Arial"/>
                <a:cs typeface="Arial"/>
                <a:sym typeface="Arial"/>
              </a:rPr>
              <a:t>The potential of these technologies are unlimited. </a:t>
            </a:r>
            <a:r>
              <a:rPr lang="en-IN" sz="1400" dirty="0">
                <a:solidFill>
                  <a:schemeClr val="dk2"/>
                </a:solidFill>
                <a:latin typeface="Arial"/>
                <a:ea typeface="Arial"/>
                <a:cs typeface="Arial"/>
                <a:sym typeface="Arial"/>
              </a:rPr>
              <a:t>Object sensing and identification will be our new security apparatus</a:t>
            </a:r>
            <a:r>
              <a:rPr lang="en" sz="1400" dirty="0">
                <a:solidFill>
                  <a:schemeClr val="dk2"/>
                </a:solidFill>
                <a:latin typeface="Arial"/>
                <a:ea typeface="Arial"/>
                <a:cs typeface="Arial"/>
                <a:sym typeface="Arial"/>
              </a:rPr>
              <a:t>, recognizing enemy’s misslie for </a:t>
            </a:r>
            <a:r>
              <a:rPr lang="en-IN" sz="1400" dirty="0">
                <a:solidFill>
                  <a:schemeClr val="dk2"/>
                </a:solidFill>
                <a:latin typeface="Arial"/>
                <a:ea typeface="Arial"/>
                <a:cs typeface="Arial"/>
                <a:sym typeface="Arial"/>
              </a:rPr>
              <a:t>instance. Already seen in the functioning of Iron Dome (Israel)</a:t>
            </a:r>
            <a:endParaRPr sz="1400" dirty="0">
              <a:solidFill>
                <a:schemeClr val="dk2"/>
              </a:solidFill>
              <a:latin typeface="Arial"/>
              <a:ea typeface="Arial"/>
              <a:cs typeface="Arial"/>
              <a:sym typeface="Arial"/>
            </a:endParaRPr>
          </a:p>
          <a:p>
            <a:pPr marL="457200" lvl="0" indent="-317500" algn="l" rtl="0">
              <a:lnSpc>
                <a:spcPct val="150000"/>
              </a:lnSpc>
              <a:spcBef>
                <a:spcPts val="0"/>
              </a:spcBef>
              <a:spcAft>
                <a:spcPts val="0"/>
              </a:spcAft>
              <a:buClr>
                <a:schemeClr val="dk2"/>
              </a:buClr>
              <a:buSzPts val="1400"/>
              <a:buFont typeface="Arial"/>
              <a:buChar char="●"/>
            </a:pPr>
            <a:r>
              <a:rPr lang="en" sz="1400" dirty="0">
                <a:solidFill>
                  <a:schemeClr val="dk2"/>
                </a:solidFill>
                <a:latin typeface="Arial"/>
                <a:ea typeface="Arial"/>
                <a:cs typeface="Arial"/>
                <a:sym typeface="Arial"/>
              </a:rPr>
              <a:t>The future of CV and AI is bright, and the impact of these technologies will reach billions of end-users sooner than expected.</a:t>
            </a:r>
            <a:endParaRPr sz="1400" dirty="0">
              <a:solidFill>
                <a:schemeClr val="dk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729450" y="5254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2640"/>
              <a:t>References</a:t>
            </a:r>
            <a:endParaRPr sz="2640"/>
          </a:p>
        </p:txBody>
      </p:sp>
      <p:sp>
        <p:nvSpPr>
          <p:cNvPr id="154" name="Google Shape;154;p23"/>
          <p:cNvSpPr txBox="1">
            <a:spLocks noGrp="1"/>
          </p:cNvSpPr>
          <p:nvPr>
            <p:ph type="body" idx="1"/>
          </p:nvPr>
        </p:nvSpPr>
        <p:spPr>
          <a:xfrm>
            <a:off x="729450" y="1200912"/>
            <a:ext cx="7688700" cy="33741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2"/>
              </a:buClr>
              <a:buSzPts val="1400"/>
              <a:buFont typeface="Arial"/>
              <a:buChar char="●"/>
            </a:pPr>
            <a:r>
              <a:rPr lang="en" sz="1100" dirty="0">
                <a:solidFill>
                  <a:schemeClr val="dk2"/>
                </a:solidFill>
                <a:latin typeface="+mn-lt"/>
                <a:ea typeface="Arial"/>
                <a:cs typeface="Arial"/>
                <a:sym typeface="Arial"/>
              </a:rPr>
              <a:t>Wenjia Li. Research on moving target detection technology based on visual attention model[D]. Dalian: Dalian University of Technology, 2010.</a:t>
            </a:r>
            <a:endParaRPr sz="1100" dirty="0">
              <a:solidFill>
                <a:schemeClr val="dk2"/>
              </a:solidFill>
              <a:latin typeface="+mn-lt"/>
              <a:ea typeface="Arial"/>
              <a:cs typeface="Arial"/>
              <a:sym typeface="Arial"/>
            </a:endParaRPr>
          </a:p>
          <a:p>
            <a:pPr marL="457200" lvl="0" indent="-317500" algn="l" rtl="0">
              <a:lnSpc>
                <a:spcPct val="150000"/>
              </a:lnSpc>
              <a:spcBef>
                <a:spcPts val="0"/>
              </a:spcBef>
              <a:spcAft>
                <a:spcPts val="0"/>
              </a:spcAft>
              <a:buClr>
                <a:schemeClr val="dk2"/>
              </a:buClr>
              <a:buSzPts val="1400"/>
              <a:buFont typeface="Arial"/>
              <a:buChar char="●"/>
            </a:pPr>
            <a:r>
              <a:rPr lang="en" sz="1100" dirty="0">
                <a:solidFill>
                  <a:schemeClr val="dk2"/>
                </a:solidFill>
                <a:latin typeface="+mn-lt"/>
                <a:ea typeface="Arial"/>
                <a:cs typeface="Arial"/>
                <a:sym typeface="Arial"/>
              </a:rPr>
              <a:t>Wanyi Li, Peng Wang, Hong Qiao. A Survey of Target Tracking Methods Introduced into the Visual Attention Mechanism[J].Acta Automatica Sinica, 2014, 40(4):561-576.</a:t>
            </a:r>
            <a:endParaRPr sz="1100" dirty="0">
              <a:solidFill>
                <a:schemeClr val="dk2"/>
              </a:solidFill>
              <a:latin typeface="+mn-lt"/>
              <a:ea typeface="Arial"/>
              <a:cs typeface="Arial"/>
              <a:sym typeface="Arial"/>
            </a:endParaRPr>
          </a:p>
          <a:p>
            <a:pPr marL="457200" lvl="0" indent="-317500" algn="l" rtl="0">
              <a:lnSpc>
                <a:spcPct val="150000"/>
              </a:lnSpc>
              <a:spcBef>
                <a:spcPts val="0"/>
              </a:spcBef>
              <a:spcAft>
                <a:spcPts val="0"/>
              </a:spcAft>
              <a:buClr>
                <a:schemeClr val="dk2"/>
              </a:buClr>
              <a:buSzPts val="1400"/>
              <a:buFont typeface="Arial"/>
              <a:buChar char="●"/>
            </a:pPr>
            <a:r>
              <a:rPr lang="en" sz="1100" dirty="0">
                <a:solidFill>
                  <a:schemeClr val="dk2"/>
                </a:solidFill>
                <a:latin typeface="+mn-lt"/>
                <a:ea typeface="Arial"/>
                <a:cs typeface="Arial"/>
                <a:sym typeface="Arial"/>
              </a:rPr>
              <a:t>Li Huang. Application Research Based on Improved FT Algorithm in Natural Image[J].Microcomputer &amp; its Applications,2015,34(21):37- 39.</a:t>
            </a:r>
            <a:endParaRPr sz="1100" dirty="0">
              <a:solidFill>
                <a:schemeClr val="dk2"/>
              </a:solidFill>
              <a:latin typeface="+mn-lt"/>
              <a:ea typeface="Arial"/>
              <a:cs typeface="Arial"/>
              <a:sym typeface="Arial"/>
            </a:endParaRPr>
          </a:p>
          <a:p>
            <a:pPr marL="457200" lvl="0" indent="-317500" algn="l" rtl="0">
              <a:lnSpc>
                <a:spcPct val="150000"/>
              </a:lnSpc>
              <a:spcBef>
                <a:spcPts val="0"/>
              </a:spcBef>
              <a:spcAft>
                <a:spcPts val="0"/>
              </a:spcAft>
              <a:buClr>
                <a:schemeClr val="dk2"/>
              </a:buClr>
              <a:buSzPts val="1400"/>
              <a:buFont typeface="Arial"/>
              <a:buChar char="●"/>
            </a:pPr>
            <a:r>
              <a:rPr lang="en" sz="1100" dirty="0">
                <a:solidFill>
                  <a:schemeClr val="dk2"/>
                </a:solidFill>
                <a:latin typeface="+mn-lt"/>
                <a:ea typeface="Arial"/>
                <a:cs typeface="Arial"/>
                <a:sym typeface="Arial"/>
              </a:rPr>
              <a:t>Hongbin Liu, Faliang Chang. Weighted Coefficient Adaptive Optical Flow Method for Moving Target Detection[J].Optics and Precision Engineering,2016(2).</a:t>
            </a:r>
            <a:endParaRPr sz="1100" dirty="0">
              <a:solidFill>
                <a:schemeClr val="dk2"/>
              </a:solidFill>
              <a:latin typeface="+mn-lt"/>
              <a:ea typeface="Arial"/>
              <a:cs typeface="Arial"/>
              <a:sym typeface="Arial"/>
            </a:endParaRPr>
          </a:p>
          <a:p>
            <a:pPr marL="457200" lvl="0" indent="-317500" algn="l" rtl="0">
              <a:lnSpc>
                <a:spcPct val="150000"/>
              </a:lnSpc>
              <a:spcBef>
                <a:spcPts val="0"/>
              </a:spcBef>
              <a:spcAft>
                <a:spcPts val="0"/>
              </a:spcAft>
              <a:buClr>
                <a:schemeClr val="dk2"/>
              </a:buClr>
              <a:buSzPts val="1400"/>
              <a:buFont typeface="Arial"/>
              <a:buChar char="●"/>
            </a:pPr>
            <a:r>
              <a:rPr lang="en" sz="1100" dirty="0">
                <a:solidFill>
                  <a:schemeClr val="dk2"/>
                </a:solidFill>
                <a:latin typeface="+mn-lt"/>
                <a:ea typeface="Arial"/>
                <a:cs typeface="Arial"/>
                <a:sym typeface="Arial"/>
              </a:rPr>
              <a:t>Minxue Li. Analysis and comparison of image salient region extraction algorithms based on attention mechanism[D]. Beijing: Beijing Jiaotong University, 2011.</a:t>
            </a:r>
          </a:p>
          <a:p>
            <a:pPr indent="-317500">
              <a:lnSpc>
                <a:spcPct val="150000"/>
              </a:lnSpc>
              <a:buClr>
                <a:schemeClr val="dk2"/>
              </a:buClr>
              <a:buSzPts val="1400"/>
              <a:buFont typeface="Arial"/>
              <a:buChar char="●"/>
            </a:pPr>
            <a:r>
              <a:rPr lang="en-IN" sz="1100" dirty="0" err="1">
                <a:solidFill>
                  <a:schemeClr val="bg2"/>
                </a:solidFill>
              </a:rPr>
              <a:t>Stanisław</a:t>
            </a:r>
            <a:r>
              <a:rPr lang="en-IN" sz="1100" dirty="0">
                <a:solidFill>
                  <a:schemeClr val="bg2"/>
                </a:solidFill>
              </a:rPr>
              <a:t> </a:t>
            </a:r>
            <a:r>
              <a:rPr lang="en-IN" sz="1100" dirty="0" err="1">
                <a:solidFill>
                  <a:schemeClr val="bg2"/>
                </a:solidFill>
              </a:rPr>
              <a:t>Deniziak</a:t>
            </a:r>
            <a:r>
              <a:rPr lang="en-IN" sz="1100" dirty="0">
                <a:solidFill>
                  <a:schemeClr val="bg2"/>
                </a:solidFill>
              </a:rPr>
              <a:t>, Tomasz </a:t>
            </a:r>
            <a:r>
              <a:rPr lang="en-IN" sz="1100" dirty="0" err="1">
                <a:solidFill>
                  <a:schemeClr val="bg2"/>
                </a:solidFill>
              </a:rPr>
              <a:t>Michno</a:t>
            </a:r>
            <a:r>
              <a:rPr lang="en-IN" sz="1100" dirty="0">
                <a:solidFill>
                  <a:schemeClr val="bg2"/>
                </a:solidFill>
              </a:rPr>
              <a:t>, and </a:t>
            </a:r>
            <a:r>
              <a:rPr lang="en-IN" sz="1100" dirty="0" err="1">
                <a:solidFill>
                  <a:schemeClr val="bg2"/>
                </a:solidFill>
              </a:rPr>
              <a:t>Paweł</a:t>
            </a:r>
            <a:r>
              <a:rPr lang="en-IN" sz="1100" dirty="0">
                <a:solidFill>
                  <a:schemeClr val="bg2"/>
                </a:solidFill>
              </a:rPr>
              <a:t> Pieta. </a:t>
            </a:r>
            <a:r>
              <a:rPr lang="en-US" sz="1100" dirty="0">
                <a:solidFill>
                  <a:schemeClr val="bg2"/>
                </a:solidFill>
                <a:latin typeface="+mn-lt"/>
              </a:rPr>
              <a:t>IoT-Based Smart Monitoring System Using Automatic Shape Identification</a:t>
            </a:r>
            <a:r>
              <a:rPr lang="en-US" sz="1100" dirty="0">
                <a:solidFill>
                  <a:schemeClr val="bg2"/>
                </a:solidFill>
                <a:latin typeface="+mn-lt"/>
                <a:cs typeface="Arial"/>
                <a:sym typeface="Arial"/>
              </a:rPr>
              <a:t>. </a:t>
            </a:r>
            <a:r>
              <a:rPr lang="en-US" sz="1100" dirty="0">
                <a:solidFill>
                  <a:schemeClr val="bg2"/>
                </a:solidFill>
                <a:latin typeface="+mn-lt"/>
              </a:rPr>
              <a:t>2015 Federated Conference on Software Development and Object Technologies.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p:nvPr/>
        </p:nvSpPr>
        <p:spPr>
          <a:xfrm>
            <a:off x="1227900" y="1740600"/>
            <a:ext cx="6688200" cy="1662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9600"/>
              <a:buFont typeface="Arial"/>
              <a:buNone/>
            </a:pPr>
            <a:r>
              <a:rPr lang="en" sz="9600" b="0" i="0" u="none" strike="noStrike" cap="none">
                <a:solidFill>
                  <a:srgbClr val="666666"/>
                </a:solidFill>
                <a:latin typeface="Lato Black"/>
                <a:ea typeface="Lato Black"/>
                <a:cs typeface="Lato Black"/>
                <a:sym typeface="Lato Black"/>
              </a:rPr>
              <a:t>Thank You!</a:t>
            </a:r>
            <a:endParaRPr sz="9600" b="0" i="0" u="none" strike="noStrike" cap="none">
              <a:solidFill>
                <a:srgbClr val="666666"/>
              </a:solidFill>
              <a:latin typeface="Lato Black"/>
              <a:ea typeface="Lato Black"/>
              <a:cs typeface="Lato Black"/>
              <a:sym typeface="Lato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727650" y="525450"/>
            <a:ext cx="18876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2640"/>
              <a:t>Outline</a:t>
            </a:r>
            <a:endParaRPr sz="2640"/>
          </a:p>
        </p:txBody>
      </p:sp>
      <p:sp>
        <p:nvSpPr>
          <p:cNvPr id="102" name="Google Shape;102;p14"/>
          <p:cNvSpPr txBox="1">
            <a:spLocks noGrp="1"/>
          </p:cNvSpPr>
          <p:nvPr>
            <p:ph type="body" idx="1"/>
          </p:nvPr>
        </p:nvSpPr>
        <p:spPr>
          <a:xfrm>
            <a:off x="729450" y="1412925"/>
            <a:ext cx="7688700" cy="3247200"/>
          </a:xfrm>
          <a:prstGeom prst="rect">
            <a:avLst/>
          </a:prstGeom>
          <a:noFill/>
          <a:ln>
            <a:noFill/>
          </a:ln>
        </p:spPr>
        <p:txBody>
          <a:bodyPr spcFirstLastPara="1" wrap="square" lIns="91425" tIns="91425" rIns="91425" bIns="91425" anchor="t" anchorCtr="0">
            <a:normAutofit/>
          </a:bodyPr>
          <a:lstStyle/>
          <a:p>
            <a:pPr marL="457200" lvl="0" indent="-358868" algn="l" rtl="0">
              <a:lnSpc>
                <a:spcPct val="100000"/>
              </a:lnSpc>
              <a:spcBef>
                <a:spcPts val="600"/>
              </a:spcBef>
              <a:spcAft>
                <a:spcPts val="0"/>
              </a:spcAft>
              <a:buClr>
                <a:srgbClr val="EA9999"/>
              </a:buClr>
              <a:buSzPts val="2051"/>
              <a:buChar char="●"/>
            </a:pPr>
            <a:r>
              <a:rPr lang="en" sz="2051">
                <a:solidFill>
                  <a:srgbClr val="000000"/>
                </a:solidFill>
              </a:rPr>
              <a:t>Introduction</a:t>
            </a:r>
            <a:endParaRPr sz="2051">
              <a:solidFill>
                <a:srgbClr val="000000"/>
              </a:solidFill>
            </a:endParaRPr>
          </a:p>
          <a:p>
            <a:pPr marL="457200" lvl="0" indent="-358868" algn="l" rtl="0">
              <a:lnSpc>
                <a:spcPct val="100000"/>
              </a:lnSpc>
              <a:spcBef>
                <a:spcPts val="0"/>
              </a:spcBef>
              <a:spcAft>
                <a:spcPts val="0"/>
              </a:spcAft>
              <a:buClr>
                <a:srgbClr val="EA9999"/>
              </a:buClr>
              <a:buSzPts val="2051"/>
              <a:buChar char="●"/>
            </a:pPr>
            <a:r>
              <a:rPr lang="en" sz="2051">
                <a:solidFill>
                  <a:srgbClr val="000000"/>
                </a:solidFill>
              </a:rPr>
              <a:t>Motivation</a:t>
            </a:r>
            <a:endParaRPr sz="2051">
              <a:solidFill>
                <a:srgbClr val="000000"/>
              </a:solidFill>
            </a:endParaRPr>
          </a:p>
          <a:p>
            <a:pPr marL="457200" lvl="0" indent="-358868" algn="l" rtl="0">
              <a:lnSpc>
                <a:spcPct val="100000"/>
              </a:lnSpc>
              <a:spcBef>
                <a:spcPts val="0"/>
              </a:spcBef>
              <a:spcAft>
                <a:spcPts val="0"/>
              </a:spcAft>
              <a:buClr>
                <a:srgbClr val="EA9999"/>
              </a:buClr>
              <a:buSzPts val="2051"/>
              <a:buChar char="●"/>
            </a:pPr>
            <a:r>
              <a:rPr lang="en" sz="2051">
                <a:solidFill>
                  <a:srgbClr val="000000"/>
                </a:solidFill>
              </a:rPr>
              <a:t>Literature Survey</a:t>
            </a:r>
            <a:endParaRPr sz="2051">
              <a:solidFill>
                <a:srgbClr val="000000"/>
              </a:solidFill>
            </a:endParaRPr>
          </a:p>
          <a:p>
            <a:pPr marL="457200" lvl="0" indent="-358868" algn="l" rtl="0">
              <a:lnSpc>
                <a:spcPct val="100000"/>
              </a:lnSpc>
              <a:spcBef>
                <a:spcPts val="0"/>
              </a:spcBef>
              <a:spcAft>
                <a:spcPts val="0"/>
              </a:spcAft>
              <a:buClr>
                <a:srgbClr val="EA9999"/>
              </a:buClr>
              <a:buSzPts val="2051"/>
              <a:buChar char="●"/>
            </a:pPr>
            <a:r>
              <a:rPr lang="en" sz="2051">
                <a:solidFill>
                  <a:srgbClr val="000000"/>
                </a:solidFill>
              </a:rPr>
              <a:t>Problem Identification</a:t>
            </a:r>
            <a:endParaRPr sz="2051">
              <a:solidFill>
                <a:srgbClr val="000000"/>
              </a:solidFill>
            </a:endParaRPr>
          </a:p>
          <a:p>
            <a:pPr marL="457200" lvl="0" indent="-358868" algn="l" rtl="0">
              <a:lnSpc>
                <a:spcPct val="100000"/>
              </a:lnSpc>
              <a:spcBef>
                <a:spcPts val="0"/>
              </a:spcBef>
              <a:spcAft>
                <a:spcPts val="0"/>
              </a:spcAft>
              <a:buClr>
                <a:srgbClr val="EA9999"/>
              </a:buClr>
              <a:buSzPts val="2051"/>
              <a:buChar char="●"/>
            </a:pPr>
            <a:r>
              <a:rPr lang="en" sz="2051">
                <a:solidFill>
                  <a:srgbClr val="000000"/>
                </a:solidFill>
              </a:rPr>
              <a:t>Objectives</a:t>
            </a:r>
            <a:endParaRPr sz="2051">
              <a:solidFill>
                <a:srgbClr val="000000"/>
              </a:solidFill>
            </a:endParaRPr>
          </a:p>
          <a:p>
            <a:pPr marL="457200" lvl="0" indent="-358868" algn="l" rtl="0">
              <a:lnSpc>
                <a:spcPct val="100000"/>
              </a:lnSpc>
              <a:spcBef>
                <a:spcPts val="0"/>
              </a:spcBef>
              <a:spcAft>
                <a:spcPts val="0"/>
              </a:spcAft>
              <a:buClr>
                <a:srgbClr val="EA9999"/>
              </a:buClr>
              <a:buSzPts val="2051"/>
              <a:buChar char="●"/>
            </a:pPr>
            <a:r>
              <a:rPr lang="en" sz="2051">
                <a:solidFill>
                  <a:srgbClr val="000000"/>
                </a:solidFill>
              </a:rPr>
              <a:t>Proposed Methodology</a:t>
            </a:r>
            <a:endParaRPr sz="2051">
              <a:solidFill>
                <a:srgbClr val="000000"/>
              </a:solidFill>
            </a:endParaRPr>
          </a:p>
          <a:p>
            <a:pPr marL="457200" lvl="0" indent="-358868" algn="l" rtl="0">
              <a:lnSpc>
                <a:spcPct val="100000"/>
              </a:lnSpc>
              <a:spcBef>
                <a:spcPts val="0"/>
              </a:spcBef>
              <a:spcAft>
                <a:spcPts val="0"/>
              </a:spcAft>
              <a:buClr>
                <a:srgbClr val="EA9999"/>
              </a:buClr>
              <a:buSzPts val="2051"/>
              <a:buChar char="●"/>
            </a:pPr>
            <a:r>
              <a:rPr lang="en" sz="2051">
                <a:solidFill>
                  <a:srgbClr val="000000"/>
                </a:solidFill>
              </a:rPr>
              <a:t>Expected Outcome</a:t>
            </a:r>
            <a:endParaRPr sz="2051">
              <a:solidFill>
                <a:srgbClr val="000000"/>
              </a:solidFill>
            </a:endParaRPr>
          </a:p>
          <a:p>
            <a:pPr marL="457200" lvl="0" indent="-358868" algn="l" rtl="0">
              <a:lnSpc>
                <a:spcPct val="100000"/>
              </a:lnSpc>
              <a:spcBef>
                <a:spcPts val="0"/>
              </a:spcBef>
              <a:spcAft>
                <a:spcPts val="0"/>
              </a:spcAft>
              <a:buClr>
                <a:srgbClr val="EA9999"/>
              </a:buClr>
              <a:buSzPts val="2051"/>
              <a:buChar char="●"/>
            </a:pPr>
            <a:r>
              <a:rPr lang="en" sz="2051">
                <a:solidFill>
                  <a:srgbClr val="000000"/>
                </a:solidFill>
              </a:rPr>
              <a:t>References</a:t>
            </a:r>
            <a:endParaRPr sz="2051">
              <a:solidFill>
                <a:srgbClr val="000000"/>
              </a:solidFill>
            </a:endParaRPr>
          </a:p>
          <a:p>
            <a:pPr marL="457200" lvl="0" indent="-228567" algn="l" rtl="0">
              <a:lnSpc>
                <a:spcPct val="95000"/>
              </a:lnSpc>
              <a:spcBef>
                <a:spcPts val="0"/>
              </a:spcBef>
              <a:spcAft>
                <a:spcPts val="0"/>
              </a:spcAft>
              <a:buClr>
                <a:srgbClr val="EA9999"/>
              </a:buClr>
              <a:buSzPts val="413"/>
              <a:buNone/>
            </a:pPr>
            <a:endParaRPr sz="412"/>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729450" y="550225"/>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2640"/>
              <a:t>Introduction</a:t>
            </a:r>
            <a:endParaRPr sz="2640"/>
          </a:p>
        </p:txBody>
      </p:sp>
      <p:sp>
        <p:nvSpPr>
          <p:cNvPr id="108" name="Google Shape;108;p15"/>
          <p:cNvSpPr txBox="1">
            <a:spLocks noGrp="1"/>
          </p:cNvSpPr>
          <p:nvPr>
            <p:ph type="body" idx="1"/>
          </p:nvPr>
        </p:nvSpPr>
        <p:spPr>
          <a:xfrm>
            <a:off x="729325" y="1331875"/>
            <a:ext cx="7688700" cy="3355500"/>
          </a:xfrm>
          <a:prstGeom prst="rect">
            <a:avLst/>
          </a:prstGeom>
          <a:noFill/>
          <a:ln>
            <a:noFill/>
          </a:ln>
        </p:spPr>
        <p:txBody>
          <a:bodyPr spcFirstLastPara="1" wrap="square" lIns="91425" tIns="91425" rIns="91425" bIns="91425" anchor="t" anchorCtr="0">
            <a:noAutofit/>
          </a:bodyPr>
          <a:lstStyle/>
          <a:p>
            <a:pPr marL="285750" lvl="0" indent="-285750" algn="l" rtl="0">
              <a:lnSpc>
                <a:spcPct val="95000"/>
              </a:lnSpc>
              <a:spcBef>
                <a:spcPts val="0"/>
              </a:spcBef>
              <a:spcAft>
                <a:spcPts val="0"/>
              </a:spcAft>
              <a:buSzPts val="1300"/>
              <a:buChar char="●"/>
            </a:pPr>
            <a:r>
              <a:rPr lang="en" sz="1400">
                <a:solidFill>
                  <a:schemeClr val="dk2"/>
                </a:solidFill>
                <a:latin typeface="Arial"/>
                <a:ea typeface="Arial"/>
                <a:cs typeface="Arial"/>
                <a:sym typeface="Arial"/>
              </a:rPr>
              <a:t>A few years ago, the creation of the software and hardware image processing systems was mainly limited to the development of the user interface, which most of the programmers of each firm were engaged in. The situation has been significantly changed with the advent of the Windows operating system when the majority of the developers switched to solving the problems of image processing itself.</a:t>
            </a:r>
            <a:endParaRPr/>
          </a:p>
          <a:p>
            <a:pPr marL="285750" lvl="0" indent="-203200" algn="l" rtl="0">
              <a:lnSpc>
                <a:spcPct val="95000"/>
              </a:lnSpc>
              <a:spcBef>
                <a:spcPts val="0"/>
              </a:spcBef>
              <a:spcAft>
                <a:spcPts val="0"/>
              </a:spcAft>
              <a:buSzPts val="1300"/>
              <a:buNone/>
            </a:pPr>
            <a:endParaRPr sz="1400">
              <a:solidFill>
                <a:schemeClr val="dk2"/>
              </a:solidFill>
              <a:latin typeface="Arial"/>
              <a:ea typeface="Arial"/>
              <a:cs typeface="Arial"/>
              <a:sym typeface="Arial"/>
            </a:endParaRPr>
          </a:p>
          <a:p>
            <a:pPr marL="285750" lvl="0" indent="-285750" algn="l" rtl="0">
              <a:lnSpc>
                <a:spcPct val="95000"/>
              </a:lnSpc>
              <a:spcBef>
                <a:spcPts val="0"/>
              </a:spcBef>
              <a:spcAft>
                <a:spcPts val="0"/>
              </a:spcAft>
              <a:buSzPts val="1300"/>
              <a:buChar char="●"/>
            </a:pPr>
            <a:r>
              <a:rPr lang="en" sz="1400">
                <a:solidFill>
                  <a:schemeClr val="dk2"/>
                </a:solidFill>
                <a:latin typeface="Arial"/>
                <a:ea typeface="Arial"/>
                <a:cs typeface="Arial"/>
                <a:sym typeface="Arial"/>
              </a:rPr>
              <a:t>Object recognition is to describe a collection of related computer vision tasks that involve activities like identifying objects in digital photographs.</a:t>
            </a:r>
            <a:endParaRPr/>
          </a:p>
          <a:p>
            <a:pPr marL="0" lvl="0" indent="0" algn="l" rtl="0">
              <a:lnSpc>
                <a:spcPct val="95000"/>
              </a:lnSpc>
              <a:spcBef>
                <a:spcPts val="0"/>
              </a:spcBef>
              <a:spcAft>
                <a:spcPts val="0"/>
              </a:spcAft>
              <a:buSzPts val="1300"/>
              <a:buNone/>
            </a:pPr>
            <a:endParaRPr sz="1400">
              <a:solidFill>
                <a:schemeClr val="dk2"/>
              </a:solidFill>
              <a:latin typeface="Arial"/>
              <a:ea typeface="Arial"/>
              <a:cs typeface="Arial"/>
              <a:sym typeface="Arial"/>
            </a:endParaRPr>
          </a:p>
          <a:p>
            <a:pPr marL="285750" lvl="0" indent="-285750" algn="l" rtl="0">
              <a:lnSpc>
                <a:spcPct val="95000"/>
              </a:lnSpc>
              <a:spcBef>
                <a:spcPts val="0"/>
              </a:spcBef>
              <a:spcAft>
                <a:spcPts val="0"/>
              </a:spcAft>
              <a:buSzPts val="1300"/>
              <a:buChar char="●"/>
            </a:pPr>
            <a:r>
              <a:rPr lang="en" sz="1400">
                <a:solidFill>
                  <a:schemeClr val="dk2"/>
                </a:solidFill>
                <a:latin typeface="Arial"/>
                <a:ea typeface="Arial"/>
                <a:cs typeface="Arial"/>
                <a:sym typeface="Arial"/>
              </a:rPr>
              <a:t>Object localization refers to identifying the location of one or more objects in an image and drawing an abounding box around their extent.</a:t>
            </a:r>
            <a:endParaRPr/>
          </a:p>
          <a:p>
            <a:pPr marL="0" lvl="0" indent="0" algn="l" rtl="0">
              <a:lnSpc>
                <a:spcPct val="95000"/>
              </a:lnSpc>
              <a:spcBef>
                <a:spcPts val="0"/>
              </a:spcBef>
              <a:spcAft>
                <a:spcPts val="0"/>
              </a:spcAft>
              <a:buSzPts val="1300"/>
              <a:buNone/>
            </a:pPr>
            <a:endParaRPr sz="1400">
              <a:solidFill>
                <a:schemeClr val="dk2"/>
              </a:solidFill>
              <a:latin typeface="Arial"/>
              <a:ea typeface="Arial"/>
              <a:cs typeface="Arial"/>
              <a:sym typeface="Arial"/>
            </a:endParaRPr>
          </a:p>
          <a:p>
            <a:pPr marL="285750" lvl="0" indent="-285750" algn="l" rtl="0">
              <a:lnSpc>
                <a:spcPct val="95000"/>
              </a:lnSpc>
              <a:spcBef>
                <a:spcPts val="0"/>
              </a:spcBef>
              <a:spcAft>
                <a:spcPts val="0"/>
              </a:spcAft>
              <a:buSzPts val="1300"/>
              <a:buChar char="●"/>
            </a:pPr>
            <a:r>
              <a:rPr lang="en" sz="1400">
                <a:solidFill>
                  <a:schemeClr val="dk2"/>
                </a:solidFill>
                <a:latin typeface="Arial"/>
                <a:ea typeface="Arial"/>
                <a:cs typeface="Arial"/>
                <a:sym typeface="Arial"/>
              </a:rPr>
              <a:t>With the availability of large sets of data, faster GPUs, and better algorithms, we can now easily train computers to detect and classify multiple objects within an image with high accuracy.</a:t>
            </a:r>
            <a:endParaRPr sz="1400">
              <a:solidFill>
                <a:schemeClr val="dk2"/>
              </a:solidFill>
              <a:latin typeface="Arial"/>
              <a:ea typeface="Arial"/>
              <a:cs typeface="Arial"/>
              <a:sym typeface="Arial"/>
            </a:endParaRPr>
          </a:p>
          <a:p>
            <a:pPr marL="0" lvl="0" indent="0" algn="l" rtl="0">
              <a:lnSpc>
                <a:spcPct val="95000"/>
              </a:lnSpc>
              <a:spcBef>
                <a:spcPts val="1200"/>
              </a:spcBef>
              <a:spcAft>
                <a:spcPts val="1200"/>
              </a:spcAft>
              <a:buSzPts val="1300"/>
              <a:buNone/>
            </a:pPr>
            <a:endParaRPr sz="1400">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title"/>
          </p:nvPr>
        </p:nvSpPr>
        <p:spPr>
          <a:xfrm>
            <a:off x="729450" y="5254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2640"/>
              <a:t>Motivation</a:t>
            </a:r>
            <a:endParaRPr sz="2640"/>
          </a:p>
        </p:txBody>
      </p:sp>
      <p:sp>
        <p:nvSpPr>
          <p:cNvPr id="114" name="Google Shape;114;p16"/>
          <p:cNvSpPr txBox="1">
            <a:spLocks noGrp="1"/>
          </p:cNvSpPr>
          <p:nvPr>
            <p:ph type="body" idx="1"/>
          </p:nvPr>
        </p:nvSpPr>
        <p:spPr>
          <a:xfrm>
            <a:off x="729450" y="1405450"/>
            <a:ext cx="7688700" cy="2934600"/>
          </a:xfrm>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0"/>
              </a:spcBef>
              <a:spcAft>
                <a:spcPts val="0"/>
              </a:spcAft>
              <a:buSzPts val="1300"/>
              <a:buChar char="●"/>
            </a:pPr>
            <a:r>
              <a:rPr lang="en" sz="1400">
                <a:solidFill>
                  <a:schemeClr val="dk2"/>
                </a:solidFill>
                <a:latin typeface="Arial"/>
                <a:ea typeface="Arial"/>
                <a:cs typeface="Arial"/>
                <a:sym typeface="Arial"/>
              </a:rPr>
              <a:t>Object detection aims to detect all instances of objects from a known class, such as people, cars or faces in an image.</a:t>
            </a:r>
            <a:endParaRPr sz="1400">
              <a:solidFill>
                <a:schemeClr val="dk2"/>
              </a:solidFill>
              <a:latin typeface="Arial"/>
              <a:ea typeface="Arial"/>
              <a:cs typeface="Arial"/>
              <a:sym typeface="Arial"/>
            </a:endParaRPr>
          </a:p>
          <a:p>
            <a:pPr marL="285750" lvl="0" indent="-285750" algn="l" rtl="0">
              <a:lnSpc>
                <a:spcPct val="115000"/>
              </a:lnSpc>
              <a:spcBef>
                <a:spcPts val="1200"/>
              </a:spcBef>
              <a:spcAft>
                <a:spcPts val="0"/>
              </a:spcAft>
              <a:buSzPts val="1300"/>
              <a:buChar char="●"/>
            </a:pPr>
            <a:r>
              <a:rPr lang="en" sz="1400">
                <a:solidFill>
                  <a:schemeClr val="dk2"/>
                </a:solidFill>
                <a:latin typeface="Arial"/>
                <a:ea typeface="Arial"/>
                <a:cs typeface="Arial"/>
                <a:sym typeface="Arial"/>
              </a:rPr>
              <a:t>Generally, only a small number of instances of the object are present in the image, but there is a very large number of possible locations and scales at which they can occur and that need to somehow be explored.</a:t>
            </a:r>
            <a:endParaRPr sz="1400">
              <a:solidFill>
                <a:schemeClr val="dk2"/>
              </a:solidFill>
              <a:latin typeface="Arial"/>
              <a:ea typeface="Arial"/>
              <a:cs typeface="Arial"/>
              <a:sym typeface="Arial"/>
            </a:endParaRPr>
          </a:p>
          <a:p>
            <a:pPr marL="285750" lvl="0" indent="-285750" algn="l" rtl="0">
              <a:lnSpc>
                <a:spcPct val="115000"/>
              </a:lnSpc>
              <a:spcBef>
                <a:spcPts val="1200"/>
              </a:spcBef>
              <a:spcAft>
                <a:spcPts val="1200"/>
              </a:spcAft>
              <a:buSzPts val="1300"/>
              <a:buChar char="●"/>
            </a:pPr>
            <a:r>
              <a:rPr lang="en" sz="1400">
                <a:solidFill>
                  <a:schemeClr val="dk2"/>
                </a:solidFill>
                <a:latin typeface="Arial"/>
                <a:ea typeface="Arial"/>
                <a:cs typeface="Arial"/>
                <a:sym typeface="Arial"/>
              </a:rPr>
              <a:t>With the fusion of both radar data and camera data, detection and gathering proper detailed information about each is achieved efficiently.</a:t>
            </a:r>
            <a:endParaRPr sz="1400">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729450" y="537825"/>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2640"/>
              <a:t>Literature Survey</a:t>
            </a:r>
            <a:endParaRPr sz="2640"/>
          </a:p>
        </p:txBody>
      </p:sp>
      <p:graphicFrame>
        <p:nvGraphicFramePr>
          <p:cNvPr id="120" name="Google Shape;120;p17"/>
          <p:cNvGraphicFramePr/>
          <p:nvPr/>
        </p:nvGraphicFramePr>
        <p:xfrm>
          <a:off x="320040" y="1313009"/>
          <a:ext cx="8180400" cy="3256150"/>
        </p:xfrm>
        <a:graphic>
          <a:graphicData uri="http://schemas.openxmlformats.org/drawingml/2006/table">
            <a:tbl>
              <a:tblPr>
                <a:noFill/>
                <a:tableStyleId>{151282FA-FB6B-4045-8305-4643B70158BD}</a:tableStyleId>
              </a:tblPr>
              <a:tblGrid>
                <a:gridCol w="411775">
                  <a:extLst>
                    <a:ext uri="{9D8B030D-6E8A-4147-A177-3AD203B41FA5}">
                      <a16:colId xmlns:a16="http://schemas.microsoft.com/office/drawing/2014/main" val="20000"/>
                    </a:ext>
                  </a:extLst>
                </a:gridCol>
                <a:gridCol w="1798575">
                  <a:extLst>
                    <a:ext uri="{9D8B030D-6E8A-4147-A177-3AD203B41FA5}">
                      <a16:colId xmlns:a16="http://schemas.microsoft.com/office/drawing/2014/main" val="20001"/>
                    </a:ext>
                  </a:extLst>
                </a:gridCol>
                <a:gridCol w="1620975">
                  <a:extLst>
                    <a:ext uri="{9D8B030D-6E8A-4147-A177-3AD203B41FA5}">
                      <a16:colId xmlns:a16="http://schemas.microsoft.com/office/drawing/2014/main" val="20002"/>
                    </a:ext>
                  </a:extLst>
                </a:gridCol>
                <a:gridCol w="2179575">
                  <a:extLst>
                    <a:ext uri="{9D8B030D-6E8A-4147-A177-3AD203B41FA5}">
                      <a16:colId xmlns:a16="http://schemas.microsoft.com/office/drawing/2014/main" val="20003"/>
                    </a:ext>
                  </a:extLst>
                </a:gridCol>
                <a:gridCol w="2169500">
                  <a:extLst>
                    <a:ext uri="{9D8B030D-6E8A-4147-A177-3AD203B41FA5}">
                      <a16:colId xmlns:a16="http://schemas.microsoft.com/office/drawing/2014/main" val="20004"/>
                    </a:ext>
                  </a:extLst>
                </a:gridCol>
              </a:tblGrid>
              <a:tr h="475950">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2"/>
                          </a:solidFill>
                          <a:latin typeface="Arial"/>
                          <a:ea typeface="Arial"/>
                          <a:cs typeface="Arial"/>
                          <a:sym typeface="Arial"/>
                        </a:rPr>
                        <a:t>Sr.</a:t>
                      </a:r>
                      <a:endParaRPr sz="1000" u="none" strike="noStrike" cap="none">
                        <a:solidFill>
                          <a:schemeClr val="dk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2"/>
                          </a:solidFill>
                          <a:latin typeface="Arial"/>
                          <a:ea typeface="Arial"/>
                          <a:cs typeface="Arial"/>
                          <a:sym typeface="Arial"/>
                        </a:rPr>
                        <a:t>No.</a:t>
                      </a:r>
                      <a:endParaRPr sz="1000" u="none" strike="noStrike" cap="none">
                        <a:solidFill>
                          <a:schemeClr val="dk2"/>
                        </a:solidFill>
                        <a:latin typeface="Arial"/>
                        <a:ea typeface="Arial"/>
                        <a:cs typeface="Arial"/>
                        <a:sym typeface="Aria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2"/>
                          </a:solidFill>
                          <a:latin typeface="Arial"/>
                          <a:ea typeface="Arial"/>
                          <a:cs typeface="Arial"/>
                          <a:sym typeface="Arial"/>
                        </a:rPr>
                        <a:t>Title</a:t>
                      </a:r>
                      <a:endParaRPr sz="1000" u="none" strike="noStrike" cap="none">
                        <a:solidFill>
                          <a:schemeClr val="dk2"/>
                        </a:solidFill>
                        <a:latin typeface="Arial"/>
                        <a:ea typeface="Arial"/>
                        <a:cs typeface="Arial"/>
                        <a:sym typeface="Aria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2"/>
                          </a:solidFill>
                          <a:latin typeface="Arial"/>
                          <a:ea typeface="Arial"/>
                          <a:cs typeface="Arial"/>
                          <a:sym typeface="Arial"/>
                        </a:rPr>
                        <a:t>Author</a:t>
                      </a:r>
                      <a:endParaRPr sz="1000" u="none" strike="noStrike" cap="none">
                        <a:solidFill>
                          <a:schemeClr val="dk2"/>
                        </a:solidFill>
                        <a:latin typeface="Arial"/>
                        <a:ea typeface="Arial"/>
                        <a:cs typeface="Arial"/>
                        <a:sym typeface="Aria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dirty="0">
                          <a:solidFill>
                            <a:schemeClr val="dk2"/>
                          </a:solidFill>
                          <a:latin typeface="Arial"/>
                          <a:ea typeface="Arial"/>
                          <a:cs typeface="Arial"/>
                          <a:sym typeface="Arial"/>
                        </a:rPr>
                        <a:t>Journal, Vol, Issue, Year</a:t>
                      </a:r>
                      <a:endParaRPr sz="1000" u="none" strike="noStrike" cap="none" dirty="0">
                        <a:solidFill>
                          <a:schemeClr val="dk2"/>
                        </a:solidFill>
                        <a:latin typeface="Arial"/>
                        <a:ea typeface="Arial"/>
                        <a:cs typeface="Arial"/>
                        <a:sym typeface="Aria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2"/>
                          </a:solidFill>
                          <a:latin typeface="Arial"/>
                          <a:ea typeface="Arial"/>
                          <a:cs typeface="Arial"/>
                          <a:sym typeface="Arial"/>
                        </a:rPr>
                        <a:t>Key Findings</a:t>
                      </a:r>
                      <a:endParaRPr sz="1000" u="none" strike="noStrike" cap="none">
                        <a:solidFill>
                          <a:schemeClr val="dk2"/>
                        </a:solidFill>
                        <a:latin typeface="Arial"/>
                        <a:ea typeface="Arial"/>
                        <a:cs typeface="Arial"/>
                        <a:sym typeface="Arial"/>
                      </a:endParaRPr>
                    </a:p>
                  </a:txBody>
                  <a:tcPr marL="91425" marR="91425" marT="91425" marB="91425"/>
                </a:tc>
                <a:extLst>
                  <a:ext uri="{0D108BD9-81ED-4DB2-BD59-A6C34878D82A}">
                    <a16:rowId xmlns:a16="http://schemas.microsoft.com/office/drawing/2014/main" val="10000"/>
                  </a:ext>
                </a:extLst>
              </a:tr>
              <a:tr h="922150">
                <a:tc>
                  <a:txBody>
                    <a:bodyPr/>
                    <a:lstStyle/>
                    <a:p>
                      <a:pPr marL="0" marR="0" lvl="0" indent="0" algn="l" rtl="0">
                        <a:lnSpc>
                          <a:spcPct val="100000"/>
                        </a:lnSpc>
                        <a:spcBef>
                          <a:spcPts val="0"/>
                        </a:spcBef>
                        <a:spcAft>
                          <a:spcPts val="0"/>
                        </a:spcAft>
                        <a:buClr>
                          <a:srgbClr val="000000"/>
                        </a:buClr>
                        <a:buSzPts val="1000"/>
                        <a:buFont typeface="Arial"/>
                        <a:buNone/>
                      </a:pPr>
                      <a:r>
                        <a:rPr lang="en" sz="1000" u="none" strike="noStrike" cap="none">
                          <a:solidFill>
                            <a:schemeClr val="dk2"/>
                          </a:solidFill>
                          <a:latin typeface="Arial"/>
                          <a:ea typeface="Arial"/>
                          <a:cs typeface="Arial"/>
                          <a:sym typeface="Arial"/>
                        </a:rPr>
                        <a:t>  1.</a:t>
                      </a:r>
                      <a:endParaRPr sz="1000" u="none" strike="noStrike" cap="none">
                        <a:solidFill>
                          <a:schemeClr val="dk2"/>
                        </a:solidFill>
                        <a:latin typeface="Arial"/>
                        <a:ea typeface="Arial"/>
                        <a:cs typeface="Arial"/>
                        <a:sym typeface="Aria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a:buNone/>
                      </a:pPr>
                      <a:r>
                        <a:rPr lang="en" sz="1000">
                          <a:solidFill>
                            <a:schemeClr val="dk2"/>
                          </a:solidFill>
                        </a:rPr>
                        <a:t>Object Detection and Identification using Vision and Radar Data Fusion System for ground-based navigation</a:t>
                      </a:r>
                      <a:endParaRPr sz="1000" u="none" strike="noStrike" cap="none">
                        <a:solidFill>
                          <a:schemeClr val="dk2"/>
                        </a:solidFill>
                        <a:latin typeface="Arial"/>
                        <a:ea typeface="Arial"/>
                        <a:cs typeface="Arial"/>
                        <a:sym typeface="Arial"/>
                      </a:endParaRPr>
                    </a:p>
                  </a:txBody>
                  <a:tcPr marL="91425" marR="91425" marT="91425" marB="91425"/>
                </a:tc>
                <a:tc>
                  <a:txBody>
                    <a:bodyPr/>
                    <a:lstStyle/>
                    <a:p>
                      <a:pPr marL="0" marR="0" lvl="0" indent="0" algn="l" rtl="0">
                        <a:lnSpc>
                          <a:spcPct val="115000"/>
                        </a:lnSpc>
                        <a:spcBef>
                          <a:spcPts val="0"/>
                        </a:spcBef>
                        <a:spcAft>
                          <a:spcPts val="0"/>
                        </a:spcAft>
                        <a:buClr>
                          <a:srgbClr val="000000"/>
                        </a:buClr>
                        <a:buSzPts val="1050"/>
                        <a:buFont typeface="Arial"/>
                        <a:buNone/>
                      </a:pPr>
                      <a:r>
                        <a:rPr lang="en" sz="1050">
                          <a:solidFill>
                            <a:schemeClr val="dk2"/>
                          </a:solidFill>
                        </a:rPr>
                        <a:t>Harimohan Jha, Vaibhav Lodhi, Debashish Chakravarty</a:t>
                      </a:r>
                      <a:endParaRPr sz="700" b="0" i="0" u="none" strike="noStrike" cap="none">
                        <a:solidFill>
                          <a:schemeClr val="dk2"/>
                        </a:solidFill>
                        <a:latin typeface="Arial"/>
                        <a:ea typeface="Arial"/>
                        <a:cs typeface="Arial"/>
                        <a:sym typeface="Aria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a:buNone/>
                      </a:pPr>
                      <a:r>
                        <a:rPr lang="en" sz="1000">
                          <a:solidFill>
                            <a:schemeClr val="dk2"/>
                          </a:solidFill>
                        </a:rPr>
                        <a:t>6th International Conference on Signal Processing and Integrated Networks(SPIN), 2019</a:t>
                      </a:r>
                      <a:endParaRPr/>
                    </a:p>
                    <a:p>
                      <a:pPr marL="0" marR="0" lvl="0" indent="0" algn="l" rtl="0">
                        <a:lnSpc>
                          <a:spcPct val="100000"/>
                        </a:lnSpc>
                        <a:spcBef>
                          <a:spcPts val="1200"/>
                        </a:spcBef>
                        <a:spcAft>
                          <a:spcPts val="0"/>
                        </a:spcAft>
                        <a:buClr>
                          <a:srgbClr val="000000"/>
                        </a:buClr>
                        <a:buSzPts val="1000"/>
                        <a:buFont typeface="Arial"/>
                        <a:buNone/>
                      </a:pPr>
                      <a:endParaRPr sz="1000" u="none" strike="noStrike" cap="none">
                        <a:solidFill>
                          <a:schemeClr val="dk2"/>
                        </a:solidFill>
                        <a:latin typeface="Arial"/>
                        <a:ea typeface="Arial"/>
                        <a:cs typeface="Arial"/>
                        <a:sym typeface="Aria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a:buNone/>
                      </a:pPr>
                      <a:r>
                        <a:rPr lang="en" sz="1000">
                          <a:solidFill>
                            <a:schemeClr val="dk2"/>
                          </a:solidFill>
                        </a:rPr>
                        <a:t>In this work, the weights of the trained yolov3 model have been used for the detection and identification of objects.</a:t>
                      </a:r>
                      <a:endParaRPr sz="1000" u="none" strike="noStrike" cap="none">
                        <a:solidFill>
                          <a:schemeClr val="dk2"/>
                        </a:solidFill>
                        <a:latin typeface="Arial"/>
                        <a:ea typeface="Arial"/>
                        <a:cs typeface="Arial"/>
                        <a:sym typeface="Arial"/>
                      </a:endParaRPr>
                    </a:p>
                  </a:txBody>
                  <a:tcPr marL="91425" marR="91425" marT="91425" marB="91425" anchor="ctr"/>
                </a:tc>
                <a:extLst>
                  <a:ext uri="{0D108BD9-81ED-4DB2-BD59-A6C34878D82A}">
                    <a16:rowId xmlns:a16="http://schemas.microsoft.com/office/drawing/2014/main" val="10001"/>
                  </a:ext>
                </a:extLst>
              </a:tr>
              <a:tr h="922150">
                <a:tc>
                  <a:txBody>
                    <a:bodyPr/>
                    <a:lstStyle/>
                    <a:p>
                      <a:pPr marL="0" marR="0" lvl="0" indent="0" algn="l" rtl="0">
                        <a:lnSpc>
                          <a:spcPct val="100000"/>
                        </a:lnSpc>
                        <a:spcBef>
                          <a:spcPts val="0"/>
                        </a:spcBef>
                        <a:spcAft>
                          <a:spcPts val="0"/>
                        </a:spcAft>
                        <a:buClr>
                          <a:srgbClr val="000000"/>
                        </a:buClr>
                        <a:buSzPts val="1000"/>
                        <a:buFont typeface="Arial"/>
                        <a:buNone/>
                      </a:pPr>
                      <a:r>
                        <a:rPr lang="en" sz="1000" u="none" strike="noStrike" cap="none">
                          <a:solidFill>
                            <a:schemeClr val="dk2"/>
                          </a:solidFill>
                          <a:latin typeface="Arial"/>
                          <a:ea typeface="Arial"/>
                          <a:cs typeface="Arial"/>
                          <a:sym typeface="Arial"/>
                        </a:rPr>
                        <a:t>  2.</a:t>
                      </a:r>
                      <a:endParaRPr sz="100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u="none" strike="noStrike" cap="none">
                        <a:solidFill>
                          <a:schemeClr val="dk2"/>
                        </a:solidFill>
                        <a:latin typeface="Arial"/>
                        <a:ea typeface="Arial"/>
                        <a:cs typeface="Arial"/>
                        <a:sym typeface="Aria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a:buNone/>
                      </a:pPr>
                      <a:r>
                        <a:rPr lang="en" sz="1000">
                          <a:solidFill>
                            <a:schemeClr val="dk2"/>
                          </a:solidFill>
                        </a:rPr>
                        <a:t>A Deep Learning-based Radar and Camera Sensor Fusion Architecture For Object Detection</a:t>
                      </a:r>
                      <a:endParaRPr sz="1000" u="none" strike="noStrike" cap="none">
                        <a:solidFill>
                          <a:schemeClr val="dk2"/>
                        </a:solidFill>
                        <a:latin typeface="Arial"/>
                        <a:ea typeface="Arial"/>
                        <a:cs typeface="Arial"/>
                        <a:sym typeface="Aria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a:buNone/>
                      </a:pPr>
                      <a:r>
                        <a:rPr lang="en" sz="1000">
                          <a:solidFill>
                            <a:schemeClr val="dk2"/>
                          </a:solidFill>
                        </a:rPr>
                        <a:t>Felix Nobis, Maximilian Geisslinger, Markus Weber, Johannes Betz and Markus Lienkamp</a:t>
                      </a:r>
                      <a:endParaRPr sz="1000" u="none" strike="noStrike" cap="none">
                        <a:solidFill>
                          <a:schemeClr val="dk2"/>
                        </a:solidFill>
                        <a:latin typeface="Arial"/>
                        <a:ea typeface="Arial"/>
                        <a:cs typeface="Arial"/>
                        <a:sym typeface="Aria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a:buNone/>
                      </a:pPr>
                      <a:r>
                        <a:rPr lang="en" sz="1000" u="none" strike="noStrike" cap="none">
                          <a:solidFill>
                            <a:schemeClr val="dk2"/>
                          </a:solidFill>
                          <a:highlight>
                            <a:srgbClr val="FFFFFF"/>
                          </a:highlight>
                          <a:latin typeface="Arial"/>
                          <a:ea typeface="Arial"/>
                          <a:cs typeface="Arial"/>
                          <a:sym typeface="Arial"/>
                        </a:rPr>
                        <a:t>Bo</a:t>
                      </a:r>
                      <a:r>
                        <a:rPr lang="en" sz="1000">
                          <a:solidFill>
                            <a:schemeClr val="dk2"/>
                          </a:solidFill>
                          <a:highlight>
                            <a:srgbClr val="FFFFFF"/>
                          </a:highlight>
                        </a:rPr>
                        <a:t>nn, Germany, 15/10/2019</a:t>
                      </a:r>
                      <a:endParaRPr sz="1000" u="none" strike="noStrike" cap="none">
                        <a:solidFill>
                          <a:schemeClr val="dk2"/>
                        </a:solidFill>
                        <a:latin typeface="Arial"/>
                        <a:ea typeface="Arial"/>
                        <a:cs typeface="Arial"/>
                        <a:sym typeface="Aria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a:buNone/>
                      </a:pPr>
                      <a:r>
                        <a:rPr lang="en" sz="1000">
                          <a:solidFill>
                            <a:schemeClr val="dk2"/>
                          </a:solidFill>
                          <a:highlight>
                            <a:srgbClr val="FFFFFF"/>
                          </a:highlight>
                        </a:rPr>
                        <a:t>This paper proposes the CameraRadarFusion-Net (CRF-Net) architecture to fuse camera and radar sensor data of road vehicles.</a:t>
                      </a:r>
                      <a:endParaRPr sz="1000" u="none" strike="noStrike" cap="none">
                        <a:solidFill>
                          <a:schemeClr val="dk2"/>
                        </a:solidFill>
                        <a:latin typeface="Arial"/>
                        <a:ea typeface="Arial"/>
                        <a:cs typeface="Arial"/>
                        <a:sym typeface="Arial"/>
                      </a:endParaRPr>
                    </a:p>
                  </a:txBody>
                  <a:tcPr marL="91425" marR="91425" marT="91425" marB="91425"/>
                </a:tc>
                <a:extLst>
                  <a:ext uri="{0D108BD9-81ED-4DB2-BD59-A6C34878D82A}">
                    <a16:rowId xmlns:a16="http://schemas.microsoft.com/office/drawing/2014/main" val="10002"/>
                  </a:ext>
                </a:extLst>
              </a:tr>
              <a:tr h="878800">
                <a:tc>
                  <a:txBody>
                    <a:bodyPr/>
                    <a:lstStyle/>
                    <a:p>
                      <a:pPr marL="0" marR="0" lvl="0" indent="0" algn="l" rtl="0">
                        <a:lnSpc>
                          <a:spcPct val="100000"/>
                        </a:lnSpc>
                        <a:spcBef>
                          <a:spcPts val="0"/>
                        </a:spcBef>
                        <a:spcAft>
                          <a:spcPts val="0"/>
                        </a:spcAft>
                        <a:buClr>
                          <a:srgbClr val="000000"/>
                        </a:buClr>
                        <a:buSzPts val="1000"/>
                        <a:buFont typeface="Arial"/>
                        <a:buNone/>
                      </a:pPr>
                      <a:r>
                        <a:rPr lang="en" sz="1000" u="none" strike="noStrike" cap="none">
                          <a:solidFill>
                            <a:schemeClr val="dk2"/>
                          </a:solidFill>
                          <a:latin typeface="Arial"/>
                          <a:ea typeface="Arial"/>
                          <a:cs typeface="Arial"/>
                          <a:sym typeface="Arial"/>
                        </a:rPr>
                        <a:t>  3.</a:t>
                      </a:r>
                      <a:endParaRPr sz="1000" u="none" strike="noStrike" cap="none">
                        <a:solidFill>
                          <a:schemeClr val="dk2"/>
                        </a:solidFill>
                        <a:latin typeface="Arial"/>
                        <a:ea typeface="Arial"/>
                        <a:cs typeface="Arial"/>
                        <a:sym typeface="Aria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a:buNone/>
                      </a:pPr>
                      <a:r>
                        <a:rPr lang="en" sz="1000">
                          <a:solidFill>
                            <a:schemeClr val="dk2"/>
                          </a:solidFill>
                        </a:rPr>
                        <a:t>Object Detection with Deep Learning</a:t>
                      </a:r>
                      <a:endParaRPr sz="1000" u="none" strike="noStrike" cap="none">
                        <a:solidFill>
                          <a:schemeClr val="dk2"/>
                        </a:solidFill>
                        <a:latin typeface="Arial"/>
                        <a:ea typeface="Arial"/>
                        <a:cs typeface="Arial"/>
                        <a:sym typeface="Aria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a:buNone/>
                      </a:pPr>
                      <a:r>
                        <a:rPr lang="en" sz="1000">
                          <a:solidFill>
                            <a:schemeClr val="dk2"/>
                          </a:solidFill>
                        </a:rPr>
                        <a:t>Zhong-Qiu Zhao, Shou-tao Xu, and Xindong Wu</a:t>
                      </a:r>
                      <a:endParaRPr sz="1000" u="none" strike="noStrike" cap="none">
                        <a:solidFill>
                          <a:schemeClr val="dk2"/>
                        </a:solidFill>
                        <a:latin typeface="Arial"/>
                        <a:ea typeface="Arial"/>
                        <a:cs typeface="Arial"/>
                        <a:sym typeface="Aria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a:buNone/>
                      </a:pPr>
                      <a:r>
                        <a:rPr lang="en" sz="1000">
                          <a:solidFill>
                            <a:schemeClr val="dk2"/>
                          </a:solidFill>
                        </a:rPr>
                        <a:t>IEEE Transactions on Neural Networks and Learning Systems for Publication, 16th April 2019</a:t>
                      </a:r>
                      <a:endParaRPr sz="1000">
                        <a:solidFill>
                          <a:schemeClr val="dk2"/>
                        </a:solidFill>
                      </a:endParaRPr>
                    </a:p>
                    <a:p>
                      <a:pPr marL="0" marR="0" lvl="0" indent="0" algn="l" rtl="0">
                        <a:lnSpc>
                          <a:spcPct val="100000"/>
                        </a:lnSpc>
                        <a:spcBef>
                          <a:spcPts val="0"/>
                        </a:spcBef>
                        <a:spcAft>
                          <a:spcPts val="0"/>
                        </a:spcAft>
                        <a:buClr>
                          <a:srgbClr val="000000"/>
                        </a:buClr>
                        <a:buSzPts val="1000"/>
                        <a:buFont typeface="Arial"/>
                        <a:buNone/>
                      </a:pPr>
                      <a:endParaRPr sz="1000">
                        <a:solidFill>
                          <a:schemeClr val="dk2"/>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a:buNone/>
                      </a:pPr>
                      <a:r>
                        <a:rPr lang="en" sz="1000" dirty="0">
                          <a:solidFill>
                            <a:schemeClr val="dk2"/>
                          </a:solidFill>
                        </a:rPr>
                        <a:t>This paper provides a detailed review on deep learning based object detection frameworks which handle different sub-problems.</a:t>
                      </a:r>
                      <a:endParaRPr sz="1000" u="none" strike="noStrike" cap="none" dirty="0">
                        <a:solidFill>
                          <a:schemeClr val="dk2"/>
                        </a:solidFill>
                        <a:latin typeface="Arial"/>
                        <a:ea typeface="Arial"/>
                        <a:cs typeface="Arial"/>
                        <a:sym typeface="Arial"/>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F331A7F-D992-45DD-B514-8C553C586CF5}"/>
              </a:ext>
            </a:extLst>
          </p:cNvPr>
          <p:cNvGraphicFramePr>
            <a:graphicFrameLocks noGrp="1"/>
          </p:cNvGraphicFramePr>
          <p:nvPr>
            <p:extLst>
              <p:ext uri="{D42A27DB-BD31-4B8C-83A1-F6EECF244321}">
                <p14:modId xmlns:p14="http://schemas.microsoft.com/office/powerpoint/2010/main" val="4114780787"/>
              </p:ext>
            </p:extLst>
          </p:nvPr>
        </p:nvGraphicFramePr>
        <p:xfrm>
          <a:off x="307041" y="1373467"/>
          <a:ext cx="8480610" cy="3061596"/>
        </p:xfrm>
        <a:graphic>
          <a:graphicData uri="http://schemas.openxmlformats.org/drawingml/2006/table">
            <a:tbl>
              <a:tblPr firstRow="1" bandRow="1">
                <a:tableStyleId>{151282FA-FB6B-4045-8305-4643B70158BD}</a:tableStyleId>
              </a:tblPr>
              <a:tblGrid>
                <a:gridCol w="459441">
                  <a:extLst>
                    <a:ext uri="{9D8B030D-6E8A-4147-A177-3AD203B41FA5}">
                      <a16:colId xmlns:a16="http://schemas.microsoft.com/office/drawing/2014/main" val="2862235322"/>
                    </a:ext>
                  </a:extLst>
                </a:gridCol>
                <a:gridCol w="1775012">
                  <a:extLst>
                    <a:ext uri="{9D8B030D-6E8A-4147-A177-3AD203B41FA5}">
                      <a16:colId xmlns:a16="http://schemas.microsoft.com/office/drawing/2014/main" val="2565134820"/>
                    </a:ext>
                  </a:extLst>
                </a:gridCol>
                <a:gridCol w="1573306">
                  <a:extLst>
                    <a:ext uri="{9D8B030D-6E8A-4147-A177-3AD203B41FA5}">
                      <a16:colId xmlns:a16="http://schemas.microsoft.com/office/drawing/2014/main" val="2977944618"/>
                    </a:ext>
                  </a:extLst>
                </a:gridCol>
                <a:gridCol w="2474259">
                  <a:extLst>
                    <a:ext uri="{9D8B030D-6E8A-4147-A177-3AD203B41FA5}">
                      <a16:colId xmlns:a16="http://schemas.microsoft.com/office/drawing/2014/main" val="4024397589"/>
                    </a:ext>
                  </a:extLst>
                </a:gridCol>
                <a:gridCol w="2198592">
                  <a:extLst>
                    <a:ext uri="{9D8B030D-6E8A-4147-A177-3AD203B41FA5}">
                      <a16:colId xmlns:a16="http://schemas.microsoft.com/office/drawing/2014/main" val="2277485489"/>
                    </a:ext>
                  </a:extLst>
                </a:gridCol>
              </a:tblGrid>
              <a:tr h="342004">
                <a:tc>
                  <a:txBody>
                    <a:bodyPr/>
                    <a:lstStyle/>
                    <a:p>
                      <a:pPr marL="0" marR="0" lvl="0" indent="0" algn="ctr" rtl="0">
                        <a:lnSpc>
                          <a:spcPct val="100000"/>
                        </a:lnSpc>
                        <a:spcBef>
                          <a:spcPts val="0"/>
                        </a:spcBef>
                        <a:spcAft>
                          <a:spcPts val="0"/>
                        </a:spcAft>
                        <a:buClr>
                          <a:srgbClr val="000000"/>
                        </a:buClr>
                        <a:buSzPts val="1000"/>
                        <a:buFont typeface="Arial"/>
                        <a:buNone/>
                      </a:pPr>
                      <a:r>
                        <a:rPr lang="en-IN" sz="1000" u="none" strike="noStrike" cap="none" dirty="0">
                          <a:solidFill>
                            <a:schemeClr val="dk2"/>
                          </a:solidFill>
                          <a:latin typeface="Arial"/>
                          <a:ea typeface="Arial"/>
                          <a:cs typeface="Arial"/>
                          <a:sym typeface="Arial"/>
                        </a:rPr>
                        <a:t>Sr.</a:t>
                      </a:r>
                    </a:p>
                    <a:p>
                      <a:pPr marL="0" marR="0" lvl="0" indent="0" algn="ctr" rtl="0">
                        <a:lnSpc>
                          <a:spcPct val="100000"/>
                        </a:lnSpc>
                        <a:spcBef>
                          <a:spcPts val="0"/>
                        </a:spcBef>
                        <a:spcAft>
                          <a:spcPts val="0"/>
                        </a:spcAft>
                        <a:buClr>
                          <a:srgbClr val="000000"/>
                        </a:buClr>
                        <a:buSzPts val="1000"/>
                        <a:buFont typeface="Arial"/>
                        <a:buNone/>
                      </a:pPr>
                      <a:r>
                        <a:rPr lang="en-IN" sz="1000" u="none" strike="noStrike" cap="none" dirty="0">
                          <a:solidFill>
                            <a:schemeClr val="dk2"/>
                          </a:solidFill>
                          <a:latin typeface="Arial"/>
                          <a:ea typeface="Arial"/>
                          <a:cs typeface="Arial"/>
                          <a:sym typeface="Arial"/>
                        </a:rPr>
                        <a:t>No.</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u="none" strike="noStrike" cap="none" dirty="0">
                          <a:solidFill>
                            <a:schemeClr val="dk2"/>
                          </a:solidFill>
                          <a:latin typeface="Arial"/>
                          <a:ea typeface="Arial"/>
                          <a:cs typeface="Arial"/>
                          <a:sym typeface="Arial"/>
                        </a:rPr>
                        <a:t>Title</a:t>
                      </a:r>
                    </a:p>
                  </a:txBody>
                  <a:tcPr/>
                </a:tc>
                <a:tc>
                  <a:txBody>
                    <a:bodyPr/>
                    <a:lstStyle/>
                    <a:p>
                      <a:pPr algn="ctr"/>
                      <a:r>
                        <a:rPr lang="en-IN" sz="1000" dirty="0"/>
                        <a:t>Author</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u="none" strike="noStrike" cap="none" dirty="0">
                          <a:solidFill>
                            <a:schemeClr val="dk2"/>
                          </a:solidFill>
                          <a:latin typeface="Arial"/>
                          <a:ea typeface="Arial"/>
                          <a:cs typeface="Arial"/>
                          <a:sym typeface="Arial"/>
                        </a:rPr>
                        <a:t>Journal, Vol</a:t>
                      </a:r>
                      <a:r>
                        <a:rPr lang="en-US" sz="1000" u="none" strike="noStrike" cap="none">
                          <a:solidFill>
                            <a:schemeClr val="dk2"/>
                          </a:solidFill>
                          <a:latin typeface="Arial"/>
                          <a:ea typeface="Arial"/>
                          <a:cs typeface="Arial"/>
                          <a:sym typeface="Arial"/>
                        </a:rPr>
                        <a:t>, Issue, </a:t>
                      </a:r>
                      <a:r>
                        <a:rPr lang="en-US" sz="1000" u="none" strike="noStrike" cap="none" dirty="0">
                          <a:solidFill>
                            <a:schemeClr val="dk2"/>
                          </a:solidFill>
                          <a:latin typeface="Arial"/>
                          <a:ea typeface="Arial"/>
                          <a:cs typeface="Arial"/>
                          <a:sym typeface="Arial"/>
                        </a:rPr>
                        <a:t>Year</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u="none" strike="noStrike" cap="none" dirty="0">
                          <a:solidFill>
                            <a:schemeClr val="dk2"/>
                          </a:solidFill>
                          <a:latin typeface="Arial"/>
                          <a:ea typeface="Arial"/>
                          <a:cs typeface="Arial"/>
                          <a:sym typeface="Arial"/>
                        </a:rPr>
                        <a:t>Key Findings</a:t>
                      </a:r>
                    </a:p>
                  </a:txBody>
                  <a:tcPr/>
                </a:tc>
                <a:extLst>
                  <a:ext uri="{0D108BD9-81ED-4DB2-BD59-A6C34878D82A}">
                    <a16:rowId xmlns:a16="http://schemas.microsoft.com/office/drawing/2014/main" val="699419399"/>
                  </a:ext>
                </a:extLst>
              </a:tr>
              <a:tr h="631638">
                <a:tc>
                  <a:txBody>
                    <a:bodyPr/>
                    <a:lstStyle/>
                    <a:p>
                      <a:r>
                        <a:rPr lang="en-IN" sz="1000" dirty="0"/>
                        <a:t>4.</a:t>
                      </a:r>
                    </a:p>
                  </a:txBody>
                  <a:tcPr/>
                </a:tc>
                <a:tc>
                  <a:txBody>
                    <a:bodyPr/>
                    <a:lstStyle/>
                    <a:p>
                      <a:r>
                        <a:rPr lang="en-US" sz="1000" dirty="0"/>
                        <a:t>Components for Object Detection and Identification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solidFill>
                            <a:schemeClr val="dk2"/>
                          </a:solidFill>
                        </a:rPr>
                        <a:t>Bernd </a:t>
                      </a:r>
                      <a:r>
                        <a:rPr lang="en-IN" sz="1000" dirty="0" err="1">
                          <a:solidFill>
                            <a:schemeClr val="dk2"/>
                          </a:solidFill>
                        </a:rPr>
                        <a:t>Heisele</a:t>
                      </a:r>
                      <a:r>
                        <a:rPr lang="en-IN" sz="1000" dirty="0">
                          <a:solidFill>
                            <a:schemeClr val="dk2"/>
                          </a:solidFill>
                        </a:rPr>
                        <a:t>, </a:t>
                      </a:r>
                      <a:r>
                        <a:rPr lang="en-IN" sz="1000" dirty="0" err="1">
                          <a:solidFill>
                            <a:schemeClr val="dk2"/>
                          </a:solidFill>
                        </a:rPr>
                        <a:t>Ivaylo</a:t>
                      </a:r>
                      <a:r>
                        <a:rPr lang="en-IN" sz="1000" dirty="0">
                          <a:solidFill>
                            <a:schemeClr val="dk2"/>
                          </a:solidFill>
                        </a:rPr>
                        <a:t> </a:t>
                      </a:r>
                      <a:r>
                        <a:rPr lang="en-IN" sz="1000" dirty="0" err="1">
                          <a:solidFill>
                            <a:schemeClr val="dk2"/>
                          </a:solidFill>
                        </a:rPr>
                        <a:t>Riskov</a:t>
                      </a:r>
                      <a:r>
                        <a:rPr lang="en-IN" sz="1000" dirty="0">
                          <a:solidFill>
                            <a:schemeClr val="dk2"/>
                          </a:solidFill>
                        </a:rPr>
                        <a:t> and Christian Morgenstern</a:t>
                      </a:r>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solidFill>
                            <a:schemeClr val="dk2"/>
                          </a:solidFill>
                        </a:rPr>
                        <a:t>Springer-Verlag Berlin Heidelberg 2006</a:t>
                      </a:r>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chemeClr val="dk2"/>
                          </a:solidFill>
                        </a:rPr>
                        <a:t>In this paper, system can compete with state-of-the-art detection and identification systems.</a:t>
                      </a:r>
                      <a:endParaRPr lang="en-US" sz="1000" u="none" strike="noStrike" cap="none" dirty="0">
                        <a:solidFill>
                          <a:schemeClr val="dk2"/>
                        </a:solidFill>
                        <a:latin typeface="Arial"/>
                        <a:ea typeface="Arial"/>
                        <a:cs typeface="Arial"/>
                        <a:sym typeface="Arial"/>
                      </a:endParaRPr>
                    </a:p>
                  </a:txBody>
                  <a:tcPr/>
                </a:tc>
                <a:extLst>
                  <a:ext uri="{0D108BD9-81ED-4DB2-BD59-A6C34878D82A}">
                    <a16:rowId xmlns:a16="http://schemas.microsoft.com/office/drawing/2014/main" val="1072553447"/>
                  </a:ext>
                </a:extLst>
              </a:tr>
              <a:tr h="631638">
                <a:tc>
                  <a:txBody>
                    <a:bodyPr/>
                    <a:lstStyle/>
                    <a:p>
                      <a:r>
                        <a:rPr lang="en-IN" sz="1000" dirty="0"/>
                        <a:t>5.</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solidFill>
                            <a:schemeClr val="dk2"/>
                          </a:solidFill>
                        </a:rPr>
                        <a:t>Learning OpenCV (Book)</a:t>
                      </a:r>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chemeClr val="dk2"/>
                          </a:solidFill>
                        </a:rPr>
                        <a:t>Gary </a:t>
                      </a:r>
                      <a:r>
                        <a:rPr lang="en-US" sz="1000" dirty="0" err="1">
                          <a:solidFill>
                            <a:schemeClr val="dk2"/>
                          </a:solidFill>
                        </a:rPr>
                        <a:t>Bradski</a:t>
                      </a:r>
                      <a:r>
                        <a:rPr lang="en-US" sz="1000" dirty="0">
                          <a:solidFill>
                            <a:schemeClr val="dk2"/>
                          </a:solidFill>
                        </a:rPr>
                        <a:t> and Adrian </a:t>
                      </a:r>
                      <a:r>
                        <a:rPr lang="en-US" sz="1000" dirty="0" err="1">
                          <a:solidFill>
                            <a:schemeClr val="dk2"/>
                          </a:solidFill>
                        </a:rPr>
                        <a:t>Kaehler</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solidFill>
                            <a:schemeClr val="dk2"/>
                          </a:solidFill>
                          <a:highlight>
                            <a:srgbClr val="FFFFFF"/>
                          </a:highlight>
                        </a:rPr>
                        <a:t>O’Reilly Media, Inc., 2008</a:t>
                      </a:r>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chemeClr val="dk2"/>
                          </a:solidFill>
                        </a:rPr>
                        <a:t>Computer vision has a rich future ahead, and it seems likely to be one of the key enabling technologies for the 21st century.</a:t>
                      </a:r>
                      <a:endParaRPr lang="en-US" sz="1000" u="none" strike="noStrike" cap="none" dirty="0">
                        <a:solidFill>
                          <a:schemeClr val="dk2"/>
                        </a:solidFill>
                        <a:latin typeface="Arial"/>
                        <a:ea typeface="Arial"/>
                        <a:cs typeface="Arial"/>
                        <a:sym typeface="Arial"/>
                      </a:endParaRPr>
                    </a:p>
                  </a:txBody>
                  <a:tcPr/>
                </a:tc>
                <a:extLst>
                  <a:ext uri="{0D108BD9-81ED-4DB2-BD59-A6C34878D82A}">
                    <a16:rowId xmlns:a16="http://schemas.microsoft.com/office/drawing/2014/main" val="849273999"/>
                  </a:ext>
                </a:extLst>
              </a:tr>
              <a:tr h="631638">
                <a:tc>
                  <a:txBody>
                    <a:bodyPr/>
                    <a:lstStyle/>
                    <a:p>
                      <a:r>
                        <a:rPr lang="en-IN" sz="1000" dirty="0"/>
                        <a:t>6.</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chemeClr val="dk2"/>
                          </a:solidFill>
                        </a:rPr>
                        <a:t>The Design of Single Moving Object Detection and Recognition System Based on OpenCV</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solidFill>
                            <a:schemeClr val="dk2"/>
                          </a:solidFill>
                        </a:rPr>
                        <a:t>Lijun Yu, </a:t>
                      </a:r>
                      <a:r>
                        <a:rPr lang="en-IN" sz="1000" dirty="0" err="1">
                          <a:solidFill>
                            <a:schemeClr val="dk2"/>
                          </a:solidFill>
                        </a:rPr>
                        <a:t>Weijie</a:t>
                      </a:r>
                      <a:r>
                        <a:rPr lang="en-IN" sz="1000" dirty="0">
                          <a:solidFill>
                            <a:schemeClr val="dk2"/>
                          </a:solidFill>
                        </a:rPr>
                        <a:t> Sun, Hui </a:t>
                      </a:r>
                      <a:r>
                        <a:rPr lang="en-IN" sz="1000" dirty="0" err="1">
                          <a:solidFill>
                            <a:schemeClr val="dk2"/>
                          </a:solidFill>
                        </a:rPr>
                        <a:t>Wang,Qiang</a:t>
                      </a:r>
                      <a:r>
                        <a:rPr lang="en-IN" sz="1000" dirty="0">
                          <a:solidFill>
                            <a:schemeClr val="dk2"/>
                          </a:solidFill>
                        </a:rPr>
                        <a:t> Wang and Chaoda Liu </a:t>
                      </a:r>
                      <a:endParaRPr lang="en-IN" sz="1000" u="none" strike="noStrike" cap="none" dirty="0">
                        <a:solidFill>
                          <a:schemeClr val="dk2"/>
                        </a:solidFill>
                        <a:latin typeface="Arial"/>
                        <a:ea typeface="Arial"/>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chemeClr val="dk2"/>
                          </a:solidFill>
                        </a:rPr>
                        <a:t>IEEE International Conference on Mechatronics and Automation August 5 - 8, 2018, Changchun, China </a:t>
                      </a:r>
                      <a:endParaRPr lang="en-US" sz="1000" u="none" strike="noStrike" cap="none" dirty="0">
                        <a:solidFill>
                          <a:schemeClr val="dk2"/>
                        </a:solidFill>
                        <a:latin typeface="Arial"/>
                        <a:ea typeface="Arial"/>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chemeClr val="dk2"/>
                          </a:solidFill>
                        </a:rPr>
                        <a:t>Based on the visual attention mechanism, this paper innovates and improves the original static significant FT algorithm.</a:t>
                      </a:r>
                      <a:endParaRPr lang="en-US" sz="1000" u="none" strike="noStrike" cap="none" dirty="0">
                        <a:solidFill>
                          <a:schemeClr val="dk2"/>
                        </a:solidFill>
                        <a:latin typeface="Arial"/>
                        <a:ea typeface="Arial"/>
                        <a:cs typeface="Arial"/>
                        <a:sym typeface="Arial"/>
                      </a:endParaRPr>
                    </a:p>
                  </a:txBody>
                  <a:tcPr/>
                </a:tc>
                <a:extLst>
                  <a:ext uri="{0D108BD9-81ED-4DB2-BD59-A6C34878D82A}">
                    <a16:rowId xmlns:a16="http://schemas.microsoft.com/office/drawing/2014/main" val="3771637222"/>
                  </a:ext>
                </a:extLst>
              </a:tr>
              <a:tr h="631638">
                <a:tc>
                  <a:txBody>
                    <a:bodyPr/>
                    <a:lstStyle/>
                    <a:p>
                      <a:r>
                        <a:rPr lang="en-IN" sz="1000" dirty="0"/>
                        <a:t>7.</a:t>
                      </a:r>
                    </a:p>
                  </a:txBody>
                  <a:tcPr/>
                </a:tc>
                <a:tc>
                  <a:txBody>
                    <a:bodyPr/>
                    <a:lstStyle/>
                    <a:p>
                      <a:r>
                        <a:rPr lang="en-US" sz="1000" dirty="0"/>
                        <a:t>IoT-Based Smart Monitoring System Using Automatic Shape Identification</a:t>
                      </a:r>
                      <a:endParaRPr lang="en-IN" sz="1000" dirty="0"/>
                    </a:p>
                  </a:txBody>
                  <a:tcPr/>
                </a:tc>
                <a:tc>
                  <a:txBody>
                    <a:bodyPr/>
                    <a:lstStyle/>
                    <a:p>
                      <a:r>
                        <a:rPr lang="en-IN" sz="1000" dirty="0" err="1"/>
                        <a:t>Stanisław</a:t>
                      </a:r>
                      <a:r>
                        <a:rPr lang="en-IN" sz="1000" dirty="0"/>
                        <a:t> </a:t>
                      </a:r>
                      <a:r>
                        <a:rPr lang="en-IN" sz="1000" dirty="0" err="1"/>
                        <a:t>Deniziak</a:t>
                      </a:r>
                      <a:r>
                        <a:rPr lang="en-IN" sz="1000" dirty="0"/>
                        <a:t>, Tomasz </a:t>
                      </a:r>
                      <a:r>
                        <a:rPr lang="en-IN" sz="1000" dirty="0" err="1"/>
                        <a:t>Michno</a:t>
                      </a:r>
                      <a:r>
                        <a:rPr lang="en-IN" sz="1000" dirty="0"/>
                        <a:t>, and </a:t>
                      </a:r>
                      <a:r>
                        <a:rPr lang="en-IN" sz="1000" dirty="0" err="1"/>
                        <a:t>Paweł</a:t>
                      </a:r>
                      <a:r>
                        <a:rPr lang="en-IN" sz="1000" dirty="0"/>
                        <a:t> Pieta</a:t>
                      </a:r>
                    </a:p>
                  </a:txBody>
                  <a:tcPr/>
                </a:tc>
                <a:tc>
                  <a:txBody>
                    <a:bodyPr/>
                    <a:lstStyle/>
                    <a:p>
                      <a:r>
                        <a:rPr lang="en-US" sz="1000" dirty="0"/>
                        <a:t>Federated Conference on Software Development and Object Technologies Volume 511, </a:t>
                      </a:r>
                      <a:r>
                        <a:rPr lang="en-IN" sz="1000" dirty="0"/>
                        <a:t>2017</a:t>
                      </a:r>
                    </a:p>
                  </a:txBody>
                  <a:tcPr/>
                </a:tc>
                <a:tc>
                  <a:txBody>
                    <a:bodyPr/>
                    <a:lstStyle/>
                    <a:p>
                      <a:r>
                        <a:rPr lang="en-IN" sz="1000" dirty="0"/>
                        <a:t>Use of IoT in image processing and identification of the object shape from the obtained data.</a:t>
                      </a:r>
                    </a:p>
                  </a:txBody>
                  <a:tcPr/>
                </a:tc>
                <a:extLst>
                  <a:ext uri="{0D108BD9-81ED-4DB2-BD59-A6C34878D82A}">
                    <a16:rowId xmlns:a16="http://schemas.microsoft.com/office/drawing/2014/main" val="1493970569"/>
                  </a:ext>
                </a:extLst>
              </a:tr>
            </a:tbl>
          </a:graphicData>
        </a:graphic>
      </p:graphicFrame>
    </p:spTree>
    <p:extLst>
      <p:ext uri="{BB962C8B-B14F-4D97-AF65-F5344CB8AC3E}">
        <p14:creationId xmlns:p14="http://schemas.microsoft.com/office/powerpoint/2010/main" val="2093328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xfrm>
            <a:off x="729450" y="537825"/>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2640"/>
              <a:t>Problem Identification</a:t>
            </a:r>
            <a:endParaRPr sz="2640"/>
          </a:p>
        </p:txBody>
      </p:sp>
      <p:sp>
        <p:nvSpPr>
          <p:cNvPr id="131" name="Google Shape;131;p19"/>
          <p:cNvSpPr txBox="1">
            <a:spLocks noGrp="1"/>
          </p:cNvSpPr>
          <p:nvPr>
            <p:ph type="body" idx="1"/>
          </p:nvPr>
        </p:nvSpPr>
        <p:spPr>
          <a:xfrm>
            <a:off x="729450" y="1390725"/>
            <a:ext cx="7833000" cy="29493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405"/>
              <a:buNone/>
            </a:pPr>
            <a:r>
              <a:rPr lang="en" sz="1400">
                <a:solidFill>
                  <a:schemeClr val="dk2"/>
                </a:solidFill>
                <a:latin typeface="Arial"/>
                <a:ea typeface="Arial"/>
                <a:cs typeface="Arial"/>
                <a:sym typeface="Arial"/>
              </a:rPr>
              <a:t>There are several problems with the present methodology some of these are mentioned below -</a:t>
            </a:r>
            <a:endParaRPr sz="1400">
              <a:solidFill>
                <a:schemeClr val="dk2"/>
              </a:solidFill>
              <a:latin typeface="Arial"/>
              <a:ea typeface="Arial"/>
              <a:cs typeface="Arial"/>
              <a:sym typeface="Arial"/>
            </a:endParaRPr>
          </a:p>
          <a:p>
            <a:pPr marL="457200" lvl="0" indent="-324708" algn="l" rtl="0">
              <a:lnSpc>
                <a:spcPct val="150000"/>
              </a:lnSpc>
              <a:spcBef>
                <a:spcPts val="0"/>
              </a:spcBef>
              <a:spcAft>
                <a:spcPts val="0"/>
              </a:spcAft>
              <a:buSzPts val="1514"/>
              <a:buChar char="●"/>
            </a:pPr>
            <a:r>
              <a:rPr lang="en" sz="1400">
                <a:solidFill>
                  <a:schemeClr val="dk2"/>
                </a:solidFill>
                <a:latin typeface="Arial"/>
                <a:ea typeface="Arial"/>
                <a:cs typeface="Arial"/>
                <a:sym typeface="Arial"/>
              </a:rPr>
              <a:t>We come across situations where we need to keep a watch over prohibited areas to avoid trespassing. Now keeping human labour for this purpose is costly and also not reliable for keeping a watch over an area 24×7.</a:t>
            </a:r>
            <a:endParaRPr sz="1400">
              <a:solidFill>
                <a:schemeClr val="dk2"/>
              </a:solidFill>
              <a:latin typeface="Arial"/>
              <a:ea typeface="Arial"/>
              <a:cs typeface="Arial"/>
              <a:sym typeface="Arial"/>
            </a:endParaRPr>
          </a:p>
          <a:p>
            <a:pPr marL="457200" lvl="0" indent="-324708" algn="l" rtl="0">
              <a:lnSpc>
                <a:spcPct val="150000"/>
              </a:lnSpc>
              <a:spcBef>
                <a:spcPts val="1000"/>
              </a:spcBef>
              <a:spcAft>
                <a:spcPts val="0"/>
              </a:spcAft>
              <a:buSzPts val="1514"/>
              <a:buChar char="●"/>
            </a:pPr>
            <a:r>
              <a:rPr lang="en" sz="1400">
                <a:solidFill>
                  <a:schemeClr val="dk2"/>
                </a:solidFill>
                <a:latin typeface="Arial"/>
                <a:ea typeface="Arial"/>
                <a:cs typeface="Arial"/>
                <a:sym typeface="Arial"/>
              </a:rPr>
              <a:t>A major problem in detection is the variation in the appearance of objects belonging to the same class.</a:t>
            </a:r>
            <a:endParaRPr sz="1400">
              <a:solidFill>
                <a:schemeClr val="dk2"/>
              </a:solidFill>
              <a:latin typeface="Arial"/>
              <a:ea typeface="Arial"/>
              <a:cs typeface="Arial"/>
              <a:sym typeface="Arial"/>
            </a:endParaRPr>
          </a:p>
          <a:p>
            <a:pPr marL="457200" lvl="0" indent="-324708" algn="l" rtl="0">
              <a:lnSpc>
                <a:spcPct val="150000"/>
              </a:lnSpc>
              <a:spcBef>
                <a:spcPts val="1000"/>
              </a:spcBef>
              <a:spcAft>
                <a:spcPts val="1000"/>
              </a:spcAft>
              <a:buSzPts val="1514"/>
              <a:buChar char="●"/>
            </a:pPr>
            <a:r>
              <a:rPr lang="en" sz="1400">
                <a:solidFill>
                  <a:schemeClr val="dk2"/>
                </a:solidFill>
                <a:latin typeface="Arial"/>
                <a:ea typeface="Arial"/>
                <a:cs typeface="Arial"/>
                <a:sym typeface="Arial"/>
              </a:rPr>
              <a:t>Components usually vary less under pose changes than the image pattern of the whole object.</a:t>
            </a:r>
            <a:endParaRPr sz="1400">
              <a:solidFill>
                <a:schemeClr val="dk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729450" y="525425"/>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2640"/>
              <a:t>Objective</a:t>
            </a:r>
            <a:endParaRPr sz="2640"/>
          </a:p>
        </p:txBody>
      </p:sp>
      <p:sp>
        <p:nvSpPr>
          <p:cNvPr id="137" name="Google Shape;137;p20"/>
          <p:cNvSpPr txBox="1">
            <a:spLocks noGrp="1"/>
          </p:cNvSpPr>
          <p:nvPr>
            <p:ph type="body" idx="1"/>
          </p:nvPr>
        </p:nvSpPr>
        <p:spPr>
          <a:xfrm>
            <a:off x="729450" y="1762450"/>
            <a:ext cx="7688700" cy="2261100"/>
          </a:xfrm>
          <a:prstGeom prst="rect">
            <a:avLst/>
          </a:prstGeom>
          <a:noFill/>
          <a:ln>
            <a:noFill/>
          </a:ln>
        </p:spPr>
        <p:txBody>
          <a:bodyPr spcFirstLastPara="1" wrap="square" lIns="91425" tIns="91425" rIns="91425" bIns="91425" anchor="t" anchorCtr="0">
            <a:normAutofit/>
          </a:bodyPr>
          <a:lstStyle/>
          <a:p>
            <a:pPr marL="285750" lvl="0" indent="-298450" algn="l" rtl="0">
              <a:lnSpc>
                <a:spcPct val="150000"/>
              </a:lnSpc>
              <a:spcBef>
                <a:spcPts val="0"/>
              </a:spcBef>
              <a:spcAft>
                <a:spcPts val="0"/>
              </a:spcAft>
              <a:buClr>
                <a:schemeClr val="dk2"/>
              </a:buClr>
              <a:buSzPts val="1500"/>
              <a:buFont typeface="Arial"/>
              <a:buChar char="●"/>
            </a:pPr>
            <a:r>
              <a:rPr lang="en" sz="1400" dirty="0">
                <a:solidFill>
                  <a:schemeClr val="dk2"/>
                </a:solidFill>
                <a:latin typeface="Arial"/>
                <a:ea typeface="Arial"/>
                <a:cs typeface="Arial"/>
                <a:sym typeface="Arial"/>
              </a:rPr>
              <a:t>To develop a system that can identify indoor and outdoor objects.</a:t>
            </a:r>
            <a:endParaRPr sz="1400" dirty="0">
              <a:solidFill>
                <a:schemeClr val="dk2"/>
              </a:solidFill>
              <a:latin typeface="Arial"/>
              <a:ea typeface="Arial"/>
              <a:cs typeface="Arial"/>
              <a:sym typeface="Arial"/>
            </a:endParaRPr>
          </a:p>
          <a:p>
            <a:pPr marL="285750" lvl="0" indent="-298450" algn="l" rtl="0">
              <a:lnSpc>
                <a:spcPct val="150000"/>
              </a:lnSpc>
              <a:spcBef>
                <a:spcPts val="0"/>
              </a:spcBef>
              <a:spcAft>
                <a:spcPts val="0"/>
              </a:spcAft>
              <a:buClr>
                <a:schemeClr val="dk2"/>
              </a:buClr>
              <a:buSzPts val="1500"/>
              <a:buFont typeface="Arial"/>
              <a:buChar char="●"/>
            </a:pPr>
            <a:r>
              <a:rPr lang="en" sz="1400" dirty="0">
                <a:solidFill>
                  <a:schemeClr val="dk2"/>
                </a:solidFill>
                <a:latin typeface="Arial"/>
                <a:ea typeface="Arial"/>
                <a:cs typeface="Arial"/>
                <a:sym typeface="Arial"/>
              </a:rPr>
              <a:t>Single moving object detection and recognition is an very important branch of image processing and computer vision.</a:t>
            </a:r>
            <a:endParaRPr sz="1500" dirty="0">
              <a:solidFill>
                <a:schemeClr val="dk2"/>
              </a:solidFill>
              <a:latin typeface="Arial"/>
              <a:ea typeface="Arial"/>
              <a:cs typeface="Arial"/>
              <a:sym typeface="Arial"/>
            </a:endParaRPr>
          </a:p>
          <a:p>
            <a:pPr marL="285750" lvl="0" indent="-298450" algn="l" rtl="0">
              <a:lnSpc>
                <a:spcPct val="150000"/>
              </a:lnSpc>
              <a:spcBef>
                <a:spcPts val="0"/>
              </a:spcBef>
              <a:spcAft>
                <a:spcPts val="0"/>
              </a:spcAft>
              <a:buSzPts val="1500"/>
              <a:buFont typeface="Arial"/>
              <a:buChar char="●"/>
            </a:pPr>
            <a:r>
              <a:rPr lang="en" sz="1400" dirty="0">
                <a:solidFill>
                  <a:srgbClr val="000000"/>
                </a:solidFill>
                <a:latin typeface="Arial"/>
                <a:ea typeface="Arial"/>
                <a:cs typeface="Arial"/>
                <a:sym typeface="Arial"/>
              </a:rPr>
              <a:t>This system can monitor an area of limited range and alerts authorities with a buzzer as an alarm. </a:t>
            </a:r>
            <a:endParaRPr sz="1400" dirty="0">
              <a:solidFill>
                <a:schemeClr val="dk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729450" y="5254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2640"/>
              <a:t>Proposed Methodology</a:t>
            </a:r>
            <a:endParaRPr sz="2640"/>
          </a:p>
        </p:txBody>
      </p:sp>
      <p:sp>
        <p:nvSpPr>
          <p:cNvPr id="4" name="Rectangle 3">
            <a:extLst>
              <a:ext uri="{FF2B5EF4-FFF2-40B4-BE49-F238E27FC236}">
                <a16:creationId xmlns:a16="http://schemas.microsoft.com/office/drawing/2014/main" id="{7EC867D3-A04B-44D9-86A7-1A7D62335FD2}"/>
              </a:ext>
            </a:extLst>
          </p:cNvPr>
          <p:cNvSpPr/>
          <p:nvPr/>
        </p:nvSpPr>
        <p:spPr>
          <a:xfrm>
            <a:off x="0" y="2470898"/>
            <a:ext cx="1465729" cy="618564"/>
          </a:xfrm>
          <a:prstGeom prst="rect">
            <a:avLst/>
          </a:prstGeom>
          <a:solidFill>
            <a:schemeClr val="bg1"/>
          </a:solidFill>
          <a:ln>
            <a:solidFill>
              <a:schemeClr val="bg2"/>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solidFill>
                  <a:schemeClr val="bg2"/>
                </a:solidFill>
              </a:rPr>
              <a:t>Start</a:t>
            </a:r>
          </a:p>
        </p:txBody>
      </p:sp>
      <p:sp>
        <p:nvSpPr>
          <p:cNvPr id="6" name="Rectangle 5">
            <a:extLst>
              <a:ext uri="{FF2B5EF4-FFF2-40B4-BE49-F238E27FC236}">
                <a16:creationId xmlns:a16="http://schemas.microsoft.com/office/drawing/2014/main" id="{E7235965-4307-47EF-B6DE-413B83E1B0F5}"/>
              </a:ext>
            </a:extLst>
          </p:cNvPr>
          <p:cNvSpPr/>
          <p:nvPr/>
        </p:nvSpPr>
        <p:spPr>
          <a:xfrm>
            <a:off x="2461933" y="1408606"/>
            <a:ext cx="1465729" cy="618564"/>
          </a:xfrm>
          <a:prstGeom prst="rect">
            <a:avLst/>
          </a:prstGeom>
          <a:solidFill>
            <a:schemeClr val="bg1"/>
          </a:solidFill>
          <a:ln>
            <a:solidFill>
              <a:schemeClr val="bg2"/>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solidFill>
                  <a:schemeClr val="bg2"/>
                </a:solidFill>
              </a:rPr>
              <a:t>Ultrasonic Sensor</a:t>
            </a:r>
          </a:p>
        </p:txBody>
      </p:sp>
      <p:sp>
        <p:nvSpPr>
          <p:cNvPr id="7" name="Rectangle 6">
            <a:extLst>
              <a:ext uri="{FF2B5EF4-FFF2-40B4-BE49-F238E27FC236}">
                <a16:creationId xmlns:a16="http://schemas.microsoft.com/office/drawing/2014/main" id="{2AB5FE71-E192-459D-9FDE-D44216511ACA}"/>
              </a:ext>
            </a:extLst>
          </p:cNvPr>
          <p:cNvSpPr/>
          <p:nvPr/>
        </p:nvSpPr>
        <p:spPr>
          <a:xfrm>
            <a:off x="3194797" y="3533190"/>
            <a:ext cx="1465729" cy="618564"/>
          </a:xfrm>
          <a:prstGeom prst="rect">
            <a:avLst/>
          </a:prstGeom>
          <a:solidFill>
            <a:schemeClr val="bg1"/>
          </a:solidFill>
          <a:ln>
            <a:solidFill>
              <a:schemeClr val="bg2"/>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solidFill>
                  <a:schemeClr val="bg2"/>
                </a:solidFill>
              </a:rPr>
              <a:t>Camera Module</a:t>
            </a:r>
          </a:p>
        </p:txBody>
      </p:sp>
      <p:sp>
        <p:nvSpPr>
          <p:cNvPr id="8" name="Rectangle 7">
            <a:extLst>
              <a:ext uri="{FF2B5EF4-FFF2-40B4-BE49-F238E27FC236}">
                <a16:creationId xmlns:a16="http://schemas.microsoft.com/office/drawing/2014/main" id="{0BFE56A5-06DE-4ED6-A01D-975923209FB2}"/>
              </a:ext>
            </a:extLst>
          </p:cNvPr>
          <p:cNvSpPr/>
          <p:nvPr/>
        </p:nvSpPr>
        <p:spPr>
          <a:xfrm>
            <a:off x="4130491" y="1408606"/>
            <a:ext cx="1465729" cy="618564"/>
          </a:xfrm>
          <a:prstGeom prst="rect">
            <a:avLst/>
          </a:prstGeom>
          <a:solidFill>
            <a:schemeClr val="bg1"/>
          </a:solidFill>
          <a:ln>
            <a:solidFill>
              <a:schemeClr val="bg2"/>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solidFill>
                  <a:schemeClr val="bg2"/>
                </a:solidFill>
              </a:rPr>
              <a:t>Arduino Uno</a:t>
            </a:r>
          </a:p>
        </p:txBody>
      </p:sp>
      <p:sp>
        <p:nvSpPr>
          <p:cNvPr id="9" name="Rectangle 8">
            <a:extLst>
              <a:ext uri="{FF2B5EF4-FFF2-40B4-BE49-F238E27FC236}">
                <a16:creationId xmlns:a16="http://schemas.microsoft.com/office/drawing/2014/main" id="{C37C2A04-D6D4-46FB-8695-00B9CB144745}"/>
              </a:ext>
            </a:extLst>
          </p:cNvPr>
          <p:cNvSpPr/>
          <p:nvPr/>
        </p:nvSpPr>
        <p:spPr>
          <a:xfrm>
            <a:off x="4130491" y="2460814"/>
            <a:ext cx="1465729" cy="618564"/>
          </a:xfrm>
          <a:prstGeom prst="rect">
            <a:avLst/>
          </a:prstGeom>
          <a:solidFill>
            <a:schemeClr val="bg1"/>
          </a:solidFill>
          <a:ln>
            <a:solidFill>
              <a:schemeClr val="bg2"/>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solidFill>
                  <a:schemeClr val="bg2"/>
                </a:solidFill>
              </a:rPr>
              <a:t>IoT Device</a:t>
            </a:r>
          </a:p>
        </p:txBody>
      </p:sp>
      <p:sp>
        <p:nvSpPr>
          <p:cNvPr id="10" name="Rectangle 9">
            <a:extLst>
              <a:ext uri="{FF2B5EF4-FFF2-40B4-BE49-F238E27FC236}">
                <a16:creationId xmlns:a16="http://schemas.microsoft.com/office/drawing/2014/main" id="{E774903C-361C-4AF7-991D-7AC000FF96ED}"/>
              </a:ext>
            </a:extLst>
          </p:cNvPr>
          <p:cNvSpPr/>
          <p:nvPr/>
        </p:nvSpPr>
        <p:spPr>
          <a:xfrm>
            <a:off x="5904381" y="2467540"/>
            <a:ext cx="1465729" cy="618564"/>
          </a:xfrm>
          <a:prstGeom prst="rect">
            <a:avLst/>
          </a:prstGeom>
          <a:solidFill>
            <a:schemeClr val="bg1"/>
          </a:solidFill>
          <a:ln>
            <a:solidFill>
              <a:schemeClr val="bg2"/>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solidFill>
                  <a:schemeClr val="bg2"/>
                </a:solidFill>
              </a:rPr>
              <a:t>Processing</a:t>
            </a:r>
          </a:p>
          <a:p>
            <a:pPr algn="ctr"/>
            <a:r>
              <a:rPr lang="en-IN" dirty="0">
                <a:solidFill>
                  <a:schemeClr val="bg2"/>
                </a:solidFill>
              </a:rPr>
              <a:t> &amp; Identification</a:t>
            </a:r>
          </a:p>
        </p:txBody>
      </p:sp>
      <p:sp>
        <p:nvSpPr>
          <p:cNvPr id="11" name="Rectangle 10">
            <a:extLst>
              <a:ext uri="{FF2B5EF4-FFF2-40B4-BE49-F238E27FC236}">
                <a16:creationId xmlns:a16="http://schemas.microsoft.com/office/drawing/2014/main" id="{3C8A81D6-3158-408F-82A0-FDCF26B7E864}"/>
              </a:ext>
            </a:extLst>
          </p:cNvPr>
          <p:cNvSpPr/>
          <p:nvPr/>
        </p:nvSpPr>
        <p:spPr>
          <a:xfrm>
            <a:off x="1668557" y="2484325"/>
            <a:ext cx="1465729" cy="618564"/>
          </a:xfrm>
          <a:prstGeom prst="rect">
            <a:avLst/>
          </a:prstGeom>
          <a:solidFill>
            <a:schemeClr val="bg1"/>
          </a:solidFill>
          <a:ln>
            <a:solidFill>
              <a:schemeClr val="bg2"/>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solidFill>
                  <a:schemeClr val="bg2"/>
                </a:solidFill>
              </a:rPr>
              <a:t>Input (Object)</a:t>
            </a:r>
          </a:p>
        </p:txBody>
      </p:sp>
      <p:sp>
        <p:nvSpPr>
          <p:cNvPr id="12" name="Rectangle 11">
            <a:extLst>
              <a:ext uri="{FF2B5EF4-FFF2-40B4-BE49-F238E27FC236}">
                <a16:creationId xmlns:a16="http://schemas.microsoft.com/office/drawing/2014/main" id="{F77E64A9-D0BC-441A-98B7-7077E0C44BC4}"/>
              </a:ext>
            </a:extLst>
          </p:cNvPr>
          <p:cNvSpPr/>
          <p:nvPr/>
        </p:nvSpPr>
        <p:spPr>
          <a:xfrm>
            <a:off x="7678271" y="2470898"/>
            <a:ext cx="1465729" cy="618564"/>
          </a:xfrm>
          <a:prstGeom prst="rect">
            <a:avLst/>
          </a:prstGeom>
          <a:solidFill>
            <a:schemeClr val="bg1"/>
          </a:solidFill>
          <a:ln>
            <a:solidFill>
              <a:schemeClr val="bg2"/>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solidFill>
                  <a:schemeClr val="bg2"/>
                </a:solidFill>
              </a:rPr>
              <a:t>Output</a:t>
            </a:r>
          </a:p>
        </p:txBody>
      </p:sp>
      <p:cxnSp>
        <p:nvCxnSpPr>
          <p:cNvPr id="13" name="Straight Arrow Connector 12">
            <a:extLst>
              <a:ext uri="{FF2B5EF4-FFF2-40B4-BE49-F238E27FC236}">
                <a16:creationId xmlns:a16="http://schemas.microsoft.com/office/drawing/2014/main" id="{E4FF5245-BD46-4B93-9C53-023972FC07F8}"/>
              </a:ext>
            </a:extLst>
          </p:cNvPr>
          <p:cNvCxnSpPr>
            <a:stCxn id="4" idx="3"/>
            <a:endCxn id="11" idx="1"/>
          </p:cNvCxnSpPr>
          <p:nvPr/>
        </p:nvCxnSpPr>
        <p:spPr>
          <a:xfrm>
            <a:off x="1465729" y="2780180"/>
            <a:ext cx="202828" cy="13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0238536-8921-40DF-882A-8FA3F812BCE9}"/>
              </a:ext>
            </a:extLst>
          </p:cNvPr>
          <p:cNvCxnSpPr>
            <a:stCxn id="11" idx="0"/>
            <a:endCxn id="6" idx="2"/>
          </p:cNvCxnSpPr>
          <p:nvPr/>
        </p:nvCxnSpPr>
        <p:spPr>
          <a:xfrm flipV="1">
            <a:off x="2401422" y="2027170"/>
            <a:ext cx="793376" cy="457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6AF9D51-1CA9-4E0B-A52F-226FE85C8AEA}"/>
              </a:ext>
            </a:extLst>
          </p:cNvPr>
          <p:cNvCxnSpPr>
            <a:stCxn id="11" idx="2"/>
            <a:endCxn id="7" idx="0"/>
          </p:cNvCxnSpPr>
          <p:nvPr/>
        </p:nvCxnSpPr>
        <p:spPr>
          <a:xfrm>
            <a:off x="2401422" y="3102889"/>
            <a:ext cx="1526240" cy="430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A509B0C-90E2-446E-A97C-8FE5D4B2E9A6}"/>
              </a:ext>
            </a:extLst>
          </p:cNvPr>
          <p:cNvCxnSpPr>
            <a:stCxn id="6" idx="3"/>
            <a:endCxn id="8" idx="1"/>
          </p:cNvCxnSpPr>
          <p:nvPr/>
        </p:nvCxnSpPr>
        <p:spPr>
          <a:xfrm>
            <a:off x="3927662" y="1717888"/>
            <a:ext cx="202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3229E81-0504-4BA8-A39A-AB66558E8484}"/>
              </a:ext>
            </a:extLst>
          </p:cNvPr>
          <p:cNvCxnSpPr>
            <a:stCxn id="8" idx="2"/>
            <a:endCxn id="9" idx="0"/>
          </p:cNvCxnSpPr>
          <p:nvPr/>
        </p:nvCxnSpPr>
        <p:spPr>
          <a:xfrm>
            <a:off x="4863356" y="2027170"/>
            <a:ext cx="0" cy="433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D6A040F-2980-485D-8AD8-95F70C0DD7BF}"/>
              </a:ext>
            </a:extLst>
          </p:cNvPr>
          <p:cNvCxnSpPr>
            <a:stCxn id="7" idx="0"/>
            <a:endCxn id="9" idx="2"/>
          </p:cNvCxnSpPr>
          <p:nvPr/>
        </p:nvCxnSpPr>
        <p:spPr>
          <a:xfrm flipV="1">
            <a:off x="3927662" y="3079378"/>
            <a:ext cx="935694" cy="453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D1BA6E2-B454-4D24-B50C-15769F226574}"/>
              </a:ext>
            </a:extLst>
          </p:cNvPr>
          <p:cNvCxnSpPr>
            <a:cxnSpLocks/>
            <a:stCxn id="9" idx="3"/>
            <a:endCxn id="10" idx="1"/>
          </p:cNvCxnSpPr>
          <p:nvPr/>
        </p:nvCxnSpPr>
        <p:spPr>
          <a:xfrm>
            <a:off x="5596220" y="2770096"/>
            <a:ext cx="308161" cy="6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5E133F1-C243-4115-83BB-E2C176F33156}"/>
              </a:ext>
            </a:extLst>
          </p:cNvPr>
          <p:cNvCxnSpPr>
            <a:stCxn id="10" idx="3"/>
            <a:endCxn id="12" idx="1"/>
          </p:cNvCxnSpPr>
          <p:nvPr/>
        </p:nvCxnSpPr>
        <p:spPr>
          <a:xfrm>
            <a:off x="7370110" y="2776822"/>
            <a:ext cx="308161" cy="3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1041</Words>
  <Application>Microsoft Office PowerPoint</Application>
  <PresentationFormat>On-screen Show (16:9)</PresentationFormat>
  <Paragraphs>113</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Lato Black</vt:lpstr>
      <vt:lpstr>Arial</vt:lpstr>
      <vt:lpstr>Raleway</vt:lpstr>
      <vt:lpstr>Lato</vt:lpstr>
      <vt:lpstr>Streamline</vt:lpstr>
      <vt:lpstr>Object Sensing and Identification using IOT</vt:lpstr>
      <vt:lpstr>Outline</vt:lpstr>
      <vt:lpstr>Introduction</vt:lpstr>
      <vt:lpstr>Motivation</vt:lpstr>
      <vt:lpstr>Literature Survey</vt:lpstr>
      <vt:lpstr>PowerPoint Presentation</vt:lpstr>
      <vt:lpstr>Problem Identification</vt:lpstr>
      <vt:lpstr>Objective</vt:lpstr>
      <vt:lpstr>Proposed Methodology</vt:lpstr>
      <vt:lpstr>Expected Outcome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Sensing and Identification using IOT</dc:title>
  <cp:lastModifiedBy>Abhinav Sharma</cp:lastModifiedBy>
  <cp:revision>11</cp:revision>
  <dcterms:modified xsi:type="dcterms:W3CDTF">2022-03-16T08:29:44Z</dcterms:modified>
</cp:coreProperties>
</file>