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76" r:id="rId4"/>
    <p:sldId id="279" r:id="rId5"/>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7" d="100"/>
          <a:sy n="47" d="100"/>
        </p:scale>
        <p:origin x="224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700">
              <a:lnSpc>
                <a:spcPct val="100000"/>
              </a:lnSpc>
              <a:spcBef>
                <a:spcPts val="25"/>
              </a:spcBef>
            </a:pPr>
            <a:r>
              <a:rPr dirty="0"/>
              <a:t>localhost:8888/nbconvert/html/Indian Restaurant part</a:t>
            </a:r>
            <a:r>
              <a:rPr spc="-90" dirty="0"/>
              <a:t> </a:t>
            </a:r>
            <a:r>
              <a:rPr dirty="0"/>
              <a:t>2.ipynb?download=false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4/30/2020</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Arial"/>
                <a:cs typeface="Arial"/>
              </a:defRPr>
            </a:lvl1pPr>
          </a:lstStyle>
          <a:p>
            <a:pPr marL="38100">
              <a:lnSpc>
                <a:spcPct val="100000"/>
              </a:lnSpc>
              <a:spcBef>
                <a:spcPts val="25"/>
              </a:spcBef>
            </a:pPr>
            <a:fld id="{81D60167-4931-47E6-BA6A-407CBD079E47}" type="slidenum">
              <a:rPr dirty="0"/>
              <a:t>‹#›</a:t>
            </a:fld>
            <a:r>
              <a:rPr spc="-5" dirty="0"/>
              <a:t>/</a:t>
            </a:r>
            <a:r>
              <a:rPr dirty="0"/>
              <a:t>24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700">
              <a:lnSpc>
                <a:spcPct val="100000"/>
              </a:lnSpc>
              <a:spcBef>
                <a:spcPts val="25"/>
              </a:spcBef>
            </a:pPr>
            <a:r>
              <a:rPr dirty="0"/>
              <a:t>localhost:8888/nbconvert/html/Indian Restaurant part</a:t>
            </a:r>
            <a:r>
              <a:rPr spc="-90" dirty="0"/>
              <a:t> </a:t>
            </a:r>
            <a:r>
              <a:rPr dirty="0"/>
              <a:t>2.ipynb?download=false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4/30/2020</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Arial"/>
                <a:cs typeface="Arial"/>
              </a:defRPr>
            </a:lvl1pPr>
          </a:lstStyle>
          <a:p>
            <a:pPr marL="38100">
              <a:lnSpc>
                <a:spcPct val="100000"/>
              </a:lnSpc>
              <a:spcBef>
                <a:spcPts val="25"/>
              </a:spcBef>
            </a:pPr>
            <a:fld id="{81D60167-4931-47E6-BA6A-407CBD079E47}" type="slidenum">
              <a:rPr dirty="0"/>
              <a:t>‹#›</a:t>
            </a:fld>
            <a:r>
              <a:rPr spc="-5" dirty="0"/>
              <a:t>/</a:t>
            </a:r>
            <a:r>
              <a:rPr dirty="0"/>
              <a:t>24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700">
              <a:lnSpc>
                <a:spcPct val="100000"/>
              </a:lnSpc>
              <a:spcBef>
                <a:spcPts val="25"/>
              </a:spcBef>
            </a:pPr>
            <a:r>
              <a:rPr dirty="0"/>
              <a:t>localhost:8888/nbconvert/html/Indian Restaurant part</a:t>
            </a:r>
            <a:r>
              <a:rPr spc="-90" dirty="0"/>
              <a:t> </a:t>
            </a:r>
            <a:r>
              <a:rPr dirty="0"/>
              <a:t>2.ipynb?download=false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4/30/2020</a:t>
            </a:fld>
            <a:endParaRPr lang="en-US"/>
          </a:p>
        </p:txBody>
      </p:sp>
      <p:sp>
        <p:nvSpPr>
          <p:cNvPr id="7" name="Holder 7"/>
          <p:cNvSpPr>
            <a:spLocks noGrp="1"/>
          </p:cNvSpPr>
          <p:nvPr>
            <p:ph type="sldNum" sz="quarter" idx="7"/>
          </p:nvPr>
        </p:nvSpPr>
        <p:spPr/>
        <p:txBody>
          <a:bodyPr lIns="0" tIns="0" rIns="0" bIns="0"/>
          <a:lstStyle>
            <a:lvl1pPr>
              <a:defRPr sz="800" b="0" i="0">
                <a:solidFill>
                  <a:schemeClr val="tx1"/>
                </a:solidFill>
                <a:latin typeface="Arial"/>
                <a:cs typeface="Arial"/>
              </a:defRPr>
            </a:lvl1pPr>
          </a:lstStyle>
          <a:p>
            <a:pPr marL="38100">
              <a:lnSpc>
                <a:spcPct val="100000"/>
              </a:lnSpc>
              <a:spcBef>
                <a:spcPts val="25"/>
              </a:spcBef>
            </a:pPr>
            <a:fld id="{81D60167-4931-47E6-BA6A-407CBD079E47}" type="slidenum">
              <a:rPr dirty="0"/>
              <a:t>‹#›</a:t>
            </a:fld>
            <a:r>
              <a:rPr spc="-5" dirty="0"/>
              <a:t>/</a:t>
            </a:r>
            <a:r>
              <a:rPr dirty="0"/>
              <a:t>24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700">
              <a:lnSpc>
                <a:spcPct val="100000"/>
              </a:lnSpc>
              <a:spcBef>
                <a:spcPts val="25"/>
              </a:spcBef>
            </a:pPr>
            <a:r>
              <a:rPr dirty="0"/>
              <a:t>localhost:8888/nbconvert/html/Indian Restaurant part</a:t>
            </a:r>
            <a:r>
              <a:rPr spc="-90" dirty="0"/>
              <a:t> </a:t>
            </a:r>
            <a:r>
              <a:rPr dirty="0"/>
              <a:t>2.ipynb?download=false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4/30/2020</a:t>
            </a:fld>
            <a:endParaRPr lang="en-US"/>
          </a:p>
        </p:txBody>
      </p:sp>
      <p:sp>
        <p:nvSpPr>
          <p:cNvPr id="5" name="Holder 5"/>
          <p:cNvSpPr>
            <a:spLocks noGrp="1"/>
          </p:cNvSpPr>
          <p:nvPr>
            <p:ph type="sldNum" sz="quarter" idx="7"/>
          </p:nvPr>
        </p:nvSpPr>
        <p:spPr/>
        <p:txBody>
          <a:bodyPr lIns="0" tIns="0" rIns="0" bIns="0"/>
          <a:lstStyle>
            <a:lvl1pPr>
              <a:defRPr sz="800" b="0" i="0">
                <a:solidFill>
                  <a:schemeClr val="tx1"/>
                </a:solidFill>
                <a:latin typeface="Arial"/>
                <a:cs typeface="Arial"/>
              </a:defRPr>
            </a:lvl1pPr>
          </a:lstStyle>
          <a:p>
            <a:pPr marL="38100">
              <a:lnSpc>
                <a:spcPct val="100000"/>
              </a:lnSpc>
              <a:spcBef>
                <a:spcPts val="25"/>
              </a:spcBef>
            </a:pPr>
            <a:fld id="{81D60167-4931-47E6-BA6A-407CBD079E47}" type="slidenum">
              <a:rPr dirty="0"/>
              <a:t>‹#›</a:t>
            </a:fld>
            <a:r>
              <a:rPr spc="-5" dirty="0"/>
              <a:t>/</a:t>
            </a:r>
            <a:r>
              <a:rPr dirty="0"/>
              <a:t>24</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700">
              <a:lnSpc>
                <a:spcPct val="100000"/>
              </a:lnSpc>
              <a:spcBef>
                <a:spcPts val="25"/>
              </a:spcBef>
            </a:pPr>
            <a:r>
              <a:rPr dirty="0"/>
              <a:t>localhost:8888/nbconvert/html/Indian Restaurant part</a:t>
            </a:r>
            <a:r>
              <a:rPr spc="-90" dirty="0"/>
              <a:t> </a:t>
            </a:r>
            <a:r>
              <a:rPr dirty="0"/>
              <a:t>2.ipynb?download=false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4/30/2020</a:t>
            </a:fld>
            <a:endParaRPr lang="en-US"/>
          </a:p>
        </p:txBody>
      </p:sp>
      <p:sp>
        <p:nvSpPr>
          <p:cNvPr id="4" name="Holder 4"/>
          <p:cNvSpPr>
            <a:spLocks noGrp="1"/>
          </p:cNvSpPr>
          <p:nvPr>
            <p:ph type="sldNum" sz="quarter" idx="7"/>
          </p:nvPr>
        </p:nvSpPr>
        <p:spPr/>
        <p:txBody>
          <a:bodyPr lIns="0" tIns="0" rIns="0" bIns="0"/>
          <a:lstStyle>
            <a:lvl1pPr>
              <a:defRPr sz="800" b="0" i="0">
                <a:solidFill>
                  <a:schemeClr val="tx1"/>
                </a:solidFill>
                <a:latin typeface="Arial"/>
                <a:cs typeface="Arial"/>
              </a:defRPr>
            </a:lvl1pPr>
          </a:lstStyle>
          <a:p>
            <a:pPr marL="38100">
              <a:lnSpc>
                <a:spcPct val="100000"/>
              </a:lnSpc>
              <a:spcBef>
                <a:spcPts val="25"/>
              </a:spcBef>
            </a:pPr>
            <a:fld id="{81D60167-4931-47E6-BA6A-407CBD079E47}" type="slidenum">
              <a:rPr dirty="0"/>
              <a:t>‹#›</a:t>
            </a:fld>
            <a:r>
              <a:rPr spc="-5" dirty="0"/>
              <a:t>/</a:t>
            </a:r>
            <a:r>
              <a:rPr dirty="0"/>
              <a:t>24</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23254" y="9737831"/>
            <a:ext cx="3530600" cy="139065"/>
          </a:xfrm>
          <a:prstGeom prst="rect">
            <a:avLst/>
          </a:prstGeom>
        </p:spPr>
        <p:txBody>
          <a:bodyPr wrap="square" lIns="0" tIns="0" rIns="0" bIns="0">
            <a:spAutoFit/>
          </a:bodyPr>
          <a:lstStyle>
            <a:lvl1pPr>
              <a:defRPr sz="800" b="0" i="0">
                <a:solidFill>
                  <a:schemeClr val="tx1"/>
                </a:solidFill>
                <a:latin typeface="Arial"/>
                <a:cs typeface="Arial"/>
              </a:defRPr>
            </a:lvl1pPr>
          </a:lstStyle>
          <a:p>
            <a:pPr marL="12700">
              <a:lnSpc>
                <a:spcPct val="100000"/>
              </a:lnSpc>
              <a:spcBef>
                <a:spcPts val="25"/>
              </a:spcBef>
            </a:pPr>
            <a:r>
              <a:rPr dirty="0"/>
              <a:t>localhost:8888/nbconvert/html/Indian Restaurant part</a:t>
            </a:r>
            <a:r>
              <a:rPr spc="-90" dirty="0"/>
              <a:t> </a:t>
            </a:r>
            <a:r>
              <a:rPr dirty="0"/>
              <a:t>2.ipynb?download=false</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4/30/2020</a:t>
            </a:fld>
            <a:endParaRPr lang="en-US"/>
          </a:p>
        </p:txBody>
      </p:sp>
      <p:sp>
        <p:nvSpPr>
          <p:cNvPr id="6" name="Holder 6"/>
          <p:cNvSpPr>
            <a:spLocks noGrp="1"/>
          </p:cNvSpPr>
          <p:nvPr>
            <p:ph type="sldNum" sz="quarter" idx="7"/>
          </p:nvPr>
        </p:nvSpPr>
        <p:spPr>
          <a:xfrm>
            <a:off x="7143755" y="9737831"/>
            <a:ext cx="305434" cy="139065"/>
          </a:xfrm>
          <a:prstGeom prst="rect">
            <a:avLst/>
          </a:prstGeom>
        </p:spPr>
        <p:txBody>
          <a:bodyPr wrap="square" lIns="0" tIns="0" rIns="0" bIns="0">
            <a:spAutoFit/>
          </a:bodyPr>
          <a:lstStyle>
            <a:lvl1pPr>
              <a:defRPr sz="800" b="0" i="0">
                <a:solidFill>
                  <a:schemeClr val="tx1"/>
                </a:solidFill>
                <a:latin typeface="Arial"/>
                <a:cs typeface="Arial"/>
              </a:defRPr>
            </a:lvl1pPr>
          </a:lstStyle>
          <a:p>
            <a:pPr marL="38100">
              <a:lnSpc>
                <a:spcPct val="100000"/>
              </a:lnSpc>
              <a:spcBef>
                <a:spcPts val="25"/>
              </a:spcBef>
            </a:pPr>
            <a:fld id="{81D60167-4931-47E6-BA6A-407CBD079E47}" type="slidenum">
              <a:rPr dirty="0"/>
              <a:t>‹#›</a:t>
            </a:fld>
            <a:r>
              <a:rPr spc="-5" dirty="0"/>
              <a:t>/</a:t>
            </a:r>
            <a:r>
              <a:rPr dirty="0"/>
              <a:t>24</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4/30/2020</a:t>
            </a:r>
            <a:endParaRPr sz="800">
              <a:latin typeface="Arial"/>
              <a:cs typeface="Arial"/>
            </a:endParaRPr>
          </a:p>
        </p:txBody>
      </p:sp>
      <p:sp>
        <p:nvSpPr>
          <p:cNvPr id="3" name="object 3"/>
          <p:cNvSpPr txBox="1"/>
          <p:nvPr/>
        </p:nvSpPr>
        <p:spPr>
          <a:xfrm>
            <a:off x="3746299" y="165099"/>
            <a:ext cx="111569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Indian Restaurant part</a:t>
            </a:r>
            <a:r>
              <a:rPr sz="800" spc="-90" dirty="0">
                <a:latin typeface="Arial"/>
                <a:cs typeface="Arial"/>
              </a:rPr>
              <a:t> </a:t>
            </a:r>
            <a:r>
              <a:rPr sz="800" dirty="0">
                <a:latin typeface="Arial"/>
                <a:cs typeface="Arial"/>
              </a:rPr>
              <a:t>2</a:t>
            </a:r>
            <a:endParaRPr sz="8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localhost:8888/nbconvert/html/Indian Restaurant part</a:t>
            </a:r>
            <a:r>
              <a:rPr spc="-90" dirty="0"/>
              <a:t> </a:t>
            </a:r>
            <a:r>
              <a:rPr dirty="0"/>
              <a:t>2.ipynb?download=false</a:t>
            </a:r>
          </a:p>
        </p:txBody>
      </p:sp>
      <p:sp>
        <p:nvSpPr>
          <p:cNvPr id="7" name="object 7"/>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1</a:t>
            </a:fld>
            <a:r>
              <a:rPr spc="-5" dirty="0"/>
              <a:t>/</a:t>
            </a:r>
            <a:r>
              <a:rPr dirty="0"/>
              <a:t>24</a:t>
            </a:r>
          </a:p>
        </p:txBody>
      </p:sp>
      <p:sp>
        <p:nvSpPr>
          <p:cNvPr id="4" name="object 4"/>
          <p:cNvSpPr txBox="1"/>
          <p:nvPr/>
        </p:nvSpPr>
        <p:spPr>
          <a:xfrm>
            <a:off x="2206625" y="1506220"/>
            <a:ext cx="2212975" cy="322580"/>
          </a:xfrm>
          <a:prstGeom prst="rect">
            <a:avLst/>
          </a:prstGeom>
        </p:spPr>
        <p:txBody>
          <a:bodyPr vert="horz" wrap="square" lIns="0" tIns="12700" rIns="0" bIns="0" rtlCol="0">
            <a:spAutoFit/>
          </a:bodyPr>
          <a:lstStyle/>
          <a:p>
            <a:pPr marL="12700">
              <a:lnSpc>
                <a:spcPct val="100000"/>
              </a:lnSpc>
              <a:spcBef>
                <a:spcPts val="100"/>
              </a:spcBef>
            </a:pPr>
            <a:r>
              <a:rPr sz="1950" b="1" dirty="0">
                <a:latin typeface="Arial"/>
                <a:cs typeface="Arial"/>
              </a:rPr>
              <a:t>Restaurant</a:t>
            </a:r>
            <a:r>
              <a:rPr sz="1950" b="1" spc="-90" dirty="0">
                <a:latin typeface="Arial"/>
                <a:cs typeface="Arial"/>
              </a:rPr>
              <a:t> </a:t>
            </a:r>
            <a:r>
              <a:rPr sz="1950" b="1" dirty="0">
                <a:latin typeface="Arial"/>
                <a:cs typeface="Arial"/>
              </a:rPr>
              <a:t>project</a:t>
            </a:r>
            <a:endParaRPr sz="1950" dirty="0">
              <a:latin typeface="Arial"/>
              <a:cs typeface="Arial"/>
            </a:endParaRPr>
          </a:p>
        </p:txBody>
      </p:sp>
      <p:sp>
        <p:nvSpPr>
          <p:cNvPr id="5" name="object 5"/>
          <p:cNvSpPr txBox="1"/>
          <p:nvPr/>
        </p:nvSpPr>
        <p:spPr>
          <a:xfrm>
            <a:off x="542229" y="2462530"/>
            <a:ext cx="6659880" cy="4014470"/>
          </a:xfrm>
          <a:prstGeom prst="rect">
            <a:avLst/>
          </a:prstGeom>
        </p:spPr>
        <p:txBody>
          <a:bodyPr vert="horz" wrap="square" lIns="0" tIns="12700" rIns="0" bIns="0" rtlCol="0">
            <a:spAutoFit/>
          </a:bodyPr>
          <a:lstStyle/>
          <a:p>
            <a:pPr marL="12700">
              <a:lnSpc>
                <a:spcPct val="100000"/>
              </a:lnSpc>
              <a:spcBef>
                <a:spcPts val="100"/>
              </a:spcBef>
            </a:pPr>
            <a:r>
              <a:rPr sz="1650" b="1" dirty="0">
                <a:latin typeface="Arial"/>
                <a:cs typeface="Arial"/>
              </a:rPr>
              <a:t>1.</a:t>
            </a:r>
            <a:r>
              <a:rPr sz="1650" b="1" spc="-10" dirty="0">
                <a:latin typeface="Arial"/>
                <a:cs typeface="Arial"/>
              </a:rPr>
              <a:t> </a:t>
            </a:r>
            <a:r>
              <a:rPr sz="1650" b="1" dirty="0">
                <a:latin typeface="Arial"/>
                <a:cs typeface="Arial"/>
              </a:rPr>
              <a:t>Introduction</a:t>
            </a:r>
            <a:endParaRPr sz="1650" dirty="0">
              <a:latin typeface="Arial"/>
              <a:cs typeface="Arial"/>
            </a:endParaRPr>
          </a:p>
          <a:p>
            <a:pPr marL="12700" marR="43815">
              <a:lnSpc>
                <a:spcPct val="119000"/>
              </a:lnSpc>
              <a:spcBef>
                <a:spcPts val="780"/>
              </a:spcBef>
            </a:pPr>
            <a:r>
              <a:rPr sz="1050" dirty="0">
                <a:latin typeface="Arial"/>
                <a:cs typeface="Arial"/>
              </a:rPr>
              <a:t>Indian cities are incredibly diverse collection of restaurants catering to </a:t>
            </a:r>
            <a:r>
              <a:rPr sz="1050" spc="-5" dirty="0">
                <a:latin typeface="Arial"/>
                <a:cs typeface="Arial"/>
              </a:rPr>
              <a:t>different </a:t>
            </a:r>
            <a:r>
              <a:rPr sz="1050" dirty="0">
                <a:latin typeface="Arial"/>
                <a:cs typeface="Arial"/>
              </a:rPr>
              <a:t>palettes and appetites. A large  part of marketing for a modern restaurant (or any company) is social media, where the number of "likes" that</a:t>
            </a:r>
            <a:r>
              <a:rPr sz="1050" spc="-100" dirty="0">
                <a:latin typeface="Arial"/>
                <a:cs typeface="Arial"/>
              </a:rPr>
              <a:t> </a:t>
            </a:r>
            <a:r>
              <a:rPr sz="1050" dirty="0">
                <a:latin typeface="Arial"/>
                <a:cs typeface="Arial"/>
              </a:rPr>
              <a:t>the  company can receive will dictate its brand and image to the general</a:t>
            </a:r>
            <a:r>
              <a:rPr sz="1050" spc="-20" dirty="0">
                <a:latin typeface="Arial"/>
                <a:cs typeface="Arial"/>
              </a:rPr>
              <a:t> </a:t>
            </a:r>
            <a:r>
              <a:rPr sz="1050" dirty="0">
                <a:latin typeface="Arial"/>
                <a:cs typeface="Arial"/>
              </a:rPr>
              <a:t>public.</a:t>
            </a:r>
          </a:p>
          <a:p>
            <a:pPr>
              <a:lnSpc>
                <a:spcPct val="100000"/>
              </a:lnSpc>
              <a:spcBef>
                <a:spcPts val="15"/>
              </a:spcBef>
            </a:pPr>
            <a:endParaRPr sz="900" dirty="0">
              <a:latin typeface="Arial"/>
              <a:cs typeface="Arial"/>
            </a:endParaRPr>
          </a:p>
          <a:p>
            <a:pPr marL="12700" marR="34290">
              <a:lnSpc>
                <a:spcPct val="119000"/>
              </a:lnSpc>
            </a:pPr>
            <a:r>
              <a:rPr sz="1050" dirty="0">
                <a:latin typeface="Arial"/>
                <a:cs typeface="Arial"/>
              </a:rPr>
              <a:t>For a new business owner (or existing company) to open a new restaurant in major Indian cities, knowing</a:t>
            </a:r>
            <a:r>
              <a:rPr sz="1050" spc="-100" dirty="0">
                <a:latin typeface="Arial"/>
                <a:cs typeface="Arial"/>
              </a:rPr>
              <a:t> </a:t>
            </a:r>
            <a:r>
              <a:rPr sz="1050" dirty="0">
                <a:latin typeface="Arial"/>
                <a:cs typeface="Arial"/>
              </a:rPr>
              <a:t>ahead  of time the potential social media image they can have would provide an excellent solution to the ever present  business problem of </a:t>
            </a:r>
            <a:r>
              <a:rPr sz="1050" spc="-10" dirty="0">
                <a:latin typeface="Arial"/>
                <a:cs typeface="Arial"/>
              </a:rPr>
              <a:t>uncertainty. </a:t>
            </a:r>
            <a:r>
              <a:rPr sz="1050" dirty="0">
                <a:latin typeface="Arial"/>
                <a:cs typeface="Arial"/>
              </a:rPr>
              <a:t>In this case the uncertainty is regarding performance of social media</a:t>
            </a:r>
            <a:r>
              <a:rPr sz="1050" spc="-50" dirty="0">
                <a:latin typeface="Arial"/>
                <a:cs typeface="Arial"/>
              </a:rPr>
              <a:t> </a:t>
            </a:r>
            <a:r>
              <a:rPr sz="1050" dirty="0">
                <a:latin typeface="Arial"/>
                <a:cs typeface="Arial"/>
              </a:rPr>
              <a:t>presence.</a:t>
            </a:r>
          </a:p>
          <a:p>
            <a:pPr>
              <a:lnSpc>
                <a:spcPct val="100000"/>
              </a:lnSpc>
              <a:spcBef>
                <a:spcPts val="15"/>
              </a:spcBef>
            </a:pPr>
            <a:endParaRPr sz="900" dirty="0">
              <a:latin typeface="Arial"/>
              <a:cs typeface="Arial"/>
            </a:endParaRPr>
          </a:p>
          <a:p>
            <a:pPr marL="12700" marR="5080">
              <a:lnSpc>
                <a:spcPct val="119000"/>
              </a:lnSpc>
            </a:pPr>
            <a:r>
              <a:rPr sz="1050" spc="-10" dirty="0">
                <a:latin typeface="Arial"/>
                <a:cs typeface="Arial"/>
              </a:rPr>
              <a:t>We </a:t>
            </a:r>
            <a:r>
              <a:rPr sz="1050" dirty="0">
                <a:latin typeface="Arial"/>
                <a:cs typeface="Arial"/>
              </a:rPr>
              <a:t>can mitigate this uncertainty through leveraging data gathered from FourSquare's API, </a:t>
            </a:r>
            <a:r>
              <a:rPr sz="1050" spc="-10" dirty="0">
                <a:latin typeface="Arial"/>
                <a:cs typeface="Arial"/>
              </a:rPr>
              <a:t>specifically, </a:t>
            </a:r>
            <a:r>
              <a:rPr sz="1050" dirty="0">
                <a:latin typeface="Arial"/>
                <a:cs typeface="Arial"/>
              </a:rPr>
              <a:t>we are  able to scrape "likes" data of </a:t>
            </a:r>
            <a:r>
              <a:rPr sz="1050" spc="-5" dirty="0">
                <a:latin typeface="Arial"/>
                <a:cs typeface="Arial"/>
              </a:rPr>
              <a:t>different </a:t>
            </a:r>
            <a:r>
              <a:rPr sz="1050" dirty="0">
                <a:latin typeface="Arial"/>
                <a:cs typeface="Arial"/>
              </a:rPr>
              <a:t>restaurants directly from the API as well as their location and category of  cuisine. The question we will try to address is, how accurately can we predict the amount of "likes" a new  restaurant opening in this region can expect to have based on the type of cuisine it will serve and which city in  India it will open in. (For the purposes of this analysis, we will contain the geographical scope of analysis to</a:t>
            </a:r>
            <a:r>
              <a:rPr sz="1050" spc="-100" dirty="0">
                <a:latin typeface="Arial"/>
                <a:cs typeface="Arial"/>
              </a:rPr>
              <a:t> </a:t>
            </a:r>
            <a:r>
              <a:rPr sz="1050" dirty="0">
                <a:latin typeface="Arial"/>
                <a:cs typeface="Arial"/>
              </a:rPr>
              <a:t>three  heavily populated cities in Indian, namely Delhi, Mumbai, and</a:t>
            </a:r>
            <a:r>
              <a:rPr sz="1050" spc="-15" dirty="0">
                <a:latin typeface="Arial"/>
                <a:cs typeface="Arial"/>
              </a:rPr>
              <a:t> </a:t>
            </a:r>
            <a:r>
              <a:rPr sz="1050" dirty="0">
                <a:latin typeface="Arial"/>
                <a:cs typeface="Arial"/>
              </a:rPr>
              <a:t>Bangalore).</a:t>
            </a:r>
          </a:p>
          <a:p>
            <a:pPr>
              <a:lnSpc>
                <a:spcPct val="100000"/>
              </a:lnSpc>
              <a:spcBef>
                <a:spcPts val="15"/>
              </a:spcBef>
            </a:pPr>
            <a:endParaRPr sz="900" dirty="0">
              <a:latin typeface="Arial"/>
              <a:cs typeface="Arial"/>
            </a:endParaRPr>
          </a:p>
          <a:p>
            <a:pPr marL="12700" marR="63500">
              <a:lnSpc>
                <a:spcPct val="119000"/>
              </a:lnSpc>
            </a:pPr>
            <a:r>
              <a:rPr sz="1050" dirty="0">
                <a:latin typeface="Arial"/>
                <a:cs typeface="Arial"/>
              </a:rPr>
              <a:t>Leveraging this data will solve the problem as it allows the new business owner (or existing company) to make  preemptive business decisions regarding opening the restaurant in terms of whether it is feasible to open one</a:t>
            </a:r>
            <a:r>
              <a:rPr sz="1050" spc="-100" dirty="0">
                <a:latin typeface="Arial"/>
                <a:cs typeface="Arial"/>
              </a:rPr>
              <a:t> </a:t>
            </a:r>
            <a:r>
              <a:rPr sz="1050" dirty="0">
                <a:latin typeface="Arial"/>
                <a:cs typeface="Arial"/>
              </a:rPr>
              <a:t>in  this region and expect good social media presence, what type of cuisine and which city of three would be the  best. This project will analyze and model the data via machine learning through comparing both linear and  logistic regressions to see which method will yield better predictive capabilities after training and</a:t>
            </a:r>
            <a:r>
              <a:rPr sz="1050" spc="-55" dirty="0">
                <a:latin typeface="Arial"/>
                <a:cs typeface="Arial"/>
              </a:rPr>
              <a:t> </a:t>
            </a:r>
            <a:r>
              <a:rPr sz="1050" dirty="0">
                <a:latin typeface="Arial"/>
                <a:cs typeface="Arial"/>
              </a:rPr>
              <a:t>testing.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localhost:8888/nbconvert/html/Indian Restaurant part</a:t>
            </a:r>
            <a:r>
              <a:rPr spc="-90" dirty="0"/>
              <a:t> </a:t>
            </a:r>
            <a:r>
              <a:rPr dirty="0"/>
              <a:t>2.ipynb?download=false</a:t>
            </a:r>
          </a:p>
        </p:txBody>
      </p:sp>
      <p:sp>
        <p:nvSpPr>
          <p:cNvPr id="6" name="object 6"/>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2</a:t>
            </a:fld>
            <a:r>
              <a:rPr spc="-5" dirty="0"/>
              <a:t>/</a:t>
            </a:r>
            <a:r>
              <a:rPr dirty="0"/>
              <a:t>24</a:t>
            </a:r>
          </a:p>
        </p:txBody>
      </p:sp>
      <p:sp>
        <p:nvSpPr>
          <p:cNvPr id="2" name="object 2"/>
          <p:cNvSpPr txBox="1"/>
          <p:nvPr/>
        </p:nvSpPr>
        <p:spPr>
          <a:xfrm>
            <a:off x="323254" y="165099"/>
            <a:ext cx="47752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4/30/2020</a:t>
            </a:r>
            <a:endParaRPr sz="800">
              <a:latin typeface="Arial"/>
              <a:cs typeface="Arial"/>
            </a:endParaRPr>
          </a:p>
        </p:txBody>
      </p:sp>
      <p:sp>
        <p:nvSpPr>
          <p:cNvPr id="3" name="object 3"/>
          <p:cNvSpPr txBox="1"/>
          <p:nvPr/>
        </p:nvSpPr>
        <p:spPr>
          <a:xfrm>
            <a:off x="3746299" y="165099"/>
            <a:ext cx="111569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Indian Restaurant part</a:t>
            </a:r>
            <a:r>
              <a:rPr sz="800" spc="-90" dirty="0">
                <a:latin typeface="Arial"/>
                <a:cs typeface="Arial"/>
              </a:rPr>
              <a:t> </a:t>
            </a:r>
            <a:r>
              <a:rPr sz="800" dirty="0">
                <a:latin typeface="Arial"/>
                <a:cs typeface="Arial"/>
              </a:rPr>
              <a:t>2</a:t>
            </a:r>
            <a:endParaRPr sz="800">
              <a:latin typeface="Arial"/>
              <a:cs typeface="Arial"/>
            </a:endParaRPr>
          </a:p>
        </p:txBody>
      </p:sp>
      <p:sp>
        <p:nvSpPr>
          <p:cNvPr id="4" name="object 4"/>
          <p:cNvSpPr txBox="1"/>
          <p:nvPr/>
        </p:nvSpPr>
        <p:spPr>
          <a:xfrm>
            <a:off x="542229" y="1109980"/>
            <a:ext cx="6664325" cy="3843020"/>
          </a:xfrm>
          <a:prstGeom prst="rect">
            <a:avLst/>
          </a:prstGeom>
        </p:spPr>
        <p:txBody>
          <a:bodyPr vert="horz" wrap="square" lIns="0" tIns="12700" rIns="0" bIns="0" rtlCol="0">
            <a:spAutoFit/>
          </a:bodyPr>
          <a:lstStyle/>
          <a:p>
            <a:pPr marL="12700">
              <a:lnSpc>
                <a:spcPct val="100000"/>
              </a:lnSpc>
              <a:spcBef>
                <a:spcPts val="100"/>
              </a:spcBef>
            </a:pPr>
            <a:r>
              <a:rPr sz="1350" b="1" dirty="0">
                <a:latin typeface="Arial"/>
                <a:cs typeface="Arial"/>
              </a:rPr>
              <a:t>2.1 Data Scraping and</a:t>
            </a:r>
            <a:r>
              <a:rPr sz="1350" b="1" spc="-5" dirty="0">
                <a:latin typeface="Arial"/>
                <a:cs typeface="Arial"/>
              </a:rPr>
              <a:t> </a:t>
            </a:r>
            <a:r>
              <a:rPr sz="1350" b="1" dirty="0">
                <a:latin typeface="Arial"/>
                <a:cs typeface="Arial"/>
              </a:rPr>
              <a:t>Cleaning</a:t>
            </a:r>
            <a:endParaRPr sz="1350" dirty="0">
              <a:latin typeface="Arial"/>
              <a:cs typeface="Arial"/>
            </a:endParaRPr>
          </a:p>
          <a:p>
            <a:pPr marL="12700" marR="44450">
              <a:lnSpc>
                <a:spcPct val="119000"/>
              </a:lnSpc>
              <a:spcBef>
                <a:spcPts val="840"/>
              </a:spcBef>
            </a:pPr>
            <a:r>
              <a:rPr sz="1050" dirty="0">
                <a:latin typeface="Arial"/>
                <a:cs typeface="Arial"/>
              </a:rPr>
              <a:t>In this section we will first retrieve the geographical coordinates of the three cities (Delhi, Mumbai and  Bangalore). Then, we will leverage the FourSquare API to obtain URLs that lead to the raw data in JSON form.  </a:t>
            </a:r>
            <a:r>
              <a:rPr sz="1050" spc="-10" dirty="0">
                <a:latin typeface="Arial"/>
                <a:cs typeface="Arial"/>
              </a:rPr>
              <a:t>We </a:t>
            </a:r>
            <a:r>
              <a:rPr sz="1050" dirty="0">
                <a:latin typeface="Arial"/>
                <a:cs typeface="Arial"/>
              </a:rPr>
              <a:t>will speerately scrape the raw data in these URLs in order to retrieve the following columns: "name",  "categories", "latitude", "longitude". and "id" for each </a:t>
            </a:r>
            <a:r>
              <a:rPr sz="1050" spc="-20" dirty="0">
                <a:latin typeface="Arial"/>
                <a:cs typeface="Arial"/>
              </a:rPr>
              <a:t>city. </a:t>
            </a:r>
            <a:r>
              <a:rPr sz="1050" spc="-10" dirty="0">
                <a:latin typeface="Arial"/>
                <a:cs typeface="Arial"/>
              </a:rPr>
              <a:t>We </a:t>
            </a:r>
            <a:r>
              <a:rPr sz="1050" dirty="0">
                <a:latin typeface="Arial"/>
                <a:cs typeface="Arial"/>
              </a:rPr>
              <a:t>can also provide another column ("city") to</a:t>
            </a:r>
            <a:r>
              <a:rPr sz="1050" spc="-50" dirty="0">
                <a:latin typeface="Arial"/>
                <a:cs typeface="Arial"/>
              </a:rPr>
              <a:t> </a:t>
            </a:r>
            <a:r>
              <a:rPr sz="1050" dirty="0">
                <a:latin typeface="Arial"/>
                <a:cs typeface="Arial"/>
              </a:rPr>
              <a:t>indicate  which city the restaurants are</a:t>
            </a:r>
            <a:r>
              <a:rPr sz="1050" spc="-5" dirty="0">
                <a:latin typeface="Arial"/>
                <a:cs typeface="Arial"/>
              </a:rPr>
              <a:t> </a:t>
            </a:r>
            <a:r>
              <a:rPr sz="1050" dirty="0">
                <a:latin typeface="Arial"/>
                <a:cs typeface="Arial"/>
              </a:rPr>
              <a:t>from.</a:t>
            </a:r>
          </a:p>
          <a:p>
            <a:pPr>
              <a:lnSpc>
                <a:spcPct val="100000"/>
              </a:lnSpc>
              <a:spcBef>
                <a:spcPts val="15"/>
              </a:spcBef>
            </a:pPr>
            <a:endParaRPr sz="900" dirty="0">
              <a:latin typeface="Arial"/>
              <a:cs typeface="Arial"/>
            </a:endParaRPr>
          </a:p>
          <a:p>
            <a:pPr marL="12700" marR="5080">
              <a:lnSpc>
                <a:spcPct val="119000"/>
              </a:lnSpc>
            </a:pPr>
            <a:r>
              <a:rPr sz="1050" dirty="0">
                <a:latin typeface="Arial"/>
                <a:cs typeface="Arial"/>
              </a:rPr>
              <a:t>It is important to note that the extracts are not of every restaurant in those cities but rather all of the restaurants  within a 2000KM range of the geographical coordinates that geolocator was able to provide. </a:t>
            </a:r>
            <a:r>
              <a:rPr sz="1050" spc="-10" dirty="0">
                <a:latin typeface="Arial"/>
                <a:cs typeface="Arial"/>
              </a:rPr>
              <a:t>However, </a:t>
            </a:r>
            <a:r>
              <a:rPr sz="1050" dirty="0">
                <a:latin typeface="Arial"/>
                <a:cs typeface="Arial"/>
              </a:rPr>
              <a:t>the  extraction from the FourSquare API actually obtains venue data so it will include venues other than restaurants  such as concert halls, stores, libraries etc. As such, this means that the data will need to be further cleaned  somewhat manually by removing all of the non-restaurant rows. Once this is complete, we have a shortened by  cleaned list to pull "likes" data. The reason the cleaning takes precedence is mainly that pulling the "likes" data</a:t>
            </a:r>
            <a:r>
              <a:rPr sz="1050" spc="-100" dirty="0">
                <a:latin typeface="Arial"/>
                <a:cs typeface="Arial"/>
              </a:rPr>
              <a:t> </a:t>
            </a:r>
            <a:r>
              <a:rPr sz="1050" dirty="0">
                <a:latin typeface="Arial"/>
                <a:cs typeface="Arial"/>
              </a:rPr>
              <a:t>is  the computing process which takes the longest time in this project so we want to make sure we are not pulling  information that will end up being dropped</a:t>
            </a:r>
            <a:r>
              <a:rPr sz="1050" spc="-10" dirty="0">
                <a:latin typeface="Arial"/>
                <a:cs typeface="Arial"/>
              </a:rPr>
              <a:t> </a:t>
            </a:r>
            <a:r>
              <a:rPr sz="1050" dirty="0">
                <a:latin typeface="Arial"/>
                <a:cs typeface="Arial"/>
              </a:rPr>
              <a:t>anyways.</a:t>
            </a:r>
          </a:p>
          <a:p>
            <a:pPr>
              <a:lnSpc>
                <a:spcPct val="100000"/>
              </a:lnSpc>
              <a:spcBef>
                <a:spcPts val="15"/>
              </a:spcBef>
            </a:pPr>
            <a:endParaRPr sz="900" dirty="0">
              <a:latin typeface="Arial"/>
              <a:cs typeface="Arial"/>
            </a:endParaRPr>
          </a:p>
          <a:p>
            <a:pPr marL="12700" marR="17780">
              <a:lnSpc>
                <a:spcPct val="119000"/>
              </a:lnSpc>
            </a:pPr>
            <a:r>
              <a:rPr sz="1050" dirty="0">
                <a:latin typeface="Arial"/>
                <a:cs typeface="Arial"/>
              </a:rPr>
              <a:t>The "id" is an important column as it will allow us to further pull the "likes" from the API. </a:t>
            </a:r>
            <a:r>
              <a:rPr sz="1050" spc="-10" dirty="0">
                <a:latin typeface="Arial"/>
                <a:cs typeface="Arial"/>
              </a:rPr>
              <a:t>We </a:t>
            </a:r>
            <a:r>
              <a:rPr sz="1050" dirty="0">
                <a:latin typeface="Arial"/>
                <a:cs typeface="Arial"/>
              </a:rPr>
              <a:t>can retreive the  "likes" based on the restaurant "id" and then append it to the data frame. Once this is complete, we finally name  the dataframe 'raw_dataset' as it is the most complete compiled form before needing any processing for</a:t>
            </a:r>
            <a:r>
              <a:rPr sz="1050" spc="-100" dirty="0">
                <a:latin typeface="Arial"/>
                <a:cs typeface="Arial"/>
              </a:rPr>
              <a:t> </a:t>
            </a:r>
            <a:r>
              <a:rPr sz="1050" dirty="0">
                <a:latin typeface="Arial"/>
                <a:cs typeface="Arial"/>
              </a:rPr>
              <a:t>analysis  via machine</a:t>
            </a:r>
            <a:r>
              <a:rPr sz="1050" spc="-5" dirty="0">
                <a:latin typeface="Arial"/>
                <a:cs typeface="Arial"/>
              </a:rPr>
              <a:t> </a:t>
            </a:r>
            <a:r>
              <a:rPr sz="1050" dirty="0">
                <a:latin typeface="Arial"/>
                <a:cs typeface="Arial"/>
              </a:rPr>
              <a:t>learning.</a:t>
            </a:r>
          </a:p>
        </p:txBody>
      </p:sp>
      <p:sp>
        <p:nvSpPr>
          <p:cNvPr id="7" name="object 4"/>
          <p:cNvSpPr txBox="1"/>
          <p:nvPr/>
        </p:nvSpPr>
        <p:spPr>
          <a:xfrm>
            <a:off x="542229" y="5257800"/>
            <a:ext cx="6667500" cy="3500120"/>
          </a:xfrm>
          <a:prstGeom prst="rect">
            <a:avLst/>
          </a:prstGeom>
        </p:spPr>
        <p:txBody>
          <a:bodyPr vert="horz" wrap="square" lIns="0" tIns="12700" rIns="0" bIns="0" rtlCol="0">
            <a:spAutoFit/>
          </a:bodyPr>
          <a:lstStyle/>
          <a:p>
            <a:pPr marL="12700">
              <a:lnSpc>
                <a:spcPct val="100000"/>
              </a:lnSpc>
              <a:spcBef>
                <a:spcPts val="100"/>
              </a:spcBef>
            </a:pPr>
            <a:r>
              <a:rPr sz="1650" b="1" dirty="0">
                <a:latin typeface="Arial"/>
                <a:cs typeface="Arial"/>
              </a:rPr>
              <a:t>2.2 Data</a:t>
            </a:r>
            <a:r>
              <a:rPr sz="1650" b="1" spc="-15" dirty="0">
                <a:latin typeface="Arial"/>
                <a:cs typeface="Arial"/>
              </a:rPr>
              <a:t> </a:t>
            </a:r>
            <a:r>
              <a:rPr sz="1650" b="1" dirty="0">
                <a:latin typeface="Arial"/>
                <a:cs typeface="Arial"/>
              </a:rPr>
              <a:t>Preparation</a:t>
            </a:r>
            <a:endParaRPr sz="1650" dirty="0">
              <a:latin typeface="Arial"/>
              <a:cs typeface="Arial"/>
            </a:endParaRPr>
          </a:p>
          <a:p>
            <a:pPr marL="12700" marR="22225">
              <a:lnSpc>
                <a:spcPct val="119000"/>
              </a:lnSpc>
              <a:spcBef>
                <a:spcPts val="780"/>
              </a:spcBef>
            </a:pPr>
            <a:r>
              <a:rPr sz="1050" dirty="0">
                <a:latin typeface="Arial"/>
                <a:cs typeface="Arial"/>
              </a:rPr>
              <a:t>The data still needs some more processing before it is suitable for model training and testing. </a:t>
            </a:r>
            <a:r>
              <a:rPr sz="1050" spc="-15" dirty="0">
                <a:latin typeface="Arial"/>
                <a:cs typeface="Arial"/>
              </a:rPr>
              <a:t>Mainly, </a:t>
            </a:r>
            <a:r>
              <a:rPr sz="1050" dirty="0">
                <a:latin typeface="Arial"/>
                <a:cs typeface="Arial"/>
              </a:rPr>
              <a:t>the  "categories" column contains too many </a:t>
            </a:r>
            <a:r>
              <a:rPr sz="1050" spc="-5" dirty="0">
                <a:latin typeface="Arial"/>
                <a:cs typeface="Arial"/>
              </a:rPr>
              <a:t>different </a:t>
            </a:r>
            <a:r>
              <a:rPr sz="1050" dirty="0">
                <a:latin typeface="Arial"/>
                <a:cs typeface="Arial"/>
              </a:rPr>
              <a:t>types of cuisines to allow a model to yield any meaningful  results. </a:t>
            </a:r>
            <a:r>
              <a:rPr sz="1050" spc="-10" dirty="0">
                <a:latin typeface="Arial"/>
                <a:cs typeface="Arial"/>
              </a:rPr>
              <a:t>However, </a:t>
            </a:r>
            <a:r>
              <a:rPr sz="1050" dirty="0">
                <a:latin typeface="Arial"/>
                <a:cs typeface="Arial"/>
              </a:rPr>
              <a:t>the </a:t>
            </a:r>
            <a:r>
              <a:rPr sz="1050" spc="-5" dirty="0">
                <a:latin typeface="Arial"/>
                <a:cs typeface="Arial"/>
              </a:rPr>
              <a:t>different </a:t>
            </a:r>
            <a:r>
              <a:rPr sz="1050" dirty="0">
                <a:latin typeface="Arial"/>
                <a:cs typeface="Arial"/>
              </a:rPr>
              <a:t>types of natural cuisines have natural groupings based on conventionally  accepted cultural groupings of cuisine. Broadly speaking, all of the </a:t>
            </a:r>
            <a:r>
              <a:rPr sz="1050" spc="-5" dirty="0">
                <a:latin typeface="Arial"/>
                <a:cs typeface="Arial"/>
              </a:rPr>
              <a:t>different </a:t>
            </a:r>
            <a:r>
              <a:rPr sz="1050" dirty="0">
                <a:latin typeface="Arial"/>
                <a:cs typeface="Arial"/>
              </a:rPr>
              <a:t>types of cuisine could be</a:t>
            </a:r>
            <a:r>
              <a:rPr sz="1050" spc="-70" dirty="0">
                <a:latin typeface="Arial"/>
                <a:cs typeface="Arial"/>
              </a:rPr>
              <a:t> </a:t>
            </a:r>
            <a:r>
              <a:rPr sz="1050" dirty="0">
                <a:latin typeface="Arial"/>
                <a:cs typeface="Arial"/>
              </a:rPr>
              <a:t>reclassified  as European, Latin American, Asian, North American, drinking establishments (bars), or casual establishments  such as </a:t>
            </a:r>
            <a:r>
              <a:rPr sz="1050" spc="-5" dirty="0">
                <a:latin typeface="Arial"/>
                <a:cs typeface="Arial"/>
              </a:rPr>
              <a:t>coffee </a:t>
            </a:r>
            <a:r>
              <a:rPr sz="1050" dirty="0">
                <a:latin typeface="Arial"/>
                <a:cs typeface="Arial"/>
              </a:rPr>
              <a:t>shops or ice cream parlours. </a:t>
            </a:r>
            <a:r>
              <a:rPr sz="1050" spc="-10" dirty="0">
                <a:latin typeface="Arial"/>
                <a:cs typeface="Arial"/>
              </a:rPr>
              <a:t>We </a:t>
            </a:r>
            <a:r>
              <a:rPr sz="1050" dirty="0">
                <a:latin typeface="Arial"/>
                <a:cs typeface="Arial"/>
              </a:rPr>
              <a:t>can implement manual classification as there really aren't that  many </a:t>
            </a:r>
            <a:r>
              <a:rPr sz="1050" spc="-5" dirty="0">
                <a:latin typeface="Arial"/>
                <a:cs typeface="Arial"/>
              </a:rPr>
              <a:t>different </a:t>
            </a:r>
            <a:r>
              <a:rPr sz="1050" dirty="0">
                <a:latin typeface="Arial"/>
                <a:cs typeface="Arial"/>
              </a:rPr>
              <a:t>types of cuisines.</a:t>
            </a:r>
          </a:p>
          <a:p>
            <a:pPr>
              <a:lnSpc>
                <a:spcPct val="100000"/>
              </a:lnSpc>
              <a:spcBef>
                <a:spcPts val="15"/>
              </a:spcBef>
            </a:pPr>
            <a:endParaRPr sz="900" dirty="0">
              <a:latin typeface="Arial"/>
              <a:cs typeface="Arial"/>
            </a:endParaRPr>
          </a:p>
          <a:p>
            <a:pPr marL="12700" marR="5080">
              <a:lnSpc>
                <a:spcPct val="119000"/>
              </a:lnSpc>
            </a:pPr>
            <a:r>
              <a:rPr sz="1050" dirty="0">
                <a:latin typeface="Arial"/>
                <a:cs typeface="Arial"/>
              </a:rPr>
              <a:t>As this project will compare both linear and logistic regression, it makes sense to have "likes" as both a  continuous and categorical (but ordinal) variable. In the case of turning into a categorical variable, we can bin</a:t>
            </a:r>
            <a:r>
              <a:rPr sz="1050" spc="-100" dirty="0">
                <a:latin typeface="Arial"/>
                <a:cs typeface="Arial"/>
              </a:rPr>
              <a:t> </a:t>
            </a:r>
            <a:r>
              <a:rPr sz="1050" dirty="0">
                <a:latin typeface="Arial"/>
                <a:cs typeface="Arial"/>
              </a:rPr>
              <a:t>the  data based on percentiles and classify them into these ordinal percentile categories. I tried </a:t>
            </a:r>
            <a:r>
              <a:rPr sz="1050" spc="-5" dirty="0">
                <a:latin typeface="Arial"/>
                <a:cs typeface="Arial"/>
              </a:rPr>
              <a:t>different </a:t>
            </a:r>
            <a:r>
              <a:rPr sz="1050" dirty="0">
                <a:latin typeface="Arial"/>
                <a:cs typeface="Arial"/>
              </a:rPr>
              <a:t>ways of  binning but in the end, splitting the sample into three </a:t>
            </a:r>
            <a:r>
              <a:rPr sz="1050" spc="-5" dirty="0">
                <a:latin typeface="Arial"/>
                <a:cs typeface="Arial"/>
              </a:rPr>
              <a:t>different </a:t>
            </a:r>
            <a:r>
              <a:rPr sz="1050" dirty="0">
                <a:latin typeface="Arial"/>
                <a:cs typeface="Arial"/>
              </a:rPr>
              <a:t>bins proved to yield the best classification results  from a prediction</a:t>
            </a:r>
            <a:r>
              <a:rPr sz="1050" spc="-5" dirty="0">
                <a:latin typeface="Arial"/>
                <a:cs typeface="Arial"/>
              </a:rPr>
              <a:t> </a:t>
            </a:r>
            <a:r>
              <a:rPr sz="1050" dirty="0">
                <a:latin typeface="Arial"/>
                <a:cs typeface="Arial"/>
              </a:rPr>
              <a:t>standpoint.</a:t>
            </a:r>
          </a:p>
          <a:p>
            <a:pPr>
              <a:lnSpc>
                <a:spcPct val="100000"/>
              </a:lnSpc>
              <a:spcBef>
                <a:spcPts val="15"/>
              </a:spcBef>
            </a:pPr>
            <a:endParaRPr sz="900" dirty="0">
              <a:latin typeface="Arial"/>
              <a:cs typeface="Arial"/>
            </a:endParaRPr>
          </a:p>
          <a:p>
            <a:pPr marL="12700" marR="405765">
              <a:lnSpc>
                <a:spcPct val="119000"/>
              </a:lnSpc>
            </a:pPr>
            <a:r>
              <a:rPr sz="1050" dirty="0">
                <a:latin typeface="Arial"/>
                <a:cs typeface="Arial"/>
              </a:rPr>
              <a:t>As the last stage of data preparation, it is important to note that the regressors are categorical variables</a:t>
            </a:r>
            <a:r>
              <a:rPr sz="1050" spc="-100" dirty="0">
                <a:latin typeface="Arial"/>
                <a:cs typeface="Arial"/>
              </a:rPr>
              <a:t> </a:t>
            </a:r>
            <a:r>
              <a:rPr sz="1050" dirty="0">
                <a:latin typeface="Arial"/>
                <a:cs typeface="Arial"/>
              </a:rPr>
              <a:t>(3  </a:t>
            </a:r>
            <a:r>
              <a:rPr sz="1050" spc="-5" dirty="0">
                <a:latin typeface="Arial"/>
                <a:cs typeface="Arial"/>
              </a:rPr>
              <a:t>different </a:t>
            </a:r>
            <a:r>
              <a:rPr sz="1050" dirty="0">
                <a:latin typeface="Arial"/>
                <a:cs typeface="Arial"/>
              </a:rPr>
              <a:t>cities and 6 </a:t>
            </a:r>
            <a:r>
              <a:rPr sz="1050" spc="-5" dirty="0">
                <a:latin typeface="Arial"/>
                <a:cs typeface="Arial"/>
              </a:rPr>
              <a:t>different </a:t>
            </a:r>
            <a:r>
              <a:rPr sz="1050" dirty="0">
                <a:latin typeface="Arial"/>
                <a:cs typeface="Arial"/>
              </a:rPr>
              <a:t>categories of cusines). Hence, they require dummy variable encoding for  meaningful analysis. </a:t>
            </a:r>
            <a:r>
              <a:rPr sz="1050" spc="-10" dirty="0">
                <a:latin typeface="Arial"/>
                <a:cs typeface="Arial"/>
              </a:rPr>
              <a:t>We </a:t>
            </a:r>
            <a:r>
              <a:rPr sz="1050" dirty="0">
                <a:latin typeface="Arial"/>
                <a:cs typeface="Arial"/>
              </a:rPr>
              <a:t>can accomplish this via one-hot</a:t>
            </a:r>
            <a:r>
              <a:rPr sz="1050" spc="-5" dirty="0">
                <a:latin typeface="Arial"/>
                <a:cs typeface="Arial"/>
              </a:rPr>
              <a:t> </a:t>
            </a:r>
            <a:r>
              <a:rPr sz="1050" dirty="0">
                <a:latin typeface="Arial"/>
                <a:cs typeface="Arial"/>
              </a:rPr>
              <a:t>encoding.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localhost:8888/nbconvert/html/Indian Restaurant part</a:t>
            </a:r>
            <a:r>
              <a:rPr spc="-90" dirty="0"/>
              <a:t> </a:t>
            </a:r>
            <a:r>
              <a:rPr dirty="0"/>
              <a:t>2.ipynb?download=false</a:t>
            </a:r>
          </a:p>
        </p:txBody>
      </p:sp>
      <p:sp>
        <p:nvSpPr>
          <p:cNvPr id="9" name="object 9"/>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3</a:t>
            </a:fld>
            <a:r>
              <a:rPr spc="-5" dirty="0"/>
              <a:t>/</a:t>
            </a:r>
            <a:r>
              <a:rPr dirty="0"/>
              <a:t>24</a:t>
            </a:r>
          </a:p>
        </p:txBody>
      </p:sp>
      <p:sp>
        <p:nvSpPr>
          <p:cNvPr id="2" name="object 2"/>
          <p:cNvSpPr txBox="1"/>
          <p:nvPr/>
        </p:nvSpPr>
        <p:spPr>
          <a:xfrm>
            <a:off x="323254" y="165099"/>
            <a:ext cx="47752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4/30/2020</a:t>
            </a:r>
            <a:endParaRPr sz="800">
              <a:latin typeface="Arial"/>
              <a:cs typeface="Arial"/>
            </a:endParaRPr>
          </a:p>
        </p:txBody>
      </p:sp>
      <p:sp>
        <p:nvSpPr>
          <p:cNvPr id="3" name="object 3"/>
          <p:cNvSpPr txBox="1"/>
          <p:nvPr/>
        </p:nvSpPr>
        <p:spPr>
          <a:xfrm>
            <a:off x="3746299" y="165099"/>
            <a:ext cx="111569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Indian Restaurant part</a:t>
            </a:r>
            <a:r>
              <a:rPr sz="800" spc="-90" dirty="0">
                <a:latin typeface="Arial"/>
                <a:cs typeface="Arial"/>
              </a:rPr>
              <a:t> </a:t>
            </a:r>
            <a:r>
              <a:rPr sz="800" dirty="0">
                <a:latin typeface="Arial"/>
                <a:cs typeface="Arial"/>
              </a:rPr>
              <a:t>2</a:t>
            </a:r>
            <a:endParaRPr sz="800">
              <a:latin typeface="Arial"/>
              <a:cs typeface="Arial"/>
            </a:endParaRPr>
          </a:p>
        </p:txBody>
      </p:sp>
      <p:sp>
        <p:nvSpPr>
          <p:cNvPr id="4" name="object 4"/>
          <p:cNvSpPr txBox="1"/>
          <p:nvPr/>
        </p:nvSpPr>
        <p:spPr>
          <a:xfrm>
            <a:off x="542229" y="688968"/>
            <a:ext cx="6652259" cy="4490720"/>
          </a:xfrm>
          <a:prstGeom prst="rect">
            <a:avLst/>
          </a:prstGeom>
        </p:spPr>
        <p:txBody>
          <a:bodyPr vert="horz" wrap="square" lIns="0" tIns="12700" rIns="0" bIns="0" rtlCol="0">
            <a:spAutoFit/>
          </a:bodyPr>
          <a:lstStyle/>
          <a:p>
            <a:pPr marL="245110" indent="-233045">
              <a:lnSpc>
                <a:spcPct val="100000"/>
              </a:lnSpc>
              <a:spcBef>
                <a:spcPts val="100"/>
              </a:spcBef>
              <a:buAutoNum type="arabicPeriod" startAt="3"/>
              <a:tabLst>
                <a:tab pos="245745" algn="l"/>
              </a:tabLst>
            </a:pPr>
            <a:r>
              <a:rPr sz="1650" b="1" dirty="0">
                <a:latin typeface="Arial"/>
                <a:cs typeface="Arial"/>
              </a:rPr>
              <a:t>Methodology</a:t>
            </a:r>
            <a:endParaRPr sz="1650">
              <a:latin typeface="Arial"/>
              <a:cs typeface="Arial"/>
            </a:endParaRPr>
          </a:p>
          <a:p>
            <a:pPr marL="12700" marR="205104">
              <a:lnSpc>
                <a:spcPct val="119000"/>
              </a:lnSpc>
              <a:spcBef>
                <a:spcPts val="780"/>
              </a:spcBef>
            </a:pPr>
            <a:r>
              <a:rPr sz="1050" dirty="0">
                <a:latin typeface="Arial"/>
                <a:cs typeface="Arial"/>
              </a:rPr>
              <a:t>This project will utilize both linear and logistic regression machine learning methods to train and test the</a:t>
            </a:r>
            <a:r>
              <a:rPr sz="1050" spc="-100" dirty="0">
                <a:latin typeface="Arial"/>
                <a:cs typeface="Arial"/>
              </a:rPr>
              <a:t> </a:t>
            </a:r>
            <a:r>
              <a:rPr sz="1050" dirty="0">
                <a:latin typeface="Arial"/>
                <a:cs typeface="Arial"/>
              </a:rPr>
              <a:t>data.  </a:t>
            </a:r>
            <a:r>
              <a:rPr sz="1050" spc="-15" dirty="0">
                <a:latin typeface="Arial"/>
                <a:cs typeface="Arial"/>
              </a:rPr>
              <a:t>Namely, </a:t>
            </a:r>
            <a:r>
              <a:rPr sz="1050" dirty="0">
                <a:latin typeface="Arial"/>
                <a:cs typeface="Arial"/>
              </a:rPr>
              <a:t>linear regression will be used in an attempt to predict the number of "likes" a new restaurant in this  region will have. </a:t>
            </a:r>
            <a:r>
              <a:rPr sz="1050" spc="-10" dirty="0">
                <a:latin typeface="Arial"/>
                <a:cs typeface="Arial"/>
              </a:rPr>
              <a:t>We </a:t>
            </a:r>
            <a:r>
              <a:rPr sz="1050" dirty="0">
                <a:latin typeface="Arial"/>
                <a:cs typeface="Arial"/>
              </a:rPr>
              <a:t>will utilize the Sci-Kit Learn Package to run the</a:t>
            </a:r>
            <a:r>
              <a:rPr sz="1050" spc="-10" dirty="0">
                <a:latin typeface="Arial"/>
                <a:cs typeface="Arial"/>
              </a:rPr>
              <a:t> </a:t>
            </a:r>
            <a:r>
              <a:rPr sz="1050" dirty="0">
                <a:latin typeface="Arial"/>
                <a:cs typeface="Arial"/>
              </a:rPr>
              <a:t>model.</a:t>
            </a:r>
            <a:endParaRPr sz="1050">
              <a:latin typeface="Arial"/>
              <a:cs typeface="Arial"/>
            </a:endParaRPr>
          </a:p>
          <a:p>
            <a:pPr>
              <a:lnSpc>
                <a:spcPct val="100000"/>
              </a:lnSpc>
              <a:spcBef>
                <a:spcPts val="15"/>
              </a:spcBef>
            </a:pPr>
            <a:endParaRPr sz="900">
              <a:latin typeface="Arial"/>
              <a:cs typeface="Arial"/>
            </a:endParaRPr>
          </a:p>
          <a:p>
            <a:pPr marL="12700" marR="129539">
              <a:lnSpc>
                <a:spcPct val="119000"/>
              </a:lnSpc>
            </a:pPr>
            <a:r>
              <a:rPr sz="1050" spc="-10" dirty="0">
                <a:latin typeface="Arial"/>
                <a:cs typeface="Arial"/>
              </a:rPr>
              <a:t>We </a:t>
            </a:r>
            <a:r>
              <a:rPr sz="1050" dirty="0">
                <a:latin typeface="Arial"/>
                <a:cs typeface="Arial"/>
              </a:rPr>
              <a:t>can also utilize logisitc regression as a classification method rather than direct prediction of the number of  likes. Since the number of "likes" can be binned into </a:t>
            </a:r>
            <a:r>
              <a:rPr sz="1050" spc="-5" dirty="0">
                <a:latin typeface="Arial"/>
                <a:cs typeface="Arial"/>
              </a:rPr>
              <a:t>different </a:t>
            </a:r>
            <a:r>
              <a:rPr sz="1050" dirty="0">
                <a:latin typeface="Arial"/>
                <a:cs typeface="Arial"/>
              </a:rPr>
              <a:t>categories based on </a:t>
            </a:r>
            <a:r>
              <a:rPr sz="1050" spc="-5" dirty="0">
                <a:latin typeface="Arial"/>
                <a:cs typeface="Arial"/>
              </a:rPr>
              <a:t>different </a:t>
            </a:r>
            <a:r>
              <a:rPr sz="1050" dirty="0">
                <a:latin typeface="Arial"/>
                <a:cs typeface="Arial"/>
              </a:rPr>
              <a:t>percentile bins, it</a:t>
            </a:r>
            <a:r>
              <a:rPr sz="1050" spc="-40" dirty="0">
                <a:latin typeface="Arial"/>
                <a:cs typeface="Arial"/>
              </a:rPr>
              <a:t> </a:t>
            </a:r>
            <a:r>
              <a:rPr sz="1050" dirty="0">
                <a:latin typeface="Arial"/>
                <a:cs typeface="Arial"/>
              </a:rPr>
              <a:t>is  also potentiallly possible to see which range of "likes" a new restaurant in this region will</a:t>
            </a:r>
            <a:r>
              <a:rPr sz="1050" spc="-40" dirty="0">
                <a:latin typeface="Arial"/>
                <a:cs typeface="Arial"/>
              </a:rPr>
              <a:t> </a:t>
            </a:r>
            <a:r>
              <a:rPr sz="1050" dirty="0">
                <a:latin typeface="Arial"/>
                <a:cs typeface="Arial"/>
              </a:rPr>
              <a:t>have.</a:t>
            </a:r>
            <a:endParaRPr sz="1050">
              <a:latin typeface="Arial"/>
              <a:cs typeface="Arial"/>
            </a:endParaRPr>
          </a:p>
          <a:p>
            <a:pPr>
              <a:lnSpc>
                <a:spcPct val="100000"/>
              </a:lnSpc>
              <a:spcBef>
                <a:spcPts val="15"/>
              </a:spcBef>
            </a:pPr>
            <a:endParaRPr sz="900">
              <a:latin typeface="Arial"/>
              <a:cs typeface="Arial"/>
            </a:endParaRPr>
          </a:p>
          <a:p>
            <a:pPr marL="12700" marR="264160">
              <a:lnSpc>
                <a:spcPct val="119000"/>
              </a:lnSpc>
            </a:pPr>
            <a:r>
              <a:rPr sz="1050" dirty="0">
                <a:latin typeface="Arial"/>
                <a:cs typeface="Arial"/>
              </a:rPr>
              <a:t>Since the "likes" are binned into multiple (more than 2) categories, the type of logistic regression will be  multinomial. </a:t>
            </a:r>
            <a:r>
              <a:rPr sz="1050" spc="-10" dirty="0">
                <a:latin typeface="Arial"/>
                <a:cs typeface="Arial"/>
              </a:rPr>
              <a:t>Additionally, </a:t>
            </a:r>
            <a:r>
              <a:rPr sz="1050" dirty="0">
                <a:latin typeface="Arial"/>
                <a:cs typeface="Arial"/>
              </a:rPr>
              <a:t>although the ranges are indeed discrete categories, they are also ordinal in</a:t>
            </a:r>
            <a:r>
              <a:rPr sz="1050" spc="-40" dirty="0">
                <a:latin typeface="Arial"/>
                <a:cs typeface="Arial"/>
              </a:rPr>
              <a:t> </a:t>
            </a:r>
            <a:r>
              <a:rPr sz="1050" dirty="0">
                <a:latin typeface="Arial"/>
                <a:cs typeface="Arial"/>
              </a:rPr>
              <a:t>nature.  Therefore the logistic regression will need to be specified as being both multinomial and ordinal. This can</a:t>
            </a:r>
            <a:r>
              <a:rPr sz="1050" spc="-100" dirty="0">
                <a:latin typeface="Arial"/>
                <a:cs typeface="Arial"/>
              </a:rPr>
              <a:t> </a:t>
            </a:r>
            <a:r>
              <a:rPr sz="1050" dirty="0">
                <a:latin typeface="Arial"/>
                <a:cs typeface="Arial"/>
              </a:rPr>
              <a:t>be  done through the Sci-Kit Learn Package as</a:t>
            </a:r>
            <a:r>
              <a:rPr sz="1050" spc="-10" dirty="0">
                <a:latin typeface="Arial"/>
                <a:cs typeface="Arial"/>
              </a:rPr>
              <a:t> </a:t>
            </a:r>
            <a:r>
              <a:rPr sz="1050" dirty="0">
                <a:latin typeface="Arial"/>
                <a:cs typeface="Arial"/>
              </a:rPr>
              <a:t>well.</a:t>
            </a:r>
            <a:endParaRPr sz="1050">
              <a:latin typeface="Arial"/>
              <a:cs typeface="Arial"/>
            </a:endParaRPr>
          </a:p>
          <a:p>
            <a:pPr>
              <a:lnSpc>
                <a:spcPct val="100000"/>
              </a:lnSpc>
            </a:pPr>
            <a:endParaRPr sz="1100">
              <a:latin typeface="Arial"/>
              <a:cs typeface="Arial"/>
            </a:endParaRPr>
          </a:p>
          <a:p>
            <a:pPr>
              <a:lnSpc>
                <a:spcPct val="100000"/>
              </a:lnSpc>
              <a:spcBef>
                <a:spcPts val="40"/>
              </a:spcBef>
            </a:pPr>
            <a:endParaRPr sz="1550">
              <a:latin typeface="Arial"/>
              <a:cs typeface="Arial"/>
            </a:endParaRPr>
          </a:p>
          <a:p>
            <a:pPr marL="245110" indent="-233045">
              <a:lnSpc>
                <a:spcPct val="100000"/>
              </a:lnSpc>
              <a:buAutoNum type="arabicPeriod" startAt="4"/>
              <a:tabLst>
                <a:tab pos="245745" algn="l"/>
              </a:tabLst>
            </a:pPr>
            <a:r>
              <a:rPr sz="1650" b="1" dirty="0">
                <a:latin typeface="Arial"/>
                <a:cs typeface="Arial"/>
              </a:rPr>
              <a:t>Results</a:t>
            </a:r>
            <a:endParaRPr sz="1650">
              <a:latin typeface="Arial"/>
              <a:cs typeface="Arial"/>
            </a:endParaRPr>
          </a:p>
          <a:p>
            <a:pPr>
              <a:lnSpc>
                <a:spcPct val="100000"/>
              </a:lnSpc>
              <a:spcBef>
                <a:spcPts val="45"/>
              </a:spcBef>
              <a:buFont typeface="Arial"/>
              <a:buAutoNum type="arabicPeriod" startAt="4"/>
            </a:pPr>
            <a:endParaRPr sz="1500">
              <a:latin typeface="Arial"/>
              <a:cs typeface="Arial"/>
            </a:endParaRPr>
          </a:p>
          <a:p>
            <a:pPr marL="298450" lvl="1" indent="-286385">
              <a:lnSpc>
                <a:spcPct val="100000"/>
              </a:lnSpc>
              <a:spcBef>
                <a:spcPts val="5"/>
              </a:spcBef>
              <a:buAutoNum type="arabicPeriod"/>
              <a:tabLst>
                <a:tab pos="299085" algn="l"/>
              </a:tabLst>
            </a:pPr>
            <a:r>
              <a:rPr sz="1350" b="1" dirty="0">
                <a:latin typeface="Arial"/>
                <a:cs typeface="Arial"/>
              </a:rPr>
              <a:t>Linear Regression</a:t>
            </a:r>
            <a:r>
              <a:rPr sz="1350" b="1" spc="-5" dirty="0">
                <a:latin typeface="Arial"/>
                <a:cs typeface="Arial"/>
              </a:rPr>
              <a:t> </a:t>
            </a:r>
            <a:r>
              <a:rPr sz="1350" b="1" dirty="0">
                <a:latin typeface="Arial"/>
                <a:cs typeface="Arial"/>
              </a:rPr>
              <a:t>Results</a:t>
            </a:r>
            <a:endParaRPr sz="1350">
              <a:latin typeface="Arial"/>
              <a:cs typeface="Arial"/>
            </a:endParaRPr>
          </a:p>
          <a:p>
            <a:pPr marL="12700" marR="5080">
              <a:lnSpc>
                <a:spcPct val="119000"/>
              </a:lnSpc>
              <a:spcBef>
                <a:spcPts val="840"/>
              </a:spcBef>
            </a:pPr>
            <a:r>
              <a:rPr sz="1050" dirty="0">
                <a:latin typeface="Arial"/>
                <a:cs typeface="Arial"/>
              </a:rPr>
              <a:t>A linear regression model was trained on a random subsample of 80% of the sample and then tested on the  other 20%. </a:t>
            </a:r>
            <a:r>
              <a:rPr sz="1050" spc="-60" dirty="0">
                <a:latin typeface="Arial"/>
                <a:cs typeface="Arial"/>
              </a:rPr>
              <a:t>To </a:t>
            </a:r>
            <a:r>
              <a:rPr sz="1050" dirty="0">
                <a:latin typeface="Arial"/>
                <a:cs typeface="Arial"/>
              </a:rPr>
              <a:t>see if this is a reasonable model, the residual sum of squares score and variance score were</a:t>
            </a:r>
            <a:r>
              <a:rPr sz="1050" spc="-40" dirty="0">
                <a:latin typeface="Arial"/>
                <a:cs typeface="Arial"/>
              </a:rPr>
              <a:t> </a:t>
            </a:r>
            <a:r>
              <a:rPr sz="1050" dirty="0">
                <a:latin typeface="Arial"/>
                <a:cs typeface="Arial"/>
              </a:rPr>
              <a:t>both  calculated. Given the low variance score, this is probably not a valid/good way of modelling the data. Therefore,  we move on to logistic</a:t>
            </a:r>
            <a:r>
              <a:rPr sz="1050" spc="-5" dirty="0">
                <a:latin typeface="Arial"/>
                <a:cs typeface="Arial"/>
              </a:rPr>
              <a:t> </a:t>
            </a:r>
            <a:r>
              <a:rPr sz="1050" dirty="0">
                <a:latin typeface="Arial"/>
                <a:cs typeface="Arial"/>
              </a:rPr>
              <a:t>regression.</a:t>
            </a:r>
            <a:endParaRPr sz="1050">
              <a:latin typeface="Arial"/>
              <a:cs typeface="Arial"/>
            </a:endParaRPr>
          </a:p>
        </p:txBody>
      </p:sp>
      <p:sp>
        <p:nvSpPr>
          <p:cNvPr id="10" name="object 6"/>
          <p:cNvSpPr txBox="1"/>
          <p:nvPr/>
        </p:nvSpPr>
        <p:spPr>
          <a:xfrm>
            <a:off x="542229" y="5867400"/>
            <a:ext cx="6612890" cy="1842770"/>
          </a:xfrm>
          <a:prstGeom prst="rect">
            <a:avLst/>
          </a:prstGeom>
        </p:spPr>
        <p:txBody>
          <a:bodyPr vert="horz" wrap="square" lIns="0" tIns="12700" rIns="0" bIns="0" rtlCol="0">
            <a:spAutoFit/>
          </a:bodyPr>
          <a:lstStyle/>
          <a:p>
            <a:pPr marL="12700">
              <a:lnSpc>
                <a:spcPct val="100000"/>
              </a:lnSpc>
              <a:spcBef>
                <a:spcPts val="100"/>
              </a:spcBef>
            </a:pPr>
            <a:r>
              <a:rPr sz="1650" b="1" dirty="0">
                <a:latin typeface="Arial"/>
                <a:cs typeface="Arial"/>
              </a:rPr>
              <a:t>4.2 Logistic Regression</a:t>
            </a:r>
            <a:r>
              <a:rPr sz="1650" b="1" spc="-20" dirty="0">
                <a:latin typeface="Arial"/>
                <a:cs typeface="Arial"/>
              </a:rPr>
              <a:t> </a:t>
            </a:r>
            <a:r>
              <a:rPr sz="1650" b="1" dirty="0">
                <a:latin typeface="Arial"/>
                <a:cs typeface="Arial"/>
              </a:rPr>
              <a:t>Results</a:t>
            </a:r>
            <a:endParaRPr sz="1650" dirty="0">
              <a:latin typeface="Arial"/>
              <a:cs typeface="Arial"/>
            </a:endParaRPr>
          </a:p>
          <a:p>
            <a:pPr marL="12700" marR="39370">
              <a:lnSpc>
                <a:spcPct val="119000"/>
              </a:lnSpc>
              <a:spcBef>
                <a:spcPts val="780"/>
              </a:spcBef>
            </a:pPr>
            <a:r>
              <a:rPr sz="1050" dirty="0">
                <a:latin typeface="Arial"/>
                <a:cs typeface="Arial"/>
              </a:rPr>
              <a:t>A multinomial ordinal logisitc regression model was trained on a random subsample of 80% of the sample and  then tested on the other 20%. </a:t>
            </a:r>
            <a:r>
              <a:rPr sz="1050" spc="-60" dirty="0">
                <a:latin typeface="Arial"/>
                <a:cs typeface="Arial"/>
              </a:rPr>
              <a:t>To </a:t>
            </a:r>
            <a:r>
              <a:rPr sz="1050" dirty="0">
                <a:latin typeface="Arial"/>
                <a:cs typeface="Arial"/>
              </a:rPr>
              <a:t>see if this is a reasonable model, its jaccard similarity score and log-loss were  calculated. Although this is not a perfect prediction, a similarity of 62% between the training set and test set is</a:t>
            </a:r>
            <a:r>
              <a:rPr sz="1050" spc="-100" dirty="0">
                <a:latin typeface="Arial"/>
                <a:cs typeface="Arial"/>
              </a:rPr>
              <a:t> </a:t>
            </a:r>
            <a:r>
              <a:rPr sz="1050" dirty="0">
                <a:latin typeface="Arial"/>
                <a:cs typeface="Arial"/>
              </a:rPr>
              <a:t>a  reasonable result. The classification report is also printed later on</a:t>
            </a:r>
            <a:r>
              <a:rPr sz="1050" spc="-15" dirty="0">
                <a:latin typeface="Arial"/>
                <a:cs typeface="Arial"/>
              </a:rPr>
              <a:t> </a:t>
            </a:r>
            <a:r>
              <a:rPr sz="1050" spc="-10" dirty="0">
                <a:latin typeface="Arial"/>
                <a:cs typeface="Arial"/>
              </a:rPr>
              <a:t>below.</a:t>
            </a:r>
            <a:endParaRPr sz="1050" dirty="0">
              <a:latin typeface="Arial"/>
              <a:cs typeface="Arial"/>
            </a:endParaRPr>
          </a:p>
          <a:p>
            <a:pPr>
              <a:lnSpc>
                <a:spcPct val="100000"/>
              </a:lnSpc>
              <a:spcBef>
                <a:spcPts val="15"/>
              </a:spcBef>
            </a:pPr>
            <a:endParaRPr sz="900" dirty="0">
              <a:latin typeface="Arial"/>
              <a:cs typeface="Arial"/>
            </a:endParaRPr>
          </a:p>
          <a:p>
            <a:pPr marL="12700" marR="5080">
              <a:lnSpc>
                <a:spcPct val="119000"/>
              </a:lnSpc>
            </a:pPr>
            <a:r>
              <a:rPr sz="1050" dirty="0">
                <a:latin typeface="Arial"/>
                <a:cs typeface="Arial"/>
              </a:rPr>
              <a:t>Given the modestly accurate ability of this model, we can also run the model on the full dataset. The</a:t>
            </a:r>
            <a:r>
              <a:rPr sz="1050" spc="-60" dirty="0">
                <a:latin typeface="Arial"/>
                <a:cs typeface="Arial"/>
              </a:rPr>
              <a:t> </a:t>
            </a:r>
            <a:r>
              <a:rPr sz="1050" spc="-5" dirty="0">
                <a:latin typeface="Arial"/>
                <a:cs typeface="Arial"/>
              </a:rPr>
              <a:t>coefficients  </a:t>
            </a:r>
            <a:r>
              <a:rPr sz="1050" dirty="0">
                <a:latin typeface="Arial"/>
                <a:cs typeface="Arial"/>
              </a:rPr>
              <a:t>show that opening a restaurant in Delhi, opening a </a:t>
            </a:r>
            <a:r>
              <a:rPr sz="1050" spc="-15" dirty="0">
                <a:latin typeface="Arial"/>
                <a:cs typeface="Arial"/>
              </a:rPr>
              <a:t>bar, </a:t>
            </a:r>
            <a:r>
              <a:rPr sz="1050" dirty="0">
                <a:latin typeface="Arial"/>
                <a:cs typeface="Arial"/>
              </a:rPr>
              <a:t>or serving cuisine that is Latino or casual in nature, are  associated positevely with</a:t>
            </a:r>
            <a:r>
              <a:rPr sz="1050" spc="-5" dirty="0">
                <a:latin typeface="Arial"/>
                <a:cs typeface="Arial"/>
              </a:rPr>
              <a:t> </a:t>
            </a:r>
            <a:r>
              <a:rPr sz="1050" dirty="0">
                <a:latin typeface="Arial"/>
                <a:cs typeface="Arial"/>
              </a:rPr>
              <a:t>"likes."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localhost:8888/nbconvert/html/Indian Restaurant part</a:t>
            </a:r>
            <a:r>
              <a:rPr spc="-90" dirty="0"/>
              <a:t> </a:t>
            </a:r>
            <a:r>
              <a:rPr dirty="0"/>
              <a:t>2.ipynb?download=false</a:t>
            </a:r>
          </a:p>
        </p:txBody>
      </p:sp>
      <p:sp>
        <p:nvSpPr>
          <p:cNvPr id="6" name="object 6"/>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4</a:t>
            </a:fld>
            <a:r>
              <a:rPr spc="-5" dirty="0"/>
              <a:t>/</a:t>
            </a:r>
            <a:r>
              <a:rPr dirty="0"/>
              <a:t>24</a:t>
            </a:r>
          </a:p>
        </p:txBody>
      </p:sp>
      <p:sp>
        <p:nvSpPr>
          <p:cNvPr id="2" name="object 2"/>
          <p:cNvSpPr txBox="1"/>
          <p:nvPr/>
        </p:nvSpPr>
        <p:spPr>
          <a:xfrm>
            <a:off x="323254" y="165099"/>
            <a:ext cx="47752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4/30/2020</a:t>
            </a:r>
            <a:endParaRPr sz="800">
              <a:latin typeface="Arial"/>
              <a:cs typeface="Arial"/>
            </a:endParaRPr>
          </a:p>
        </p:txBody>
      </p:sp>
      <p:sp>
        <p:nvSpPr>
          <p:cNvPr id="3" name="object 3"/>
          <p:cNvSpPr txBox="1"/>
          <p:nvPr/>
        </p:nvSpPr>
        <p:spPr>
          <a:xfrm>
            <a:off x="3746299" y="165099"/>
            <a:ext cx="111569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Indian Restaurant part</a:t>
            </a:r>
            <a:r>
              <a:rPr sz="800" spc="-90" dirty="0">
                <a:latin typeface="Arial"/>
                <a:cs typeface="Arial"/>
              </a:rPr>
              <a:t> </a:t>
            </a:r>
            <a:r>
              <a:rPr sz="800" dirty="0">
                <a:latin typeface="Arial"/>
                <a:cs typeface="Arial"/>
              </a:rPr>
              <a:t>2</a:t>
            </a:r>
            <a:endParaRPr sz="800">
              <a:latin typeface="Arial"/>
              <a:cs typeface="Arial"/>
            </a:endParaRPr>
          </a:p>
        </p:txBody>
      </p:sp>
      <p:sp>
        <p:nvSpPr>
          <p:cNvPr id="4" name="object 4"/>
          <p:cNvSpPr txBox="1"/>
          <p:nvPr/>
        </p:nvSpPr>
        <p:spPr>
          <a:xfrm>
            <a:off x="542229" y="688968"/>
            <a:ext cx="6684009" cy="6348095"/>
          </a:xfrm>
          <a:prstGeom prst="rect">
            <a:avLst/>
          </a:prstGeom>
        </p:spPr>
        <p:txBody>
          <a:bodyPr vert="horz" wrap="square" lIns="0" tIns="12700" rIns="0" bIns="0" rtlCol="0">
            <a:spAutoFit/>
          </a:bodyPr>
          <a:lstStyle/>
          <a:p>
            <a:pPr marL="245110" indent="-233045">
              <a:lnSpc>
                <a:spcPct val="100000"/>
              </a:lnSpc>
              <a:spcBef>
                <a:spcPts val="100"/>
              </a:spcBef>
              <a:buAutoNum type="arabicPeriod" startAt="5"/>
              <a:tabLst>
                <a:tab pos="245745" algn="l"/>
              </a:tabLst>
            </a:pPr>
            <a:r>
              <a:rPr sz="1650" b="1" dirty="0">
                <a:latin typeface="Arial"/>
                <a:cs typeface="Arial"/>
              </a:rPr>
              <a:t>Discussion</a:t>
            </a:r>
            <a:endParaRPr sz="1650">
              <a:latin typeface="Arial"/>
              <a:cs typeface="Arial"/>
            </a:endParaRPr>
          </a:p>
          <a:p>
            <a:pPr marL="12700" marR="21590">
              <a:lnSpc>
                <a:spcPct val="119000"/>
              </a:lnSpc>
              <a:spcBef>
                <a:spcPts val="780"/>
              </a:spcBef>
            </a:pPr>
            <a:r>
              <a:rPr sz="1050" dirty="0">
                <a:latin typeface="Arial"/>
                <a:cs typeface="Arial"/>
              </a:rPr>
              <a:t>The first thing to note is that given the data, logistic regression presents a better fit for the data over linear  regression. Using logistic regression we were able to obtain a Jaccard Similarity Score of 61.76%, which  although not perfect, but more reasonable than the low variance score obtained from the linear regression. As  stated before, please note that for the purposes of this project, we are assumming that likes are a good proxy for  how well a new restaurant will do in terms of brand, image and by extension how well the restaurant will perform  business-wise. Whether or not these assumptions hold up in a real-life scenario is up for discussion, but this  project does contain limitations in scope due to the amount of data that can be fetched from the FourSquare</a:t>
            </a:r>
            <a:r>
              <a:rPr sz="1050" spc="-100" dirty="0">
                <a:latin typeface="Arial"/>
                <a:cs typeface="Arial"/>
              </a:rPr>
              <a:t> </a:t>
            </a:r>
            <a:r>
              <a:rPr sz="1050" dirty="0">
                <a:latin typeface="Arial"/>
                <a:cs typeface="Arial"/>
              </a:rPr>
              <a:t>API.</a:t>
            </a:r>
            <a:endParaRPr sz="1050">
              <a:latin typeface="Arial"/>
              <a:cs typeface="Arial"/>
            </a:endParaRPr>
          </a:p>
          <a:p>
            <a:pPr>
              <a:lnSpc>
                <a:spcPct val="100000"/>
              </a:lnSpc>
              <a:spcBef>
                <a:spcPts val="15"/>
              </a:spcBef>
            </a:pPr>
            <a:endParaRPr sz="900">
              <a:latin typeface="Arial"/>
              <a:cs typeface="Arial"/>
            </a:endParaRPr>
          </a:p>
          <a:p>
            <a:pPr marL="12700" marR="52069">
              <a:lnSpc>
                <a:spcPct val="119000"/>
              </a:lnSpc>
            </a:pPr>
            <a:r>
              <a:rPr sz="1050" dirty="0">
                <a:latin typeface="Arial"/>
                <a:cs typeface="Arial"/>
              </a:rPr>
              <a:t>As such, to obtain insights into this data, we can proceed with breaking down the results of the logistic  regression model. The results showed that the precision score for classifying whether the new restaurant would  fall into classes 1, 2, or 3 (lowest, medium, or highest percentile of likes) were 70%, 54%, and 69%. Therefore,  the model is better at predicting if a restaurant will fall into the best or worst percentile of likes. This is good as  we are mostly concerned with whether the restuarant will perform well or not so the high accuracy of predictions  for the two extremum is a welcome feature. This allows us to fairly accurately predict the general performance</a:t>
            </a:r>
            <a:r>
              <a:rPr sz="1050" spc="-100" dirty="0">
                <a:latin typeface="Arial"/>
                <a:cs typeface="Arial"/>
              </a:rPr>
              <a:t> </a:t>
            </a:r>
            <a:r>
              <a:rPr sz="1050" dirty="0">
                <a:latin typeface="Arial"/>
                <a:cs typeface="Arial"/>
              </a:rPr>
              <a:t>of  the business </a:t>
            </a:r>
            <a:r>
              <a:rPr sz="1050" spc="-10" dirty="0">
                <a:latin typeface="Arial"/>
                <a:cs typeface="Arial"/>
              </a:rPr>
              <a:t>opportunity. </a:t>
            </a:r>
            <a:r>
              <a:rPr sz="1050" spc="-5" dirty="0">
                <a:latin typeface="Arial"/>
                <a:cs typeface="Arial"/>
              </a:rPr>
              <a:t>Different </a:t>
            </a:r>
            <a:r>
              <a:rPr sz="1050" dirty="0">
                <a:latin typeface="Arial"/>
                <a:cs typeface="Arial"/>
              </a:rPr>
              <a:t>binning(Created 5 and 10 bins) methods for the classes were attempted, but  the use of 3 bins by far yielded the best Jaccard Similarity</a:t>
            </a:r>
            <a:r>
              <a:rPr sz="1050" spc="-15" dirty="0">
                <a:latin typeface="Arial"/>
                <a:cs typeface="Arial"/>
              </a:rPr>
              <a:t> </a:t>
            </a:r>
            <a:r>
              <a:rPr sz="1050" dirty="0">
                <a:latin typeface="Arial"/>
                <a:cs typeface="Arial"/>
              </a:rPr>
              <a:t>Score.</a:t>
            </a:r>
            <a:endParaRPr sz="1050">
              <a:latin typeface="Arial"/>
              <a:cs typeface="Arial"/>
            </a:endParaRPr>
          </a:p>
          <a:p>
            <a:pPr>
              <a:lnSpc>
                <a:spcPct val="100000"/>
              </a:lnSpc>
              <a:spcBef>
                <a:spcPts val="15"/>
              </a:spcBef>
            </a:pPr>
            <a:endParaRPr sz="900">
              <a:latin typeface="Arial"/>
              <a:cs typeface="Arial"/>
            </a:endParaRPr>
          </a:p>
          <a:p>
            <a:pPr marL="12700" marR="5080">
              <a:lnSpc>
                <a:spcPct val="119000"/>
              </a:lnSpc>
            </a:pPr>
            <a:r>
              <a:rPr sz="1050" spc="-10" dirty="0">
                <a:latin typeface="Arial"/>
                <a:cs typeface="Arial"/>
              </a:rPr>
              <a:t>Additionally, </a:t>
            </a:r>
            <a:r>
              <a:rPr sz="1050" dirty="0">
                <a:latin typeface="Arial"/>
                <a:cs typeface="Arial"/>
              </a:rPr>
              <a:t>not only are we attempting to predict the general business performance but also pull insights to  inform on business </a:t>
            </a:r>
            <a:r>
              <a:rPr sz="1050" spc="-10" dirty="0">
                <a:latin typeface="Arial"/>
                <a:cs typeface="Arial"/>
              </a:rPr>
              <a:t>strategy. </a:t>
            </a:r>
            <a:r>
              <a:rPr sz="1050" dirty="0">
                <a:latin typeface="Arial"/>
                <a:cs typeface="Arial"/>
              </a:rPr>
              <a:t>In this case strategy insight can be gleamed from the </a:t>
            </a:r>
            <a:r>
              <a:rPr sz="1050" spc="-5" dirty="0">
                <a:latin typeface="Arial"/>
                <a:cs typeface="Arial"/>
              </a:rPr>
              <a:t>coefficient </a:t>
            </a:r>
            <a:r>
              <a:rPr sz="1050" dirty="0">
                <a:latin typeface="Arial"/>
                <a:cs typeface="Arial"/>
              </a:rPr>
              <a:t>values from</a:t>
            </a:r>
            <a:r>
              <a:rPr sz="1050" spc="-40" dirty="0">
                <a:latin typeface="Arial"/>
                <a:cs typeface="Arial"/>
              </a:rPr>
              <a:t> </a:t>
            </a:r>
            <a:r>
              <a:rPr sz="1050" dirty="0">
                <a:latin typeface="Arial"/>
                <a:cs typeface="Arial"/>
              </a:rPr>
              <a:t>running  the logistic regressin on the full dataset. As such, we can see that opening a restaurant in Delhi, opening a </a:t>
            </a:r>
            <a:r>
              <a:rPr sz="1050" spc="-15" dirty="0">
                <a:latin typeface="Arial"/>
                <a:cs typeface="Arial"/>
              </a:rPr>
              <a:t>bar,  </a:t>
            </a:r>
            <a:r>
              <a:rPr sz="1050" dirty="0">
                <a:latin typeface="Arial"/>
                <a:cs typeface="Arial"/>
              </a:rPr>
              <a:t>or serving cuisine that is Latino or casual in nature, are associated positevely with "like." This suggests that the  business opportunity should be opening a restaurant in either Mumbai or Bangalore, with a cuisine that is  American or bars in nature would be the best approach for maximizing</a:t>
            </a:r>
            <a:r>
              <a:rPr sz="1050" spc="-20" dirty="0">
                <a:latin typeface="Arial"/>
                <a:cs typeface="Arial"/>
              </a:rPr>
              <a:t> </a:t>
            </a:r>
            <a:r>
              <a:rPr sz="1050" dirty="0">
                <a:latin typeface="Arial"/>
                <a:cs typeface="Arial"/>
              </a:rPr>
              <a:t>likes.</a:t>
            </a:r>
            <a:endParaRPr sz="1050">
              <a:latin typeface="Arial"/>
              <a:cs typeface="Arial"/>
            </a:endParaRPr>
          </a:p>
          <a:p>
            <a:pPr>
              <a:lnSpc>
                <a:spcPct val="100000"/>
              </a:lnSpc>
            </a:pPr>
            <a:endParaRPr sz="1100">
              <a:latin typeface="Arial"/>
              <a:cs typeface="Arial"/>
            </a:endParaRPr>
          </a:p>
          <a:p>
            <a:pPr>
              <a:lnSpc>
                <a:spcPct val="100000"/>
              </a:lnSpc>
            </a:pPr>
            <a:endParaRPr sz="1100">
              <a:latin typeface="Arial"/>
              <a:cs typeface="Arial"/>
            </a:endParaRPr>
          </a:p>
          <a:p>
            <a:pPr marL="245110" indent="-233045">
              <a:lnSpc>
                <a:spcPct val="100000"/>
              </a:lnSpc>
              <a:spcBef>
                <a:spcPts val="635"/>
              </a:spcBef>
              <a:buAutoNum type="arabicPeriod" startAt="6"/>
              <a:tabLst>
                <a:tab pos="245745" algn="l"/>
              </a:tabLst>
            </a:pPr>
            <a:r>
              <a:rPr sz="1650" b="1" dirty="0">
                <a:latin typeface="Arial"/>
                <a:cs typeface="Arial"/>
              </a:rPr>
              <a:t>Conclusion</a:t>
            </a:r>
            <a:endParaRPr sz="1650">
              <a:latin typeface="Arial"/>
              <a:cs typeface="Arial"/>
            </a:endParaRPr>
          </a:p>
          <a:p>
            <a:pPr marL="12700" marR="30480" algn="just">
              <a:lnSpc>
                <a:spcPct val="119000"/>
              </a:lnSpc>
              <a:spcBef>
                <a:spcPts val="780"/>
              </a:spcBef>
            </a:pPr>
            <a:r>
              <a:rPr sz="1050" dirty="0">
                <a:latin typeface="Arial"/>
                <a:cs typeface="Arial"/>
              </a:rPr>
              <a:t>In conclusion, after analyzing restaurant "likes" in India from 300 restaurants, we can conclude that the</a:t>
            </a:r>
            <a:r>
              <a:rPr sz="1050" spc="-100" dirty="0">
                <a:latin typeface="Arial"/>
                <a:cs typeface="Arial"/>
              </a:rPr>
              <a:t> </a:t>
            </a:r>
            <a:r>
              <a:rPr sz="1050" dirty="0">
                <a:latin typeface="Arial"/>
                <a:cs typeface="Arial"/>
              </a:rPr>
              <a:t>approach  to best take in regards to maximizing business performance (as measured by "likes") is to open a restaurant that  is either Latino or casual and that opening the venue in either Delhi or Bangalore would be the best</a:t>
            </a:r>
            <a:r>
              <a:rPr sz="1050" spc="-85" dirty="0">
                <a:latin typeface="Arial"/>
                <a:cs typeface="Arial"/>
              </a:rPr>
              <a:t> </a:t>
            </a:r>
            <a:r>
              <a:rPr sz="1050" dirty="0">
                <a:latin typeface="Arial"/>
                <a:cs typeface="Arial"/>
              </a:rPr>
              <a:t>approach.</a:t>
            </a:r>
            <a:endParaRPr sz="1050">
              <a:latin typeface="Arial"/>
              <a:cs typeface="Arial"/>
            </a:endParaRPr>
          </a:p>
          <a:p>
            <a:pPr marL="12700" marR="14604" algn="just">
              <a:lnSpc>
                <a:spcPct val="119000"/>
              </a:lnSpc>
            </a:pPr>
            <a:r>
              <a:rPr sz="1050" spc="-10" dirty="0">
                <a:latin typeface="Arial"/>
                <a:cs typeface="Arial"/>
              </a:rPr>
              <a:t>Additionally, </a:t>
            </a:r>
            <a:r>
              <a:rPr sz="1050" dirty="0">
                <a:latin typeface="Arial"/>
                <a:cs typeface="Arial"/>
              </a:rPr>
              <a:t>the predictive capabilities of the logistic regression prediction model are most accurate for  classifying whether a restaurant will fall in either the best or worst classes when the data is binned into 3</a:t>
            </a:r>
            <a:r>
              <a:rPr sz="1050" spc="-100" dirty="0">
                <a:latin typeface="Arial"/>
                <a:cs typeface="Arial"/>
              </a:rPr>
              <a:t> </a:t>
            </a:r>
            <a:r>
              <a:rPr sz="1050" dirty="0">
                <a:latin typeface="Arial"/>
                <a:cs typeface="Arial"/>
              </a:rPr>
              <a:t>classes.</a:t>
            </a:r>
            <a:endParaRPr sz="105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TotalTime>
  <Words>1901</Words>
  <Application>Microsoft Office PowerPoint</Application>
  <PresentationFormat>Custom</PresentationFormat>
  <Paragraphs>64</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Kumar</dc:creator>
  <cp:lastModifiedBy>Abhishek Kumar</cp:lastModifiedBy>
  <cp:revision>3</cp:revision>
  <dcterms:created xsi:type="dcterms:W3CDTF">2020-04-29T19:01:02Z</dcterms:created>
  <dcterms:modified xsi:type="dcterms:W3CDTF">2020-04-29T19:17:14Z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2020-04-29T00:00:00Z</vt:filetime>
  </property>
  <property fmtid="{D5CDD505-2E9C-101B-9397-08002B2CF9AE}" pid="3" name="Creator">
    <vt:lpwstr>Mozilla/5.0 (Windows NT 10.0; Win64; x64) AppleWebKit/537.36 (KHTML, like Gecko) Chrome/81.0.4044.122 Safari/537.36</vt:lpwstr>
  </property>
  <property fmtid="{D5CDD505-2E9C-101B-9397-08002B2CF9AE}" pid="4" name="LastSaved">
    <vt:filetime>2020-04-29T00:00:00Z</vt:filetime>
  </property>
</Properties>
</file>