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457" r:id="rId3"/>
    <p:sldId id="446" r:id="rId4"/>
    <p:sldId id="420" r:id="rId5"/>
    <p:sldId id="452" r:id="rId6"/>
    <p:sldId id="448" r:id="rId7"/>
    <p:sldId id="456" r:id="rId8"/>
    <p:sldId id="454" r:id="rId9"/>
    <p:sldId id="441" r:id="rId10"/>
    <p:sldId id="453" r:id="rId11"/>
    <p:sldId id="451" r:id="rId12"/>
    <p:sldId id="455" r:id="rId13"/>
    <p:sldId id="431" r:id="rId14"/>
    <p:sldId id="434" r:id="rId15"/>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84" d="100"/>
          <a:sy n="84" d="100"/>
        </p:scale>
        <p:origin x="624"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1B6AA34-F38A-4603-97DA-F05C84AE64DA}" type="datetimeFigureOut">
              <a:rPr lang="fa-IR" smtClean="0"/>
              <a:t>27/04/1444</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16F5010-FA7E-4604-A742-D7D66C74653A}" type="slidenum">
              <a:rPr lang="fa-IR" smtClean="0"/>
              <a:t>‹#›</a:t>
            </a:fld>
            <a:endParaRPr lang="fa-IR"/>
          </a:p>
        </p:txBody>
      </p:sp>
    </p:spTree>
    <p:extLst>
      <p:ext uri="{BB962C8B-B14F-4D97-AF65-F5344CB8AC3E}">
        <p14:creationId xmlns:p14="http://schemas.microsoft.com/office/powerpoint/2010/main" val="154848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616F5010-FA7E-4604-A742-D7D66C74653A}" type="slidenum">
              <a:rPr lang="fa-IR" smtClean="0"/>
              <a:t>3</a:t>
            </a:fld>
            <a:endParaRPr lang="fa-IR"/>
          </a:p>
        </p:txBody>
      </p:sp>
    </p:spTree>
    <p:extLst>
      <p:ext uri="{BB962C8B-B14F-4D97-AF65-F5344CB8AC3E}">
        <p14:creationId xmlns:p14="http://schemas.microsoft.com/office/powerpoint/2010/main" val="384196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26A1BD-6721-45A0-9188-5DBEDE5FE1F9}" type="datetime8">
              <a:rPr lang="fa-IR" smtClean="0"/>
              <a:t>21 اکتبر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355657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25EBA-FF03-45F7-8CF7-B2376BBE20A7}" type="datetime8">
              <a:rPr lang="fa-IR" smtClean="0"/>
              <a:t>21 اکتبر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182318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3D4CC5-0F67-42FA-8BCD-23888ADD26BF}" type="datetime8">
              <a:rPr lang="fa-IR" smtClean="0"/>
              <a:t>21 اکتبر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378063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E5872-0723-4E45-A41E-B676998D30CD}" type="datetime8">
              <a:rPr lang="fa-IR" smtClean="0"/>
              <a:t>21 اکتبر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122675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1B782-A9D1-4292-8038-C54F60EF3782}" type="datetime8">
              <a:rPr lang="fa-IR" smtClean="0"/>
              <a:t>21 اکتبر 22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126481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B2A5DD-3DE8-4599-91A8-545883C92711}" type="datetime8">
              <a:rPr lang="fa-IR" smtClean="0"/>
              <a:t>21 اکتبر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346209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77583B-AE38-4ED0-A8BC-976BB90A7031}" type="datetime8">
              <a:rPr lang="fa-IR" smtClean="0"/>
              <a:t>21 اکتبر 22</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339074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EB035B-F367-4BEF-B36F-9662E2C15CDB}" type="datetime8">
              <a:rPr lang="fa-IR" smtClean="0"/>
              <a:t>21 اکتبر 22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2351835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93068-DE44-4DE2-9D1F-B8C9EA5AD88A}" type="datetime8">
              <a:rPr lang="fa-IR" smtClean="0"/>
              <a:t>21 اکتبر 22</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111805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D8D60-9EEC-4DAA-A1B0-5050FD9A7149}" type="datetime8">
              <a:rPr lang="fa-IR" smtClean="0"/>
              <a:t>21 اکتبر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13553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81FCDF-86F1-4701-81D0-D63AC22EA439}" type="datetime8">
              <a:rPr lang="fa-IR" smtClean="0"/>
              <a:t>21 اکتبر 22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801634F-0673-4D09-940B-E2C09C686271}" type="slidenum">
              <a:rPr lang="fa-IR" smtClean="0"/>
              <a:pPr/>
              <a:t>‹#›</a:t>
            </a:fld>
            <a:endParaRPr lang="fa-IR"/>
          </a:p>
        </p:txBody>
      </p:sp>
    </p:spTree>
    <p:extLst>
      <p:ext uri="{BB962C8B-B14F-4D97-AF65-F5344CB8AC3E}">
        <p14:creationId xmlns:p14="http://schemas.microsoft.com/office/powerpoint/2010/main" val="107002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2A8BC-F44B-4AD3-A6A8-C674A20E0283}" type="datetime8">
              <a:rPr lang="fa-IR" smtClean="0"/>
              <a:t>21 اکتبر 22</a:t>
            </a:fld>
            <a:endParaRPr lang="fa-I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1634F-0673-4D09-940B-E2C09C686271}" type="slidenum">
              <a:rPr lang="fa-IR" smtClean="0"/>
              <a:t>‹#›</a:t>
            </a:fld>
            <a:endParaRPr lang="fa-IR"/>
          </a:p>
        </p:txBody>
      </p:sp>
    </p:spTree>
    <p:extLst>
      <p:ext uri="{BB962C8B-B14F-4D97-AF65-F5344CB8AC3E}">
        <p14:creationId xmlns:p14="http://schemas.microsoft.com/office/powerpoint/2010/main" val="15564960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1.png"/><Relationship Id="rId3" Type="http://schemas.openxmlformats.org/officeDocument/2006/relationships/image" Target="../media/image110.png"/><Relationship Id="rId7" Type="http://schemas.openxmlformats.org/officeDocument/2006/relationships/image" Target="../media/image150.png"/><Relationship Id="rId12" Type="http://schemas.openxmlformats.org/officeDocument/2006/relationships/image" Target="../media/image20.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9.png"/><Relationship Id="rId5" Type="http://schemas.openxmlformats.org/officeDocument/2006/relationships/image" Target="../media/image130.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0.png"/><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7.png"/><Relationship Id="rId2" Type="http://schemas.openxmlformats.org/officeDocument/2006/relationships/image" Target="../media/image151.png"/><Relationship Id="rId16"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5.png"/><Relationship Id="rId10" Type="http://schemas.openxmlformats.org/officeDocument/2006/relationships/image" Target="../media/image170.png"/><Relationship Id="rId4" Type="http://schemas.openxmlformats.org/officeDocument/2006/relationships/image" Target="../media/image25.png"/><Relationship Id="rId9" Type="http://schemas.openxmlformats.org/officeDocument/2006/relationships/image" Target="../media/image31.png"/><Relationship Id="rId1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7CB4E-1461-21A0-13A9-A66015B8C895}"/>
              </a:ext>
            </a:extLst>
          </p:cNvPr>
          <p:cNvSpPr>
            <a:spLocks noGrp="1"/>
          </p:cNvSpPr>
          <p:nvPr>
            <p:ph type="ctrTitle"/>
          </p:nvPr>
        </p:nvSpPr>
        <p:spPr>
          <a:xfrm>
            <a:off x="219919" y="3391000"/>
            <a:ext cx="11972081" cy="2387600"/>
          </a:xfrm>
        </p:spPr>
        <p:txBody>
          <a:bodyPr/>
          <a:lstStyle/>
          <a:p>
            <a:r>
              <a:rPr lang="en-US" dirty="0" smtClean="0"/>
              <a:t>Hackathon Qualification Description</a:t>
            </a:r>
            <a:endParaRPr lang="fa-IR" dirty="0"/>
          </a:p>
        </p:txBody>
      </p:sp>
      <p:sp>
        <p:nvSpPr>
          <p:cNvPr id="4" name="Slide Number Placeholder 3">
            <a:extLst>
              <a:ext uri="{FF2B5EF4-FFF2-40B4-BE49-F238E27FC236}">
                <a16:creationId xmlns:a16="http://schemas.microsoft.com/office/drawing/2014/main" xmlns="" id="{0A4D2A2C-AB17-FF76-32AA-A1746DCC291A}"/>
              </a:ext>
            </a:extLst>
          </p:cNvPr>
          <p:cNvSpPr>
            <a:spLocks noGrp="1"/>
          </p:cNvSpPr>
          <p:nvPr>
            <p:ph type="sldNum" sz="quarter" idx="12"/>
          </p:nvPr>
        </p:nvSpPr>
        <p:spPr/>
        <p:txBody>
          <a:bodyPr/>
          <a:lstStyle/>
          <a:p>
            <a:fld id="{C801634F-0673-4D09-940B-E2C09C686271}" type="slidenum">
              <a:rPr lang="fa-IR" smtClean="0"/>
              <a:t>1</a:t>
            </a:fld>
            <a:endParaRPr lang="fa-I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887"/>
          <a:stretch/>
        </p:blipFill>
        <p:spPr>
          <a:xfrm>
            <a:off x="81023" y="92598"/>
            <a:ext cx="12110977" cy="42621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4433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F59E7D6C-895F-72E5-8360-3B8B296CF1BA}"/>
              </a:ext>
            </a:extLst>
          </p:cNvPr>
          <p:cNvSpPr>
            <a:spLocks noGrp="1"/>
          </p:cNvSpPr>
          <p:nvPr>
            <p:ph type="title"/>
          </p:nvPr>
        </p:nvSpPr>
        <p:spPr>
          <a:xfrm>
            <a:off x="86232" y="-60146"/>
            <a:ext cx="10969200" cy="705600"/>
          </a:xfrm>
        </p:spPr>
        <p:txBody>
          <a:bodyPr>
            <a:normAutofit/>
          </a:bodyPr>
          <a:lstStyle/>
          <a:p>
            <a:r>
              <a:rPr lang="en-US" altLang="zh-CN" sz="4000" dirty="0"/>
              <a:t>Output CSV Template</a:t>
            </a:r>
            <a:endParaRPr lang="zh-CN" altLang="en-US" sz="4000" dirty="0"/>
          </a:p>
        </p:txBody>
      </p:sp>
      <p:sp>
        <p:nvSpPr>
          <p:cNvPr id="3" name="内容占位符 2"/>
          <p:cNvSpPr>
            <a:spLocks noGrp="1"/>
          </p:cNvSpPr>
          <p:nvPr>
            <p:ph idx="1"/>
          </p:nvPr>
        </p:nvSpPr>
        <p:spPr>
          <a:xfrm>
            <a:off x="0" y="567460"/>
            <a:ext cx="11927839" cy="6373368"/>
          </a:xfrm>
        </p:spPr>
        <p:txBody>
          <a:bodyPr>
            <a:normAutofit fontScale="85000" lnSpcReduction="20000"/>
          </a:bodyPr>
          <a:lstStyle/>
          <a:p>
            <a:pPr>
              <a:lnSpc>
                <a:spcPct val="100000"/>
              </a:lnSpc>
            </a:pPr>
            <a:r>
              <a:rPr lang="en-US" altLang="zh-CN" sz="1900" dirty="0"/>
              <a:t>The first part is called </a:t>
            </a:r>
            <a:r>
              <a:rPr lang="en-US" altLang="zh-CN" sz="1900" i="1" dirty="0"/>
              <a:t>ASSIGNMENT PART </a:t>
            </a:r>
            <a:r>
              <a:rPr lang="en-US" altLang="zh-CN" sz="1900" dirty="0"/>
              <a:t>that includes  M rows, number 0 to M</a:t>
            </a:r>
            <a:r>
              <a:rPr lang="sv-SE" altLang="zh-CN" sz="1900" dirty="0"/>
              <a:t>-1. This part is used for showing assigment of users to grids. The next part is called as </a:t>
            </a:r>
            <a:r>
              <a:rPr lang="sv-SE" altLang="zh-CN" sz="1900" i="1" dirty="0"/>
              <a:t>COMPLEMENTARY PART </a:t>
            </a:r>
            <a:r>
              <a:rPr lang="sv-SE" altLang="zh-CN" sz="1900" dirty="0"/>
              <a:t>including four next rows, used to show data loss, user speeds, the goal function value, and the execution time of the algorithm respectively. Here we assume we have only 6 users U1, U2, U3, U4, U5 and U6. But generally we could have any given number of users.</a:t>
            </a:r>
          </a:p>
          <a:p>
            <a:pPr>
              <a:lnSpc>
                <a:spcPct val="100000"/>
              </a:lnSpc>
            </a:pPr>
            <a:endParaRPr lang="sv-SE" altLang="zh-CN" sz="1800" dirty="0"/>
          </a:p>
          <a:p>
            <a:pPr>
              <a:lnSpc>
                <a:spcPct val="100000"/>
              </a:lnSpc>
            </a:pPr>
            <a:endParaRPr lang="en-US" altLang="zh-CN" sz="1800" dirty="0">
              <a:solidFill>
                <a:schemeClr val="tx1"/>
              </a:solidFill>
            </a:endParaRPr>
          </a:p>
          <a:p>
            <a:pPr>
              <a:lnSpc>
                <a:spcPct val="100000"/>
              </a:lnSpc>
            </a:pPr>
            <a:endParaRPr lang="sv-SE" altLang="zh-CN" sz="1800" dirty="0">
              <a:solidFill>
                <a:schemeClr val="tx1"/>
              </a:solidFill>
            </a:endParaRPr>
          </a:p>
          <a:p>
            <a:pPr>
              <a:lnSpc>
                <a:spcPct val="100000"/>
              </a:lnSpc>
            </a:pPr>
            <a:endParaRPr lang="sv-SE" altLang="zh-CN" sz="1800" dirty="0"/>
          </a:p>
          <a:p>
            <a:pPr>
              <a:lnSpc>
                <a:spcPct val="100000"/>
              </a:lnSpc>
            </a:pPr>
            <a:endParaRPr lang="sv-SE" altLang="zh-CN" sz="1800" dirty="0">
              <a:solidFill>
                <a:schemeClr val="tx1"/>
              </a:solidFill>
            </a:endParaRPr>
          </a:p>
          <a:p>
            <a:pPr>
              <a:lnSpc>
                <a:spcPct val="100000"/>
              </a:lnSpc>
            </a:pPr>
            <a:endParaRPr lang="sv-SE" altLang="zh-CN" sz="1800" dirty="0"/>
          </a:p>
          <a:p>
            <a:pPr>
              <a:lnSpc>
                <a:spcPct val="100000"/>
              </a:lnSpc>
            </a:pPr>
            <a:endParaRPr lang="sv-SE" altLang="zh-CN" sz="1800" dirty="0">
              <a:solidFill>
                <a:schemeClr val="tx1"/>
              </a:solidFill>
            </a:endParaRPr>
          </a:p>
          <a:p>
            <a:pPr>
              <a:lnSpc>
                <a:spcPct val="100000"/>
              </a:lnSpc>
            </a:pPr>
            <a:endParaRPr lang="sv-SE" altLang="zh-CN" sz="1800" dirty="0"/>
          </a:p>
          <a:p>
            <a:pPr>
              <a:lnSpc>
                <a:spcPct val="100000"/>
              </a:lnSpc>
            </a:pPr>
            <a:endParaRPr lang="sv-SE" altLang="zh-CN" sz="1800" dirty="0">
              <a:solidFill>
                <a:schemeClr val="tx1"/>
              </a:solidFill>
            </a:endParaRPr>
          </a:p>
          <a:p>
            <a:pPr>
              <a:lnSpc>
                <a:spcPct val="100000"/>
              </a:lnSpc>
            </a:pPr>
            <a:endParaRPr lang="sv-SE" altLang="zh-CN" sz="1800" dirty="0"/>
          </a:p>
          <a:p>
            <a:pPr>
              <a:lnSpc>
                <a:spcPct val="100000"/>
              </a:lnSpc>
            </a:pPr>
            <a:endParaRPr lang="sv-SE" altLang="zh-CN" sz="1800" dirty="0">
              <a:solidFill>
                <a:schemeClr val="tx1"/>
              </a:solidFill>
            </a:endParaRPr>
          </a:p>
          <a:p>
            <a:pPr>
              <a:lnSpc>
                <a:spcPct val="100000"/>
              </a:lnSpc>
            </a:pPr>
            <a:endParaRPr lang="sv-SE" altLang="zh-CN" sz="1800" dirty="0"/>
          </a:p>
          <a:p>
            <a:pPr>
              <a:lnSpc>
                <a:spcPct val="100000"/>
              </a:lnSpc>
            </a:pPr>
            <a:endParaRPr lang="sv-SE" altLang="zh-CN" sz="1800" dirty="0">
              <a:solidFill>
                <a:schemeClr val="tx1"/>
              </a:solidFill>
            </a:endParaRPr>
          </a:p>
          <a:p>
            <a:pPr>
              <a:lnSpc>
                <a:spcPct val="100000"/>
              </a:lnSpc>
            </a:pPr>
            <a:endParaRPr lang="sv-SE" altLang="zh-CN" sz="1800" dirty="0"/>
          </a:p>
          <a:p>
            <a:pPr>
              <a:lnSpc>
                <a:spcPct val="100000"/>
              </a:lnSpc>
            </a:pPr>
            <a:endParaRPr lang="sv-SE" altLang="zh-CN" sz="1800" dirty="0"/>
          </a:p>
          <a:p>
            <a:pPr>
              <a:lnSpc>
                <a:spcPct val="100000"/>
              </a:lnSpc>
            </a:pPr>
            <a:r>
              <a:rPr lang="sv-SE" altLang="zh-CN" sz="1800" dirty="0"/>
              <a:t>Please use comma ’,’ as the seprator of the elements, not other sybmols. We don’t need a comma at the end of rows. Please also use a dash ’-’ to show empty grids in the assignment part, but for other empty parts dash is not needed.</a:t>
            </a:r>
          </a:p>
          <a:p>
            <a:pPr>
              <a:lnSpc>
                <a:spcPct val="100000"/>
              </a:lnSpc>
            </a:pPr>
            <a:r>
              <a:rPr lang="sv-SE" altLang="zh-CN" sz="1800" dirty="0">
                <a:solidFill>
                  <a:schemeClr val="tx1"/>
                </a:solidFill>
              </a:rPr>
              <a:t>As noted in the example, the number of columns of the csv file could be bigger than N. Indeed, it is equal to Max (N , |U|+1)</a:t>
            </a:r>
            <a:endParaRPr lang="en-US" altLang="zh-CN" sz="1800" dirty="0">
              <a:solidFill>
                <a:schemeClr val="tx1"/>
              </a:solidFill>
            </a:endParaRPr>
          </a:p>
        </p:txBody>
      </p:sp>
      <p:sp>
        <p:nvSpPr>
          <p:cNvPr id="2" name="Slide Number Placeholder 1">
            <a:extLst>
              <a:ext uri="{FF2B5EF4-FFF2-40B4-BE49-F238E27FC236}">
                <a16:creationId xmlns:a16="http://schemas.microsoft.com/office/drawing/2014/main" xmlns="" id="{26B74591-9CDE-CE86-69FC-DD982B6B27B3}"/>
              </a:ext>
            </a:extLst>
          </p:cNvPr>
          <p:cNvSpPr>
            <a:spLocks noGrp="1"/>
          </p:cNvSpPr>
          <p:nvPr>
            <p:ph type="sldNum" sz="quarter" idx="12"/>
          </p:nvPr>
        </p:nvSpPr>
        <p:spPr/>
        <p:txBody>
          <a:bodyPr/>
          <a:lstStyle/>
          <a:p>
            <a:fld id="{C801634F-0673-4D09-940B-E2C09C686271}" type="slidenum">
              <a:rPr lang="fa-IR" smtClean="0"/>
              <a:t>10</a:t>
            </a:fld>
            <a:endParaRPr lang="fa-IR" dirty="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xmlns="" id="{74BEDE9F-4B72-15A5-9321-8F2CB167CF7D}"/>
                  </a:ext>
                </a:extLst>
              </p:cNvPr>
              <p:cNvGraphicFramePr>
                <a:graphicFrameLocks noGrp="1"/>
              </p:cNvGraphicFramePr>
              <p:nvPr>
                <p:extLst>
                  <p:ext uri="{D42A27DB-BD31-4B8C-83A1-F6EECF244321}">
                    <p14:modId xmlns:p14="http://schemas.microsoft.com/office/powerpoint/2010/main" val="4025808965"/>
                  </p:ext>
                </p:extLst>
              </p:nvPr>
            </p:nvGraphicFramePr>
            <p:xfrm>
              <a:off x="1653946" y="1825005"/>
              <a:ext cx="9336608" cy="4013200"/>
            </p:xfrm>
            <a:graphic>
              <a:graphicData uri="http://schemas.openxmlformats.org/drawingml/2006/table">
                <a:tbl>
                  <a:tblPr rtl="1" firstRow="1" bandRow="1">
                    <a:tableStyleId>{5940675A-B579-460E-94D1-54222C63F5DA}</a:tableStyleId>
                  </a:tblPr>
                  <a:tblGrid>
                    <a:gridCol w="1605439">
                      <a:extLst>
                        <a:ext uri="{9D8B030D-6E8A-4147-A177-3AD203B41FA5}">
                          <a16:colId xmlns:a16="http://schemas.microsoft.com/office/drawing/2014/main" xmlns="" val="2900909174"/>
                        </a:ext>
                      </a:extLst>
                    </a:gridCol>
                    <a:gridCol w="1203272">
                      <a:extLst>
                        <a:ext uri="{9D8B030D-6E8A-4147-A177-3AD203B41FA5}">
                          <a16:colId xmlns:a16="http://schemas.microsoft.com/office/drawing/2014/main" xmlns="" val="3389219385"/>
                        </a:ext>
                      </a:extLst>
                    </a:gridCol>
                    <a:gridCol w="1203272">
                      <a:extLst>
                        <a:ext uri="{9D8B030D-6E8A-4147-A177-3AD203B41FA5}">
                          <a16:colId xmlns:a16="http://schemas.microsoft.com/office/drawing/2014/main" xmlns="" val="4083449822"/>
                        </a:ext>
                      </a:extLst>
                    </a:gridCol>
                    <a:gridCol w="1199838">
                      <a:extLst>
                        <a:ext uri="{9D8B030D-6E8A-4147-A177-3AD203B41FA5}">
                          <a16:colId xmlns:a16="http://schemas.microsoft.com/office/drawing/2014/main" xmlns="" val="3546919636"/>
                        </a:ext>
                      </a:extLst>
                    </a:gridCol>
                    <a:gridCol w="1290735">
                      <a:extLst>
                        <a:ext uri="{9D8B030D-6E8A-4147-A177-3AD203B41FA5}">
                          <a16:colId xmlns:a16="http://schemas.microsoft.com/office/drawing/2014/main" xmlns="" val="904047348"/>
                        </a:ext>
                      </a:extLst>
                    </a:gridCol>
                    <a:gridCol w="1308914">
                      <a:extLst>
                        <a:ext uri="{9D8B030D-6E8A-4147-A177-3AD203B41FA5}">
                          <a16:colId xmlns:a16="http://schemas.microsoft.com/office/drawing/2014/main" xmlns="" val="3012876347"/>
                        </a:ext>
                      </a:extLst>
                    </a:gridCol>
                    <a:gridCol w="1525138">
                      <a:extLst>
                        <a:ext uri="{9D8B030D-6E8A-4147-A177-3AD203B41FA5}">
                          <a16:colId xmlns:a16="http://schemas.microsoft.com/office/drawing/2014/main" xmlns="" val="3803697345"/>
                        </a:ext>
                      </a:extLst>
                    </a:gridCol>
                  </a:tblGrid>
                  <a:tr h="370840">
                    <a:tc>
                      <a:txBody>
                        <a:bodyPr/>
                        <a:lstStyle/>
                        <a:p>
                          <a:pPr rtl="1"/>
                          <a:endParaRPr lang="fa-IR" sz="1400" dirty="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en-US" sz="1400" dirty="0"/>
                            <a:t>U2</a:t>
                          </a:r>
                          <a:endParaRPr lang="fa-IR" sz="1400" dirty="0"/>
                        </a:p>
                      </a:txBody>
                      <a:tcPr/>
                    </a:tc>
                    <a:tc>
                      <a:txBody>
                        <a:bodyPr/>
                        <a:lstStyle/>
                        <a:p>
                          <a:pPr rtl="1"/>
                          <a:r>
                            <a:rPr lang="en-US" sz="1400" dirty="0"/>
                            <a:t>U1</a:t>
                          </a:r>
                          <a:endParaRPr lang="fa-IR" sz="1400" dirty="0"/>
                        </a:p>
                      </a:txBody>
                      <a:tcPr/>
                    </a:tc>
                    <a:tc>
                      <a:txBody>
                        <a:bodyPr/>
                        <a:lstStyle/>
                        <a:p>
                          <a:pPr rtl="1"/>
                          <a:r>
                            <a:rPr lang="en-US" sz="1400" dirty="0"/>
                            <a:t>U1</a:t>
                          </a:r>
                          <a:endParaRPr lang="fa-IR" sz="1400" dirty="0"/>
                        </a:p>
                      </a:txBody>
                      <a:tcPr/>
                    </a:tc>
                    <a:tc>
                      <a:txBody>
                        <a:bodyPr/>
                        <a:lstStyle/>
                        <a:p>
                          <a:pPr rtl="1"/>
                          <a:r>
                            <a:rPr lang="en-US" sz="1400" dirty="0"/>
                            <a:t>U1</a:t>
                          </a:r>
                          <a:endParaRPr lang="fa-IR" sz="1400" dirty="0"/>
                        </a:p>
                      </a:txBody>
                      <a:tcPr/>
                    </a:tc>
                    <a:extLst>
                      <a:ext uri="{0D108BD9-81ED-4DB2-BD59-A6C34878D82A}">
                        <a16:rowId xmlns:a16="http://schemas.microsoft.com/office/drawing/2014/main" xmlns="" val="2511956236"/>
                      </a:ext>
                    </a:extLst>
                  </a:tr>
                  <a:tr h="370840">
                    <a:tc>
                      <a:txBody>
                        <a:bodyPr/>
                        <a:lstStyle/>
                        <a:p>
                          <a:pPr rtl="1"/>
                          <a:endParaRPr lang="fa-IR" sz="140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en-US" sz="1400" dirty="0"/>
                            <a:t>U3</a:t>
                          </a:r>
                          <a:endParaRPr lang="fa-IR" sz="1400" dirty="0"/>
                        </a:p>
                      </a:txBody>
                      <a:tcPr/>
                    </a:tc>
                    <a:tc>
                      <a:txBody>
                        <a:bodyPr/>
                        <a:lstStyle/>
                        <a:p>
                          <a:pPr rtl="1"/>
                          <a:r>
                            <a:rPr lang="en-US" sz="1400" dirty="0"/>
                            <a:t>U2</a:t>
                          </a:r>
                          <a:endParaRPr lang="fa-IR" sz="1400" dirty="0"/>
                        </a:p>
                      </a:txBody>
                      <a:tcPr/>
                    </a:tc>
                    <a:tc>
                      <a:txBody>
                        <a:bodyPr/>
                        <a:lstStyle/>
                        <a:p>
                          <a:pPr rtl="1"/>
                          <a:r>
                            <a:rPr lang="sv-SE" sz="1400" dirty="0"/>
                            <a:t>-</a:t>
                          </a:r>
                          <a:endParaRPr lang="fa-IR" sz="1400" dirty="0"/>
                        </a:p>
                      </a:txBody>
                      <a:tcPr/>
                    </a:tc>
                    <a:tc>
                      <a:txBody>
                        <a:bodyPr/>
                        <a:lstStyle/>
                        <a:p>
                          <a:pPr rtl="1"/>
                          <a:r>
                            <a:rPr lang="en-US" sz="1400" dirty="0"/>
                            <a:t>U2</a:t>
                          </a:r>
                          <a:endParaRPr lang="fa-IR" sz="1400" dirty="0"/>
                        </a:p>
                      </a:txBody>
                      <a:tcPr/>
                    </a:tc>
                    <a:extLst>
                      <a:ext uri="{0D108BD9-81ED-4DB2-BD59-A6C34878D82A}">
                        <a16:rowId xmlns:a16="http://schemas.microsoft.com/office/drawing/2014/main" xmlns="" val="196422562"/>
                      </a:ext>
                    </a:extLst>
                  </a:tr>
                  <a:tr h="370840">
                    <a:tc>
                      <a:txBody>
                        <a:bodyPr/>
                        <a:lstStyle/>
                        <a:p>
                          <a:pPr rtl="1"/>
                          <a:endParaRPr lang="fa-IR" sz="140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sv-SE" altLang="zh-CN" sz="1400" dirty="0"/>
                            <a:t>U4</a:t>
                          </a:r>
                          <a:endParaRPr lang="fa-IR" sz="1400" dirty="0"/>
                        </a:p>
                      </a:txBody>
                      <a:tcPr/>
                    </a:tc>
                    <a:tc>
                      <a:txBody>
                        <a:bodyPr/>
                        <a:lstStyle/>
                        <a:p>
                          <a:pPr rtl="1"/>
                          <a:r>
                            <a:rPr lang="sv-SE" altLang="zh-CN" sz="1400" dirty="0"/>
                            <a:t>U4</a:t>
                          </a:r>
                          <a:endParaRPr lang="fa-IR" sz="1400" dirty="0"/>
                        </a:p>
                      </a:txBody>
                      <a:tcPr/>
                    </a:tc>
                    <a:tc>
                      <a:txBody>
                        <a:bodyPr/>
                        <a:lstStyle/>
                        <a:p>
                          <a:pPr rtl="1"/>
                          <a:r>
                            <a:rPr lang="sv-SE" sz="1400" dirty="0"/>
                            <a:t>-</a:t>
                          </a:r>
                          <a:endParaRPr lang="fa-IR" sz="1400" dirty="0"/>
                        </a:p>
                      </a:txBody>
                      <a:tcPr/>
                    </a:tc>
                    <a:tc>
                      <a:txBody>
                        <a:bodyPr/>
                        <a:lstStyle/>
                        <a:p>
                          <a:pPr rtl="1"/>
                          <a:r>
                            <a:rPr lang="en-US" sz="1400" dirty="0"/>
                            <a:t>U3</a:t>
                          </a:r>
                          <a:endParaRPr lang="fa-IR" sz="1400" dirty="0"/>
                        </a:p>
                      </a:txBody>
                      <a:tcPr/>
                    </a:tc>
                    <a:extLst>
                      <a:ext uri="{0D108BD9-81ED-4DB2-BD59-A6C34878D82A}">
                        <a16:rowId xmlns:a16="http://schemas.microsoft.com/office/drawing/2014/main" xmlns="" val="1888895259"/>
                      </a:ext>
                    </a:extLst>
                  </a:tr>
                  <a:tr h="370840">
                    <a:tc>
                      <a:txBody>
                        <a:bodyPr/>
                        <a:lstStyle/>
                        <a:p>
                          <a:pPr rtl="1"/>
                          <a:endParaRPr lang="fa-IR" sz="140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sv-SE" altLang="zh-CN" sz="1400" dirty="0"/>
                            <a:t>U5</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tc>
                      <a:txBody>
                        <a:bodyPr/>
                        <a:lstStyle/>
                        <a:p>
                          <a:pPr rtl="1"/>
                          <a:r>
                            <a:rPr lang="sv-SE" sz="1400" dirty="0"/>
                            <a:t>U6</a:t>
                          </a:r>
                          <a:endParaRPr lang="fa-IR" sz="1400" dirty="0"/>
                        </a:p>
                      </a:txBody>
                      <a:tcPr/>
                    </a:tc>
                    <a:extLst>
                      <a:ext uri="{0D108BD9-81ED-4DB2-BD59-A6C34878D82A}">
                        <a16:rowId xmlns:a16="http://schemas.microsoft.com/office/drawing/2014/main" xmlns="" val="3045087416"/>
                      </a:ext>
                    </a:extLst>
                  </a:tr>
                  <a:tr h="370840">
                    <a:tc>
                      <a:txBody>
                        <a:bodyPr/>
                        <a:lstStyle/>
                        <a:p>
                          <a:pPr rtl="1"/>
                          <a:endParaRPr lang="fa-IR" sz="140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sv-SE" sz="1400" dirty="0"/>
                            <a:t>U6</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extLst>
                      <a:ext uri="{0D108BD9-81ED-4DB2-BD59-A6C34878D82A}">
                        <a16:rowId xmlns:a16="http://schemas.microsoft.com/office/drawing/2014/main" xmlns="" val="997640321"/>
                      </a:ext>
                    </a:extLst>
                  </a:tr>
                  <a:tr h="370840">
                    <a:tc>
                      <a:txBody>
                        <a:bodyPr/>
                        <a:lstStyle/>
                        <a:p>
                          <a:pPr rtl="1"/>
                          <a:endParaRPr lang="fa-IR" sz="140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extLst>
                      <a:ext uri="{0D108BD9-81ED-4DB2-BD59-A6C34878D82A}">
                        <a16:rowId xmlns:a16="http://schemas.microsoft.com/office/drawing/2014/main" xmlns="" val="3014610490"/>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sv-SE" sz="1400" dirty="0"/>
                            <a:t>-</a:t>
                          </a:r>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sv-SE" sz="1400" dirty="0"/>
                            <a:t>-</a:t>
                          </a:r>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sv-SE" sz="1400" dirty="0"/>
                            <a:t>-</a:t>
                          </a:r>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sv-SE" sz="1400" dirty="0"/>
                            <a:t>-</a:t>
                          </a:r>
                          <a:endParaRPr lang="fa-IR" sz="1400" dirty="0"/>
                        </a:p>
                      </a:txBody>
                      <a:tcPr/>
                    </a:tc>
                    <a:tc>
                      <a:txBody>
                        <a:bodyPr/>
                        <a:lstStyle/>
                        <a:p>
                          <a:pPr rtl="1"/>
                          <a:r>
                            <a:rPr lang="sv-SE" sz="1400" dirty="0"/>
                            <a:t>-</a:t>
                          </a:r>
                          <a:endParaRPr lang="fa-IR" sz="1400" dirty="0"/>
                        </a:p>
                      </a:txBody>
                      <a:tcPr/>
                    </a:tc>
                    <a:extLst>
                      <a:ext uri="{0D108BD9-81ED-4DB2-BD59-A6C34878D82A}">
                        <a16:rowId xmlns:a16="http://schemas.microsoft.com/office/drawing/2014/main" xmlns="" val="3313993164"/>
                      </a:ext>
                    </a:extLst>
                  </a:tr>
                  <a:tr h="239769">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err="1">
                              <a:solidFill>
                                <a:srgbClr val="00B0F0"/>
                              </a:solidFill>
                            </a:rPr>
                            <a:t>Penalty_term</a:t>
                          </a:r>
                          <a:endParaRPr lang="en-US" sz="1400" dirty="0">
                            <a:solidFill>
                              <a:srgbClr val="00B0F0"/>
                            </a:solidFill>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𝐷𝑎𝑡𝑎</m:t>
                                    </m:r>
                                    <m:r>
                                      <a:rPr lang="en-US" sz="1400" b="0" i="1" smtClean="0">
                                        <a:latin typeface="Cambria Math" panose="02040503050406030204" pitchFamily="18" charset="0"/>
                                      </a:rPr>
                                      <m:t>_</m:t>
                                    </m:r>
                                    <m:r>
                                      <a:rPr lang="en-US" sz="1400" b="0" i="1" smtClean="0">
                                        <a:latin typeface="Cambria Math" panose="02040503050406030204" pitchFamily="18" charset="0"/>
                                      </a:rPr>
                                      <m:t>𝐿𝑜𝑠𝑠</m:t>
                                    </m:r>
                                  </m:e>
                                  <m:sub>
                                    <m:r>
                                      <a:rPr lang="en-US" sz="1400" b="0" i="1" smtClean="0">
                                        <a:latin typeface="Cambria Math" panose="02040503050406030204" pitchFamily="18" charset="0"/>
                                      </a:rPr>
                                      <m:t>6</m:t>
                                    </m:r>
                                  </m:sub>
                                </m:sSub>
                              </m:oMath>
                            </m:oMathPara>
                          </a14:m>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𝐷𝑎𝑡𝑎</m:t>
                                    </m:r>
                                    <m:r>
                                      <a:rPr lang="en-US" sz="1400" b="0" i="1" smtClean="0">
                                        <a:latin typeface="Cambria Math" panose="02040503050406030204" pitchFamily="18" charset="0"/>
                                      </a:rPr>
                                      <m:t>_</m:t>
                                    </m:r>
                                    <m:r>
                                      <a:rPr lang="en-US" sz="1400" b="0" i="1" smtClean="0">
                                        <a:latin typeface="Cambria Math" panose="02040503050406030204" pitchFamily="18" charset="0"/>
                                      </a:rPr>
                                      <m:t>𝐿𝑜𝑠𝑠</m:t>
                                    </m:r>
                                  </m:e>
                                  <m:sub>
                                    <m:r>
                                      <a:rPr lang="en-US" sz="1400" b="0" i="1" smtClean="0">
                                        <a:latin typeface="Cambria Math" panose="02040503050406030204" pitchFamily="18" charset="0"/>
                                      </a:rPr>
                                      <m:t>5</m:t>
                                    </m:r>
                                  </m:sub>
                                </m:sSub>
                              </m:oMath>
                            </m:oMathPara>
                          </a14:m>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𝐷𝑎𝑡𝑎</m:t>
                                    </m:r>
                                    <m:r>
                                      <a:rPr lang="en-US" sz="1400" b="0" i="1" smtClean="0">
                                        <a:latin typeface="Cambria Math" panose="02040503050406030204" pitchFamily="18" charset="0"/>
                                      </a:rPr>
                                      <m:t>_</m:t>
                                    </m:r>
                                    <m:r>
                                      <a:rPr lang="en-US" sz="1400" b="0" i="1" smtClean="0">
                                        <a:latin typeface="Cambria Math" panose="02040503050406030204" pitchFamily="18" charset="0"/>
                                      </a:rPr>
                                      <m:t>𝐿𝑜𝑠𝑠</m:t>
                                    </m:r>
                                  </m:e>
                                  <m:sub>
                                    <m:r>
                                      <a:rPr lang="en-US" sz="1400" b="0" i="1" smtClean="0">
                                        <a:latin typeface="Cambria Math" panose="02040503050406030204" pitchFamily="18" charset="0"/>
                                      </a:rPr>
                                      <m:t>4</m:t>
                                    </m:r>
                                  </m:sub>
                                </m:sSub>
                              </m:oMath>
                            </m:oMathPara>
                          </a14:m>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𝐷𝑎𝑡𝑎</m:t>
                                    </m:r>
                                    <m:r>
                                      <a:rPr lang="en-US" sz="1400" b="0" i="1" smtClean="0">
                                        <a:latin typeface="Cambria Math" panose="02040503050406030204" pitchFamily="18" charset="0"/>
                                      </a:rPr>
                                      <m:t>_</m:t>
                                    </m:r>
                                    <m:r>
                                      <a:rPr lang="en-US" sz="1400" b="0" i="1" smtClean="0">
                                        <a:latin typeface="Cambria Math" panose="02040503050406030204" pitchFamily="18" charset="0"/>
                                      </a:rPr>
                                      <m:t>𝐿𝑜𝑠𝑠</m:t>
                                    </m:r>
                                  </m:e>
                                  <m:sub>
                                    <m:r>
                                      <a:rPr lang="en-US" sz="1400" b="0" i="1" smtClean="0">
                                        <a:latin typeface="Cambria Math" panose="02040503050406030204" pitchFamily="18" charset="0"/>
                                      </a:rPr>
                                      <m:t>3</m:t>
                                    </m:r>
                                  </m:sub>
                                </m:sSub>
                              </m:oMath>
                            </m:oMathPara>
                          </a14:m>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𝐷𝑎𝑡𝑎</m:t>
                                    </m:r>
                                    <m:r>
                                      <a:rPr lang="en-US" sz="1400" b="0" i="1" smtClean="0">
                                        <a:latin typeface="Cambria Math" panose="02040503050406030204" pitchFamily="18" charset="0"/>
                                      </a:rPr>
                                      <m:t>_</m:t>
                                    </m:r>
                                    <m:r>
                                      <a:rPr lang="en-US" sz="1400" b="0" i="1" smtClean="0">
                                        <a:latin typeface="Cambria Math" panose="02040503050406030204" pitchFamily="18" charset="0"/>
                                      </a:rPr>
                                      <m:t>𝐿𝑜𝑠𝑠</m:t>
                                    </m:r>
                                  </m:e>
                                  <m:sub>
                                    <m:r>
                                      <a:rPr lang="en-US" sz="1400" b="0" i="1" smtClean="0">
                                        <a:latin typeface="Cambria Math" panose="02040503050406030204" pitchFamily="18" charset="0"/>
                                      </a:rPr>
                                      <m:t>2</m:t>
                                    </m:r>
                                  </m:sub>
                                </m:sSub>
                              </m:oMath>
                            </m:oMathPara>
                          </a14:m>
                          <a:endParaRPr lang="en-US" sz="1400" dirty="0"/>
                        </a:p>
                      </a:txBody>
                      <a:tcPr/>
                    </a:tc>
                    <a:tc>
                      <a:txBody>
                        <a:bodyPr/>
                        <a:lstStyle/>
                        <a:p>
                          <a:pPr rtl="1"/>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𝐷𝑎𝑡𝑎</m:t>
                                    </m:r>
                                    <m:r>
                                      <a:rPr lang="en-US" sz="1400" b="0" i="1" smtClean="0">
                                        <a:latin typeface="Cambria Math" panose="02040503050406030204" pitchFamily="18" charset="0"/>
                                      </a:rPr>
                                      <m:t>_</m:t>
                                    </m:r>
                                    <m:r>
                                      <a:rPr lang="en-US" sz="1400" b="0" i="1" smtClean="0">
                                        <a:latin typeface="Cambria Math" panose="02040503050406030204" pitchFamily="18" charset="0"/>
                                      </a:rPr>
                                      <m:t>𝐿𝑜𝑠𝑠</m:t>
                                    </m:r>
                                  </m:e>
                                  <m:sub>
                                    <m:r>
                                      <a:rPr lang="en-US" sz="1400" b="0" i="1" smtClean="0">
                                        <a:latin typeface="Cambria Math" panose="02040503050406030204" pitchFamily="18" charset="0"/>
                                      </a:rPr>
                                      <m:t>1</m:t>
                                    </m:r>
                                  </m:sub>
                                </m:sSub>
                              </m:oMath>
                            </m:oMathPara>
                          </a14:m>
                          <a:endParaRPr lang="fa-IR" sz="1400" dirty="0"/>
                        </a:p>
                      </a:txBody>
                      <a:tcPr/>
                    </a:tc>
                    <a:extLst>
                      <a:ext uri="{0D108BD9-81ED-4DB2-BD59-A6C34878D82A}">
                        <a16:rowId xmlns:a16="http://schemas.microsoft.com/office/drawing/2014/main" xmlns="" val="1262587272"/>
                      </a:ext>
                    </a:extLst>
                  </a:tr>
                  <a:tr h="370840">
                    <a:tc>
                      <a:txBody>
                        <a:bodyPr/>
                        <a:lstStyle/>
                        <a:p>
                          <a:pPr rtl="1"/>
                          <a:r>
                            <a:rPr lang="en-US" sz="1400" dirty="0" err="1">
                              <a:solidFill>
                                <a:srgbClr val="00B0F0"/>
                              </a:solidFill>
                            </a:rPr>
                            <a:t>Objective_function</a:t>
                          </a:r>
                          <a:endParaRPr lang="en-US" sz="1400" dirty="0">
                            <a:solidFill>
                              <a:srgbClr val="00B0F0"/>
                            </a:solidFill>
                          </a:endParaRPr>
                        </a:p>
                      </a:txBody>
                      <a:tcPr/>
                    </a:tc>
                    <a:tc>
                      <a:txBody>
                        <a:bodyPr/>
                        <a:lstStyle/>
                        <a:p>
                          <a:pPr rtl="1"/>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𝐴𝑣𝑔</m:t>
                                    </m:r>
                                    <m:r>
                                      <a:rPr lang="en-US" sz="1400" b="0" i="1" smtClean="0">
                                        <a:latin typeface="Cambria Math" panose="02040503050406030204" pitchFamily="18" charset="0"/>
                                      </a:rPr>
                                      <m:t>_</m:t>
                                    </m:r>
                                    <m:r>
                                      <a:rPr lang="en-US" sz="1400" b="0" i="1" smtClean="0">
                                        <a:latin typeface="Cambria Math" panose="02040503050406030204" pitchFamily="18" charset="0"/>
                                      </a:rPr>
                                      <m:t>𝑆𝑝𝑒𝑒𝑑</m:t>
                                    </m:r>
                                  </m:e>
                                  <m:sub>
                                    <m:r>
                                      <a:rPr lang="en-US" sz="1400" b="0" i="1" smtClean="0">
                                        <a:latin typeface="Cambria Math" panose="02040503050406030204" pitchFamily="18" charset="0"/>
                                      </a:rPr>
                                      <m:t>6</m:t>
                                    </m:r>
                                  </m:sub>
                                </m:sSub>
                              </m:oMath>
                            </m:oMathPara>
                          </a14:m>
                          <a:endParaRPr lang="en-US" sz="1400" dirty="0"/>
                        </a:p>
                      </a:txBody>
                      <a:tcPr/>
                    </a:tc>
                    <a:tc>
                      <a:txBody>
                        <a:bodyPr/>
                        <a:lstStyle/>
                        <a:p>
                          <a:pPr rtl="1"/>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𝐴𝑣𝑔</m:t>
                                    </m:r>
                                    <m:r>
                                      <a:rPr lang="en-US" sz="1400" b="0" i="1" smtClean="0">
                                        <a:latin typeface="Cambria Math" panose="02040503050406030204" pitchFamily="18" charset="0"/>
                                      </a:rPr>
                                      <m:t>_</m:t>
                                    </m:r>
                                    <m:r>
                                      <a:rPr lang="en-US" sz="1400" b="0" i="1" smtClean="0">
                                        <a:latin typeface="Cambria Math" panose="02040503050406030204" pitchFamily="18" charset="0"/>
                                      </a:rPr>
                                      <m:t>𝑆𝑝𝑒𝑒𝑑</m:t>
                                    </m:r>
                                  </m:e>
                                  <m:sub>
                                    <m:r>
                                      <a:rPr lang="en-US" sz="1400" b="0" i="1" smtClean="0">
                                        <a:latin typeface="Cambria Math" panose="02040503050406030204" pitchFamily="18" charset="0"/>
                                      </a:rPr>
                                      <m:t>5</m:t>
                                    </m:r>
                                  </m:sub>
                                </m:sSub>
                              </m:oMath>
                            </m:oMathPara>
                          </a14:m>
                          <a:endParaRPr lang="en-US" sz="1400" dirty="0"/>
                        </a:p>
                      </a:txBody>
                      <a:tcPr/>
                    </a:tc>
                    <a:tc>
                      <a:txBody>
                        <a:bodyPr/>
                        <a:lstStyle/>
                        <a:p>
                          <a:pPr rtl="1"/>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𝐴𝑣𝑔</m:t>
                                    </m:r>
                                    <m:r>
                                      <a:rPr lang="en-US" sz="1400" b="0" i="1" smtClean="0">
                                        <a:latin typeface="Cambria Math" panose="02040503050406030204" pitchFamily="18" charset="0"/>
                                      </a:rPr>
                                      <m:t>_</m:t>
                                    </m:r>
                                    <m:r>
                                      <a:rPr lang="en-US" sz="1400" b="0" i="1" smtClean="0">
                                        <a:latin typeface="Cambria Math" panose="02040503050406030204" pitchFamily="18" charset="0"/>
                                      </a:rPr>
                                      <m:t>𝑆𝑝𝑒𝑒𝑑</m:t>
                                    </m:r>
                                  </m:e>
                                  <m:sub>
                                    <m:r>
                                      <a:rPr lang="en-US" sz="1400" b="0" i="1" smtClean="0">
                                        <a:latin typeface="Cambria Math" panose="02040503050406030204" pitchFamily="18" charset="0"/>
                                      </a:rPr>
                                      <m:t>4</m:t>
                                    </m:r>
                                  </m:sub>
                                </m:sSub>
                              </m:oMath>
                            </m:oMathPara>
                          </a14:m>
                          <a:endParaRPr lang="en-US" sz="1400" dirty="0"/>
                        </a:p>
                      </a:txBody>
                      <a:tcPr/>
                    </a:tc>
                    <a:tc>
                      <a:txBody>
                        <a:bodyPr/>
                        <a:lstStyle/>
                        <a:p>
                          <a:pPr rtl="1"/>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𝐴𝑣𝑔</m:t>
                                    </m:r>
                                    <m:r>
                                      <a:rPr lang="en-US" sz="1400" b="0" i="1" smtClean="0">
                                        <a:latin typeface="Cambria Math" panose="02040503050406030204" pitchFamily="18" charset="0"/>
                                      </a:rPr>
                                      <m:t>_</m:t>
                                    </m:r>
                                    <m:r>
                                      <a:rPr lang="en-US" sz="1400" b="0" i="1" smtClean="0">
                                        <a:latin typeface="Cambria Math" panose="02040503050406030204" pitchFamily="18" charset="0"/>
                                      </a:rPr>
                                      <m:t>𝑆𝑝𝑒𝑒𝑑</m:t>
                                    </m:r>
                                  </m:e>
                                  <m:sub>
                                    <m:r>
                                      <a:rPr lang="en-US" sz="1400" b="0" i="1" smtClean="0">
                                        <a:latin typeface="Cambria Math" panose="02040503050406030204" pitchFamily="18" charset="0"/>
                                      </a:rPr>
                                      <m:t>3</m:t>
                                    </m:r>
                                  </m:sub>
                                </m:sSub>
                              </m:oMath>
                            </m:oMathPara>
                          </a14:m>
                          <a:endParaRPr lang="en-US" sz="1400" dirty="0"/>
                        </a:p>
                      </a:txBody>
                      <a:tcPr/>
                    </a:tc>
                    <a:tc>
                      <a:txBody>
                        <a:bodyPr/>
                        <a:lstStyle/>
                        <a:p>
                          <a:pPr rtl="1"/>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𝐴𝑣𝑔</m:t>
                                    </m:r>
                                    <m:r>
                                      <a:rPr lang="en-US" sz="1400" b="0" i="1" smtClean="0">
                                        <a:latin typeface="Cambria Math" panose="02040503050406030204" pitchFamily="18" charset="0"/>
                                      </a:rPr>
                                      <m:t>_</m:t>
                                    </m:r>
                                    <m:r>
                                      <a:rPr lang="en-US" sz="1400" b="0" i="1" smtClean="0">
                                        <a:latin typeface="Cambria Math" panose="02040503050406030204" pitchFamily="18" charset="0"/>
                                      </a:rPr>
                                      <m:t>𝑆𝑝𝑒𝑒𝑑</m:t>
                                    </m:r>
                                  </m:e>
                                  <m:sub>
                                    <m:r>
                                      <a:rPr lang="en-US" sz="1400" b="0" i="1" smtClean="0">
                                        <a:latin typeface="Cambria Math" panose="02040503050406030204" pitchFamily="18" charset="0"/>
                                      </a:rPr>
                                      <m:t>2</m:t>
                                    </m:r>
                                  </m:sub>
                                </m:sSub>
                              </m:oMath>
                            </m:oMathPara>
                          </a14:m>
                          <a:endParaRPr lang="en-US" sz="1400" dirty="0"/>
                        </a:p>
                      </a:txBody>
                      <a:tcPr/>
                    </a:tc>
                    <a:tc>
                      <a:txBody>
                        <a:bodyPr/>
                        <a:lstStyle/>
                        <a:p>
                          <a:pPr rtl="1"/>
                          <a14:m>
                            <m:oMathPara xmlns:m="http://schemas.openxmlformats.org/officeDocument/2006/math">
                              <m:oMathParaPr>
                                <m:jc m:val="centerGroup"/>
                              </m:oMathParaPr>
                              <m:oMath xmlns:m="http://schemas.openxmlformats.org/officeDocument/2006/math">
                                <m:sSub>
                                  <m:sSubPr>
                                    <m:ctrlPr>
                                      <a:rPr lang="fa-IR" sz="1400" i="1" smtClean="0">
                                        <a:latin typeface="Cambria Math" panose="02040503050406030204" pitchFamily="18" charset="0"/>
                                      </a:rPr>
                                    </m:ctrlPr>
                                  </m:sSubPr>
                                  <m:e>
                                    <m:r>
                                      <a:rPr lang="en-US" sz="1400" b="0" i="1" smtClean="0">
                                        <a:latin typeface="Cambria Math" panose="02040503050406030204" pitchFamily="18" charset="0"/>
                                      </a:rPr>
                                      <m:t>𝐴𝑣𝑔</m:t>
                                    </m:r>
                                    <m:r>
                                      <a:rPr lang="en-US" sz="1400" b="0" i="1" smtClean="0">
                                        <a:latin typeface="Cambria Math" panose="02040503050406030204" pitchFamily="18" charset="0"/>
                                      </a:rPr>
                                      <m:t>_</m:t>
                                    </m:r>
                                    <m:r>
                                      <a:rPr lang="en-US" sz="1400" b="0" i="1" smtClean="0">
                                        <a:latin typeface="Cambria Math" panose="02040503050406030204" pitchFamily="18" charset="0"/>
                                      </a:rPr>
                                      <m:t>𝑆𝑝𝑒𝑒𝑑</m:t>
                                    </m:r>
                                  </m:e>
                                  <m:sub>
                                    <m:r>
                                      <a:rPr lang="en-US" sz="1400" b="0" i="1" smtClean="0">
                                        <a:latin typeface="Cambria Math" panose="02040503050406030204" pitchFamily="18" charset="0"/>
                                      </a:rPr>
                                      <m:t>1</m:t>
                                    </m:r>
                                  </m:sub>
                                </m:sSub>
                              </m:oMath>
                            </m:oMathPara>
                          </a14:m>
                          <a:endParaRPr lang="en-US" sz="1400" dirty="0"/>
                        </a:p>
                      </a:txBody>
                      <a:tcPr/>
                    </a:tc>
                    <a:extLst>
                      <a:ext uri="{0D108BD9-81ED-4DB2-BD59-A6C34878D82A}">
                        <a16:rowId xmlns:a16="http://schemas.microsoft.com/office/drawing/2014/main" xmlns="" val="2549477616"/>
                      </a:ext>
                    </a:extLst>
                  </a:tr>
                  <a:tr h="370840">
                    <a:tc>
                      <a:txBody>
                        <a:bodyPr/>
                        <a:lstStyle/>
                        <a:p>
                          <a:pPr rtl="1"/>
                          <a:endParaRPr lang="fa-IR" sz="1400" dirty="0"/>
                        </a:p>
                      </a:txBody>
                      <a:tcPr/>
                    </a:tc>
                    <a:tc>
                      <a:txBody>
                        <a:bodyPr/>
                        <a:lstStyle/>
                        <a:p>
                          <a:pPr rtl="1"/>
                          <a:endParaRPr lang="fa-IR" sz="1400" dirty="0"/>
                        </a:p>
                      </a:txBody>
                      <a:tcPr/>
                    </a:tc>
                    <a:tc>
                      <a:txBody>
                        <a:bodyPr/>
                        <a:lstStyle/>
                        <a:p>
                          <a:pPr rtl="1"/>
                          <a:endParaRPr lang="fa-IR" sz="1400" dirty="0"/>
                        </a:p>
                      </a:txBody>
                      <a:tcPr/>
                    </a:tc>
                    <a:tc>
                      <a:txBody>
                        <a:bodyPr/>
                        <a:lstStyle/>
                        <a:p>
                          <a:pPr rtl="1"/>
                          <a:endParaRPr lang="fa-IR" sz="1400"/>
                        </a:p>
                      </a:txBody>
                      <a:tcPr/>
                    </a:tc>
                    <a:tc>
                      <a:txBody>
                        <a:bodyPr/>
                        <a:lstStyle/>
                        <a:p>
                          <a:pPr rtl="1"/>
                          <a:endParaRPr lang="fa-IR" sz="1400"/>
                        </a:p>
                      </a:txBody>
                      <a:tcPr/>
                    </a:tc>
                    <a:tc>
                      <a:txBody>
                        <a:bodyPr/>
                        <a:lstStyle/>
                        <a:p>
                          <a:pPr rtl="1"/>
                          <a:endParaRPr lang="fa-IR" sz="1400" dirty="0"/>
                        </a:p>
                      </a:txBody>
                      <a:tcPr/>
                    </a:tc>
                    <a:tc>
                      <a:txBody>
                        <a:bodyPr/>
                        <a:lstStyle/>
                        <a:p>
                          <a:pPr rtl="1"/>
                          <a:r>
                            <a:rPr lang="sv-SE" sz="1400" dirty="0">
                              <a:solidFill>
                                <a:srgbClr val="00B0F0"/>
                              </a:solidFill>
                            </a:rPr>
                            <a:t>Score</a:t>
                          </a:r>
                          <a:endParaRPr lang="fa-IR" sz="1400" dirty="0">
                            <a:solidFill>
                              <a:srgbClr val="00B0F0"/>
                            </a:solidFill>
                          </a:endParaRPr>
                        </a:p>
                      </a:txBody>
                      <a:tcPr/>
                    </a:tc>
                    <a:extLst>
                      <a:ext uri="{0D108BD9-81ED-4DB2-BD59-A6C34878D82A}">
                        <a16:rowId xmlns:a16="http://schemas.microsoft.com/office/drawing/2014/main" xmlns="" val="3641597315"/>
                      </a:ext>
                    </a:extLst>
                  </a:tr>
                  <a:tr h="370840">
                    <a:tc>
                      <a:txBody>
                        <a:bodyPr/>
                        <a:lstStyle/>
                        <a:p>
                          <a:pPr rtl="1"/>
                          <a:endParaRPr lang="fa-IR" sz="1400" dirty="0"/>
                        </a:p>
                      </a:txBody>
                      <a:tcPr/>
                    </a:tc>
                    <a:tc>
                      <a:txBody>
                        <a:bodyPr/>
                        <a:lstStyle/>
                        <a:p>
                          <a:pPr rtl="1"/>
                          <a:endParaRPr lang="fa-IR" sz="1400" dirty="0"/>
                        </a:p>
                      </a:txBody>
                      <a:tcPr/>
                    </a:tc>
                    <a:tc>
                      <a:txBody>
                        <a:bodyPr/>
                        <a:lstStyle/>
                        <a:p>
                          <a:pPr rtl="1"/>
                          <a:endParaRPr lang="fa-IR" sz="1400" dirty="0"/>
                        </a:p>
                      </a:txBody>
                      <a:tcPr/>
                    </a:tc>
                    <a:tc>
                      <a:txBody>
                        <a:bodyPr/>
                        <a:lstStyle/>
                        <a:p>
                          <a:pPr rtl="1"/>
                          <a:endParaRPr lang="fa-IR" sz="1400" dirty="0"/>
                        </a:p>
                      </a:txBody>
                      <a:tcPr/>
                    </a:tc>
                    <a:tc>
                      <a:txBody>
                        <a:bodyPr/>
                        <a:lstStyle/>
                        <a:p>
                          <a:pPr rtl="1"/>
                          <a:endParaRPr lang="fa-IR" sz="1400" dirty="0"/>
                        </a:p>
                      </a:txBody>
                      <a:tcPr/>
                    </a:tc>
                    <a:tc>
                      <a:txBody>
                        <a:bodyPr/>
                        <a:lstStyle/>
                        <a:p>
                          <a:pPr rtl="1"/>
                          <a:endParaRPr lang="fa-IR" sz="1400" dirty="0"/>
                        </a:p>
                      </a:txBody>
                      <a:tcPr/>
                    </a:tc>
                    <a:tc>
                      <a:txBody>
                        <a:bodyPr/>
                        <a:lstStyle/>
                        <a:p>
                          <a:pPr rtl="1"/>
                          <a:r>
                            <a:rPr lang="en-US" sz="1400" dirty="0">
                              <a:solidFill>
                                <a:srgbClr val="FF0000"/>
                              </a:solidFill>
                            </a:rPr>
                            <a:t>Exe Time (</a:t>
                          </a:r>
                          <a:r>
                            <a:rPr lang="en-US" sz="1400" dirty="0" err="1">
                              <a:solidFill>
                                <a:srgbClr val="FF0000"/>
                              </a:solidFill>
                            </a:rPr>
                            <a:t>msec</a:t>
                          </a:r>
                          <a:r>
                            <a:rPr lang="en-US" sz="1400" dirty="0">
                              <a:solidFill>
                                <a:srgbClr val="FF0000"/>
                              </a:solidFill>
                            </a:rPr>
                            <a:t>)</a:t>
                          </a:r>
                          <a:endParaRPr lang="fa-IR" sz="1400" dirty="0">
                            <a:solidFill>
                              <a:srgbClr val="FF0000"/>
                            </a:solidFill>
                          </a:endParaRPr>
                        </a:p>
                      </a:txBody>
                      <a:tcPr/>
                    </a:tc>
                    <a:extLst>
                      <a:ext uri="{0D108BD9-81ED-4DB2-BD59-A6C34878D82A}">
                        <a16:rowId xmlns:a16="http://schemas.microsoft.com/office/drawing/2014/main" xmlns="" val="3642646860"/>
                      </a:ext>
                    </a:extLst>
                  </a:tr>
                </a:tbl>
              </a:graphicData>
            </a:graphic>
          </p:graphicFrame>
        </mc:Choice>
        <mc:Fallback xmlns="">
          <p:graphicFrame>
            <p:nvGraphicFramePr>
              <p:cNvPr id="7" name="Table 7">
                <a:extLst>
                  <a:ext uri="{FF2B5EF4-FFF2-40B4-BE49-F238E27FC236}">
                    <a16:creationId xmlns:a16="http://schemas.microsoft.com/office/drawing/2014/main" id="{74BEDE9F-4B72-15A5-9321-8F2CB167CF7D}"/>
                  </a:ext>
                </a:extLst>
              </p:cNvPr>
              <p:cNvGraphicFramePr>
                <a:graphicFrameLocks noGrp="1"/>
              </p:cNvGraphicFramePr>
              <p:nvPr>
                <p:extLst>
                  <p:ext uri="{D42A27DB-BD31-4B8C-83A1-F6EECF244321}">
                    <p14:modId xmlns:p14="http://schemas.microsoft.com/office/powerpoint/2010/main" val="4025808965"/>
                  </p:ext>
                </p:extLst>
              </p:nvPr>
            </p:nvGraphicFramePr>
            <p:xfrm>
              <a:off x="1653946" y="1825005"/>
              <a:ext cx="9336608" cy="4013200"/>
            </p:xfrm>
            <a:graphic>
              <a:graphicData uri="http://schemas.openxmlformats.org/drawingml/2006/table">
                <a:tbl>
                  <a:tblPr rtl="1" firstRow="1" bandRow="1">
                    <a:tableStyleId>{5940675A-B579-460E-94D1-54222C63F5DA}</a:tableStyleId>
                  </a:tblPr>
                  <a:tblGrid>
                    <a:gridCol w="1605439">
                      <a:extLst>
                        <a:ext uri="{9D8B030D-6E8A-4147-A177-3AD203B41FA5}">
                          <a16:colId xmlns:a16="http://schemas.microsoft.com/office/drawing/2014/main" val="2900909174"/>
                        </a:ext>
                      </a:extLst>
                    </a:gridCol>
                    <a:gridCol w="1203272">
                      <a:extLst>
                        <a:ext uri="{9D8B030D-6E8A-4147-A177-3AD203B41FA5}">
                          <a16:colId xmlns:a16="http://schemas.microsoft.com/office/drawing/2014/main" val="3389219385"/>
                        </a:ext>
                      </a:extLst>
                    </a:gridCol>
                    <a:gridCol w="1203272">
                      <a:extLst>
                        <a:ext uri="{9D8B030D-6E8A-4147-A177-3AD203B41FA5}">
                          <a16:colId xmlns:a16="http://schemas.microsoft.com/office/drawing/2014/main" val="4083449822"/>
                        </a:ext>
                      </a:extLst>
                    </a:gridCol>
                    <a:gridCol w="1199838">
                      <a:extLst>
                        <a:ext uri="{9D8B030D-6E8A-4147-A177-3AD203B41FA5}">
                          <a16:colId xmlns:a16="http://schemas.microsoft.com/office/drawing/2014/main" val="3546919636"/>
                        </a:ext>
                      </a:extLst>
                    </a:gridCol>
                    <a:gridCol w="1290735">
                      <a:extLst>
                        <a:ext uri="{9D8B030D-6E8A-4147-A177-3AD203B41FA5}">
                          <a16:colId xmlns:a16="http://schemas.microsoft.com/office/drawing/2014/main" val="904047348"/>
                        </a:ext>
                      </a:extLst>
                    </a:gridCol>
                    <a:gridCol w="1308914">
                      <a:extLst>
                        <a:ext uri="{9D8B030D-6E8A-4147-A177-3AD203B41FA5}">
                          <a16:colId xmlns:a16="http://schemas.microsoft.com/office/drawing/2014/main" val="3012876347"/>
                        </a:ext>
                      </a:extLst>
                    </a:gridCol>
                    <a:gridCol w="1525138">
                      <a:extLst>
                        <a:ext uri="{9D8B030D-6E8A-4147-A177-3AD203B41FA5}">
                          <a16:colId xmlns:a16="http://schemas.microsoft.com/office/drawing/2014/main" val="3803697345"/>
                        </a:ext>
                      </a:extLst>
                    </a:gridCol>
                  </a:tblGrid>
                  <a:tr h="370840">
                    <a:tc>
                      <a:txBody>
                        <a:bodyPr/>
                        <a:lstStyle/>
                        <a:p>
                          <a:pPr rtl="1"/>
                          <a:endParaRPr lang="fa-IR" sz="1400" dirty="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en-US" sz="1400" dirty="0"/>
                            <a:t>U2</a:t>
                          </a:r>
                          <a:endParaRPr lang="fa-IR" sz="1400" dirty="0"/>
                        </a:p>
                      </a:txBody>
                      <a:tcPr/>
                    </a:tc>
                    <a:tc>
                      <a:txBody>
                        <a:bodyPr/>
                        <a:lstStyle/>
                        <a:p>
                          <a:pPr rtl="1"/>
                          <a:r>
                            <a:rPr lang="en-US" sz="1400" dirty="0"/>
                            <a:t>U1</a:t>
                          </a:r>
                          <a:endParaRPr lang="fa-IR" sz="1400" dirty="0"/>
                        </a:p>
                      </a:txBody>
                      <a:tcPr/>
                    </a:tc>
                    <a:tc>
                      <a:txBody>
                        <a:bodyPr/>
                        <a:lstStyle/>
                        <a:p>
                          <a:pPr rtl="1"/>
                          <a:r>
                            <a:rPr lang="en-US" sz="1400" dirty="0"/>
                            <a:t>U1</a:t>
                          </a:r>
                          <a:endParaRPr lang="fa-IR" sz="1400" dirty="0"/>
                        </a:p>
                      </a:txBody>
                      <a:tcPr/>
                    </a:tc>
                    <a:tc>
                      <a:txBody>
                        <a:bodyPr/>
                        <a:lstStyle/>
                        <a:p>
                          <a:pPr rtl="1"/>
                          <a:r>
                            <a:rPr lang="en-US" sz="1400" dirty="0"/>
                            <a:t>U1</a:t>
                          </a:r>
                          <a:endParaRPr lang="fa-IR" sz="1400" dirty="0"/>
                        </a:p>
                      </a:txBody>
                      <a:tcPr/>
                    </a:tc>
                    <a:extLst>
                      <a:ext uri="{0D108BD9-81ED-4DB2-BD59-A6C34878D82A}">
                        <a16:rowId xmlns:a16="http://schemas.microsoft.com/office/drawing/2014/main" val="2511956236"/>
                      </a:ext>
                    </a:extLst>
                  </a:tr>
                  <a:tr h="370840">
                    <a:tc>
                      <a:txBody>
                        <a:bodyPr/>
                        <a:lstStyle/>
                        <a:p>
                          <a:pPr rtl="1"/>
                          <a:endParaRPr lang="fa-IR" sz="140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en-US" sz="1400" dirty="0"/>
                            <a:t>U3</a:t>
                          </a:r>
                          <a:endParaRPr lang="fa-IR" sz="1400" dirty="0"/>
                        </a:p>
                      </a:txBody>
                      <a:tcPr/>
                    </a:tc>
                    <a:tc>
                      <a:txBody>
                        <a:bodyPr/>
                        <a:lstStyle/>
                        <a:p>
                          <a:pPr rtl="1"/>
                          <a:r>
                            <a:rPr lang="en-US" sz="1400" dirty="0"/>
                            <a:t>U2</a:t>
                          </a:r>
                          <a:endParaRPr lang="fa-IR" sz="1400" dirty="0"/>
                        </a:p>
                      </a:txBody>
                      <a:tcPr/>
                    </a:tc>
                    <a:tc>
                      <a:txBody>
                        <a:bodyPr/>
                        <a:lstStyle/>
                        <a:p>
                          <a:pPr rtl="1"/>
                          <a:r>
                            <a:rPr lang="sv-SE" sz="1400" dirty="0"/>
                            <a:t>-</a:t>
                          </a:r>
                          <a:endParaRPr lang="fa-IR" sz="1400" dirty="0"/>
                        </a:p>
                      </a:txBody>
                      <a:tcPr/>
                    </a:tc>
                    <a:tc>
                      <a:txBody>
                        <a:bodyPr/>
                        <a:lstStyle/>
                        <a:p>
                          <a:pPr rtl="1"/>
                          <a:r>
                            <a:rPr lang="en-US" sz="1400" dirty="0"/>
                            <a:t>U2</a:t>
                          </a:r>
                          <a:endParaRPr lang="fa-IR" sz="1400" dirty="0"/>
                        </a:p>
                      </a:txBody>
                      <a:tcPr/>
                    </a:tc>
                    <a:extLst>
                      <a:ext uri="{0D108BD9-81ED-4DB2-BD59-A6C34878D82A}">
                        <a16:rowId xmlns:a16="http://schemas.microsoft.com/office/drawing/2014/main" val="196422562"/>
                      </a:ext>
                    </a:extLst>
                  </a:tr>
                  <a:tr h="370840">
                    <a:tc>
                      <a:txBody>
                        <a:bodyPr/>
                        <a:lstStyle/>
                        <a:p>
                          <a:pPr rtl="1"/>
                          <a:endParaRPr lang="fa-IR" sz="140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sv-SE" altLang="zh-CN" sz="1400" dirty="0"/>
                            <a:t>U4</a:t>
                          </a:r>
                          <a:endParaRPr lang="fa-IR" sz="1400" dirty="0"/>
                        </a:p>
                      </a:txBody>
                      <a:tcPr/>
                    </a:tc>
                    <a:tc>
                      <a:txBody>
                        <a:bodyPr/>
                        <a:lstStyle/>
                        <a:p>
                          <a:pPr rtl="1"/>
                          <a:r>
                            <a:rPr lang="sv-SE" altLang="zh-CN" sz="1400" dirty="0"/>
                            <a:t>U4</a:t>
                          </a:r>
                          <a:endParaRPr lang="fa-IR" sz="1400" dirty="0"/>
                        </a:p>
                      </a:txBody>
                      <a:tcPr/>
                    </a:tc>
                    <a:tc>
                      <a:txBody>
                        <a:bodyPr/>
                        <a:lstStyle/>
                        <a:p>
                          <a:pPr rtl="1"/>
                          <a:r>
                            <a:rPr lang="sv-SE" sz="1400" dirty="0"/>
                            <a:t>-</a:t>
                          </a:r>
                          <a:endParaRPr lang="fa-IR" sz="1400" dirty="0"/>
                        </a:p>
                      </a:txBody>
                      <a:tcPr/>
                    </a:tc>
                    <a:tc>
                      <a:txBody>
                        <a:bodyPr/>
                        <a:lstStyle/>
                        <a:p>
                          <a:pPr rtl="1"/>
                          <a:r>
                            <a:rPr lang="en-US" sz="1400" dirty="0"/>
                            <a:t>U3</a:t>
                          </a:r>
                          <a:endParaRPr lang="fa-IR" sz="1400" dirty="0"/>
                        </a:p>
                      </a:txBody>
                      <a:tcPr/>
                    </a:tc>
                    <a:extLst>
                      <a:ext uri="{0D108BD9-81ED-4DB2-BD59-A6C34878D82A}">
                        <a16:rowId xmlns:a16="http://schemas.microsoft.com/office/drawing/2014/main" val="1888895259"/>
                      </a:ext>
                    </a:extLst>
                  </a:tr>
                  <a:tr h="370840">
                    <a:tc>
                      <a:txBody>
                        <a:bodyPr/>
                        <a:lstStyle/>
                        <a:p>
                          <a:pPr rtl="1"/>
                          <a:endParaRPr lang="fa-IR" sz="140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sv-SE" altLang="zh-CN" sz="1400" dirty="0"/>
                            <a:t>U5</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tc>
                      <a:txBody>
                        <a:bodyPr/>
                        <a:lstStyle/>
                        <a:p>
                          <a:pPr rtl="1"/>
                          <a:r>
                            <a:rPr lang="sv-SE" sz="1400" dirty="0"/>
                            <a:t>U6</a:t>
                          </a:r>
                          <a:endParaRPr lang="fa-IR" sz="1400" dirty="0"/>
                        </a:p>
                      </a:txBody>
                      <a:tcPr/>
                    </a:tc>
                    <a:extLst>
                      <a:ext uri="{0D108BD9-81ED-4DB2-BD59-A6C34878D82A}">
                        <a16:rowId xmlns:a16="http://schemas.microsoft.com/office/drawing/2014/main" val="3045087416"/>
                      </a:ext>
                    </a:extLst>
                  </a:tr>
                  <a:tr h="370840">
                    <a:tc>
                      <a:txBody>
                        <a:bodyPr/>
                        <a:lstStyle/>
                        <a:p>
                          <a:pPr rtl="1"/>
                          <a:endParaRPr lang="fa-IR" sz="140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sv-SE" sz="1400" dirty="0"/>
                            <a:t>U6</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extLst>
                      <a:ext uri="{0D108BD9-81ED-4DB2-BD59-A6C34878D82A}">
                        <a16:rowId xmlns:a16="http://schemas.microsoft.com/office/drawing/2014/main" val="997640321"/>
                      </a:ext>
                    </a:extLst>
                  </a:tr>
                  <a:tr h="370840">
                    <a:tc>
                      <a:txBody>
                        <a:bodyPr/>
                        <a:lstStyle/>
                        <a:p>
                          <a:pPr rtl="1"/>
                          <a:endParaRPr lang="fa-IR" sz="1400"/>
                        </a:p>
                      </a:txBody>
                      <a:tcPr/>
                    </a:tc>
                    <a:tc>
                      <a:txBody>
                        <a:bodyPr/>
                        <a:lstStyle/>
                        <a:p>
                          <a:pPr rtl="1"/>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tc>
                      <a:txBody>
                        <a:bodyPr/>
                        <a:lstStyle/>
                        <a:p>
                          <a:pPr rtl="1"/>
                          <a:r>
                            <a:rPr lang="sv-SE" sz="1400" dirty="0"/>
                            <a:t>-</a:t>
                          </a:r>
                          <a:endParaRPr lang="fa-IR" sz="1400" dirty="0"/>
                        </a:p>
                      </a:txBody>
                      <a:tcPr/>
                    </a:tc>
                    <a:extLst>
                      <a:ext uri="{0D108BD9-81ED-4DB2-BD59-A6C34878D82A}">
                        <a16:rowId xmlns:a16="http://schemas.microsoft.com/office/drawing/2014/main" val="3014610490"/>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sv-SE" sz="1400" dirty="0"/>
                            <a:t>-</a:t>
                          </a:r>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sv-SE" sz="1400" dirty="0"/>
                            <a:t>-</a:t>
                          </a:r>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sv-SE" sz="1400" dirty="0"/>
                            <a:t>-</a:t>
                          </a:r>
                          <a:endParaRPr lang="fa-IR"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sv-SE" sz="1400" dirty="0"/>
                            <a:t>-</a:t>
                          </a:r>
                          <a:endParaRPr lang="fa-IR" sz="1400" dirty="0"/>
                        </a:p>
                      </a:txBody>
                      <a:tcPr/>
                    </a:tc>
                    <a:tc>
                      <a:txBody>
                        <a:bodyPr/>
                        <a:lstStyle/>
                        <a:p>
                          <a:pPr rtl="1"/>
                          <a:r>
                            <a:rPr lang="sv-SE" sz="1400" dirty="0"/>
                            <a:t>-</a:t>
                          </a:r>
                          <a:endParaRPr lang="fa-IR" sz="1400" dirty="0"/>
                        </a:p>
                      </a:txBody>
                      <a:tcPr/>
                    </a:tc>
                    <a:extLst>
                      <a:ext uri="{0D108BD9-81ED-4DB2-BD59-A6C34878D82A}">
                        <a16:rowId xmlns:a16="http://schemas.microsoft.com/office/drawing/2014/main" val="3313993164"/>
                      </a:ext>
                    </a:extLst>
                  </a:tr>
                  <a:tr h="30480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err="1">
                              <a:solidFill>
                                <a:srgbClr val="00B0F0"/>
                              </a:solidFill>
                            </a:rPr>
                            <a:t>Penalty_term</a:t>
                          </a:r>
                          <a:endParaRPr lang="en-US" sz="1400" dirty="0">
                            <a:solidFill>
                              <a:srgbClr val="00B0F0"/>
                            </a:solidFill>
                          </a:endParaRPr>
                        </a:p>
                      </a:txBody>
                      <a:tcPr/>
                    </a:tc>
                    <a:tc>
                      <a:txBody>
                        <a:bodyPr/>
                        <a:lstStyle/>
                        <a:p>
                          <a:endParaRPr lang="en-US"/>
                        </a:p>
                      </a:txBody>
                      <a:tcPr>
                        <a:blipFill>
                          <a:blip r:embed="rId2"/>
                          <a:stretch>
                            <a:fillRect l="-133333" t="-854000" r="-541919" b="-370000"/>
                          </a:stretch>
                        </a:blipFill>
                      </a:tcPr>
                    </a:tc>
                    <a:tc>
                      <a:txBody>
                        <a:bodyPr/>
                        <a:lstStyle/>
                        <a:p>
                          <a:endParaRPr lang="en-US"/>
                        </a:p>
                      </a:txBody>
                      <a:tcPr>
                        <a:blipFill>
                          <a:blip r:embed="rId2"/>
                          <a:stretch>
                            <a:fillRect l="-234518" t="-854000" r="-444670" b="-370000"/>
                          </a:stretch>
                        </a:blipFill>
                      </a:tcPr>
                    </a:tc>
                    <a:tc>
                      <a:txBody>
                        <a:bodyPr/>
                        <a:lstStyle/>
                        <a:p>
                          <a:endParaRPr lang="en-US"/>
                        </a:p>
                      </a:txBody>
                      <a:tcPr>
                        <a:blipFill>
                          <a:blip r:embed="rId2"/>
                          <a:stretch>
                            <a:fillRect l="-334518" t="-854000" r="-344670" b="-370000"/>
                          </a:stretch>
                        </a:blipFill>
                      </a:tcPr>
                    </a:tc>
                    <a:tc>
                      <a:txBody>
                        <a:bodyPr/>
                        <a:lstStyle/>
                        <a:p>
                          <a:endParaRPr lang="en-US"/>
                        </a:p>
                      </a:txBody>
                      <a:tcPr>
                        <a:blipFill>
                          <a:blip r:embed="rId2"/>
                          <a:stretch>
                            <a:fillRect l="-403774" t="-854000" r="-220283" b="-370000"/>
                          </a:stretch>
                        </a:blipFill>
                      </a:tcPr>
                    </a:tc>
                    <a:tc>
                      <a:txBody>
                        <a:bodyPr/>
                        <a:lstStyle/>
                        <a:p>
                          <a:endParaRPr lang="en-US"/>
                        </a:p>
                      </a:txBody>
                      <a:tcPr>
                        <a:blipFill>
                          <a:blip r:embed="rId2"/>
                          <a:stretch>
                            <a:fillRect l="-496744" t="-854000" r="-117209" b="-370000"/>
                          </a:stretch>
                        </a:blipFill>
                      </a:tcPr>
                    </a:tc>
                    <a:tc>
                      <a:txBody>
                        <a:bodyPr/>
                        <a:lstStyle/>
                        <a:p>
                          <a:endParaRPr lang="en-US"/>
                        </a:p>
                      </a:txBody>
                      <a:tcPr>
                        <a:blipFill>
                          <a:blip r:embed="rId2"/>
                          <a:stretch>
                            <a:fillRect l="-513200" t="-854000" r="-800" b="-370000"/>
                          </a:stretch>
                        </a:blipFill>
                      </a:tcPr>
                    </a:tc>
                    <a:extLst>
                      <a:ext uri="{0D108BD9-81ED-4DB2-BD59-A6C34878D82A}">
                        <a16:rowId xmlns:a16="http://schemas.microsoft.com/office/drawing/2014/main" val="1262587272"/>
                      </a:ext>
                    </a:extLst>
                  </a:tr>
                  <a:tr h="370840">
                    <a:tc>
                      <a:txBody>
                        <a:bodyPr/>
                        <a:lstStyle/>
                        <a:p>
                          <a:pPr rtl="1"/>
                          <a:r>
                            <a:rPr lang="en-US" sz="1400" dirty="0" err="1">
                              <a:solidFill>
                                <a:srgbClr val="00B0F0"/>
                              </a:solidFill>
                            </a:rPr>
                            <a:t>Objective_function</a:t>
                          </a:r>
                          <a:endParaRPr lang="en-US" sz="1400" dirty="0">
                            <a:solidFill>
                              <a:srgbClr val="00B0F0"/>
                            </a:solidFill>
                          </a:endParaRPr>
                        </a:p>
                      </a:txBody>
                      <a:tcPr/>
                    </a:tc>
                    <a:tc>
                      <a:txBody>
                        <a:bodyPr/>
                        <a:lstStyle/>
                        <a:p>
                          <a:endParaRPr lang="en-US"/>
                        </a:p>
                      </a:txBody>
                      <a:tcPr>
                        <a:blipFill>
                          <a:blip r:embed="rId2"/>
                          <a:stretch>
                            <a:fillRect l="-133333" t="-781967" r="-541919" b="-203279"/>
                          </a:stretch>
                        </a:blipFill>
                      </a:tcPr>
                    </a:tc>
                    <a:tc>
                      <a:txBody>
                        <a:bodyPr/>
                        <a:lstStyle/>
                        <a:p>
                          <a:endParaRPr lang="en-US"/>
                        </a:p>
                      </a:txBody>
                      <a:tcPr>
                        <a:blipFill>
                          <a:blip r:embed="rId2"/>
                          <a:stretch>
                            <a:fillRect l="-234518" t="-781967" r="-444670" b="-203279"/>
                          </a:stretch>
                        </a:blipFill>
                      </a:tcPr>
                    </a:tc>
                    <a:tc>
                      <a:txBody>
                        <a:bodyPr/>
                        <a:lstStyle/>
                        <a:p>
                          <a:endParaRPr lang="en-US"/>
                        </a:p>
                      </a:txBody>
                      <a:tcPr>
                        <a:blipFill>
                          <a:blip r:embed="rId2"/>
                          <a:stretch>
                            <a:fillRect l="-334518" t="-781967" r="-344670" b="-203279"/>
                          </a:stretch>
                        </a:blipFill>
                      </a:tcPr>
                    </a:tc>
                    <a:tc>
                      <a:txBody>
                        <a:bodyPr/>
                        <a:lstStyle/>
                        <a:p>
                          <a:endParaRPr lang="en-US"/>
                        </a:p>
                      </a:txBody>
                      <a:tcPr>
                        <a:blipFill>
                          <a:blip r:embed="rId2"/>
                          <a:stretch>
                            <a:fillRect l="-403774" t="-781967" r="-220283" b="-203279"/>
                          </a:stretch>
                        </a:blipFill>
                      </a:tcPr>
                    </a:tc>
                    <a:tc>
                      <a:txBody>
                        <a:bodyPr/>
                        <a:lstStyle/>
                        <a:p>
                          <a:endParaRPr lang="en-US"/>
                        </a:p>
                      </a:txBody>
                      <a:tcPr>
                        <a:blipFill>
                          <a:blip r:embed="rId2"/>
                          <a:stretch>
                            <a:fillRect l="-496744" t="-781967" r="-117209" b="-203279"/>
                          </a:stretch>
                        </a:blipFill>
                      </a:tcPr>
                    </a:tc>
                    <a:tc>
                      <a:txBody>
                        <a:bodyPr/>
                        <a:lstStyle/>
                        <a:p>
                          <a:endParaRPr lang="en-US"/>
                        </a:p>
                      </a:txBody>
                      <a:tcPr>
                        <a:blipFill>
                          <a:blip r:embed="rId2"/>
                          <a:stretch>
                            <a:fillRect l="-513200" t="-781967" r="-800" b="-203279"/>
                          </a:stretch>
                        </a:blipFill>
                      </a:tcPr>
                    </a:tc>
                    <a:extLst>
                      <a:ext uri="{0D108BD9-81ED-4DB2-BD59-A6C34878D82A}">
                        <a16:rowId xmlns:a16="http://schemas.microsoft.com/office/drawing/2014/main" val="2549477616"/>
                      </a:ext>
                    </a:extLst>
                  </a:tr>
                  <a:tr h="370840">
                    <a:tc>
                      <a:txBody>
                        <a:bodyPr/>
                        <a:lstStyle/>
                        <a:p>
                          <a:pPr rtl="1"/>
                          <a:endParaRPr lang="fa-IR" sz="1400" dirty="0"/>
                        </a:p>
                      </a:txBody>
                      <a:tcPr/>
                    </a:tc>
                    <a:tc>
                      <a:txBody>
                        <a:bodyPr/>
                        <a:lstStyle/>
                        <a:p>
                          <a:pPr rtl="1"/>
                          <a:endParaRPr lang="fa-IR" sz="1400" dirty="0"/>
                        </a:p>
                      </a:txBody>
                      <a:tcPr/>
                    </a:tc>
                    <a:tc>
                      <a:txBody>
                        <a:bodyPr/>
                        <a:lstStyle/>
                        <a:p>
                          <a:pPr rtl="1"/>
                          <a:endParaRPr lang="fa-IR" sz="1400" dirty="0"/>
                        </a:p>
                      </a:txBody>
                      <a:tcPr/>
                    </a:tc>
                    <a:tc>
                      <a:txBody>
                        <a:bodyPr/>
                        <a:lstStyle/>
                        <a:p>
                          <a:pPr rtl="1"/>
                          <a:endParaRPr lang="fa-IR" sz="1400"/>
                        </a:p>
                      </a:txBody>
                      <a:tcPr/>
                    </a:tc>
                    <a:tc>
                      <a:txBody>
                        <a:bodyPr/>
                        <a:lstStyle/>
                        <a:p>
                          <a:pPr rtl="1"/>
                          <a:endParaRPr lang="fa-IR" sz="1400"/>
                        </a:p>
                      </a:txBody>
                      <a:tcPr/>
                    </a:tc>
                    <a:tc>
                      <a:txBody>
                        <a:bodyPr/>
                        <a:lstStyle/>
                        <a:p>
                          <a:pPr rtl="1"/>
                          <a:endParaRPr lang="fa-IR" sz="1400" dirty="0"/>
                        </a:p>
                      </a:txBody>
                      <a:tcPr/>
                    </a:tc>
                    <a:tc>
                      <a:txBody>
                        <a:bodyPr/>
                        <a:lstStyle/>
                        <a:p>
                          <a:pPr rtl="1"/>
                          <a:r>
                            <a:rPr lang="sv-SE" sz="1400" dirty="0">
                              <a:solidFill>
                                <a:srgbClr val="00B0F0"/>
                              </a:solidFill>
                            </a:rPr>
                            <a:t>Score</a:t>
                          </a:r>
                          <a:endParaRPr lang="fa-IR" sz="1400" dirty="0">
                            <a:solidFill>
                              <a:srgbClr val="00B0F0"/>
                            </a:solidFill>
                          </a:endParaRPr>
                        </a:p>
                      </a:txBody>
                      <a:tcPr/>
                    </a:tc>
                    <a:extLst>
                      <a:ext uri="{0D108BD9-81ED-4DB2-BD59-A6C34878D82A}">
                        <a16:rowId xmlns:a16="http://schemas.microsoft.com/office/drawing/2014/main" val="3641597315"/>
                      </a:ext>
                    </a:extLst>
                  </a:tr>
                  <a:tr h="370840">
                    <a:tc>
                      <a:txBody>
                        <a:bodyPr/>
                        <a:lstStyle/>
                        <a:p>
                          <a:pPr rtl="1"/>
                          <a:endParaRPr lang="fa-IR" sz="1400" dirty="0"/>
                        </a:p>
                      </a:txBody>
                      <a:tcPr/>
                    </a:tc>
                    <a:tc>
                      <a:txBody>
                        <a:bodyPr/>
                        <a:lstStyle/>
                        <a:p>
                          <a:pPr rtl="1"/>
                          <a:endParaRPr lang="fa-IR" sz="1400" dirty="0"/>
                        </a:p>
                      </a:txBody>
                      <a:tcPr/>
                    </a:tc>
                    <a:tc>
                      <a:txBody>
                        <a:bodyPr/>
                        <a:lstStyle/>
                        <a:p>
                          <a:pPr rtl="1"/>
                          <a:endParaRPr lang="fa-IR" sz="1400" dirty="0"/>
                        </a:p>
                      </a:txBody>
                      <a:tcPr/>
                    </a:tc>
                    <a:tc>
                      <a:txBody>
                        <a:bodyPr/>
                        <a:lstStyle/>
                        <a:p>
                          <a:pPr rtl="1"/>
                          <a:endParaRPr lang="fa-IR" sz="1400" dirty="0"/>
                        </a:p>
                      </a:txBody>
                      <a:tcPr/>
                    </a:tc>
                    <a:tc>
                      <a:txBody>
                        <a:bodyPr/>
                        <a:lstStyle/>
                        <a:p>
                          <a:pPr rtl="1"/>
                          <a:endParaRPr lang="fa-IR" sz="1400" dirty="0"/>
                        </a:p>
                      </a:txBody>
                      <a:tcPr/>
                    </a:tc>
                    <a:tc>
                      <a:txBody>
                        <a:bodyPr/>
                        <a:lstStyle/>
                        <a:p>
                          <a:pPr rtl="1"/>
                          <a:endParaRPr lang="fa-IR" sz="1400" dirty="0"/>
                        </a:p>
                      </a:txBody>
                      <a:tcPr/>
                    </a:tc>
                    <a:tc>
                      <a:txBody>
                        <a:bodyPr/>
                        <a:lstStyle/>
                        <a:p>
                          <a:pPr rtl="1"/>
                          <a:r>
                            <a:rPr lang="en-US" sz="1400" dirty="0">
                              <a:solidFill>
                                <a:srgbClr val="FF0000"/>
                              </a:solidFill>
                            </a:rPr>
                            <a:t>Exe Time (</a:t>
                          </a:r>
                          <a:r>
                            <a:rPr lang="en-US" sz="1400" dirty="0" err="1">
                              <a:solidFill>
                                <a:srgbClr val="FF0000"/>
                              </a:solidFill>
                            </a:rPr>
                            <a:t>msec</a:t>
                          </a:r>
                          <a:r>
                            <a:rPr lang="en-US" sz="1400" dirty="0">
                              <a:solidFill>
                                <a:srgbClr val="FF0000"/>
                              </a:solidFill>
                            </a:rPr>
                            <a:t>)</a:t>
                          </a:r>
                          <a:endParaRPr lang="fa-IR" sz="1400" dirty="0">
                            <a:solidFill>
                              <a:srgbClr val="FF0000"/>
                            </a:solidFill>
                          </a:endParaRPr>
                        </a:p>
                      </a:txBody>
                      <a:tcPr/>
                    </a:tc>
                    <a:extLst>
                      <a:ext uri="{0D108BD9-81ED-4DB2-BD59-A6C34878D82A}">
                        <a16:rowId xmlns:a16="http://schemas.microsoft.com/office/drawing/2014/main" val="3642646860"/>
                      </a:ext>
                    </a:extLst>
                  </a:tr>
                </a:tbl>
              </a:graphicData>
            </a:graphic>
          </p:graphicFrame>
        </mc:Fallback>
      </mc:AlternateContent>
      <p:sp>
        <p:nvSpPr>
          <p:cNvPr id="9" name="Right Brace 8">
            <a:extLst>
              <a:ext uri="{FF2B5EF4-FFF2-40B4-BE49-F238E27FC236}">
                <a16:creationId xmlns:a16="http://schemas.microsoft.com/office/drawing/2014/main" xmlns="" id="{1B30CD55-E5E8-4785-B329-4033E885793E}"/>
              </a:ext>
            </a:extLst>
          </p:cNvPr>
          <p:cNvSpPr/>
          <p:nvPr/>
        </p:nvSpPr>
        <p:spPr>
          <a:xfrm rot="16200000">
            <a:off x="4804885" y="-1581367"/>
            <a:ext cx="307777" cy="6381855"/>
          </a:xfrm>
          <a:prstGeom prst="rightBrace">
            <a:avLst>
              <a:gd name="adj1" fmla="val 42759"/>
              <a:gd name="adj2" fmla="val 50000"/>
            </a:avLst>
          </a:prstGeom>
          <a:ln w="15875"/>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12" name="Right Brace 11">
            <a:extLst>
              <a:ext uri="{FF2B5EF4-FFF2-40B4-BE49-F238E27FC236}">
                <a16:creationId xmlns:a16="http://schemas.microsoft.com/office/drawing/2014/main" xmlns="" id="{23DC3EFE-67C2-5628-F2DC-E7E4BE557939}"/>
              </a:ext>
            </a:extLst>
          </p:cNvPr>
          <p:cNvSpPr/>
          <p:nvPr/>
        </p:nvSpPr>
        <p:spPr>
          <a:xfrm rot="10800000">
            <a:off x="543038" y="1829702"/>
            <a:ext cx="307776" cy="2585509"/>
          </a:xfrm>
          <a:prstGeom prst="rightBrace">
            <a:avLst>
              <a:gd name="adj1" fmla="val 42759"/>
              <a:gd name="adj2" fmla="val 50000"/>
            </a:avLst>
          </a:prstGeom>
          <a:ln w="15875"/>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13" name="TextBox 12">
            <a:extLst>
              <a:ext uri="{FF2B5EF4-FFF2-40B4-BE49-F238E27FC236}">
                <a16:creationId xmlns:a16="http://schemas.microsoft.com/office/drawing/2014/main" xmlns="" id="{A1377FEE-D862-9116-49E7-80EC9DAC4D2F}"/>
              </a:ext>
            </a:extLst>
          </p:cNvPr>
          <p:cNvSpPr txBox="1"/>
          <p:nvPr/>
        </p:nvSpPr>
        <p:spPr>
          <a:xfrm>
            <a:off x="4800382" y="1096150"/>
            <a:ext cx="467561" cy="369332"/>
          </a:xfrm>
          <a:prstGeom prst="rect">
            <a:avLst/>
          </a:prstGeom>
          <a:noFill/>
        </p:spPr>
        <p:txBody>
          <a:bodyPr wrap="square" rtlCol="1">
            <a:spAutoFit/>
          </a:bodyPr>
          <a:lstStyle/>
          <a:p>
            <a:r>
              <a:rPr lang="en-US" dirty="0"/>
              <a:t>N</a:t>
            </a:r>
            <a:endParaRPr lang="fa-IR" dirty="0"/>
          </a:p>
        </p:txBody>
      </p:sp>
      <p:sp>
        <p:nvSpPr>
          <p:cNvPr id="14" name="TextBox 13">
            <a:extLst>
              <a:ext uri="{FF2B5EF4-FFF2-40B4-BE49-F238E27FC236}">
                <a16:creationId xmlns:a16="http://schemas.microsoft.com/office/drawing/2014/main" xmlns="" id="{695581B1-B926-7A00-9486-6596F16060A8}"/>
              </a:ext>
            </a:extLst>
          </p:cNvPr>
          <p:cNvSpPr txBox="1"/>
          <p:nvPr/>
        </p:nvSpPr>
        <p:spPr>
          <a:xfrm>
            <a:off x="150046" y="2946904"/>
            <a:ext cx="381836" cy="369332"/>
          </a:xfrm>
          <a:prstGeom prst="rect">
            <a:avLst/>
          </a:prstGeom>
          <a:noFill/>
        </p:spPr>
        <p:txBody>
          <a:bodyPr wrap="none" rtlCol="1">
            <a:spAutoFit/>
          </a:bodyPr>
          <a:lstStyle/>
          <a:p>
            <a:r>
              <a:rPr lang="en-US" dirty="0"/>
              <a:t>M</a:t>
            </a:r>
            <a:endParaRPr lang="fa-IR" dirty="0"/>
          </a:p>
        </p:txBody>
      </p:sp>
      <p:graphicFrame>
        <p:nvGraphicFramePr>
          <p:cNvPr id="4" name="Table 3"/>
          <p:cNvGraphicFramePr>
            <a:graphicFrameLocks noGrp="1"/>
          </p:cNvGraphicFramePr>
          <p:nvPr>
            <p:extLst>
              <p:ext uri="{D42A27DB-BD31-4B8C-83A1-F6EECF244321}">
                <p14:modId xmlns:p14="http://schemas.microsoft.com/office/powerpoint/2010/main" val="3262697608"/>
              </p:ext>
            </p:extLst>
          </p:nvPr>
        </p:nvGraphicFramePr>
        <p:xfrm>
          <a:off x="862388" y="1790588"/>
          <a:ext cx="550362" cy="4079240"/>
        </p:xfrm>
        <a:graphic>
          <a:graphicData uri="http://schemas.openxmlformats.org/drawingml/2006/table">
            <a:tbl>
              <a:tblPr firstRow="1" bandRow="1">
                <a:tableStyleId>{5C22544A-7EE6-4342-B048-85BDC9FD1C3A}</a:tableStyleId>
              </a:tblPr>
              <a:tblGrid>
                <a:gridCol w="550362">
                  <a:extLst>
                    <a:ext uri="{9D8B030D-6E8A-4147-A177-3AD203B41FA5}">
                      <a16:colId xmlns:a16="http://schemas.microsoft.com/office/drawing/2014/main" xmlns="" val="20000"/>
                    </a:ext>
                  </a:extLst>
                </a:gridCol>
              </a:tblGrid>
              <a:tr h="370840">
                <a:tc>
                  <a:txBody>
                    <a:bodyPr/>
                    <a:lstStyle/>
                    <a:p>
                      <a:pPr algn="r"/>
                      <a:r>
                        <a:rPr lang="sv-SE" sz="1400" b="1" i="1" dirty="0">
                          <a:solidFill>
                            <a:schemeClr val="accent1"/>
                          </a:solidFill>
                        </a:rPr>
                        <a:t>0</a:t>
                      </a:r>
                      <a:endParaRPr lang="en-US" sz="1400" b="1" i="1" dirty="0">
                        <a:solidFill>
                          <a:schemeClr val="accent1"/>
                        </a:solidFill>
                      </a:endParaRPr>
                    </a:p>
                  </a:txBody>
                  <a:tcPr>
                    <a:noFill/>
                  </a:tcPr>
                </a:tc>
                <a:extLst>
                  <a:ext uri="{0D108BD9-81ED-4DB2-BD59-A6C34878D82A}">
                    <a16:rowId xmlns:a16="http://schemas.microsoft.com/office/drawing/2014/main" xmlns="" val="10000"/>
                  </a:ext>
                </a:extLst>
              </a:tr>
              <a:tr h="370840">
                <a:tc>
                  <a:txBody>
                    <a:bodyPr/>
                    <a:lstStyle/>
                    <a:p>
                      <a:pPr algn="r"/>
                      <a:r>
                        <a:rPr lang="sv-SE" sz="1400" b="1" i="1" dirty="0">
                          <a:solidFill>
                            <a:schemeClr val="accent1"/>
                          </a:solidFill>
                        </a:rPr>
                        <a:t>1</a:t>
                      </a:r>
                      <a:endParaRPr lang="en-US" sz="1400" b="1" i="1" dirty="0">
                        <a:solidFill>
                          <a:schemeClr val="accent1"/>
                        </a:solidFill>
                      </a:endParaRPr>
                    </a:p>
                  </a:txBody>
                  <a:tcPr>
                    <a:noFill/>
                  </a:tcPr>
                </a:tc>
                <a:extLst>
                  <a:ext uri="{0D108BD9-81ED-4DB2-BD59-A6C34878D82A}">
                    <a16:rowId xmlns:a16="http://schemas.microsoft.com/office/drawing/2014/main" xmlns="" val="10001"/>
                  </a:ext>
                </a:extLst>
              </a:tr>
              <a:tr h="370840">
                <a:tc>
                  <a:txBody>
                    <a:bodyPr/>
                    <a:lstStyle/>
                    <a:p>
                      <a:pPr algn="r"/>
                      <a:r>
                        <a:rPr lang="sv-SE" sz="1400" b="1" i="1" dirty="0">
                          <a:solidFill>
                            <a:schemeClr val="accent1"/>
                          </a:solidFill>
                        </a:rPr>
                        <a:t>2</a:t>
                      </a:r>
                      <a:endParaRPr lang="en-US" sz="1400" b="1" i="1" dirty="0">
                        <a:solidFill>
                          <a:schemeClr val="accent1"/>
                        </a:solidFill>
                      </a:endParaRPr>
                    </a:p>
                  </a:txBody>
                  <a:tcPr>
                    <a:noFill/>
                  </a:tcPr>
                </a:tc>
                <a:extLst>
                  <a:ext uri="{0D108BD9-81ED-4DB2-BD59-A6C34878D82A}">
                    <a16:rowId xmlns:a16="http://schemas.microsoft.com/office/drawing/2014/main" xmlns="" val="10002"/>
                  </a:ext>
                </a:extLst>
              </a:tr>
              <a:tr h="370840">
                <a:tc>
                  <a:txBody>
                    <a:bodyPr/>
                    <a:lstStyle/>
                    <a:p>
                      <a:pPr algn="r"/>
                      <a:r>
                        <a:rPr lang="sv-SE" sz="1400" b="1" i="1" dirty="0">
                          <a:solidFill>
                            <a:schemeClr val="accent1"/>
                          </a:solidFill>
                        </a:rPr>
                        <a:t>3</a:t>
                      </a:r>
                      <a:endParaRPr lang="en-US" sz="1400" b="1" i="1" dirty="0">
                        <a:solidFill>
                          <a:schemeClr val="accent1"/>
                        </a:solidFill>
                      </a:endParaRPr>
                    </a:p>
                  </a:txBody>
                  <a:tcPr>
                    <a:noFill/>
                  </a:tcPr>
                </a:tc>
                <a:extLst>
                  <a:ext uri="{0D108BD9-81ED-4DB2-BD59-A6C34878D82A}">
                    <a16:rowId xmlns:a16="http://schemas.microsoft.com/office/drawing/2014/main" xmlns="" val="10003"/>
                  </a:ext>
                </a:extLst>
              </a:tr>
              <a:tr h="370840">
                <a:tc>
                  <a:txBody>
                    <a:bodyPr/>
                    <a:lstStyle/>
                    <a:p>
                      <a:pPr algn="r"/>
                      <a:r>
                        <a:rPr lang="sv-SE" sz="1400" b="1" i="1" dirty="0">
                          <a:solidFill>
                            <a:schemeClr val="accent1"/>
                          </a:solidFill>
                        </a:rPr>
                        <a:t>4</a:t>
                      </a:r>
                      <a:endParaRPr lang="en-US" sz="1400" b="1" i="1" dirty="0">
                        <a:solidFill>
                          <a:schemeClr val="accent1"/>
                        </a:solidFill>
                      </a:endParaRPr>
                    </a:p>
                  </a:txBody>
                  <a:tcPr>
                    <a:noFill/>
                  </a:tcPr>
                </a:tc>
                <a:extLst>
                  <a:ext uri="{0D108BD9-81ED-4DB2-BD59-A6C34878D82A}">
                    <a16:rowId xmlns:a16="http://schemas.microsoft.com/office/drawing/2014/main" xmlns="" val="10004"/>
                  </a:ext>
                </a:extLst>
              </a:tr>
              <a:tr h="370840">
                <a:tc>
                  <a:txBody>
                    <a:bodyPr/>
                    <a:lstStyle/>
                    <a:p>
                      <a:pPr algn="r"/>
                      <a:r>
                        <a:rPr lang="sv-SE" sz="1400" b="1" i="1" dirty="0">
                          <a:solidFill>
                            <a:schemeClr val="accent1"/>
                          </a:solidFill>
                        </a:rPr>
                        <a:t>...</a:t>
                      </a:r>
                      <a:endParaRPr lang="en-US" sz="1400" b="1" i="1" dirty="0">
                        <a:solidFill>
                          <a:schemeClr val="accent1"/>
                        </a:solidFill>
                      </a:endParaRPr>
                    </a:p>
                  </a:txBody>
                  <a:tcPr>
                    <a:noFill/>
                  </a:tcPr>
                </a:tc>
                <a:extLst>
                  <a:ext uri="{0D108BD9-81ED-4DB2-BD59-A6C34878D82A}">
                    <a16:rowId xmlns:a16="http://schemas.microsoft.com/office/drawing/2014/main" xmlns="" val="10005"/>
                  </a:ext>
                </a:extLst>
              </a:tr>
              <a:tr h="370840">
                <a:tc>
                  <a:txBody>
                    <a:bodyPr/>
                    <a:lstStyle/>
                    <a:p>
                      <a:pPr algn="r"/>
                      <a:r>
                        <a:rPr lang="sv-SE" sz="1400" b="1" i="1" dirty="0">
                          <a:solidFill>
                            <a:schemeClr val="accent1"/>
                          </a:solidFill>
                        </a:rPr>
                        <a:t>M-1</a:t>
                      </a:r>
                      <a:endParaRPr lang="en-US" sz="1400" b="1" i="1" dirty="0">
                        <a:solidFill>
                          <a:schemeClr val="accent1"/>
                        </a:solidFill>
                      </a:endParaRPr>
                    </a:p>
                  </a:txBody>
                  <a:tcPr>
                    <a:noFill/>
                  </a:tcPr>
                </a:tc>
                <a:extLst>
                  <a:ext uri="{0D108BD9-81ED-4DB2-BD59-A6C34878D82A}">
                    <a16:rowId xmlns:a16="http://schemas.microsoft.com/office/drawing/2014/main" xmlns="" val="10006"/>
                  </a:ext>
                </a:extLst>
              </a:tr>
              <a:tr h="370840">
                <a:tc>
                  <a:txBody>
                    <a:bodyPr/>
                    <a:lstStyle/>
                    <a:p>
                      <a:pPr algn="r"/>
                      <a:r>
                        <a:rPr lang="sv-SE" sz="1400" b="1" i="1" dirty="0">
                          <a:solidFill>
                            <a:schemeClr val="accent1"/>
                          </a:solidFill>
                        </a:rPr>
                        <a:t>M</a:t>
                      </a:r>
                      <a:endParaRPr lang="en-US" sz="1400" b="1" i="1" dirty="0">
                        <a:solidFill>
                          <a:schemeClr val="accent1"/>
                        </a:solidFill>
                      </a:endParaRPr>
                    </a:p>
                  </a:txBody>
                  <a:tcPr>
                    <a:noFill/>
                  </a:tcPr>
                </a:tc>
                <a:extLst>
                  <a:ext uri="{0D108BD9-81ED-4DB2-BD59-A6C34878D82A}">
                    <a16:rowId xmlns:a16="http://schemas.microsoft.com/office/drawing/2014/main" xmlns="" val="10007"/>
                  </a:ext>
                </a:extLst>
              </a:tr>
              <a:tr h="370840">
                <a:tc>
                  <a:txBody>
                    <a:bodyPr/>
                    <a:lstStyle/>
                    <a:p>
                      <a:pPr algn="r"/>
                      <a:r>
                        <a:rPr lang="sv-SE" sz="1400" b="1" i="1" dirty="0">
                          <a:solidFill>
                            <a:schemeClr val="accent1"/>
                          </a:solidFill>
                        </a:rPr>
                        <a:t>M+1</a:t>
                      </a:r>
                      <a:endParaRPr lang="en-US" sz="1400" b="1" i="1" dirty="0">
                        <a:solidFill>
                          <a:schemeClr val="accent1"/>
                        </a:solidFill>
                      </a:endParaRPr>
                    </a:p>
                  </a:txBody>
                  <a:tcPr>
                    <a:noFill/>
                  </a:tcPr>
                </a:tc>
                <a:extLst>
                  <a:ext uri="{0D108BD9-81ED-4DB2-BD59-A6C34878D82A}">
                    <a16:rowId xmlns:a16="http://schemas.microsoft.com/office/drawing/2014/main" xmlns="" val="10008"/>
                  </a:ext>
                </a:extLst>
              </a:tr>
              <a:tr h="370840">
                <a:tc>
                  <a:txBody>
                    <a:bodyPr/>
                    <a:lstStyle/>
                    <a:p>
                      <a:r>
                        <a:rPr lang="sv-SE" sz="1400" b="1" i="1" dirty="0">
                          <a:solidFill>
                            <a:schemeClr val="accent1"/>
                          </a:solidFill>
                        </a:rPr>
                        <a:t>M+2</a:t>
                      </a:r>
                      <a:endParaRPr lang="en-US" sz="1400" b="1" i="1" dirty="0">
                        <a:solidFill>
                          <a:schemeClr val="accent1"/>
                        </a:solidFill>
                      </a:endParaRPr>
                    </a:p>
                  </a:txBody>
                  <a:tcPr>
                    <a:noFill/>
                  </a:tcPr>
                </a:tc>
                <a:extLst>
                  <a:ext uri="{0D108BD9-81ED-4DB2-BD59-A6C34878D82A}">
                    <a16:rowId xmlns:a16="http://schemas.microsoft.com/office/drawing/2014/main" xmlns="" val="10009"/>
                  </a:ext>
                </a:extLst>
              </a:tr>
              <a:tr h="370840">
                <a:tc>
                  <a:txBody>
                    <a:bodyPr/>
                    <a:lstStyle/>
                    <a:p>
                      <a:r>
                        <a:rPr lang="sv-SE" sz="1400" b="1" i="1" dirty="0">
                          <a:solidFill>
                            <a:schemeClr val="accent1"/>
                          </a:solidFill>
                        </a:rPr>
                        <a:t>M+3</a:t>
                      </a:r>
                      <a:endParaRPr lang="en-US" sz="1400" b="1" i="1" dirty="0">
                        <a:solidFill>
                          <a:schemeClr val="accent1"/>
                        </a:solidFill>
                      </a:endParaRPr>
                    </a:p>
                  </a:txBody>
                  <a:tcPr>
                    <a:no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4132205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DA012-774E-49C0-8E36-B8A99EA3A3BA}"/>
              </a:ext>
            </a:extLst>
          </p:cNvPr>
          <p:cNvSpPr>
            <a:spLocks noGrp="1"/>
          </p:cNvSpPr>
          <p:nvPr>
            <p:ph type="ctrTitle"/>
          </p:nvPr>
        </p:nvSpPr>
        <p:spPr>
          <a:xfrm>
            <a:off x="210310" y="439835"/>
            <a:ext cx="11573287" cy="639193"/>
          </a:xfrm>
        </p:spPr>
        <p:txBody>
          <a:bodyPr>
            <a:normAutofit fontScale="90000"/>
          </a:bodyPr>
          <a:lstStyle/>
          <a:p>
            <a:pPr algn="l"/>
            <a:r>
              <a:rPr lang="en-US" sz="4400" dirty="0"/>
              <a:t>Testcases</a:t>
            </a:r>
          </a:p>
        </p:txBody>
      </p:sp>
      <p:sp>
        <p:nvSpPr>
          <p:cNvPr id="4" name="Slide Number Placeholder 3">
            <a:extLst>
              <a:ext uri="{FF2B5EF4-FFF2-40B4-BE49-F238E27FC236}">
                <a16:creationId xmlns:a16="http://schemas.microsoft.com/office/drawing/2014/main" xmlns="" id="{26ECF778-C741-47B6-AE35-DAE6FCDDC94B}"/>
              </a:ext>
            </a:extLst>
          </p:cNvPr>
          <p:cNvSpPr>
            <a:spLocks noGrp="1"/>
          </p:cNvSpPr>
          <p:nvPr>
            <p:ph type="sldNum" sz="quarter" idx="12"/>
          </p:nvPr>
        </p:nvSpPr>
        <p:spPr/>
        <p:txBody>
          <a:bodyPr/>
          <a:lstStyle/>
          <a:p>
            <a:fld id="{259C4F08-6719-43DA-9DE7-75A8E37E685D}" type="slidenum">
              <a:rPr lang="en-US" smtClean="0"/>
              <a:t>11</a:t>
            </a:fld>
            <a:endParaRPr lang="en-US"/>
          </a:p>
        </p:txBody>
      </p:sp>
      <p:sp>
        <p:nvSpPr>
          <p:cNvPr id="3" name="TextBox 2">
            <a:extLst>
              <a:ext uri="{FF2B5EF4-FFF2-40B4-BE49-F238E27FC236}">
                <a16:creationId xmlns:a16="http://schemas.microsoft.com/office/drawing/2014/main" xmlns="" id="{A2BFE682-463E-BD7E-9A4A-C5C2FE98ADC1}"/>
              </a:ext>
            </a:extLst>
          </p:cNvPr>
          <p:cNvSpPr txBox="1"/>
          <p:nvPr/>
        </p:nvSpPr>
        <p:spPr>
          <a:xfrm>
            <a:off x="73152" y="1443012"/>
            <a:ext cx="11923776" cy="3139321"/>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have 13 test cases (named as tc1 to tc13) with different grid size, number of users, and difficulty levels</a:t>
            </a:r>
            <a:r>
              <a:rPr lang="en-US" i="1" dirty="0" smtClean="0"/>
              <a:t>.</a:t>
            </a:r>
            <a:endParaRPr lang="en-US" i="1" dirty="0"/>
          </a:p>
          <a:p>
            <a:pPr marL="285750" indent="-285750">
              <a:buFont typeface="Arial" panose="020B0604020202020204" pitchFamily="34" charset="0"/>
              <a:buChar char="•"/>
            </a:pPr>
            <a:r>
              <a:rPr lang="en-US" i="1" dirty="0"/>
              <a:t>The following is an example input </a:t>
            </a:r>
            <a:r>
              <a:rPr lang="en-US" i="1" dirty="0" smtClean="0"/>
              <a:t>test case .csv file:</a:t>
            </a:r>
          </a:p>
          <a:p>
            <a:pPr marL="285750" indent="-285750">
              <a:buFont typeface="Arial" panose="020B0604020202020204" pitchFamily="34" charset="0"/>
              <a:buChar char="•"/>
            </a:pPr>
            <a:endParaRPr lang="en-US" i="1" dirty="0"/>
          </a:p>
          <a:p>
            <a:pPr lvl="1"/>
            <a:r>
              <a:rPr lang="fa-IR" sz="1600" dirty="0"/>
              <a:t>2,5</a:t>
            </a:r>
            <a:r>
              <a:rPr lang="en-US" i="1" dirty="0"/>
              <a:t>  </a:t>
            </a:r>
            <a:r>
              <a:rPr lang="en-US" i="1" dirty="0">
                <a:solidFill>
                  <a:schemeClr val="accent6"/>
                </a:solidFill>
              </a:rPr>
              <a:t>-&gt; Input grid size (Number of Rows (M) and Columns (N), respectively)</a:t>
            </a:r>
            <a:endParaRPr lang="fa-IR" i="1" dirty="0">
              <a:solidFill>
                <a:schemeClr val="accent6"/>
              </a:solidFill>
            </a:endParaRPr>
          </a:p>
          <a:p>
            <a:pPr lvl="1"/>
            <a:r>
              <a:rPr lang="fa-IR" sz="1600" dirty="0"/>
              <a:t>4</a:t>
            </a:r>
            <a:r>
              <a:rPr lang="en-US" i="1" dirty="0"/>
              <a:t> </a:t>
            </a:r>
            <a:r>
              <a:rPr lang="en-US" i="1" dirty="0">
                <a:solidFill>
                  <a:schemeClr val="accent6"/>
                </a:solidFill>
              </a:rPr>
              <a:t>-&gt; Total number of users</a:t>
            </a:r>
            <a:endParaRPr lang="fa-IR" i="1" dirty="0">
              <a:solidFill>
                <a:schemeClr val="accent6"/>
              </a:solidFill>
            </a:endParaRPr>
          </a:p>
          <a:p>
            <a:pPr lvl="1"/>
            <a:r>
              <a:rPr lang="fa-IR" sz="1600" dirty="0"/>
              <a:t>100</a:t>
            </a:r>
            <a:r>
              <a:rPr lang="en-US" i="1" dirty="0"/>
              <a:t> </a:t>
            </a:r>
            <a:r>
              <a:rPr lang="en-US" i="1" dirty="0">
                <a:solidFill>
                  <a:schemeClr val="accent6"/>
                </a:solidFill>
              </a:rPr>
              <a:t>-&gt; Value of 𝛼</a:t>
            </a:r>
          </a:p>
          <a:p>
            <a:pPr lvl="1"/>
            <a:r>
              <a:rPr lang="en-US" dirty="0"/>
              <a:t>1   21   4000   </a:t>
            </a:r>
            <a:r>
              <a:rPr lang="en-US" dirty="0" smtClean="0"/>
              <a:t>85  </a:t>
            </a:r>
            <a:r>
              <a:rPr lang="en-US" i="1" dirty="0">
                <a:solidFill>
                  <a:schemeClr val="accent6"/>
                </a:solidFill>
              </a:rPr>
              <a:t>-&gt; Users’ information (User ID, Initial speed, Data size, </a:t>
            </a:r>
            <a:r>
              <a:rPr lang="en-US" i="1" dirty="0" smtClean="0">
                <a:solidFill>
                  <a:schemeClr val="accent6"/>
                </a:solidFill>
              </a:rPr>
              <a:t>Factor Percentage which is a number between 1 and 100) </a:t>
            </a:r>
            <a:endParaRPr lang="en-US" i="1" dirty="0">
              <a:solidFill>
                <a:schemeClr val="accent6"/>
              </a:solidFill>
            </a:endParaRPr>
          </a:p>
          <a:p>
            <a:pPr lvl="1"/>
            <a:r>
              <a:rPr lang="en-US" dirty="0"/>
              <a:t>2   18   2800   </a:t>
            </a:r>
            <a:r>
              <a:rPr lang="en-US" dirty="0" smtClean="0"/>
              <a:t>75</a:t>
            </a:r>
            <a:endParaRPr lang="en-US" dirty="0"/>
          </a:p>
          <a:p>
            <a:pPr lvl="1"/>
            <a:r>
              <a:rPr lang="en-US" dirty="0"/>
              <a:t>3   19   3900   </a:t>
            </a:r>
            <a:r>
              <a:rPr lang="en-US" dirty="0" smtClean="0"/>
              <a:t>5</a:t>
            </a:r>
            <a:endParaRPr lang="en-US" dirty="0"/>
          </a:p>
          <a:p>
            <a:pPr lvl="1"/>
            <a:r>
              <a:rPr lang="en-US" dirty="0"/>
              <a:t>4   25   4500   </a:t>
            </a:r>
            <a:r>
              <a:rPr lang="en-US" dirty="0" smtClean="0"/>
              <a:t>50</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887"/>
          <a:stretch/>
        </p:blipFill>
        <p:spPr>
          <a:xfrm>
            <a:off x="8326358" y="0"/>
            <a:ext cx="3848066" cy="1354237"/>
          </a:xfrm>
          <a:prstGeom prst="rect">
            <a:avLst/>
          </a:prstGeom>
          <a:ln>
            <a:noFill/>
          </a:ln>
          <a:effectLst>
            <a:softEdge rad="112500"/>
          </a:effectLst>
        </p:spPr>
      </p:pic>
    </p:spTree>
    <p:extLst>
      <p:ext uri="{BB962C8B-B14F-4D97-AF65-F5344CB8AC3E}">
        <p14:creationId xmlns:p14="http://schemas.microsoft.com/office/powerpoint/2010/main" val="2227121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1152" y="1157007"/>
            <a:ext cx="11852629" cy="5359542"/>
          </a:xfrm>
        </p:spPr>
        <p:txBody>
          <a:bodyPr>
            <a:normAutofit/>
          </a:bodyPr>
          <a:lstStyle/>
          <a:p>
            <a:pPr marL="457200" indent="-457200">
              <a:lnSpc>
                <a:spcPct val="100000"/>
              </a:lnSpc>
              <a:buFont typeface="+mj-lt"/>
              <a:buAutoNum type="arabicPeriod"/>
            </a:pPr>
            <a:r>
              <a:rPr lang="sv-SE" altLang="zh-CN" sz="2000" dirty="0"/>
              <a:t>We primarily rank the teams based on the number </a:t>
            </a:r>
            <a:r>
              <a:rPr lang="sv-SE" altLang="zh-CN" sz="2000" dirty="0" smtClean="0"/>
              <a:t>of </a:t>
            </a:r>
            <a:r>
              <a:rPr lang="en-US" altLang="zh-CN" sz="2000" dirty="0" smtClean="0"/>
              <a:t>feasible submitted test-cases</a:t>
            </a:r>
            <a:endParaRPr lang="en-US" altLang="zh-CN" sz="1600" dirty="0"/>
          </a:p>
          <a:p>
            <a:pPr lvl="1">
              <a:lnSpc>
                <a:spcPct val="100000"/>
              </a:lnSpc>
            </a:pPr>
            <a:r>
              <a:rPr lang="en-US" altLang="zh-CN" sz="1600" dirty="0"/>
              <a:t>A team with more number of feasible test-cases gets higher position in the leaderboard</a:t>
            </a:r>
          </a:p>
          <a:p>
            <a:pPr marL="457200" indent="-457200">
              <a:lnSpc>
                <a:spcPct val="100000"/>
              </a:lnSpc>
              <a:buFont typeface="+mj-lt"/>
              <a:buAutoNum type="arabicPeriod"/>
            </a:pPr>
            <a:r>
              <a:rPr lang="en-US" altLang="zh-CN" sz="2000" dirty="0"/>
              <a:t>In case of equal number of feasible test-cases</a:t>
            </a:r>
            <a:r>
              <a:rPr lang="sv-SE" altLang="zh-CN" sz="2000" dirty="0"/>
              <a:t>:</a:t>
            </a:r>
            <a:endParaRPr lang="en-US" altLang="zh-CN" sz="2000" dirty="0"/>
          </a:p>
          <a:p>
            <a:pPr lvl="1">
              <a:lnSpc>
                <a:spcPct val="100000"/>
              </a:lnSpc>
            </a:pPr>
            <a:r>
              <a:rPr lang="en-US" altLang="zh-CN" sz="1600" dirty="0"/>
              <a:t>The team with more number of valid submitted test-cases gets higher position,</a:t>
            </a:r>
          </a:p>
          <a:p>
            <a:pPr marL="457200" indent="-457200">
              <a:lnSpc>
                <a:spcPct val="100000"/>
              </a:lnSpc>
              <a:buFont typeface="+mj-lt"/>
              <a:buAutoNum type="arabicPeriod"/>
            </a:pPr>
            <a:r>
              <a:rPr lang="en-US" altLang="zh-CN" sz="2000" dirty="0"/>
              <a:t>In case of equal number of submitted test-cases and the same number of feasible test-cases, </a:t>
            </a:r>
          </a:p>
          <a:p>
            <a:pPr lvl="1">
              <a:lnSpc>
                <a:spcPct val="100000"/>
              </a:lnSpc>
            </a:pPr>
            <a:r>
              <a:rPr lang="en-US" altLang="zh-CN" sz="1600" dirty="0"/>
              <a:t>The team with higher total score (sum of score of all submitted solutions) gets higher positions in the leaderboard</a:t>
            </a:r>
          </a:p>
          <a:p>
            <a:pPr marL="457200" indent="-457200">
              <a:lnSpc>
                <a:spcPct val="100000"/>
              </a:lnSpc>
              <a:buFont typeface="+mj-lt"/>
              <a:buAutoNum type="arabicPeriod"/>
            </a:pPr>
            <a:r>
              <a:rPr lang="sv-SE" altLang="zh-CN" sz="2000" dirty="0"/>
              <a:t>In case of </a:t>
            </a:r>
            <a:r>
              <a:rPr lang="en-US" altLang="zh-CN" sz="2000" dirty="0"/>
              <a:t>equal number of submitted test-cases, the same number of feasible test-cases, also </a:t>
            </a:r>
            <a:r>
              <a:rPr lang="sv-SE" altLang="zh-CN" sz="2000" dirty="0"/>
              <a:t>equal total scores, the shorter sum of execution times is prioritised</a:t>
            </a:r>
            <a:r>
              <a:rPr lang="sv-SE" altLang="zh-CN" sz="2000" dirty="0" smtClean="0"/>
              <a:t>.</a:t>
            </a:r>
          </a:p>
          <a:p>
            <a:pPr marL="0" indent="0">
              <a:lnSpc>
                <a:spcPct val="100000"/>
              </a:lnSpc>
              <a:buNone/>
            </a:pPr>
            <a:r>
              <a:rPr lang="sv-SE" altLang="zh-CN" sz="1600" dirty="0" smtClean="0">
                <a:solidFill>
                  <a:srgbClr val="FF0000"/>
                </a:solidFill>
              </a:rPr>
              <a:t>Notes:</a:t>
            </a:r>
          </a:p>
          <a:p>
            <a:pPr>
              <a:lnSpc>
                <a:spcPct val="100000"/>
              </a:lnSpc>
              <a:buFont typeface="Wingdings" panose="05000000000000000000" pitchFamily="2" charset="2"/>
              <a:buChar char="Ø"/>
            </a:pPr>
            <a:r>
              <a:rPr lang="sv-SE" altLang="zh-CN" sz="1600" dirty="0" smtClean="0">
                <a:solidFill>
                  <a:schemeClr val="tx1"/>
                </a:solidFill>
              </a:rPr>
              <a:t>A valid submission is the submission that passes all the requirements in terms of file name, file type, size, layout of the csv file and correct calculations of score, objective, penalty term while the execution time of the program is less than 1 second. Otherwise, it is an invalid solution.</a:t>
            </a:r>
          </a:p>
          <a:p>
            <a:pPr>
              <a:lnSpc>
                <a:spcPct val="100000"/>
              </a:lnSpc>
              <a:buFont typeface="Wingdings" panose="05000000000000000000" pitchFamily="2" charset="2"/>
              <a:buChar char="Ø"/>
            </a:pPr>
            <a:r>
              <a:rPr lang="sv-SE" altLang="zh-CN" sz="1600" dirty="0" smtClean="0"/>
              <a:t>An infeasible solution is a valid solution with a non-zero value of the penalty term.</a:t>
            </a:r>
          </a:p>
          <a:p>
            <a:pPr>
              <a:lnSpc>
                <a:spcPct val="100000"/>
              </a:lnSpc>
              <a:buFont typeface="Wingdings" panose="05000000000000000000" pitchFamily="2" charset="2"/>
              <a:buChar char="Ø"/>
            </a:pPr>
            <a:r>
              <a:rPr lang="sv-SE" altLang="zh-CN" sz="1600" dirty="0" smtClean="0"/>
              <a:t>A Feasible solution is a valid solution with zero value of the penalty term.</a:t>
            </a:r>
            <a:r>
              <a:rPr lang="sv-SE" altLang="zh-CN" sz="1600" dirty="0" smtClean="0">
                <a:solidFill>
                  <a:schemeClr val="tx1"/>
                </a:solidFill>
              </a:rPr>
              <a:t> </a:t>
            </a:r>
            <a:endParaRPr lang="en-US" altLang="zh-CN" sz="1600" dirty="0">
              <a:solidFill>
                <a:schemeClr val="tx1"/>
              </a:solidFill>
            </a:endParaRPr>
          </a:p>
        </p:txBody>
      </p:sp>
      <p:sp>
        <p:nvSpPr>
          <p:cNvPr id="10" name="标题 1">
            <a:extLst>
              <a:ext uri="{FF2B5EF4-FFF2-40B4-BE49-F238E27FC236}">
                <a16:creationId xmlns:a16="http://schemas.microsoft.com/office/drawing/2014/main" xmlns="" id="{6B62C7E2-15D8-865E-4CEE-91DEF7CC9FB3}"/>
              </a:ext>
            </a:extLst>
          </p:cNvPr>
          <p:cNvSpPr txBox="1">
            <a:spLocks/>
          </p:cNvSpPr>
          <p:nvPr/>
        </p:nvSpPr>
        <p:spPr>
          <a:xfrm>
            <a:off x="261152" y="268533"/>
            <a:ext cx="10515600" cy="714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Evaluation in Leaderboard</a:t>
            </a:r>
            <a:endParaRPr lang="zh-CN" alt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887"/>
          <a:stretch/>
        </p:blipFill>
        <p:spPr>
          <a:xfrm>
            <a:off x="8326358" y="0"/>
            <a:ext cx="3848066" cy="1354237"/>
          </a:xfrm>
          <a:prstGeom prst="rect">
            <a:avLst/>
          </a:prstGeom>
          <a:ln>
            <a:noFill/>
          </a:ln>
          <a:effectLst>
            <a:softEdge rad="112500"/>
          </a:effectLst>
        </p:spPr>
      </p:pic>
    </p:spTree>
    <p:extLst>
      <p:ext uri="{BB962C8B-B14F-4D97-AF65-F5344CB8AC3E}">
        <p14:creationId xmlns:p14="http://schemas.microsoft.com/office/powerpoint/2010/main" val="2211727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119" y="211099"/>
            <a:ext cx="3806774" cy="705600"/>
          </a:xfrm>
        </p:spPr>
        <p:txBody>
          <a:bodyPr>
            <a:normAutofit/>
          </a:bodyPr>
          <a:lstStyle/>
          <a:p>
            <a:r>
              <a:rPr lang="en-US" altLang="zh-CN" dirty="0"/>
              <a:t>Example 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4919" y="916699"/>
                <a:ext cx="12035562" cy="5836439"/>
              </a:xfrm>
            </p:spPr>
            <p:txBody>
              <a:bodyPr>
                <a:normAutofit/>
              </a:bodyPr>
              <a:lstStyle/>
              <a:p>
                <a:pPr>
                  <a:lnSpc>
                    <a:spcPct val="100000"/>
                  </a:lnSpc>
                </a:pPr>
                <a:r>
                  <a:rPr lang="en-US" altLang="zh-CN" sz="2400" dirty="0"/>
                  <a:t>U1={20,5000,0.3}, U2={15,3500,0.25}, U3={26,4200,0.6}, U4={20,10000,0.2}; </a:t>
                </a:r>
                <a14:m>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rPr>
                      <m:t>𝛼</m:t>
                    </m:r>
                  </m:oMath>
                </a14:m>
                <a:r>
                  <a:rPr lang="en-US" altLang="zh-CN" sz="2400" dirty="0"/>
                  <a:t> = 1000</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4919" y="916699"/>
                <a:ext cx="12035562" cy="5836439"/>
              </a:xfrm>
              <a:blipFill rotWithShape="0">
                <a:blip r:embed="rId2"/>
                <a:stretch>
                  <a:fillRect l="-709" t="-83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xmlns="" id="{DF126E8F-2561-CC95-F6EA-477197DD538F}"/>
              </a:ext>
            </a:extLst>
          </p:cNvPr>
          <p:cNvSpPr>
            <a:spLocks noGrp="1"/>
          </p:cNvSpPr>
          <p:nvPr>
            <p:ph type="sldNum" sz="quarter" idx="12"/>
          </p:nvPr>
        </p:nvSpPr>
        <p:spPr/>
        <p:txBody>
          <a:bodyPr/>
          <a:lstStyle/>
          <a:p>
            <a:fld id="{C801634F-0673-4D09-940B-E2C09C686271}" type="slidenum">
              <a:rPr lang="fa-IR" smtClean="0"/>
              <a:t>13</a:t>
            </a:fld>
            <a:endParaRPr lang="fa-IR" dirty="0"/>
          </a:p>
        </p:txBody>
      </p:sp>
      <p:sp>
        <p:nvSpPr>
          <p:cNvPr id="30" name="圆角矩形 13">
            <a:extLst>
              <a:ext uri="{FF2B5EF4-FFF2-40B4-BE49-F238E27FC236}">
                <a16:creationId xmlns:a16="http://schemas.microsoft.com/office/drawing/2014/main" xmlns="" id="{DED3999F-4173-324B-09B7-70DCF4D27AED}"/>
              </a:ext>
            </a:extLst>
          </p:cNvPr>
          <p:cNvSpPr/>
          <p:nvPr/>
        </p:nvSpPr>
        <p:spPr>
          <a:xfrm>
            <a:off x="3941022" y="2282619"/>
            <a:ext cx="3436359" cy="1146883"/>
          </a:xfrm>
          <a:prstGeom prst="round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矩形 18">
            <a:extLst>
              <a:ext uri="{FF2B5EF4-FFF2-40B4-BE49-F238E27FC236}">
                <a16:creationId xmlns:a16="http://schemas.microsoft.com/office/drawing/2014/main" xmlns="" id="{B587907F-0A71-2A63-2CD8-A90E9A37BFC3}"/>
              </a:ext>
            </a:extLst>
          </p:cNvPr>
          <p:cNvSpPr/>
          <p:nvPr/>
        </p:nvSpPr>
        <p:spPr>
          <a:xfrm>
            <a:off x="6539951" y="2523177"/>
            <a:ext cx="558228" cy="270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U2</a:t>
            </a:r>
          </a:p>
        </p:txBody>
      </p:sp>
      <p:sp>
        <p:nvSpPr>
          <p:cNvPr id="36" name="矩形 19">
            <a:extLst>
              <a:ext uri="{FF2B5EF4-FFF2-40B4-BE49-F238E27FC236}">
                <a16:creationId xmlns:a16="http://schemas.microsoft.com/office/drawing/2014/main" xmlns="" id="{B0C585A9-34C7-AB19-E46C-259F871B253A}"/>
              </a:ext>
            </a:extLst>
          </p:cNvPr>
          <p:cNvSpPr/>
          <p:nvPr/>
        </p:nvSpPr>
        <p:spPr>
          <a:xfrm>
            <a:off x="4147873" y="2523177"/>
            <a:ext cx="558228" cy="270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U3</a:t>
            </a:r>
          </a:p>
        </p:txBody>
      </p:sp>
      <p:sp>
        <p:nvSpPr>
          <p:cNvPr id="34" name="矩形 17">
            <a:extLst>
              <a:ext uri="{FF2B5EF4-FFF2-40B4-BE49-F238E27FC236}">
                <a16:creationId xmlns:a16="http://schemas.microsoft.com/office/drawing/2014/main" xmlns="" id="{86C3563E-67F2-5684-4654-4BBA5220A8FB}"/>
              </a:ext>
            </a:extLst>
          </p:cNvPr>
          <p:cNvSpPr/>
          <p:nvPr/>
        </p:nvSpPr>
        <p:spPr>
          <a:xfrm>
            <a:off x="4147873" y="2833721"/>
            <a:ext cx="558228" cy="270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U1</a:t>
            </a:r>
          </a:p>
        </p:txBody>
      </p:sp>
      <p:sp>
        <p:nvSpPr>
          <p:cNvPr id="37" name="矩形 19">
            <a:extLst>
              <a:ext uri="{FF2B5EF4-FFF2-40B4-BE49-F238E27FC236}">
                <a16:creationId xmlns:a16="http://schemas.microsoft.com/office/drawing/2014/main" xmlns="" id="{28B44062-11CD-C6E2-10CE-E2FA3CD2FE2C}"/>
              </a:ext>
            </a:extLst>
          </p:cNvPr>
          <p:cNvSpPr/>
          <p:nvPr/>
        </p:nvSpPr>
        <p:spPr>
          <a:xfrm>
            <a:off x="4744376" y="2523177"/>
            <a:ext cx="558228" cy="270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U4</a:t>
            </a:r>
          </a:p>
        </p:txBody>
      </p:sp>
      <p:sp>
        <p:nvSpPr>
          <p:cNvPr id="38" name="矩形 19">
            <a:extLst>
              <a:ext uri="{FF2B5EF4-FFF2-40B4-BE49-F238E27FC236}">
                <a16:creationId xmlns:a16="http://schemas.microsoft.com/office/drawing/2014/main" xmlns="" id="{A8225A10-C2A3-CE82-F540-ACCEA7BF5EB1}"/>
              </a:ext>
            </a:extLst>
          </p:cNvPr>
          <p:cNvSpPr/>
          <p:nvPr/>
        </p:nvSpPr>
        <p:spPr>
          <a:xfrm>
            <a:off x="5342901" y="2523177"/>
            <a:ext cx="558228" cy="270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U4</a:t>
            </a:r>
          </a:p>
        </p:txBody>
      </p:sp>
      <p:sp>
        <p:nvSpPr>
          <p:cNvPr id="39" name="矩形 17">
            <a:extLst>
              <a:ext uri="{FF2B5EF4-FFF2-40B4-BE49-F238E27FC236}">
                <a16:creationId xmlns:a16="http://schemas.microsoft.com/office/drawing/2014/main" xmlns="" id="{68C9F9ED-5005-A9E8-8863-82A1E9886B9D}"/>
              </a:ext>
            </a:extLst>
          </p:cNvPr>
          <p:cNvSpPr/>
          <p:nvPr/>
        </p:nvSpPr>
        <p:spPr>
          <a:xfrm>
            <a:off x="5941426" y="2523177"/>
            <a:ext cx="558228" cy="270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U1</a:t>
            </a:r>
          </a:p>
        </p:txBody>
      </p:sp>
      <mc:AlternateContent xmlns:mc="http://schemas.openxmlformats.org/markup-compatibility/2006" xmlns:a14="http://schemas.microsoft.com/office/drawing/2010/main">
        <mc:Choice Requires="a14">
          <p:sp>
            <p:nvSpPr>
              <p:cNvPr id="40" name="文本框 22">
                <a:extLst>
                  <a:ext uri="{FF2B5EF4-FFF2-40B4-BE49-F238E27FC236}">
                    <a16:creationId xmlns:a16="http://schemas.microsoft.com/office/drawing/2014/main" xmlns="" id="{AF529713-6B03-56E1-495E-F4C80D16B5B2}"/>
                  </a:ext>
                </a:extLst>
              </p:cNvPr>
              <p:cNvSpPr txBox="1"/>
              <p:nvPr/>
            </p:nvSpPr>
            <p:spPr>
              <a:xfrm>
                <a:off x="118534" y="3750892"/>
                <a:ext cx="2466878" cy="1015663"/>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1</m:t>
                        </m:r>
                      </m:sub>
                    </m:sSub>
                  </m:oMath>
                </a14:m>
                <a:r>
                  <a:rPr lang="en-US" altLang="zh-CN" sz="1200" dirty="0"/>
                  <a:t>=20*(1-0.3*0.6)= 16.4</a:t>
                </a:r>
                <a:endParaRPr lang="zh-CN" altLang="en-US" sz="1200" dirty="0"/>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 </m:t>
                    </m:r>
                  </m:oMath>
                </a14:m>
                <a:r>
                  <a:rPr lang="en-US" altLang="zh-CN" sz="1200" dirty="0">
                    <a:sym typeface="+mn-ea"/>
                  </a:rPr>
                  <a:t>=26*(1-0.3*0.6)= 21.32</a:t>
                </a:r>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oMath>
                </a14:m>
                <a:r>
                  <a:rPr lang="en-US" altLang="zh-CN" sz="1200" dirty="0">
                    <a:sym typeface="+mn-ea"/>
                  </a:rPr>
                  <a:t>= 4310</a:t>
                </a:r>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 </m:t>
                    </m:r>
                  </m:oMath>
                </a14:m>
                <a:r>
                  <a:rPr lang="en-US" altLang="zh-CN" sz="1200" dirty="0">
                    <a:sym typeface="+mn-ea"/>
                  </a:rPr>
                  <a:t>= 4200</a:t>
                </a:r>
              </a:p>
              <a:p>
                <a:endParaRPr lang="en-US" altLang="zh-CN" sz="1200" dirty="0">
                  <a:sym typeface="+mn-ea"/>
                </a:endParaRPr>
              </a:p>
            </p:txBody>
          </p:sp>
        </mc:Choice>
        <mc:Fallback xmlns="">
          <p:sp>
            <p:nvSpPr>
              <p:cNvPr id="40" name="文本框 22">
                <a:extLst>
                  <a:ext uri="{FF2B5EF4-FFF2-40B4-BE49-F238E27FC236}">
                    <a16:creationId xmlns:a16="http://schemas.microsoft.com/office/drawing/2014/main" id="{AF529713-6B03-56E1-495E-F4C80D16B5B2}"/>
                  </a:ext>
                </a:extLst>
              </p:cNvPr>
              <p:cNvSpPr txBox="1">
                <a:spLocks noRot="1" noChangeAspect="1" noMove="1" noResize="1" noEditPoints="1" noAdjustHandles="1" noChangeArrowheads="1" noChangeShapeType="1" noTextEdit="1"/>
              </p:cNvSpPr>
              <p:nvPr/>
            </p:nvSpPr>
            <p:spPr>
              <a:xfrm>
                <a:off x="118534" y="3750892"/>
                <a:ext cx="2466878" cy="10156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文本框 22">
                <a:extLst>
                  <a:ext uri="{FF2B5EF4-FFF2-40B4-BE49-F238E27FC236}">
                    <a16:creationId xmlns:a16="http://schemas.microsoft.com/office/drawing/2014/main" xmlns="" id="{5C7439BE-1961-0287-02DC-C9F8C179413C}"/>
                  </a:ext>
                </a:extLst>
              </p:cNvPr>
              <p:cNvSpPr txBox="1"/>
              <p:nvPr/>
            </p:nvSpPr>
            <p:spPr>
              <a:xfrm>
                <a:off x="2676385" y="3750892"/>
                <a:ext cx="2325895" cy="461665"/>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altLang="zh-CN" sz="1200" dirty="0"/>
                  <a:t>=20*(1-0.2*0)= 20</a:t>
                </a:r>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altLang="zh-CN" sz="1200" dirty="0">
                    <a:sym typeface="+mn-ea"/>
                  </a:rPr>
                  <a:t>= 5386</a:t>
                </a:r>
              </a:p>
            </p:txBody>
          </p:sp>
        </mc:Choice>
        <mc:Fallback xmlns="">
          <p:sp>
            <p:nvSpPr>
              <p:cNvPr id="41" name="文本框 22">
                <a:extLst>
                  <a:ext uri="{FF2B5EF4-FFF2-40B4-BE49-F238E27FC236}">
                    <a16:creationId xmlns:a16="http://schemas.microsoft.com/office/drawing/2014/main" id="{5C7439BE-1961-0287-02DC-C9F8C179413C}"/>
                  </a:ext>
                </a:extLst>
              </p:cNvPr>
              <p:cNvSpPr txBox="1">
                <a:spLocks noRot="1" noChangeAspect="1" noMove="1" noResize="1" noEditPoints="1" noAdjustHandles="1" noChangeArrowheads="1" noChangeShapeType="1" noTextEdit="1"/>
              </p:cNvSpPr>
              <p:nvPr/>
            </p:nvSpPr>
            <p:spPr>
              <a:xfrm>
                <a:off x="2676385" y="3750892"/>
                <a:ext cx="2325895"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文本框 22">
                <a:extLst>
                  <a:ext uri="{FF2B5EF4-FFF2-40B4-BE49-F238E27FC236}">
                    <a16:creationId xmlns:a16="http://schemas.microsoft.com/office/drawing/2014/main" xmlns="" id="{96C1567E-C8FA-1487-4173-1C9002BB67DA}"/>
                  </a:ext>
                </a:extLst>
              </p:cNvPr>
              <p:cNvSpPr txBox="1"/>
              <p:nvPr/>
            </p:nvSpPr>
            <p:spPr>
              <a:xfrm>
                <a:off x="5002280" y="3750891"/>
                <a:ext cx="2325895" cy="461665"/>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altLang="zh-CN" sz="1200" dirty="0"/>
                  <a:t>=20*(1-0.2*0)= 20</a:t>
                </a:r>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altLang="zh-CN" sz="1200" dirty="0">
                    <a:sym typeface="+mn-ea"/>
                  </a:rPr>
                  <a:t>= 10000</a:t>
                </a:r>
              </a:p>
            </p:txBody>
          </p:sp>
        </mc:Choice>
        <mc:Fallback xmlns="">
          <p:sp>
            <p:nvSpPr>
              <p:cNvPr id="42" name="文本框 22">
                <a:extLst>
                  <a:ext uri="{FF2B5EF4-FFF2-40B4-BE49-F238E27FC236}">
                    <a16:creationId xmlns:a16="http://schemas.microsoft.com/office/drawing/2014/main" id="{96C1567E-C8FA-1487-4173-1C9002BB67DA}"/>
                  </a:ext>
                </a:extLst>
              </p:cNvPr>
              <p:cNvSpPr txBox="1">
                <a:spLocks noRot="1" noChangeAspect="1" noMove="1" noResize="1" noEditPoints="1" noAdjustHandles="1" noChangeArrowheads="1" noChangeShapeType="1" noTextEdit="1"/>
              </p:cNvSpPr>
              <p:nvPr/>
            </p:nvSpPr>
            <p:spPr>
              <a:xfrm>
                <a:off x="5002280" y="3750891"/>
                <a:ext cx="2325895" cy="461665"/>
              </a:xfrm>
              <a:prstGeom prst="rect">
                <a:avLst/>
              </a:prstGeom>
              <a:blipFill>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22">
                <a:extLst>
                  <a:ext uri="{FF2B5EF4-FFF2-40B4-BE49-F238E27FC236}">
                    <a16:creationId xmlns:a16="http://schemas.microsoft.com/office/drawing/2014/main" xmlns="" id="{AA234477-1945-031C-11E2-7C5082342AFF}"/>
                  </a:ext>
                </a:extLst>
              </p:cNvPr>
              <p:cNvSpPr txBox="1"/>
              <p:nvPr/>
            </p:nvSpPr>
            <p:spPr>
              <a:xfrm>
                <a:off x="7289164" y="3762421"/>
                <a:ext cx="2325895" cy="461665"/>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oMath>
                </a14:m>
                <a:r>
                  <a:rPr lang="en-US" altLang="zh-CN" sz="1200" dirty="0"/>
                  <a:t>=20*(1-0.3*0)= 20</a:t>
                </a:r>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oMath>
                </a14:m>
                <a:r>
                  <a:rPr lang="en-US" altLang="zh-CN" sz="1200" dirty="0">
                    <a:sym typeface="+mn-ea"/>
                  </a:rPr>
                  <a:t>= 5000</a:t>
                </a:r>
              </a:p>
            </p:txBody>
          </p:sp>
        </mc:Choice>
        <mc:Fallback xmlns="">
          <p:sp>
            <p:nvSpPr>
              <p:cNvPr id="43" name="文本框 22">
                <a:extLst>
                  <a:ext uri="{FF2B5EF4-FFF2-40B4-BE49-F238E27FC236}">
                    <a16:creationId xmlns:a16="http://schemas.microsoft.com/office/drawing/2014/main" id="{AA234477-1945-031C-11E2-7C5082342AFF}"/>
                  </a:ext>
                </a:extLst>
              </p:cNvPr>
              <p:cNvSpPr txBox="1">
                <a:spLocks noRot="1" noChangeAspect="1" noMove="1" noResize="1" noEditPoints="1" noAdjustHandles="1" noChangeArrowheads="1" noChangeShapeType="1" noTextEdit="1"/>
              </p:cNvSpPr>
              <p:nvPr/>
            </p:nvSpPr>
            <p:spPr>
              <a:xfrm>
                <a:off x="7289164" y="3762421"/>
                <a:ext cx="2325895" cy="461665"/>
              </a:xfrm>
              <a:prstGeom prst="rect">
                <a:avLst/>
              </a:prstGeom>
              <a:blipFill>
                <a:blip r:embed="rId6"/>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22">
                <a:extLst>
                  <a:ext uri="{FF2B5EF4-FFF2-40B4-BE49-F238E27FC236}">
                    <a16:creationId xmlns:a16="http://schemas.microsoft.com/office/drawing/2014/main" xmlns="" id="{F18B96F7-0D9E-91F3-F665-22B097B47CDD}"/>
                  </a:ext>
                </a:extLst>
              </p:cNvPr>
              <p:cNvSpPr txBox="1"/>
              <p:nvPr/>
            </p:nvSpPr>
            <p:spPr>
              <a:xfrm>
                <a:off x="9615059" y="3762421"/>
                <a:ext cx="2515422" cy="461665"/>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 </m:t>
                    </m:r>
                  </m:oMath>
                </a14:m>
                <a:r>
                  <a:rPr lang="en-US" altLang="zh-CN" sz="1200" dirty="0"/>
                  <a:t>=15*(1-0.25*0)= 15</a:t>
                </a:r>
                <a:endParaRPr lang="zh-CN" altLang="en-US" sz="1200" dirty="0"/>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 </m:t>
                    </m:r>
                  </m:oMath>
                </a14:m>
                <a:r>
                  <a:rPr lang="en-US" altLang="zh-CN" sz="1200" dirty="0">
                    <a:sym typeface="+mn-ea"/>
                  </a:rPr>
                  <a:t>= 3500</a:t>
                </a:r>
              </a:p>
            </p:txBody>
          </p:sp>
        </mc:Choice>
        <mc:Fallback xmlns="">
          <p:sp>
            <p:nvSpPr>
              <p:cNvPr id="44" name="文本框 22">
                <a:extLst>
                  <a:ext uri="{FF2B5EF4-FFF2-40B4-BE49-F238E27FC236}">
                    <a16:creationId xmlns:a16="http://schemas.microsoft.com/office/drawing/2014/main" id="{F18B96F7-0D9E-91F3-F665-22B097B47CDD}"/>
                  </a:ext>
                </a:extLst>
              </p:cNvPr>
              <p:cNvSpPr txBox="1">
                <a:spLocks noRot="1" noChangeAspect="1" noMove="1" noResize="1" noEditPoints="1" noAdjustHandles="1" noChangeArrowheads="1" noChangeShapeType="1" noTextEdit="1"/>
              </p:cNvSpPr>
              <p:nvPr/>
            </p:nvSpPr>
            <p:spPr>
              <a:xfrm>
                <a:off x="9615059" y="3762421"/>
                <a:ext cx="2515422" cy="461665"/>
              </a:xfrm>
              <a:prstGeom prst="rect">
                <a:avLst/>
              </a:prstGeom>
              <a:blipFill>
                <a:blip r:embed="rId7"/>
                <a:stretch>
                  <a:fillRect b="-9211"/>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xmlns="" id="{71B0A5E1-8C77-F97B-73C3-8759C1C52BD3}"/>
              </a:ext>
            </a:extLst>
          </p:cNvPr>
          <p:cNvCxnSpPr>
            <a:cxnSpLocks/>
            <a:stCxn id="35" idx="2"/>
            <a:endCxn id="44" idx="0"/>
          </p:cNvCxnSpPr>
          <p:nvPr/>
        </p:nvCxnSpPr>
        <p:spPr>
          <a:xfrm>
            <a:off x="6819065" y="2793687"/>
            <a:ext cx="4053705" cy="96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F859EDA7-7BED-1724-48A0-F1AFE9053CD6}"/>
              </a:ext>
            </a:extLst>
          </p:cNvPr>
          <p:cNvCxnSpPr>
            <a:stCxn id="39" idx="2"/>
            <a:endCxn id="43" idx="0"/>
          </p:cNvCxnSpPr>
          <p:nvPr/>
        </p:nvCxnSpPr>
        <p:spPr>
          <a:xfrm>
            <a:off x="6220540" y="2793687"/>
            <a:ext cx="2231572" cy="96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54245E38-FDB3-AEA7-622F-56EE96D09EA1}"/>
              </a:ext>
            </a:extLst>
          </p:cNvPr>
          <p:cNvCxnSpPr>
            <a:cxnSpLocks/>
            <a:stCxn id="38" idx="2"/>
            <a:endCxn id="42" idx="0"/>
          </p:cNvCxnSpPr>
          <p:nvPr/>
        </p:nvCxnSpPr>
        <p:spPr>
          <a:xfrm>
            <a:off x="5622015" y="2793687"/>
            <a:ext cx="543213" cy="95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DE083322-D15E-64F3-27F3-C3BEFAF948A9}"/>
              </a:ext>
            </a:extLst>
          </p:cNvPr>
          <p:cNvCxnSpPr>
            <a:cxnSpLocks/>
            <a:stCxn id="37" idx="2"/>
          </p:cNvCxnSpPr>
          <p:nvPr/>
        </p:nvCxnSpPr>
        <p:spPr>
          <a:xfrm flipH="1">
            <a:off x="4321591" y="2793687"/>
            <a:ext cx="701899" cy="96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27E44D91-21AF-6A2D-ACEC-42914908C647}"/>
              </a:ext>
            </a:extLst>
          </p:cNvPr>
          <p:cNvCxnSpPr>
            <a:cxnSpLocks/>
            <a:endCxn id="40" idx="0"/>
          </p:cNvCxnSpPr>
          <p:nvPr/>
        </p:nvCxnSpPr>
        <p:spPr>
          <a:xfrm flipH="1">
            <a:off x="1351973" y="2814136"/>
            <a:ext cx="2860469" cy="93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xmlns="" id="{D524EF6A-F5B4-12AF-77FD-0C2E75BE3274}"/>
                  </a:ext>
                </a:extLst>
              </p:cNvPr>
              <p:cNvSpPr txBox="1"/>
              <p:nvPr/>
            </p:nvSpPr>
            <p:spPr>
              <a:xfrm>
                <a:off x="274404" y="5148784"/>
                <a:ext cx="3025124" cy="41671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fa-IR" sz="1400" i="1" smtClean="0">
                              <a:solidFill>
                                <a:srgbClr val="836967"/>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𝐴𝑣𝑔</m:t>
                          </m:r>
                          <m:r>
                            <a:rPr lang="en-US" sz="1400" b="0" i="1" smtClean="0">
                              <a:solidFill>
                                <a:schemeClr val="tx1"/>
                              </a:solidFill>
                              <a:latin typeface="Cambria Math" panose="02040503050406030204" pitchFamily="18" charset="0"/>
                            </a:rPr>
                            <m:t>_</m:t>
                          </m:r>
                          <m:r>
                            <a:rPr lang="en-US" sz="1400" b="0" i="1" smtClean="0">
                              <a:solidFill>
                                <a:schemeClr val="tx1"/>
                              </a:solidFill>
                              <a:latin typeface="Cambria Math" panose="02040503050406030204" pitchFamily="18" charset="0"/>
                            </a:rPr>
                            <m:t>𝑆𝑝𝑒𝑒𝑑</m:t>
                          </m:r>
                        </m:e>
                        <m:sub>
                          <m:r>
                            <a:rPr lang="en-US" sz="1400" b="0" i="1" smtClean="0">
                              <a:solidFill>
                                <a:schemeClr val="tx1"/>
                              </a:solidFill>
                              <a:latin typeface="Cambria Math" panose="02040503050406030204" pitchFamily="18" charset="0"/>
                            </a:rPr>
                            <m:t>1</m:t>
                          </m:r>
                        </m:sub>
                      </m:sSub>
                      <m:r>
                        <a:rPr lang="fa-IR" sz="1400" b="0" i="1" smtClean="0">
                          <a:latin typeface="Cambria Math" panose="02040503050406030204" pitchFamily="18" charset="0"/>
                        </a:rPr>
                        <m:t>=</m:t>
                      </m:r>
                      <m:f>
                        <m:fPr>
                          <m:ctrlPr>
                            <a:rPr lang="fa-IR" sz="1400" b="0" i="1" smtClean="0">
                              <a:latin typeface="Cambria Math" panose="02040503050406030204" pitchFamily="18" charset="0"/>
                            </a:rPr>
                          </m:ctrlPr>
                        </m:fPr>
                        <m:num>
                          <m:d>
                            <m:dPr>
                              <m:ctrlPr>
                                <a:rPr lang="en-US" sz="1400" b="0" i="1" smtClean="0">
                                  <a:latin typeface="Cambria Math" panose="02040503050406030204" pitchFamily="18" charset="0"/>
                                </a:rPr>
                              </m:ctrlPr>
                            </m:dPr>
                            <m:e>
                              <m:r>
                                <a:rPr lang="en-US" sz="1400" b="0" i="1" smtClean="0">
                                  <a:latin typeface="Cambria Math" panose="02040503050406030204" pitchFamily="18" charset="0"/>
                                </a:rPr>
                                <m:t>16</m:t>
                              </m:r>
                              <m:r>
                                <a:rPr lang="en-US" sz="1400" b="0" i="1" smtClean="0">
                                  <a:latin typeface="Cambria Math" panose="02040503050406030204" pitchFamily="18" charset="0"/>
                                </a:rPr>
                                <m:t>.</m:t>
                              </m:r>
                              <m:r>
                                <a:rPr lang="en-US" sz="1400" b="0" i="1" smtClean="0">
                                  <a:latin typeface="Cambria Math" panose="02040503050406030204" pitchFamily="18" charset="0"/>
                                </a:rPr>
                                <m:t>4</m:t>
                              </m:r>
                              <m:r>
                                <a:rPr lang="fa-IR" sz="1400" b="0" i="1" smtClean="0">
                                  <a:latin typeface="Cambria Math" panose="02040503050406030204" pitchFamily="18" charset="0"/>
                                </a:rPr>
                                <m:t>+</m:t>
                              </m:r>
                              <m:r>
                                <a:rPr lang="fa-IR" sz="1400" b="0" i="1" smtClean="0">
                                  <a:latin typeface="Cambria Math" panose="02040503050406030204" pitchFamily="18" charset="0"/>
                                </a:rPr>
                                <m:t>21</m:t>
                              </m:r>
                              <m:r>
                                <a:rPr lang="en-US" sz="1400" b="0" i="1" smtClean="0">
                                  <a:latin typeface="Cambria Math" panose="02040503050406030204" pitchFamily="18" charset="0"/>
                                </a:rPr>
                                <m:t>.</m:t>
                              </m:r>
                              <m:r>
                                <a:rPr lang="en-US" sz="1400" b="0" i="1" smtClean="0">
                                  <a:latin typeface="Cambria Math" panose="02040503050406030204" pitchFamily="18" charset="0"/>
                                </a:rPr>
                                <m:t>32</m:t>
                              </m:r>
                            </m:e>
                          </m:d>
                        </m:num>
                        <m:den>
                          <m:r>
                            <a:rPr lang="fa-IR" sz="1400" b="0" i="1" smtClean="0">
                              <a:latin typeface="Cambria Math" panose="02040503050406030204" pitchFamily="18" charset="0"/>
                            </a:rPr>
                            <m:t>2</m:t>
                          </m:r>
                        </m:den>
                      </m:f>
                      <m:r>
                        <a:rPr lang="fa-IR" sz="1400" b="0" i="1" smtClean="0">
                          <a:latin typeface="Cambria Math" panose="02040503050406030204" pitchFamily="18" charset="0"/>
                        </a:rPr>
                        <m:t>=</m:t>
                      </m:r>
                      <m:r>
                        <a:rPr lang="fa-IR" sz="1400" b="0" i="1" smtClean="0">
                          <a:latin typeface="Cambria Math" panose="02040503050406030204" pitchFamily="18" charset="0"/>
                        </a:rPr>
                        <m:t>18</m:t>
                      </m:r>
                      <m:r>
                        <a:rPr lang="en-US" sz="1400" b="0" i="1" smtClean="0">
                          <a:latin typeface="Cambria Math" panose="02040503050406030204" pitchFamily="18" charset="0"/>
                        </a:rPr>
                        <m:t>.</m:t>
                      </m:r>
                      <m:r>
                        <a:rPr lang="en-US" sz="1400" b="0" i="1" smtClean="0">
                          <a:latin typeface="Cambria Math" panose="02040503050406030204" pitchFamily="18" charset="0"/>
                        </a:rPr>
                        <m:t>86</m:t>
                      </m:r>
                    </m:oMath>
                  </m:oMathPara>
                </a14:m>
                <a:endParaRPr lang="fa-IR" dirty="0">
                  <a:latin typeface="Calibri" panose="020F0502020204030204" pitchFamily="34" charset="0"/>
                  <a:cs typeface="Calibri" panose="020F0502020204030204" pitchFamily="34" charset="0"/>
                </a:endParaRPr>
              </a:p>
            </p:txBody>
          </p:sp>
        </mc:Choice>
        <mc:Fallback xmlns="">
          <p:sp>
            <p:nvSpPr>
              <p:cNvPr id="56" name="TextBox 55">
                <a:extLst>
                  <a:ext uri="{FF2B5EF4-FFF2-40B4-BE49-F238E27FC236}">
                    <a16:creationId xmlns:a16="http://schemas.microsoft.com/office/drawing/2014/main" id="{D524EF6A-F5B4-12AF-77FD-0C2E75BE3274}"/>
                  </a:ext>
                </a:extLst>
              </p:cNvPr>
              <p:cNvSpPr txBox="1">
                <a:spLocks noRot="1" noChangeAspect="1" noMove="1" noResize="1" noEditPoints="1" noAdjustHandles="1" noChangeArrowheads="1" noChangeShapeType="1" noTextEdit="1"/>
              </p:cNvSpPr>
              <p:nvPr/>
            </p:nvSpPr>
            <p:spPr>
              <a:xfrm>
                <a:off x="274404" y="5148784"/>
                <a:ext cx="3025124" cy="416717"/>
              </a:xfrm>
              <a:prstGeom prst="rect">
                <a:avLst/>
              </a:prstGeom>
              <a:blipFill>
                <a:blip r:embed="rId8"/>
                <a:stretch>
                  <a:fillRect l="-1411" r="-4032" b="-13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xmlns="" id="{8B186A49-1637-611D-0352-C30A2A2785FC}"/>
                  </a:ext>
                </a:extLst>
              </p:cNvPr>
              <p:cNvSpPr txBox="1"/>
              <p:nvPr/>
            </p:nvSpPr>
            <p:spPr>
              <a:xfrm>
                <a:off x="277291" y="5610449"/>
                <a:ext cx="1426352" cy="21544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fa-IR" sz="1400" i="1" smtClean="0">
                              <a:solidFill>
                                <a:srgbClr val="836967"/>
                              </a:solidFill>
                              <a:latin typeface="Cambria Math" panose="02040503050406030204" pitchFamily="18" charset="0"/>
                            </a:rPr>
                          </m:ctrlPr>
                        </m:sSubPr>
                        <m:e>
                          <m:r>
                            <a:rPr lang="en-US" sz="1400" i="1">
                              <a:latin typeface="Cambria Math" panose="02040503050406030204" pitchFamily="18" charset="0"/>
                            </a:rPr>
                            <m:t>𝐴𝑣𝑔</m:t>
                          </m:r>
                          <m:r>
                            <a:rPr lang="en-US" sz="1400" i="1">
                              <a:latin typeface="Cambria Math" panose="02040503050406030204" pitchFamily="18" charset="0"/>
                            </a:rPr>
                            <m:t>_</m:t>
                          </m:r>
                          <m:r>
                            <a:rPr lang="en-US" sz="1400" i="1">
                              <a:latin typeface="Cambria Math" panose="02040503050406030204" pitchFamily="18" charset="0"/>
                            </a:rPr>
                            <m:t>𝑆𝑝𝑒𝑒𝑑</m:t>
                          </m:r>
                        </m:e>
                        <m:sub>
                          <m:r>
                            <a:rPr lang="en-US" sz="1400" b="0" i="1" smtClean="0">
                              <a:latin typeface="Cambria Math" panose="02040503050406030204" pitchFamily="18" charset="0"/>
                            </a:rPr>
                            <m:t>2</m:t>
                          </m:r>
                        </m:sub>
                      </m:sSub>
                      <m:r>
                        <a:rPr lang="fa-IR" sz="1400" b="0" i="1" smtClean="0">
                          <a:latin typeface="Cambria Math" panose="02040503050406030204" pitchFamily="18" charset="0"/>
                        </a:rPr>
                        <m:t>=</m:t>
                      </m:r>
                      <m:r>
                        <a:rPr lang="fa-IR" sz="1400" b="0" i="1" smtClean="0">
                          <a:latin typeface="Cambria Math" panose="02040503050406030204" pitchFamily="18" charset="0"/>
                        </a:rPr>
                        <m:t>15</m:t>
                      </m:r>
                    </m:oMath>
                  </m:oMathPara>
                </a14:m>
                <a:endParaRPr lang="fa-IR" dirty="0">
                  <a:latin typeface="Calibri" panose="020F0502020204030204" pitchFamily="34" charset="0"/>
                  <a:cs typeface="Calibri" panose="020F0502020204030204" pitchFamily="34" charset="0"/>
                </a:endParaRPr>
              </a:p>
            </p:txBody>
          </p:sp>
        </mc:Choice>
        <mc:Fallback xmlns="">
          <p:sp>
            <p:nvSpPr>
              <p:cNvPr id="57" name="TextBox 56">
                <a:extLst>
                  <a:ext uri="{FF2B5EF4-FFF2-40B4-BE49-F238E27FC236}">
                    <a16:creationId xmlns:a16="http://schemas.microsoft.com/office/drawing/2014/main" id="{8B186A49-1637-611D-0352-C30A2A2785FC}"/>
                  </a:ext>
                </a:extLst>
              </p:cNvPr>
              <p:cNvSpPr txBox="1">
                <a:spLocks noRot="1" noChangeAspect="1" noMove="1" noResize="1" noEditPoints="1" noAdjustHandles="1" noChangeArrowheads="1" noChangeShapeType="1" noTextEdit="1"/>
              </p:cNvSpPr>
              <p:nvPr/>
            </p:nvSpPr>
            <p:spPr>
              <a:xfrm>
                <a:off x="277291" y="5610449"/>
                <a:ext cx="1426352" cy="215444"/>
              </a:xfrm>
              <a:prstGeom prst="rect">
                <a:avLst/>
              </a:prstGeom>
              <a:blipFill>
                <a:blip r:embed="rId9"/>
                <a:stretch>
                  <a:fillRect l="-3846" t="-25000" r="-8547" b="-47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xmlns="" id="{571956F9-77A4-E23C-4587-6307C8EE1E10}"/>
                  </a:ext>
                </a:extLst>
              </p:cNvPr>
              <p:cNvSpPr txBox="1"/>
              <p:nvPr/>
            </p:nvSpPr>
            <p:spPr>
              <a:xfrm>
                <a:off x="283062" y="5961884"/>
                <a:ext cx="1661993" cy="21544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fa-IR" sz="1400" i="1" smtClean="0">
                              <a:solidFill>
                                <a:srgbClr val="836967"/>
                              </a:solidFill>
                              <a:latin typeface="Cambria Math" panose="02040503050406030204" pitchFamily="18" charset="0"/>
                            </a:rPr>
                          </m:ctrlPr>
                        </m:sSubPr>
                        <m:e>
                          <m:r>
                            <a:rPr lang="en-US" sz="1400" i="1">
                              <a:latin typeface="Cambria Math" panose="02040503050406030204" pitchFamily="18" charset="0"/>
                            </a:rPr>
                            <m:t>𝐴𝑣𝑔</m:t>
                          </m:r>
                          <m:r>
                            <a:rPr lang="en-US" sz="1400" i="1">
                              <a:latin typeface="Cambria Math" panose="02040503050406030204" pitchFamily="18" charset="0"/>
                            </a:rPr>
                            <m:t>_</m:t>
                          </m:r>
                          <m:r>
                            <a:rPr lang="en-US" sz="1400" i="1">
                              <a:latin typeface="Cambria Math" panose="02040503050406030204" pitchFamily="18" charset="0"/>
                            </a:rPr>
                            <m:t>𝑆𝑝𝑒𝑒𝑑</m:t>
                          </m:r>
                        </m:e>
                        <m:sub>
                          <m:r>
                            <a:rPr lang="en-US" sz="1400" b="0" i="1" smtClean="0">
                              <a:latin typeface="Cambria Math" panose="02040503050406030204" pitchFamily="18" charset="0"/>
                            </a:rPr>
                            <m:t>3</m:t>
                          </m:r>
                        </m:sub>
                      </m:sSub>
                      <m:r>
                        <a:rPr lang="fa-IR" sz="1400" b="0" i="1" smtClean="0">
                          <a:latin typeface="Cambria Math" panose="02040503050406030204" pitchFamily="18" charset="0"/>
                        </a:rPr>
                        <m:t>=</m:t>
                      </m:r>
                      <m:r>
                        <a:rPr lang="en-US" sz="1400" b="0" i="1" smtClean="0">
                          <a:latin typeface="Cambria Math" panose="02040503050406030204" pitchFamily="18" charset="0"/>
                        </a:rPr>
                        <m:t>21</m:t>
                      </m:r>
                      <m:r>
                        <a:rPr lang="en-US" sz="1400" b="0" i="1" smtClean="0">
                          <a:latin typeface="Cambria Math" panose="02040503050406030204" pitchFamily="18" charset="0"/>
                        </a:rPr>
                        <m:t>.</m:t>
                      </m:r>
                      <m:r>
                        <a:rPr lang="en-US" sz="1400" b="0" i="1" smtClean="0">
                          <a:latin typeface="Cambria Math" panose="02040503050406030204" pitchFamily="18" charset="0"/>
                        </a:rPr>
                        <m:t>32</m:t>
                      </m:r>
                    </m:oMath>
                  </m:oMathPara>
                </a14:m>
                <a:endParaRPr lang="fa-IR" dirty="0">
                  <a:latin typeface="Calibri" panose="020F0502020204030204" pitchFamily="34" charset="0"/>
                  <a:cs typeface="Calibri" panose="020F0502020204030204" pitchFamily="34" charset="0"/>
                </a:endParaRPr>
              </a:p>
            </p:txBody>
          </p:sp>
        </mc:Choice>
        <mc:Fallback xmlns="">
          <p:sp>
            <p:nvSpPr>
              <p:cNvPr id="58" name="TextBox 57">
                <a:extLst>
                  <a:ext uri="{FF2B5EF4-FFF2-40B4-BE49-F238E27FC236}">
                    <a16:creationId xmlns:a16="http://schemas.microsoft.com/office/drawing/2014/main" id="{571956F9-77A4-E23C-4587-6307C8EE1E10}"/>
                  </a:ext>
                </a:extLst>
              </p:cNvPr>
              <p:cNvSpPr txBox="1">
                <a:spLocks noRot="1" noChangeAspect="1" noMove="1" noResize="1" noEditPoints="1" noAdjustHandles="1" noChangeArrowheads="1" noChangeShapeType="1" noTextEdit="1"/>
              </p:cNvSpPr>
              <p:nvPr/>
            </p:nvSpPr>
            <p:spPr>
              <a:xfrm>
                <a:off x="283062" y="5961884"/>
                <a:ext cx="1661993" cy="215444"/>
              </a:xfrm>
              <a:prstGeom prst="rect">
                <a:avLst/>
              </a:prstGeom>
              <a:blipFill>
                <a:blip r:embed="rId10"/>
                <a:stretch>
                  <a:fillRect l="-3297" t="-25714" r="-6960" b="-5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xmlns="" id="{59AD05C2-56A6-C553-175B-21BC8CAC33FE}"/>
                  </a:ext>
                </a:extLst>
              </p:cNvPr>
              <p:cNvSpPr txBox="1"/>
              <p:nvPr/>
            </p:nvSpPr>
            <p:spPr>
              <a:xfrm>
                <a:off x="269386" y="6245186"/>
                <a:ext cx="2516330" cy="41671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fa-IR" sz="1400" i="1" smtClean="0">
                              <a:solidFill>
                                <a:srgbClr val="836967"/>
                              </a:solidFill>
                              <a:latin typeface="Cambria Math" panose="02040503050406030204" pitchFamily="18" charset="0"/>
                            </a:rPr>
                          </m:ctrlPr>
                        </m:sSubPr>
                        <m:e>
                          <m:r>
                            <a:rPr lang="en-US" sz="1400" i="1">
                              <a:latin typeface="Cambria Math" panose="02040503050406030204" pitchFamily="18" charset="0"/>
                            </a:rPr>
                            <m:t>𝐴𝑣𝑔</m:t>
                          </m:r>
                          <m:r>
                            <a:rPr lang="en-US" sz="1400" i="1">
                              <a:latin typeface="Cambria Math" panose="02040503050406030204" pitchFamily="18" charset="0"/>
                            </a:rPr>
                            <m:t>_</m:t>
                          </m:r>
                          <m:r>
                            <a:rPr lang="en-US" sz="1400" i="1">
                              <a:latin typeface="Cambria Math" panose="02040503050406030204" pitchFamily="18" charset="0"/>
                            </a:rPr>
                            <m:t>𝑆𝑝𝑒𝑒𝑑</m:t>
                          </m:r>
                        </m:e>
                        <m:sub>
                          <m:r>
                            <a:rPr lang="en-US" sz="1400" b="0" i="1" smtClean="0">
                              <a:latin typeface="Cambria Math" panose="02040503050406030204" pitchFamily="18" charset="0"/>
                            </a:rPr>
                            <m:t>4</m:t>
                          </m:r>
                        </m:sub>
                      </m:sSub>
                      <m:r>
                        <a:rPr lang="fa-IR" sz="1400" b="0" i="1" smtClean="0">
                          <a:latin typeface="Cambria Math" panose="02040503050406030204" pitchFamily="18" charset="0"/>
                        </a:rPr>
                        <m:t>=</m:t>
                      </m:r>
                      <m:f>
                        <m:fPr>
                          <m:ctrlPr>
                            <a:rPr lang="fa-IR" sz="1400" b="0" i="1" smtClean="0">
                              <a:latin typeface="Cambria Math" panose="02040503050406030204" pitchFamily="18" charset="0"/>
                            </a:rPr>
                          </m:ctrlPr>
                        </m:fPr>
                        <m:num>
                          <m:d>
                            <m:dPr>
                              <m:ctrlPr>
                                <a:rPr lang="en-US" sz="1400" b="0" i="1" smtClean="0">
                                  <a:latin typeface="Cambria Math" panose="02040503050406030204" pitchFamily="18" charset="0"/>
                                </a:rPr>
                              </m:ctrlPr>
                            </m:dPr>
                            <m:e>
                              <m:r>
                                <a:rPr lang="fa-IR" sz="1400" b="0" i="1" smtClean="0">
                                  <a:latin typeface="Cambria Math" panose="02040503050406030204" pitchFamily="18" charset="0"/>
                                </a:rPr>
                                <m:t>20</m:t>
                              </m:r>
                              <m:r>
                                <a:rPr lang="fa-IR" sz="1400" b="0" i="1" smtClean="0">
                                  <a:latin typeface="Cambria Math" panose="02040503050406030204" pitchFamily="18" charset="0"/>
                                </a:rPr>
                                <m:t>+</m:t>
                              </m:r>
                              <m:r>
                                <a:rPr lang="fa-IR" sz="1400" b="0" i="1" smtClean="0">
                                  <a:latin typeface="Cambria Math" panose="02040503050406030204" pitchFamily="18" charset="0"/>
                                </a:rPr>
                                <m:t>20</m:t>
                              </m:r>
                            </m:e>
                          </m:d>
                        </m:num>
                        <m:den>
                          <m:r>
                            <a:rPr lang="fa-IR" sz="1400" b="0" i="1" smtClean="0">
                              <a:latin typeface="Cambria Math" panose="02040503050406030204" pitchFamily="18" charset="0"/>
                            </a:rPr>
                            <m:t>2</m:t>
                          </m:r>
                        </m:den>
                      </m:f>
                      <m:r>
                        <a:rPr lang="en-US" sz="1400" b="0" i="0" smtClean="0">
                          <a:latin typeface="Cambria Math" panose="02040503050406030204" pitchFamily="18" charset="0"/>
                        </a:rPr>
                        <m:t>=</m:t>
                      </m:r>
                      <m:r>
                        <a:rPr lang="en-US" sz="1400" b="0" i="0" smtClean="0">
                          <a:latin typeface="Cambria Math" panose="02040503050406030204" pitchFamily="18" charset="0"/>
                        </a:rPr>
                        <m:t>20</m:t>
                      </m:r>
                    </m:oMath>
                  </m:oMathPara>
                </a14:m>
                <a:endParaRPr lang="fa-IR" dirty="0">
                  <a:latin typeface="Calibri" panose="020F0502020204030204" pitchFamily="34" charset="0"/>
                  <a:cs typeface="Calibri" panose="020F0502020204030204" pitchFamily="34" charset="0"/>
                </a:endParaRPr>
              </a:p>
            </p:txBody>
          </p:sp>
        </mc:Choice>
        <mc:Fallback xmlns="">
          <p:sp>
            <p:nvSpPr>
              <p:cNvPr id="59" name="TextBox 58">
                <a:extLst>
                  <a:ext uri="{FF2B5EF4-FFF2-40B4-BE49-F238E27FC236}">
                    <a16:creationId xmlns:a16="http://schemas.microsoft.com/office/drawing/2014/main" id="{59AD05C2-56A6-C553-175B-21BC8CAC33FE}"/>
                  </a:ext>
                </a:extLst>
              </p:cNvPr>
              <p:cNvSpPr txBox="1">
                <a:spLocks noRot="1" noChangeAspect="1" noMove="1" noResize="1" noEditPoints="1" noAdjustHandles="1" noChangeArrowheads="1" noChangeShapeType="1" noTextEdit="1"/>
              </p:cNvSpPr>
              <p:nvPr/>
            </p:nvSpPr>
            <p:spPr>
              <a:xfrm>
                <a:off x="269386" y="6245186"/>
                <a:ext cx="2516330" cy="416717"/>
              </a:xfrm>
              <a:prstGeom prst="rect">
                <a:avLst/>
              </a:prstGeom>
              <a:blipFill>
                <a:blip r:embed="rId11"/>
                <a:stretch>
                  <a:fillRect r="-290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xmlns="" id="{DC86390B-BF14-F65F-86F5-53FAAEFC8ABD}"/>
                  </a:ext>
                </a:extLst>
              </p:cNvPr>
              <p:cNvSpPr txBox="1"/>
              <p:nvPr/>
            </p:nvSpPr>
            <p:spPr>
              <a:xfrm>
                <a:off x="3543387" y="5469441"/>
                <a:ext cx="4017619" cy="492443"/>
              </a:xfrm>
              <a:prstGeom prst="rect">
                <a:avLst/>
              </a:prstGeom>
              <a:noFill/>
            </p:spPr>
            <p:txBody>
              <a:bodyPr wrap="square" lIns="0" tIns="0" rIns="0" bIns="0" rtlCol="1">
                <a:spAutoFit/>
              </a:bodyPr>
              <a:lstStyle/>
              <a:p>
                <a14:m>
                  <m:oMath xmlns:m="http://schemas.openxmlformats.org/officeDocument/2006/math">
                    <m:sSub>
                      <m:sSubPr>
                        <m:ctrlPr>
                          <a:rPr lang="en-US" sz="1600" i="1" smtClean="0">
                            <a:latin typeface="Cambria Math" panose="02040503050406030204" pitchFamily="18" charset="0"/>
                          </a:rPr>
                        </m:ctrlPr>
                      </m:sSubPr>
                      <m:e>
                        <m:r>
                          <m:rPr>
                            <m:sty m:val="p"/>
                          </m:rPr>
                          <a:rPr lang="sv-SE" sz="1600" b="0" i="0" smtClean="0">
                            <a:latin typeface="Cambria Math" panose="02040503050406030204" pitchFamily="18" charset="0"/>
                          </a:rPr>
                          <m:t>Score</m:t>
                        </m:r>
                      </m:e>
                      <m:sub>
                        <m:r>
                          <a:rPr lang="en-US" sz="1600">
                            <a:latin typeface="Cambria Math" panose="02040503050406030204" pitchFamily="18" charset="0"/>
                          </a:rPr>
                          <m:t> </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a:latin typeface="Cambria Math" panose="02040503050406030204" pitchFamily="18" charset="0"/>
                          </a:rPr>
                          <m:t>Objective</m:t>
                        </m:r>
                        <m:r>
                          <a:rPr lang="en-US" sz="1600" b="0" i="0" smtClean="0">
                            <a:latin typeface="Cambria Math" panose="02040503050406030204" pitchFamily="18" charset="0"/>
                          </a:rPr>
                          <m:t>_</m:t>
                        </m:r>
                        <m:r>
                          <m:rPr>
                            <m:sty m:val="p"/>
                          </m:rPr>
                          <a:rPr lang="en-US" sz="1600">
                            <a:latin typeface="Cambria Math" panose="02040503050406030204" pitchFamily="18" charset="0"/>
                          </a:rPr>
                          <m:t>function</m:t>
                        </m:r>
                      </m:e>
                      <m:sub>
                        <m:r>
                          <a:rPr lang="en-US" sz="1600" b="0" i="1" smtClean="0">
                            <a:latin typeface="Cambria Math" panose="02040503050406030204" pitchFamily="18" charset="0"/>
                          </a:rPr>
                          <m:t> </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𝛼</m:t>
                    </m:r>
                    <m:r>
                      <a:rPr lang="en-US" sz="1600" b="0" i="1" smtClean="0">
                        <a:solidFill>
                          <a:schemeClr val="tx1"/>
                        </a:solidFill>
                        <a:latin typeface="Cambria Math" panose="02040503050406030204" pitchFamily="18" charset="0"/>
                        <a:ea typeface="Cambria Math" panose="02040503050406030204" pitchFamily="18" charset="0"/>
                      </a:rPr>
                      <m:t>∗</m:t>
                    </m:r>
                    <m:r>
                      <a:rPr lang="sv-SE" sz="1600" b="0" i="1" smtClean="0">
                        <a:solidFill>
                          <a:schemeClr val="tx1"/>
                        </a:solidFill>
                        <a:latin typeface="Cambria Math" panose="02040503050406030204" pitchFamily="18" charset="0"/>
                        <a:ea typeface="Cambria Math" panose="02040503050406030204" pitchFamily="18" charset="0"/>
                      </a:rPr>
                      <m:t>0</m:t>
                    </m:r>
                  </m:oMath>
                </a14:m>
                <a:r>
                  <a:rPr lang="en-US" sz="1600" dirty="0">
                    <a:solidFill>
                      <a:schemeClr val="tx1"/>
                    </a:solidFill>
                  </a:rPr>
                  <a:t> = 0.</a:t>
                </a:r>
                <a:r>
                  <a:rPr lang="en-US" sz="1600" dirty="0"/>
                  <a:t>928</a:t>
                </a:r>
                <a:endParaRPr lang="en-US" sz="1600" dirty="0">
                  <a:solidFill>
                    <a:schemeClr val="tx1"/>
                  </a:solidFill>
                </a:endParaRPr>
              </a:p>
              <a:p>
                <a:endParaRPr lang="fa-IR" sz="1600" dirty="0">
                  <a:solidFill>
                    <a:schemeClr val="tx1"/>
                  </a:solidFill>
                </a:endParaRPr>
              </a:p>
            </p:txBody>
          </p:sp>
        </mc:Choice>
        <mc:Fallback xmlns="">
          <p:sp>
            <p:nvSpPr>
              <p:cNvPr id="45" name="TextBox 44">
                <a:extLst>
                  <a:ext uri="{FF2B5EF4-FFF2-40B4-BE49-F238E27FC236}">
                    <a16:creationId xmlns:a16="http://schemas.microsoft.com/office/drawing/2014/main" id="{DC86390B-BF14-F65F-86F5-53FAAEFC8ABD}"/>
                  </a:ext>
                </a:extLst>
              </p:cNvPr>
              <p:cNvSpPr txBox="1">
                <a:spLocks noRot="1" noChangeAspect="1" noMove="1" noResize="1" noEditPoints="1" noAdjustHandles="1" noChangeArrowheads="1" noChangeShapeType="1" noTextEdit="1"/>
              </p:cNvSpPr>
              <p:nvPr/>
            </p:nvSpPr>
            <p:spPr>
              <a:xfrm>
                <a:off x="3543387" y="5469441"/>
                <a:ext cx="4017619" cy="492443"/>
              </a:xfrm>
              <a:prstGeom prst="rect">
                <a:avLst/>
              </a:prstGeom>
              <a:blipFill>
                <a:blip r:embed="rId12"/>
                <a:stretch>
                  <a:fillRect l="-1669" t="-123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xmlns="" id="{1EA7D439-8EF7-DF4E-E02E-000FAEDD6EDF}"/>
                  </a:ext>
                </a:extLst>
              </p:cNvPr>
              <p:cNvSpPr/>
              <p:nvPr/>
            </p:nvSpPr>
            <p:spPr>
              <a:xfrm>
                <a:off x="3466679" y="4472849"/>
                <a:ext cx="5636030" cy="584775"/>
              </a:xfrm>
              <a:prstGeom prst="rect">
                <a:avLst/>
              </a:prstGeom>
            </p:spPr>
            <p:txBody>
              <a:bodyPr wrap="none">
                <a:spAutoFit/>
              </a:bodyPr>
              <a:lstStyle/>
              <a:p>
                <a14:m>
                  <m:oMath xmlns:m="http://schemas.openxmlformats.org/officeDocument/2006/math">
                    <m:sSub>
                      <m:sSubPr>
                        <m:ctrlPr>
                          <a:rPr lang="en-US" sz="1600" i="1" smtClean="0">
                            <a:latin typeface="Cambria Math" panose="02040503050406030204" pitchFamily="18" charset="0"/>
                          </a:rPr>
                        </m:ctrlPr>
                      </m:sSubPr>
                      <m:e>
                        <m:r>
                          <m:rPr>
                            <m:sty m:val="p"/>
                          </m:rPr>
                          <a:rPr lang="en-US" sz="1600">
                            <a:latin typeface="Cambria Math" panose="02040503050406030204" pitchFamily="18" charset="0"/>
                          </a:rPr>
                          <m:t>Objective</m:t>
                        </m:r>
                        <m:r>
                          <a:rPr lang="en-US" sz="1600" i="1">
                            <a:latin typeface="Cambria Math" panose="02040503050406030204" pitchFamily="18" charset="0"/>
                          </a:rPr>
                          <m:t>_</m:t>
                        </m:r>
                        <m:r>
                          <m:rPr>
                            <m:sty m:val="p"/>
                          </m:rPr>
                          <a:rPr lang="en-US" sz="1600">
                            <a:latin typeface="Cambria Math" panose="02040503050406030204" pitchFamily="18" charset="0"/>
                          </a:rPr>
                          <m:t>function</m:t>
                        </m:r>
                      </m:e>
                      <m:sub>
                        <m:r>
                          <a:rPr lang="en-US" sz="1600">
                            <a:latin typeface="Cambria Math" panose="02040503050406030204" pitchFamily="18" charset="0"/>
                          </a:rPr>
                          <m:t> </m:t>
                        </m:r>
                      </m:sub>
                    </m:sSub>
                    <m:r>
                      <a:rPr lang="en-US" sz="1600">
                        <a:latin typeface="Cambria Math" panose="02040503050406030204" pitchFamily="18" charset="0"/>
                      </a:rPr>
                      <m:t>=</m:t>
                    </m:r>
                    <m:nary>
                      <m:naryPr>
                        <m:chr m:val="∑"/>
                        <m:supHide m:val="on"/>
                        <m:ctrlPr>
                          <a:rPr lang="pt-BR" sz="1600" i="1">
                            <a:latin typeface="Cambria Math" panose="02040503050406030204" pitchFamily="18" charset="0"/>
                          </a:rPr>
                        </m:ctrlPr>
                      </m:naryPr>
                      <m:sub>
                        <m:r>
                          <m:rPr>
                            <m:brk m:alnAt="23"/>
                          </m:rP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𝑈𝑠𝑒𝑟𝑠</m:t>
                        </m:r>
                      </m:sub>
                      <m:sup/>
                      <m:e>
                        <m:sSub>
                          <m:sSubPr>
                            <m:ctrlPr>
                              <a:rPr lang="fa-IR" sz="1600" i="1">
                                <a:latin typeface="Cambria Math" panose="02040503050406030204" pitchFamily="18" charset="0"/>
                              </a:rPr>
                            </m:ctrlPr>
                          </m:sSubPr>
                          <m:e>
                            <m:r>
                              <a:rPr lang="en-US" sz="1600" i="1">
                                <a:latin typeface="Cambria Math" panose="02040503050406030204" pitchFamily="18" charset="0"/>
                              </a:rPr>
                              <m:t>𝐴𝑣𝑔</m:t>
                            </m:r>
                            <m:r>
                              <a:rPr lang="en-US" sz="1600" i="1">
                                <a:latin typeface="Cambria Math" panose="02040503050406030204" pitchFamily="18" charset="0"/>
                              </a:rPr>
                              <m:t>_</m:t>
                            </m:r>
                            <m:r>
                              <a:rPr lang="en-US" sz="1600" i="1">
                                <a:latin typeface="Cambria Math" panose="02040503050406030204" pitchFamily="18" charset="0"/>
                              </a:rPr>
                              <m:t>𝑆𝑝𝑒𝑒𝑑</m:t>
                            </m:r>
                          </m:e>
                          <m:sub>
                            <m:r>
                              <a:rPr lang="en-US" sz="1600" i="1">
                                <a:latin typeface="Cambria Math" panose="02040503050406030204" pitchFamily="18" charset="0"/>
                              </a:rPr>
                              <m:t>𝑖</m:t>
                            </m:r>
                            <m:r>
                              <a:rPr lang="en-US" sz="1600" i="1">
                                <a:latin typeface="Cambria Math" panose="02040503050406030204" pitchFamily="18" charset="0"/>
                              </a:rPr>
                              <m:t> </m:t>
                            </m:r>
                          </m:sub>
                        </m:sSub>
                        <m:r>
                          <a:rPr lang="en-US" sz="1600" b="0" i="1" smtClean="0">
                            <a:latin typeface="Cambria Math" panose="02040503050406030204" pitchFamily="18" charset="0"/>
                          </a:rPr>
                          <m:t>/</m:t>
                        </m:r>
                        <m:r>
                          <a:rPr lang="sv-SE" sz="1600" i="1">
                            <a:latin typeface="Cambria Math" panose="02040503050406030204" pitchFamily="18" charset="0"/>
                            <a:ea typeface="Cambria Math" panose="02040503050406030204" pitchFamily="18" charset="0"/>
                          </a:rPr>
                          <m:t>𝐵𝑒𝑠𝑡𝑆𝑝𝑒𝑒𝑑𝑈𝑠𝑒𝑟𝑠</m:t>
                        </m:r>
                      </m:e>
                    </m:nary>
                  </m:oMath>
                </a14:m>
                <a:r>
                  <a:rPr lang="en-US" sz="1600" dirty="0"/>
                  <a:t> </a:t>
                </a:r>
              </a:p>
              <a:p>
                <a:r>
                  <a:rPr lang="en-US" sz="1600" dirty="0"/>
                  <a:t>=(18.86+15+21.32+20)/81 = 75.18 / 81 = 0.928</a:t>
                </a:r>
              </a:p>
            </p:txBody>
          </p:sp>
        </mc:Choice>
        <mc:Fallback xmlns="">
          <p:sp>
            <p:nvSpPr>
              <p:cNvPr id="47" name="Rectangle 46">
                <a:extLst>
                  <a:ext uri="{FF2B5EF4-FFF2-40B4-BE49-F238E27FC236}">
                    <a16:creationId xmlns:a16="http://schemas.microsoft.com/office/drawing/2014/main" id="{1EA7D439-8EF7-DF4E-E02E-000FAEDD6EDF}"/>
                  </a:ext>
                </a:extLst>
              </p:cNvPr>
              <p:cNvSpPr>
                <a:spLocks noRot="1" noChangeAspect="1" noMove="1" noResize="1" noEditPoints="1" noAdjustHandles="1" noChangeArrowheads="1" noChangeShapeType="1" noTextEdit="1"/>
              </p:cNvSpPr>
              <p:nvPr/>
            </p:nvSpPr>
            <p:spPr>
              <a:xfrm>
                <a:off x="3466679" y="4472849"/>
                <a:ext cx="5636030" cy="584775"/>
              </a:xfrm>
              <a:prstGeom prst="rect">
                <a:avLst/>
              </a:prstGeom>
              <a:blipFill>
                <a:blip r:embed="rId13"/>
                <a:stretch>
                  <a:fillRect l="-649" t="-63542" b="-5625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xmlns="" id="{B4D7414D-EB32-9848-496A-9CC228562417}"/>
              </a:ext>
            </a:extLst>
          </p:cNvPr>
          <p:cNvGraphicFramePr>
            <a:graphicFrameLocks noGrp="1"/>
          </p:cNvGraphicFramePr>
          <p:nvPr>
            <p:extLst>
              <p:ext uri="{D42A27DB-BD31-4B8C-83A1-F6EECF244321}">
                <p14:modId xmlns:p14="http://schemas.microsoft.com/office/powerpoint/2010/main" val="1631185682"/>
              </p:ext>
            </p:extLst>
          </p:nvPr>
        </p:nvGraphicFramePr>
        <p:xfrm>
          <a:off x="456460" y="1497153"/>
          <a:ext cx="10972800" cy="584200"/>
        </p:xfrm>
        <a:graphic>
          <a:graphicData uri="http://schemas.openxmlformats.org/drawingml/2006/table">
            <a:tbl>
              <a:tblPr firstRow="1" bandRow="1">
                <a:gradFill rotWithShape="1">
                  <a:gsLst>
                    <a:gs pos="0">
                      <a:srgbClr val="6096E6">
                        <a:lumMod val="110000"/>
                        <a:satMod val="105000"/>
                        <a:tint val="67000"/>
                      </a:srgbClr>
                    </a:gs>
                    <a:gs pos="50000">
                      <a:srgbClr val="6096E6">
                        <a:lumMod val="105000"/>
                        <a:satMod val="103000"/>
                        <a:tint val="73000"/>
                      </a:srgbClr>
                    </a:gs>
                    <a:gs pos="100000">
                      <a:srgbClr val="6096E6">
                        <a:lumMod val="105000"/>
                        <a:satMod val="109000"/>
                        <a:tint val="81000"/>
                      </a:srgbClr>
                    </a:gs>
                  </a:gsLst>
                  <a:lin ang="5400000" scaled="0"/>
                </a:gradFill>
                <a:effectLst/>
              </a:tblPr>
              <a:tblGrid>
                <a:gridCol w="462280">
                  <a:extLst>
                    <a:ext uri="{9D8B030D-6E8A-4147-A177-3AD203B41FA5}">
                      <a16:colId xmlns:a16="http://schemas.microsoft.com/office/drawing/2014/main" xmlns="" val="710327016"/>
                    </a:ext>
                  </a:extLst>
                </a:gridCol>
                <a:gridCol w="389255">
                  <a:extLst>
                    <a:ext uri="{9D8B030D-6E8A-4147-A177-3AD203B41FA5}">
                      <a16:colId xmlns:a16="http://schemas.microsoft.com/office/drawing/2014/main" xmlns="" val="2963749388"/>
                    </a:ext>
                  </a:extLst>
                </a:gridCol>
                <a:gridCol w="389255">
                  <a:extLst>
                    <a:ext uri="{9D8B030D-6E8A-4147-A177-3AD203B41FA5}">
                      <a16:colId xmlns:a16="http://schemas.microsoft.com/office/drawing/2014/main" xmlns="" val="1819417598"/>
                    </a:ext>
                  </a:extLst>
                </a:gridCol>
                <a:gridCol w="389255">
                  <a:extLst>
                    <a:ext uri="{9D8B030D-6E8A-4147-A177-3AD203B41FA5}">
                      <a16:colId xmlns:a16="http://schemas.microsoft.com/office/drawing/2014/main" xmlns="" val="679563661"/>
                    </a:ext>
                  </a:extLst>
                </a:gridCol>
                <a:gridCol w="389255">
                  <a:extLst>
                    <a:ext uri="{9D8B030D-6E8A-4147-A177-3AD203B41FA5}">
                      <a16:colId xmlns:a16="http://schemas.microsoft.com/office/drawing/2014/main" xmlns="" val="3475495580"/>
                    </a:ext>
                  </a:extLst>
                </a:gridCol>
                <a:gridCol w="389255">
                  <a:extLst>
                    <a:ext uri="{9D8B030D-6E8A-4147-A177-3AD203B41FA5}">
                      <a16:colId xmlns:a16="http://schemas.microsoft.com/office/drawing/2014/main" xmlns="" val="2656663804"/>
                    </a:ext>
                  </a:extLst>
                </a:gridCol>
                <a:gridCol w="389255">
                  <a:extLst>
                    <a:ext uri="{9D8B030D-6E8A-4147-A177-3AD203B41FA5}">
                      <a16:colId xmlns:a16="http://schemas.microsoft.com/office/drawing/2014/main" xmlns="" val="390820109"/>
                    </a:ext>
                  </a:extLst>
                </a:gridCol>
                <a:gridCol w="389255">
                  <a:extLst>
                    <a:ext uri="{9D8B030D-6E8A-4147-A177-3AD203B41FA5}">
                      <a16:colId xmlns:a16="http://schemas.microsoft.com/office/drawing/2014/main" xmlns="" val="928965723"/>
                    </a:ext>
                  </a:extLst>
                </a:gridCol>
                <a:gridCol w="389255">
                  <a:extLst>
                    <a:ext uri="{9D8B030D-6E8A-4147-A177-3AD203B41FA5}">
                      <a16:colId xmlns:a16="http://schemas.microsoft.com/office/drawing/2014/main" xmlns="" val="123580831"/>
                    </a:ext>
                  </a:extLst>
                </a:gridCol>
                <a:gridCol w="389255">
                  <a:extLst>
                    <a:ext uri="{9D8B030D-6E8A-4147-A177-3AD203B41FA5}">
                      <a16:colId xmlns:a16="http://schemas.microsoft.com/office/drawing/2014/main" xmlns="" val="2082685278"/>
                    </a:ext>
                  </a:extLst>
                </a:gridCol>
                <a:gridCol w="389255">
                  <a:extLst>
                    <a:ext uri="{9D8B030D-6E8A-4147-A177-3AD203B41FA5}">
                      <a16:colId xmlns:a16="http://schemas.microsoft.com/office/drawing/2014/main" xmlns="" val="2017524778"/>
                    </a:ext>
                  </a:extLst>
                </a:gridCol>
                <a:gridCol w="389255">
                  <a:extLst>
                    <a:ext uri="{9D8B030D-6E8A-4147-A177-3AD203B41FA5}">
                      <a16:colId xmlns:a16="http://schemas.microsoft.com/office/drawing/2014/main" xmlns="" val="4248100841"/>
                    </a:ext>
                  </a:extLst>
                </a:gridCol>
                <a:gridCol w="389255">
                  <a:extLst>
                    <a:ext uri="{9D8B030D-6E8A-4147-A177-3AD203B41FA5}">
                      <a16:colId xmlns:a16="http://schemas.microsoft.com/office/drawing/2014/main" xmlns="" val="2305816655"/>
                    </a:ext>
                  </a:extLst>
                </a:gridCol>
                <a:gridCol w="389255">
                  <a:extLst>
                    <a:ext uri="{9D8B030D-6E8A-4147-A177-3AD203B41FA5}">
                      <a16:colId xmlns:a16="http://schemas.microsoft.com/office/drawing/2014/main" xmlns="" val="1759944571"/>
                    </a:ext>
                  </a:extLst>
                </a:gridCol>
                <a:gridCol w="389890">
                  <a:extLst>
                    <a:ext uri="{9D8B030D-6E8A-4147-A177-3AD203B41FA5}">
                      <a16:colId xmlns:a16="http://schemas.microsoft.com/office/drawing/2014/main" xmlns="" val="2232307763"/>
                    </a:ext>
                  </a:extLst>
                </a:gridCol>
                <a:gridCol w="389255">
                  <a:extLst>
                    <a:ext uri="{9D8B030D-6E8A-4147-A177-3AD203B41FA5}">
                      <a16:colId xmlns:a16="http://schemas.microsoft.com/office/drawing/2014/main" xmlns="" val="3107260194"/>
                    </a:ext>
                  </a:extLst>
                </a:gridCol>
                <a:gridCol w="389255">
                  <a:extLst>
                    <a:ext uri="{9D8B030D-6E8A-4147-A177-3AD203B41FA5}">
                      <a16:colId xmlns:a16="http://schemas.microsoft.com/office/drawing/2014/main" xmlns="" val="2175158724"/>
                    </a:ext>
                  </a:extLst>
                </a:gridCol>
                <a:gridCol w="389255">
                  <a:extLst>
                    <a:ext uri="{9D8B030D-6E8A-4147-A177-3AD203B41FA5}">
                      <a16:colId xmlns:a16="http://schemas.microsoft.com/office/drawing/2014/main" xmlns="" val="823609696"/>
                    </a:ext>
                  </a:extLst>
                </a:gridCol>
                <a:gridCol w="389255">
                  <a:extLst>
                    <a:ext uri="{9D8B030D-6E8A-4147-A177-3AD203B41FA5}">
                      <a16:colId xmlns:a16="http://schemas.microsoft.com/office/drawing/2014/main" xmlns="" val="3067249429"/>
                    </a:ext>
                  </a:extLst>
                </a:gridCol>
                <a:gridCol w="389255">
                  <a:extLst>
                    <a:ext uri="{9D8B030D-6E8A-4147-A177-3AD203B41FA5}">
                      <a16:colId xmlns:a16="http://schemas.microsoft.com/office/drawing/2014/main" xmlns="" val="160320397"/>
                    </a:ext>
                  </a:extLst>
                </a:gridCol>
                <a:gridCol w="389255">
                  <a:extLst>
                    <a:ext uri="{9D8B030D-6E8A-4147-A177-3AD203B41FA5}">
                      <a16:colId xmlns:a16="http://schemas.microsoft.com/office/drawing/2014/main" xmlns="" val="1111064023"/>
                    </a:ext>
                  </a:extLst>
                </a:gridCol>
                <a:gridCol w="389255">
                  <a:extLst>
                    <a:ext uri="{9D8B030D-6E8A-4147-A177-3AD203B41FA5}">
                      <a16:colId xmlns:a16="http://schemas.microsoft.com/office/drawing/2014/main" xmlns="" val="3976684646"/>
                    </a:ext>
                  </a:extLst>
                </a:gridCol>
                <a:gridCol w="389255">
                  <a:extLst>
                    <a:ext uri="{9D8B030D-6E8A-4147-A177-3AD203B41FA5}">
                      <a16:colId xmlns:a16="http://schemas.microsoft.com/office/drawing/2014/main" xmlns="" val="1101701963"/>
                    </a:ext>
                  </a:extLst>
                </a:gridCol>
                <a:gridCol w="389255">
                  <a:extLst>
                    <a:ext uri="{9D8B030D-6E8A-4147-A177-3AD203B41FA5}">
                      <a16:colId xmlns:a16="http://schemas.microsoft.com/office/drawing/2014/main" xmlns="" val="1677170019"/>
                    </a:ext>
                  </a:extLst>
                </a:gridCol>
                <a:gridCol w="389255">
                  <a:extLst>
                    <a:ext uri="{9D8B030D-6E8A-4147-A177-3AD203B41FA5}">
                      <a16:colId xmlns:a16="http://schemas.microsoft.com/office/drawing/2014/main" xmlns="" val="2106873759"/>
                    </a:ext>
                  </a:extLst>
                </a:gridCol>
                <a:gridCol w="389255">
                  <a:extLst>
                    <a:ext uri="{9D8B030D-6E8A-4147-A177-3AD203B41FA5}">
                      <a16:colId xmlns:a16="http://schemas.microsoft.com/office/drawing/2014/main" xmlns="" val="415038839"/>
                    </a:ext>
                  </a:extLst>
                </a:gridCol>
                <a:gridCol w="389255">
                  <a:extLst>
                    <a:ext uri="{9D8B030D-6E8A-4147-A177-3AD203B41FA5}">
                      <a16:colId xmlns:a16="http://schemas.microsoft.com/office/drawing/2014/main" xmlns="" val="1493465628"/>
                    </a:ext>
                  </a:extLst>
                </a:gridCol>
                <a:gridCol w="389255">
                  <a:extLst>
                    <a:ext uri="{9D8B030D-6E8A-4147-A177-3AD203B41FA5}">
                      <a16:colId xmlns:a16="http://schemas.microsoft.com/office/drawing/2014/main" xmlns="" val="2350141676"/>
                    </a:ext>
                  </a:extLst>
                </a:gridCol>
              </a:tblGrid>
              <a:tr h="292100">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Speed</a:t>
                      </a:r>
                      <a:endParaRPr lang="en-US" altLang="en-US" sz="1100" dirty="0"/>
                    </a:p>
                  </a:txBody>
                  <a:tcPr marL="12700" marR="12700" marT="12700" anchor="ctr">
                    <a:lnL w="6350" cap="flat" cmpd="sng" algn="ctr">
                      <a:solidFill>
                        <a:srgbClr val="6096E6"/>
                      </a:solidFill>
                      <a:prstDash val="solid"/>
                      <a:miter lim="800000"/>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0</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1</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2</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3</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4</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5</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6</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7</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8</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9</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10</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11</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12</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13</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14</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15</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16</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17</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18</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19</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20</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21</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22</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23</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24</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25</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26</a:t>
                      </a:r>
                      <a:endParaRPr lang="en-US" altLang="en-US" sz="1100" dirty="0"/>
                    </a:p>
                  </a:txBody>
                  <a:tcPr marL="12700" marR="12700" marT="12700" anchor="ctr">
                    <a:lnL>
                      <a:noFill/>
                    </a:lnL>
                    <a:lnR w="6350" cap="flat" cmpd="sng" algn="ctr">
                      <a:solidFill>
                        <a:srgbClr val="6096E6"/>
                      </a:solidFill>
                      <a:prstDash val="solid"/>
                      <a:miter lim="800000"/>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extLst>
                  <a:ext uri="{0D108BD9-81ED-4DB2-BD59-A6C34878D82A}">
                    <a16:rowId xmlns:a16="http://schemas.microsoft.com/office/drawing/2014/main" xmlns="" val="39168413"/>
                  </a:ext>
                </a:extLst>
              </a:tr>
              <a:tr h="29210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Data</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altLang="en-US" sz="1100" dirty="0"/>
                        <a:t>0</a:t>
                      </a:r>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a:t>275</a:t>
                      </a:r>
                      <a:endParaRPr lang="en-US" altLang="en-US" sz="110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a:t>544</a:t>
                      </a:r>
                      <a:endParaRPr lang="en-US" altLang="en-US" sz="110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a:t>813</a:t>
                      </a:r>
                      <a:endParaRPr lang="en-US" altLang="en-US" sz="110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1082</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1351</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1620</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1889</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2158</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2427</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2696</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2965</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3234</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3503</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3772</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4041</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4310</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4579</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4848</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5117</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5386</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5655</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5924</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6193</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6462</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6731</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7000</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extLst>
                  <a:ext uri="{0D108BD9-81ED-4DB2-BD59-A6C34878D82A}">
                    <a16:rowId xmlns:a16="http://schemas.microsoft.com/office/drawing/2014/main" xmlns="" val="3663886493"/>
                  </a:ext>
                </a:extLst>
              </a:tr>
            </a:tbl>
          </a:graphicData>
        </a:graphic>
      </p:graphicFrame>
      <p:sp>
        <p:nvSpPr>
          <p:cNvPr id="4" name="TextBox 3"/>
          <p:cNvSpPr txBox="1"/>
          <p:nvPr/>
        </p:nvSpPr>
        <p:spPr>
          <a:xfrm>
            <a:off x="3466570" y="6140021"/>
            <a:ext cx="7263217" cy="369332"/>
          </a:xfrm>
          <a:prstGeom prst="rect">
            <a:avLst/>
          </a:prstGeom>
          <a:noFill/>
        </p:spPr>
        <p:txBody>
          <a:bodyPr wrap="square" rtlCol="0">
            <a:spAutoFit/>
          </a:bodyPr>
          <a:lstStyle/>
          <a:p>
            <a:r>
              <a:rPr lang="sv-SE" dirty="0">
                <a:solidFill>
                  <a:srgbClr val="00B050"/>
                </a:solidFill>
              </a:rPr>
              <a:t>Indeed, it is a feasible solution that achives 92.8% of the maximum speed</a:t>
            </a:r>
            <a:endParaRPr lang="en-US" dirty="0">
              <a:solidFill>
                <a:srgbClr val="00B050"/>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xmlns="" id="{DC86390B-BF14-F65F-86F5-53FAAEFC8ABD}"/>
                  </a:ext>
                </a:extLst>
              </p:cNvPr>
              <p:cNvSpPr txBox="1"/>
              <p:nvPr/>
            </p:nvSpPr>
            <p:spPr>
              <a:xfrm>
                <a:off x="3559277" y="5156649"/>
                <a:ext cx="4957457" cy="246221"/>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sSub>
                        <m:sSubPr>
                          <m:ctrlPr>
                            <a:rPr lang="en-US" sz="1600" i="1" smtClean="0">
                              <a:latin typeface="Cambria Math" panose="02040503050406030204" pitchFamily="18" charset="0"/>
                            </a:rPr>
                          </m:ctrlPr>
                        </m:sSubPr>
                        <m:e>
                          <m:r>
                            <m:rPr>
                              <m:sty m:val="p"/>
                            </m:rPr>
                            <a:rPr lang="sv-SE" sz="1600" b="0" i="0" smtClean="0">
                              <a:latin typeface="Cambria Math" panose="02040503050406030204" pitchFamily="18" charset="0"/>
                            </a:rPr>
                            <m:t>P</m:t>
                          </m:r>
                          <m:r>
                            <a:rPr lang="sv-SE" sz="1600" b="0" i="1" smtClean="0">
                              <a:latin typeface="Cambria Math" panose="02040503050406030204" pitchFamily="18" charset="0"/>
                            </a:rPr>
                            <m:t>𝑒𝑛𝑎𝑙𝑡𝑦</m:t>
                          </m:r>
                          <m:r>
                            <a:rPr lang="sv-SE" sz="1600" b="0" i="1" smtClean="0">
                              <a:latin typeface="Cambria Math" panose="02040503050406030204" pitchFamily="18" charset="0"/>
                            </a:rPr>
                            <m:t>_</m:t>
                          </m:r>
                          <m:r>
                            <a:rPr lang="sv-SE" sz="1600" b="0" i="1" smtClean="0">
                              <a:latin typeface="Cambria Math" panose="02040503050406030204" pitchFamily="18" charset="0"/>
                            </a:rPr>
                            <m:t>𝑡𝑒𝑟𝑚</m:t>
                          </m:r>
                        </m:e>
                        <m:sub>
                          <m:r>
                            <a:rPr lang="en-US" sz="1600">
                              <a:latin typeface="Cambria Math" panose="02040503050406030204" pitchFamily="18" charset="0"/>
                            </a:rPr>
                            <m:t> </m:t>
                          </m:r>
                        </m:sub>
                      </m:sSub>
                      <m:r>
                        <a:rPr lang="en-US" sz="1600">
                          <a:latin typeface="Cambria Math" panose="02040503050406030204" pitchFamily="18" charset="0"/>
                        </a:rPr>
                        <m:t>=</m:t>
                      </m:r>
                      <m:r>
                        <a:rPr lang="sv-SE" sz="1600" i="1" smtClean="0">
                          <a:latin typeface="Cambria Math" panose="02040503050406030204" pitchFamily="18" charset="0"/>
                        </a:rPr>
                        <m:t>0</m:t>
                      </m:r>
                    </m:oMath>
                  </m:oMathPara>
                </a14:m>
                <a:endParaRPr lang="en-US" sz="1600" dirty="0">
                  <a:solidFill>
                    <a:schemeClr val="tx1"/>
                  </a:solidFill>
                </a:endParaRPr>
              </a:p>
            </p:txBody>
          </p:sp>
        </mc:Choice>
        <mc:Fallback xmlns="">
          <p:sp>
            <p:nvSpPr>
              <p:cNvPr id="31" name="TextBox 30">
                <a:extLst>
                  <a:ext uri="{FF2B5EF4-FFF2-40B4-BE49-F238E27FC236}">
                    <a16:creationId xmlns:a16="http://schemas.microsoft.com/office/drawing/2014/main" id="{DC86390B-BF14-F65F-86F5-53FAAEFC8ABD}"/>
                  </a:ext>
                </a:extLst>
              </p:cNvPr>
              <p:cNvSpPr txBox="1">
                <a:spLocks noRot="1" noChangeAspect="1" noMove="1" noResize="1" noEditPoints="1" noAdjustHandles="1" noChangeArrowheads="1" noChangeShapeType="1" noTextEdit="1"/>
              </p:cNvSpPr>
              <p:nvPr/>
            </p:nvSpPr>
            <p:spPr>
              <a:xfrm>
                <a:off x="3559277" y="5156649"/>
                <a:ext cx="4957457" cy="246221"/>
              </a:xfrm>
              <a:prstGeom prst="rect">
                <a:avLst/>
              </a:prstGeom>
              <a:blipFill>
                <a:blip r:embed="rId14"/>
                <a:stretch>
                  <a:fillRect l="-1476" b="-32500"/>
                </a:stretch>
              </a:blipFill>
            </p:spPr>
            <p:txBody>
              <a:bodyPr/>
              <a:lstStyle/>
              <a:p>
                <a:r>
                  <a:rPr lang="en-US">
                    <a:noFill/>
                  </a:rPr>
                  <a:t> </a:t>
                </a:r>
              </a:p>
            </p:txBody>
          </p:sp>
        </mc:Fallback>
      </mc:AlternateContent>
    </p:spTree>
    <p:extLst>
      <p:ext uri="{BB962C8B-B14F-4D97-AF65-F5344CB8AC3E}">
        <p14:creationId xmlns:p14="http://schemas.microsoft.com/office/powerpoint/2010/main" val="2118809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486" y="89495"/>
            <a:ext cx="10969200" cy="705600"/>
          </a:xfrm>
        </p:spPr>
        <p:txBody>
          <a:bodyPr>
            <a:normAutofit/>
          </a:bodyPr>
          <a:lstStyle/>
          <a:p>
            <a:r>
              <a:rPr lang="en-US" altLang="zh-CN" dirty="0"/>
              <a:t>Example 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5059" y="723965"/>
                <a:ext cx="12035562" cy="3174038"/>
              </a:xfrm>
            </p:spPr>
            <p:txBody>
              <a:bodyPr>
                <a:normAutofit/>
              </a:bodyPr>
              <a:lstStyle/>
              <a:p>
                <a:pPr>
                  <a:lnSpc>
                    <a:spcPct val="100000"/>
                  </a:lnSpc>
                </a:pPr>
                <a:r>
                  <a:rPr lang="en-US" altLang="zh-CN" sz="2000" dirty="0"/>
                  <a:t>U1={20,9000,0.3}, U2={15,8000,0.25}, U3={26,8000,0.6}, U4={20,10000,0.2};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𝛼</m:t>
                    </m:r>
                  </m:oMath>
                </a14:m>
                <a:r>
                  <a:rPr lang="en-US" altLang="zh-CN" sz="2000" dirty="0"/>
                  <a:t> = 1000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5059" y="723965"/>
                <a:ext cx="12035562" cy="3174038"/>
              </a:xfrm>
              <a:blipFill rotWithShape="0">
                <a:blip r:embed="rId2"/>
                <a:stretch>
                  <a:fillRect l="-456" t="-115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xmlns="" id="{5145B4D0-854E-67B7-1142-8B10C5EF60CA}"/>
              </a:ext>
            </a:extLst>
          </p:cNvPr>
          <p:cNvSpPr>
            <a:spLocks noGrp="1"/>
          </p:cNvSpPr>
          <p:nvPr>
            <p:ph type="sldNum" sz="quarter" idx="12"/>
          </p:nvPr>
        </p:nvSpPr>
        <p:spPr/>
        <p:txBody>
          <a:bodyPr/>
          <a:lstStyle/>
          <a:p>
            <a:fld id="{C801634F-0673-4D09-940B-E2C09C686271}" type="slidenum">
              <a:rPr lang="fa-IR" smtClean="0"/>
              <a:t>14</a:t>
            </a:fld>
            <a:endParaRPr lang="fa-IR"/>
          </a:p>
        </p:txBody>
      </p:sp>
      <p:sp>
        <p:nvSpPr>
          <p:cNvPr id="30" name="圆角矩形 13">
            <a:extLst>
              <a:ext uri="{FF2B5EF4-FFF2-40B4-BE49-F238E27FC236}">
                <a16:creationId xmlns:a16="http://schemas.microsoft.com/office/drawing/2014/main" xmlns="" id="{DED3999F-4173-324B-09B7-70DCF4D27AED}"/>
              </a:ext>
            </a:extLst>
          </p:cNvPr>
          <p:cNvSpPr/>
          <p:nvPr/>
        </p:nvSpPr>
        <p:spPr>
          <a:xfrm>
            <a:off x="332145" y="2228461"/>
            <a:ext cx="2981849" cy="1048481"/>
          </a:xfrm>
          <a:prstGeom prst="round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35" name="矩形 18">
            <a:extLst>
              <a:ext uri="{FF2B5EF4-FFF2-40B4-BE49-F238E27FC236}">
                <a16:creationId xmlns:a16="http://schemas.microsoft.com/office/drawing/2014/main" xmlns="" id="{B587907F-0A71-2A63-2CD8-A90E9A37BFC3}"/>
              </a:ext>
            </a:extLst>
          </p:cNvPr>
          <p:cNvSpPr/>
          <p:nvPr/>
        </p:nvSpPr>
        <p:spPr>
          <a:xfrm>
            <a:off x="2787657" y="2400527"/>
            <a:ext cx="409798" cy="253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U2</a:t>
            </a:r>
          </a:p>
        </p:txBody>
      </p:sp>
      <p:sp>
        <p:nvSpPr>
          <p:cNvPr id="36" name="矩形 19">
            <a:extLst>
              <a:ext uri="{FF2B5EF4-FFF2-40B4-BE49-F238E27FC236}">
                <a16:creationId xmlns:a16="http://schemas.microsoft.com/office/drawing/2014/main" xmlns="" id="{B0C585A9-34C7-AB19-E46C-259F871B253A}"/>
              </a:ext>
            </a:extLst>
          </p:cNvPr>
          <p:cNvSpPr/>
          <p:nvPr/>
        </p:nvSpPr>
        <p:spPr>
          <a:xfrm>
            <a:off x="471080" y="2400527"/>
            <a:ext cx="409798" cy="253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U3</a:t>
            </a:r>
          </a:p>
        </p:txBody>
      </p:sp>
      <p:sp>
        <p:nvSpPr>
          <p:cNvPr id="34" name="矩形 17">
            <a:extLst>
              <a:ext uri="{FF2B5EF4-FFF2-40B4-BE49-F238E27FC236}">
                <a16:creationId xmlns:a16="http://schemas.microsoft.com/office/drawing/2014/main" xmlns="" id="{86C3563E-67F2-5684-4654-4BBA5220A8FB}"/>
              </a:ext>
            </a:extLst>
          </p:cNvPr>
          <p:cNvSpPr/>
          <p:nvPr/>
        </p:nvSpPr>
        <p:spPr>
          <a:xfrm>
            <a:off x="471080" y="2711071"/>
            <a:ext cx="409798" cy="253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p>
        </p:txBody>
      </p:sp>
      <p:sp>
        <p:nvSpPr>
          <p:cNvPr id="37" name="矩形 19">
            <a:extLst>
              <a:ext uri="{FF2B5EF4-FFF2-40B4-BE49-F238E27FC236}">
                <a16:creationId xmlns:a16="http://schemas.microsoft.com/office/drawing/2014/main" xmlns="" id="{28B44062-11CD-C6E2-10CE-E2FA3CD2FE2C}"/>
              </a:ext>
            </a:extLst>
          </p:cNvPr>
          <p:cNvSpPr/>
          <p:nvPr/>
        </p:nvSpPr>
        <p:spPr>
          <a:xfrm>
            <a:off x="2328246" y="2400260"/>
            <a:ext cx="409798" cy="253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U4</a:t>
            </a:r>
          </a:p>
        </p:txBody>
      </p:sp>
      <p:sp>
        <p:nvSpPr>
          <p:cNvPr id="38" name="矩形 19">
            <a:extLst>
              <a:ext uri="{FF2B5EF4-FFF2-40B4-BE49-F238E27FC236}">
                <a16:creationId xmlns:a16="http://schemas.microsoft.com/office/drawing/2014/main" xmlns="" id="{A8225A10-C2A3-CE82-F540-ACCEA7BF5EB1}"/>
              </a:ext>
            </a:extLst>
          </p:cNvPr>
          <p:cNvSpPr/>
          <p:nvPr/>
        </p:nvSpPr>
        <p:spPr>
          <a:xfrm>
            <a:off x="1868011" y="2400950"/>
            <a:ext cx="409798" cy="253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U4</a:t>
            </a:r>
          </a:p>
        </p:txBody>
      </p:sp>
      <p:sp>
        <p:nvSpPr>
          <p:cNvPr id="39" name="矩形 17">
            <a:extLst>
              <a:ext uri="{FF2B5EF4-FFF2-40B4-BE49-F238E27FC236}">
                <a16:creationId xmlns:a16="http://schemas.microsoft.com/office/drawing/2014/main" xmlns="" id="{68C9F9ED-5005-A9E8-8863-82A1E9886B9D}"/>
              </a:ext>
            </a:extLst>
          </p:cNvPr>
          <p:cNvSpPr/>
          <p:nvPr/>
        </p:nvSpPr>
        <p:spPr>
          <a:xfrm>
            <a:off x="1413272" y="2402133"/>
            <a:ext cx="409798" cy="253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p>
        </p:txBody>
      </p:sp>
      <mc:AlternateContent xmlns:mc="http://schemas.openxmlformats.org/markup-compatibility/2006" xmlns:a14="http://schemas.microsoft.com/office/drawing/2010/main">
        <mc:Choice Requires="a14">
          <p:sp>
            <p:nvSpPr>
              <p:cNvPr id="40" name="文本框 22">
                <a:extLst>
                  <a:ext uri="{FF2B5EF4-FFF2-40B4-BE49-F238E27FC236}">
                    <a16:creationId xmlns:a16="http://schemas.microsoft.com/office/drawing/2014/main" xmlns="" id="{AF529713-6B03-56E1-495E-F4C80D16B5B2}"/>
                  </a:ext>
                </a:extLst>
              </p:cNvPr>
              <p:cNvSpPr txBox="1"/>
              <p:nvPr/>
            </p:nvSpPr>
            <p:spPr>
              <a:xfrm>
                <a:off x="4240932" y="1998548"/>
                <a:ext cx="2466878" cy="830997"/>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oMath>
                </a14:m>
                <a:r>
                  <a:rPr lang="en-US" altLang="zh-CN" sz="1200" dirty="0"/>
                  <a:t>=20*(1-0.3*0.6)= 16.4</a:t>
                </a:r>
                <a:endParaRPr lang="zh-CN" altLang="en-US" sz="1200" dirty="0"/>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 </m:t>
                    </m:r>
                  </m:oMath>
                </a14:m>
                <a:r>
                  <a:rPr lang="en-US" altLang="zh-CN" sz="1200" dirty="0">
                    <a:sym typeface="+mn-ea"/>
                  </a:rPr>
                  <a:t>=26*(1-0.3*0.6)= 21.32</a:t>
                </a:r>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oMath>
                </a14:m>
                <a:r>
                  <a:rPr lang="en-US" altLang="zh-CN" sz="1200" dirty="0">
                    <a:sym typeface="+mn-ea"/>
                  </a:rPr>
                  <a:t>= 4310</a:t>
                </a:r>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 </m:t>
                    </m:r>
                  </m:oMath>
                </a14:m>
                <a:r>
                  <a:rPr lang="en-US" altLang="zh-CN" sz="1200" dirty="0">
                    <a:sym typeface="+mn-ea"/>
                  </a:rPr>
                  <a:t>= 5655</a:t>
                </a:r>
              </a:p>
            </p:txBody>
          </p:sp>
        </mc:Choice>
        <mc:Fallback xmlns="">
          <p:sp>
            <p:nvSpPr>
              <p:cNvPr id="40" name="文本框 22">
                <a:extLst>
                  <a:ext uri="{FF2B5EF4-FFF2-40B4-BE49-F238E27FC236}">
                    <a16:creationId xmlns:a16="http://schemas.microsoft.com/office/drawing/2014/main" id="{AF529713-6B03-56E1-495E-F4C80D16B5B2}"/>
                  </a:ext>
                </a:extLst>
              </p:cNvPr>
              <p:cNvSpPr txBox="1">
                <a:spLocks noRot="1" noChangeAspect="1" noMove="1" noResize="1" noEditPoints="1" noAdjustHandles="1" noChangeArrowheads="1" noChangeShapeType="1" noTextEdit="1"/>
              </p:cNvSpPr>
              <p:nvPr/>
            </p:nvSpPr>
            <p:spPr>
              <a:xfrm>
                <a:off x="4240932" y="1998548"/>
                <a:ext cx="2466878" cy="830997"/>
              </a:xfrm>
              <a:prstGeom prst="rect">
                <a:avLst/>
              </a:prstGeom>
              <a:blipFill>
                <a:blip r:embed="rId3"/>
                <a:stretch>
                  <a:fillRect t="-735" b="-51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文本框 22">
                <a:extLst>
                  <a:ext uri="{FF2B5EF4-FFF2-40B4-BE49-F238E27FC236}">
                    <a16:creationId xmlns:a16="http://schemas.microsoft.com/office/drawing/2014/main" xmlns="" id="{5C7439BE-1961-0287-02DC-C9F8C179413C}"/>
                  </a:ext>
                </a:extLst>
              </p:cNvPr>
              <p:cNvSpPr txBox="1"/>
              <p:nvPr/>
            </p:nvSpPr>
            <p:spPr>
              <a:xfrm>
                <a:off x="4308146" y="2891374"/>
                <a:ext cx="2325895" cy="461665"/>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altLang="zh-CN" sz="1200" dirty="0"/>
                  <a:t>=20*(1-0.2*0)= 20</a:t>
                </a:r>
                <a:endParaRPr lang="zh-CN" altLang="en-US" sz="1200" dirty="0"/>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altLang="zh-CN" sz="1200" dirty="0">
                    <a:sym typeface="+mn-ea"/>
                  </a:rPr>
                  <a:t>= 5386</a:t>
                </a:r>
              </a:p>
            </p:txBody>
          </p:sp>
        </mc:Choice>
        <mc:Fallback xmlns="">
          <p:sp>
            <p:nvSpPr>
              <p:cNvPr id="41" name="文本框 22">
                <a:extLst>
                  <a:ext uri="{FF2B5EF4-FFF2-40B4-BE49-F238E27FC236}">
                    <a16:creationId xmlns:a16="http://schemas.microsoft.com/office/drawing/2014/main" id="{5C7439BE-1961-0287-02DC-C9F8C179413C}"/>
                  </a:ext>
                </a:extLst>
              </p:cNvPr>
              <p:cNvSpPr txBox="1">
                <a:spLocks noRot="1" noChangeAspect="1" noMove="1" noResize="1" noEditPoints="1" noAdjustHandles="1" noChangeArrowheads="1" noChangeShapeType="1" noTextEdit="1"/>
              </p:cNvSpPr>
              <p:nvPr/>
            </p:nvSpPr>
            <p:spPr>
              <a:xfrm>
                <a:off x="4308146" y="2891374"/>
                <a:ext cx="2325895"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文本框 22">
                <a:extLst>
                  <a:ext uri="{FF2B5EF4-FFF2-40B4-BE49-F238E27FC236}">
                    <a16:creationId xmlns:a16="http://schemas.microsoft.com/office/drawing/2014/main" xmlns="" id="{96C1567E-C8FA-1487-4173-1C9002BB67DA}"/>
                  </a:ext>
                </a:extLst>
              </p:cNvPr>
              <p:cNvSpPr txBox="1"/>
              <p:nvPr/>
            </p:nvSpPr>
            <p:spPr>
              <a:xfrm>
                <a:off x="6634041" y="2891373"/>
                <a:ext cx="2325895" cy="461665"/>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altLang="zh-CN" sz="1200" dirty="0"/>
                  <a:t>=20*(1-0.2*0)= 20</a:t>
                </a:r>
                <a:endParaRPr lang="zh-CN" altLang="en-US" sz="1200" dirty="0"/>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altLang="zh-CN" sz="1200" dirty="0">
                    <a:sym typeface="+mn-ea"/>
                  </a:rPr>
                  <a:t>= 10000</a:t>
                </a:r>
              </a:p>
            </p:txBody>
          </p:sp>
        </mc:Choice>
        <mc:Fallback xmlns="">
          <p:sp>
            <p:nvSpPr>
              <p:cNvPr id="42" name="文本框 22">
                <a:extLst>
                  <a:ext uri="{FF2B5EF4-FFF2-40B4-BE49-F238E27FC236}">
                    <a16:creationId xmlns:a16="http://schemas.microsoft.com/office/drawing/2014/main" id="{96C1567E-C8FA-1487-4173-1C9002BB67DA}"/>
                  </a:ext>
                </a:extLst>
              </p:cNvPr>
              <p:cNvSpPr txBox="1">
                <a:spLocks noRot="1" noChangeAspect="1" noMove="1" noResize="1" noEditPoints="1" noAdjustHandles="1" noChangeArrowheads="1" noChangeShapeType="1" noTextEdit="1"/>
              </p:cNvSpPr>
              <p:nvPr/>
            </p:nvSpPr>
            <p:spPr>
              <a:xfrm>
                <a:off x="6634041" y="2891373"/>
                <a:ext cx="2325895" cy="461665"/>
              </a:xfrm>
              <a:prstGeom prst="rect">
                <a:avLst/>
              </a:prstGeom>
              <a:blipFill>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2">
                <a:extLst>
                  <a:ext uri="{FF2B5EF4-FFF2-40B4-BE49-F238E27FC236}">
                    <a16:creationId xmlns:a16="http://schemas.microsoft.com/office/drawing/2014/main" xmlns="" id="{B77E1515-B1F9-3A6B-177A-6214ABAB648A}"/>
                  </a:ext>
                </a:extLst>
              </p:cNvPr>
              <p:cNvSpPr txBox="1"/>
              <p:nvPr/>
            </p:nvSpPr>
            <p:spPr>
              <a:xfrm>
                <a:off x="6709794" y="1985379"/>
                <a:ext cx="2466878" cy="1015663"/>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oMath>
                </a14:m>
                <a:r>
                  <a:rPr lang="en-US" altLang="zh-CN" sz="1200" dirty="0"/>
                  <a:t>=20*(1-0.3*0.6)= 16.4</a:t>
                </a:r>
                <a:endParaRPr lang="zh-CN" altLang="en-US" sz="1200" dirty="0"/>
              </a:p>
              <a:p>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en-US" sz="1200" b="0" i="1" smtClean="0">
                            <a:latin typeface="Cambria Math" panose="02040503050406030204" pitchFamily="18" charset="0"/>
                          </a:rPr>
                          <m:t>3</m:t>
                        </m:r>
                      </m:sub>
                    </m:sSub>
                  </m:oMath>
                </a14:m>
                <a:r>
                  <a:rPr lang="en-US" altLang="zh-CN" sz="1200" dirty="0">
                    <a:sym typeface="+mn-ea"/>
                  </a:rPr>
                  <a:t>=26*(1-0.3*0.6)= 21.32</a:t>
                </a:r>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oMath>
                </a14:m>
                <a:r>
                  <a:rPr lang="en-US" altLang="zh-CN" sz="1200" dirty="0">
                    <a:sym typeface="+mn-ea"/>
                  </a:rPr>
                  <a:t>= 4310</a:t>
                </a:r>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 </m:t>
                    </m:r>
                  </m:oMath>
                </a14:m>
                <a:r>
                  <a:rPr lang="en-US" altLang="zh-CN" sz="1200" dirty="0">
                    <a:sym typeface="+mn-ea"/>
                  </a:rPr>
                  <a:t>= 8000</a:t>
                </a:r>
              </a:p>
              <a:p>
                <a:endParaRPr lang="en-US" altLang="zh-CN" sz="1200" dirty="0">
                  <a:sym typeface="+mn-ea"/>
                </a:endParaRPr>
              </a:p>
            </p:txBody>
          </p:sp>
        </mc:Choice>
        <mc:Fallback xmlns="">
          <p:sp>
            <p:nvSpPr>
              <p:cNvPr id="26" name="文本框 22">
                <a:extLst>
                  <a:ext uri="{FF2B5EF4-FFF2-40B4-BE49-F238E27FC236}">
                    <a16:creationId xmlns:a16="http://schemas.microsoft.com/office/drawing/2014/main" id="{B77E1515-B1F9-3A6B-177A-6214ABAB648A}"/>
                  </a:ext>
                </a:extLst>
              </p:cNvPr>
              <p:cNvSpPr txBox="1">
                <a:spLocks noRot="1" noChangeAspect="1" noMove="1" noResize="1" noEditPoints="1" noAdjustHandles="1" noChangeArrowheads="1" noChangeShapeType="1" noTextEdit="1"/>
              </p:cNvSpPr>
              <p:nvPr/>
            </p:nvSpPr>
            <p:spPr>
              <a:xfrm>
                <a:off x="6709794" y="1985379"/>
                <a:ext cx="2466878" cy="1015663"/>
              </a:xfrm>
              <a:prstGeom prst="rect">
                <a:avLst/>
              </a:prstGeom>
              <a:blipFill>
                <a:blip r:embed="rId6"/>
                <a:stretch>
                  <a:fillRect t="-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2">
                <a:extLst>
                  <a:ext uri="{FF2B5EF4-FFF2-40B4-BE49-F238E27FC236}">
                    <a16:creationId xmlns:a16="http://schemas.microsoft.com/office/drawing/2014/main" xmlns="" id="{4081BAB1-61F6-3579-8983-449113CDFA66}"/>
                  </a:ext>
                </a:extLst>
              </p:cNvPr>
              <p:cNvSpPr txBox="1"/>
              <p:nvPr/>
            </p:nvSpPr>
            <p:spPr>
              <a:xfrm>
                <a:off x="8838378" y="1973896"/>
                <a:ext cx="2325895" cy="461665"/>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oMath>
                </a14:m>
                <a:r>
                  <a:rPr lang="en-US" altLang="zh-CN" sz="1200" dirty="0"/>
                  <a:t>=20*(1-0.3*0)= 20</a:t>
                </a:r>
                <a:endParaRPr lang="zh-CN" altLang="en-US" sz="1200" dirty="0"/>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oMath>
                </a14:m>
                <a:r>
                  <a:rPr lang="en-US" altLang="zh-CN" sz="1200" dirty="0">
                    <a:sym typeface="+mn-ea"/>
                  </a:rPr>
                  <a:t>= 9000</a:t>
                </a:r>
              </a:p>
            </p:txBody>
          </p:sp>
        </mc:Choice>
        <mc:Fallback xmlns="">
          <p:sp>
            <p:nvSpPr>
              <p:cNvPr id="27" name="文本框 22">
                <a:extLst>
                  <a:ext uri="{FF2B5EF4-FFF2-40B4-BE49-F238E27FC236}">
                    <a16:creationId xmlns:a16="http://schemas.microsoft.com/office/drawing/2014/main" id="{4081BAB1-61F6-3579-8983-449113CDFA66}"/>
                  </a:ext>
                </a:extLst>
              </p:cNvPr>
              <p:cNvSpPr txBox="1">
                <a:spLocks noRot="1" noChangeAspect="1" noMove="1" noResize="1" noEditPoints="1" noAdjustHandles="1" noChangeArrowheads="1" noChangeShapeType="1" noTextEdit="1"/>
              </p:cNvSpPr>
              <p:nvPr/>
            </p:nvSpPr>
            <p:spPr>
              <a:xfrm>
                <a:off x="8838378" y="1973896"/>
                <a:ext cx="2325895" cy="461665"/>
              </a:xfrm>
              <a:prstGeom prst="rect">
                <a:avLst/>
              </a:prstGeom>
              <a:blipFill>
                <a:blip r:embed="rId7"/>
                <a:stretch>
                  <a:fillRect t="-1316"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2">
                <a:extLst>
                  <a:ext uri="{FF2B5EF4-FFF2-40B4-BE49-F238E27FC236}">
                    <a16:creationId xmlns:a16="http://schemas.microsoft.com/office/drawing/2014/main" xmlns="" id="{8B35E22E-11DD-C181-11A4-C515B53D4260}"/>
                  </a:ext>
                </a:extLst>
              </p:cNvPr>
              <p:cNvSpPr txBox="1"/>
              <p:nvPr/>
            </p:nvSpPr>
            <p:spPr>
              <a:xfrm>
                <a:off x="8838378" y="2886613"/>
                <a:ext cx="2515422" cy="461665"/>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𝑆𝑝𝑒𝑒𝑑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 </m:t>
                    </m:r>
                  </m:oMath>
                </a14:m>
                <a:r>
                  <a:rPr lang="en-US" altLang="zh-CN" sz="1200" dirty="0"/>
                  <a:t>=15*(1-0.25*0)= 15</a:t>
                </a:r>
                <a:endParaRPr lang="zh-CN" altLang="en-US" sz="1200" dirty="0"/>
              </a:p>
              <a:p>
                <a14:m>
                  <m:oMath xmlns:m="http://schemas.openxmlformats.org/officeDocument/2006/math">
                    <m:sSub>
                      <m:sSubPr>
                        <m:ctrlPr>
                          <a:rPr lang="fa-IR" sz="1200" i="1" smtClean="0">
                            <a:latin typeface="Cambria Math" panose="02040503050406030204" pitchFamily="18" charset="0"/>
                          </a:rPr>
                        </m:ctrlPr>
                      </m:sSubPr>
                      <m:e>
                        <m:r>
                          <a:rPr lang="en-US" sz="1200" b="0" i="1" smtClean="0">
                            <a:latin typeface="Cambria Math" panose="02040503050406030204" pitchFamily="18" charset="0"/>
                          </a:rPr>
                          <m:t>𝑇𝑜𝑡𝑎𝑙</m:t>
                        </m:r>
                        <m:r>
                          <a:rPr lang="en-US" sz="1200" b="0" i="1" smtClean="0">
                            <a:latin typeface="Cambria Math" panose="02040503050406030204" pitchFamily="18" charset="0"/>
                          </a:rPr>
                          <m:t>_</m:t>
                        </m:r>
                        <m:r>
                          <a:rPr lang="en-US" sz="1200" b="0" i="1" smtClean="0">
                            <a:latin typeface="Cambria Math" panose="02040503050406030204" pitchFamily="18" charset="0"/>
                          </a:rPr>
                          <m:t>𝐷𝑎𝑡𝑎</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 </m:t>
                    </m:r>
                  </m:oMath>
                </a14:m>
                <a:r>
                  <a:rPr lang="en-US" altLang="zh-CN" sz="1200" dirty="0">
                    <a:sym typeface="+mn-ea"/>
                  </a:rPr>
                  <a:t>= 4041</a:t>
                </a:r>
              </a:p>
            </p:txBody>
          </p:sp>
        </mc:Choice>
        <mc:Fallback xmlns="">
          <p:sp>
            <p:nvSpPr>
              <p:cNvPr id="28" name="文本框 22">
                <a:extLst>
                  <a:ext uri="{FF2B5EF4-FFF2-40B4-BE49-F238E27FC236}">
                    <a16:creationId xmlns:a16="http://schemas.microsoft.com/office/drawing/2014/main" id="{8B35E22E-11DD-C181-11A4-C515B53D4260}"/>
                  </a:ext>
                </a:extLst>
              </p:cNvPr>
              <p:cNvSpPr txBox="1">
                <a:spLocks noRot="1" noChangeAspect="1" noMove="1" noResize="1" noEditPoints="1" noAdjustHandles="1" noChangeArrowheads="1" noChangeShapeType="1" noTextEdit="1"/>
              </p:cNvSpPr>
              <p:nvPr/>
            </p:nvSpPr>
            <p:spPr>
              <a:xfrm>
                <a:off x="8838378" y="2886613"/>
                <a:ext cx="2515422" cy="461665"/>
              </a:xfrm>
              <a:prstGeom prst="rect">
                <a:avLst/>
              </a:prstGeom>
              <a:blipFill>
                <a:blip r:embed="rId8"/>
                <a:stretch>
                  <a:fillRect t="-1333" b="-10667"/>
                </a:stretch>
              </a:blipFill>
            </p:spPr>
            <p:txBody>
              <a:bodyPr/>
              <a:lstStyle/>
              <a:p>
                <a:r>
                  <a:rPr lang="en-US">
                    <a:noFill/>
                  </a:rPr>
                  <a:t> </a:t>
                </a:r>
              </a:p>
            </p:txBody>
          </p:sp>
        </mc:Fallback>
      </mc:AlternateContent>
      <p:sp>
        <p:nvSpPr>
          <p:cNvPr id="31" name="矩形 19">
            <a:extLst>
              <a:ext uri="{FF2B5EF4-FFF2-40B4-BE49-F238E27FC236}">
                <a16:creationId xmlns:a16="http://schemas.microsoft.com/office/drawing/2014/main" xmlns="" id="{33AE6861-4C20-3B17-1953-A7FADA425DB7}"/>
              </a:ext>
            </a:extLst>
          </p:cNvPr>
          <p:cNvSpPr/>
          <p:nvPr/>
        </p:nvSpPr>
        <p:spPr>
          <a:xfrm>
            <a:off x="961426" y="2400527"/>
            <a:ext cx="409798" cy="253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U3</a:t>
            </a:r>
          </a:p>
        </p:txBody>
      </p:sp>
      <p:sp>
        <p:nvSpPr>
          <p:cNvPr id="32" name="矩形 17">
            <a:extLst>
              <a:ext uri="{FF2B5EF4-FFF2-40B4-BE49-F238E27FC236}">
                <a16:creationId xmlns:a16="http://schemas.microsoft.com/office/drawing/2014/main" xmlns="" id="{30C1B931-E7FB-F861-D493-B782917C21B7}"/>
              </a:ext>
            </a:extLst>
          </p:cNvPr>
          <p:cNvSpPr/>
          <p:nvPr/>
        </p:nvSpPr>
        <p:spPr>
          <a:xfrm>
            <a:off x="966864" y="2711071"/>
            <a:ext cx="409798" cy="253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p>
        </p:txBody>
      </p:sp>
      <p:sp>
        <p:nvSpPr>
          <p:cNvPr id="4" name="Left Brace 3">
            <a:extLst>
              <a:ext uri="{FF2B5EF4-FFF2-40B4-BE49-F238E27FC236}">
                <a16:creationId xmlns:a16="http://schemas.microsoft.com/office/drawing/2014/main" xmlns="" id="{A6BA7759-5AAF-8B48-D314-E28DD101D03A}"/>
              </a:ext>
            </a:extLst>
          </p:cNvPr>
          <p:cNvSpPr/>
          <p:nvPr/>
        </p:nvSpPr>
        <p:spPr>
          <a:xfrm rot="16200000">
            <a:off x="1701212" y="2088298"/>
            <a:ext cx="207912" cy="2784574"/>
          </a:xfrm>
          <a:prstGeom prst="leftBrace">
            <a:avLst>
              <a:gd name="adj1" fmla="val 123761"/>
              <a:gd name="adj2" fmla="val 50000"/>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5" name="TextBox 4">
            <a:extLst>
              <a:ext uri="{FF2B5EF4-FFF2-40B4-BE49-F238E27FC236}">
                <a16:creationId xmlns:a16="http://schemas.microsoft.com/office/drawing/2014/main" xmlns="" id="{4EF67105-A020-459D-1545-2C77AB526EB5}"/>
              </a:ext>
            </a:extLst>
          </p:cNvPr>
          <p:cNvSpPr txBox="1"/>
          <p:nvPr/>
        </p:nvSpPr>
        <p:spPr>
          <a:xfrm>
            <a:off x="932498" y="3548487"/>
            <a:ext cx="1871025" cy="369332"/>
          </a:xfrm>
          <a:prstGeom prst="rect">
            <a:avLst/>
          </a:prstGeom>
          <a:noFill/>
        </p:spPr>
        <p:txBody>
          <a:bodyPr wrap="none" rtlCol="1">
            <a:spAutoFit/>
          </a:bodyPr>
          <a:lstStyle/>
          <a:p>
            <a:r>
              <a:rPr lang="en-US" dirty="0"/>
              <a:t>Max Column = 6</a:t>
            </a:r>
            <a:endParaRPr lang="fa-IR"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xmlns="" id="{6EAA8F2F-453E-B95F-EDED-F82C777A5F94}"/>
                  </a:ext>
                </a:extLst>
              </p:cNvPr>
              <p:cNvSpPr txBox="1"/>
              <p:nvPr/>
            </p:nvSpPr>
            <p:spPr>
              <a:xfrm>
                <a:off x="271131" y="4636540"/>
                <a:ext cx="3239540" cy="418128"/>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fa-IR" sz="1400" i="1" smtClean="0">
                              <a:solidFill>
                                <a:srgbClr val="836967"/>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𝐴𝑣𝑔</m:t>
                          </m:r>
                          <m:r>
                            <a:rPr lang="en-US" sz="1400" b="0" i="1" smtClean="0">
                              <a:solidFill>
                                <a:schemeClr val="tx1"/>
                              </a:solidFill>
                              <a:latin typeface="Cambria Math" panose="02040503050406030204" pitchFamily="18" charset="0"/>
                            </a:rPr>
                            <m:t>_</m:t>
                          </m:r>
                          <m:r>
                            <a:rPr lang="en-US" sz="1400" b="0" i="1" smtClean="0">
                              <a:solidFill>
                                <a:schemeClr val="tx1"/>
                              </a:solidFill>
                              <a:latin typeface="Cambria Math" panose="02040503050406030204" pitchFamily="18" charset="0"/>
                            </a:rPr>
                            <m:t>𝑆𝑝𝑒𝑒𝑑</m:t>
                          </m:r>
                        </m:e>
                        <m:sub>
                          <m:r>
                            <a:rPr lang="en-US" sz="1400" b="0" i="1" smtClean="0">
                              <a:solidFill>
                                <a:schemeClr val="tx1"/>
                              </a:solidFill>
                              <a:latin typeface="Cambria Math" panose="02040503050406030204" pitchFamily="18" charset="0"/>
                            </a:rPr>
                            <m:t>1</m:t>
                          </m:r>
                        </m:sub>
                      </m:sSub>
                      <m:r>
                        <a:rPr lang="fa-IR" sz="1400" b="0" i="1" smtClean="0">
                          <a:latin typeface="Cambria Math" panose="02040503050406030204" pitchFamily="18" charset="0"/>
                        </a:rPr>
                        <m:t>=</m:t>
                      </m:r>
                      <m:f>
                        <m:fPr>
                          <m:ctrlPr>
                            <a:rPr lang="fa-IR" sz="1400" b="0" i="1" smtClean="0">
                              <a:latin typeface="Cambria Math" panose="02040503050406030204" pitchFamily="18" charset="0"/>
                            </a:rPr>
                          </m:ctrlPr>
                        </m:fPr>
                        <m:num>
                          <m:d>
                            <m:dPr>
                              <m:ctrlPr>
                                <a:rPr lang="en-US" sz="1400" b="0" i="1" smtClean="0">
                                  <a:latin typeface="Cambria Math" panose="02040503050406030204" pitchFamily="18" charset="0"/>
                                </a:rPr>
                              </m:ctrlPr>
                            </m:dPr>
                            <m:e>
                              <m:r>
                                <a:rPr lang="fa-IR" sz="1400" b="0" i="1" smtClean="0">
                                  <a:latin typeface="Cambria Math" panose="02040503050406030204" pitchFamily="18" charset="0"/>
                                </a:rPr>
                                <m:t>16</m:t>
                              </m:r>
                              <m:r>
                                <a:rPr lang="en-US" sz="1400" b="0" i="1" smtClean="0">
                                  <a:latin typeface="Cambria Math" panose="02040503050406030204" pitchFamily="18" charset="0"/>
                                </a:rPr>
                                <m:t>.</m:t>
                              </m:r>
                              <m:r>
                                <a:rPr lang="en-US" sz="1400" b="0" i="1" smtClean="0">
                                  <a:latin typeface="Cambria Math" panose="02040503050406030204" pitchFamily="18" charset="0"/>
                                </a:rPr>
                                <m:t>4</m:t>
                              </m:r>
                              <m:r>
                                <a:rPr lang="fa-IR" sz="1400" b="0" i="1" smtClean="0">
                                  <a:latin typeface="Cambria Math" panose="02040503050406030204" pitchFamily="18" charset="0"/>
                                </a:rPr>
                                <m:t>+</m:t>
                              </m:r>
                              <m:r>
                                <a:rPr lang="fa-IR" sz="1400" b="0" i="1" smtClean="0">
                                  <a:latin typeface="Cambria Math" panose="02040503050406030204" pitchFamily="18" charset="0"/>
                                </a:rPr>
                                <m:t>16</m:t>
                              </m:r>
                              <m:r>
                                <a:rPr lang="en-US" sz="1400" b="0" i="1" smtClean="0">
                                  <a:latin typeface="Cambria Math" panose="02040503050406030204" pitchFamily="18" charset="0"/>
                                </a:rPr>
                                <m:t>.</m:t>
                              </m:r>
                              <m:r>
                                <a:rPr lang="en-US" sz="1400" b="0" i="1" smtClean="0">
                                  <a:latin typeface="Cambria Math" panose="02040503050406030204" pitchFamily="18" charset="0"/>
                                </a:rPr>
                                <m:t>4</m:t>
                              </m:r>
                              <m:r>
                                <a:rPr lang="fa-IR" sz="1400" b="0" i="1" smtClean="0">
                                  <a:latin typeface="Cambria Math" panose="02040503050406030204" pitchFamily="18" charset="0"/>
                                </a:rPr>
                                <m:t>+</m:t>
                              </m:r>
                              <m:r>
                                <a:rPr lang="fa-IR" sz="1400" b="0" i="1" smtClean="0">
                                  <a:latin typeface="Cambria Math" panose="02040503050406030204" pitchFamily="18" charset="0"/>
                                </a:rPr>
                                <m:t>20</m:t>
                              </m:r>
                            </m:e>
                          </m:d>
                        </m:num>
                        <m:den>
                          <m:r>
                            <a:rPr lang="fa-IR" sz="1400" b="0" i="1" smtClean="0">
                              <a:latin typeface="Cambria Math" panose="02040503050406030204" pitchFamily="18" charset="0"/>
                            </a:rPr>
                            <m:t>3</m:t>
                          </m:r>
                        </m:den>
                      </m:f>
                      <m:r>
                        <a:rPr lang="fa-IR" sz="1400" b="0" i="1" smtClean="0">
                          <a:latin typeface="Cambria Math" panose="02040503050406030204" pitchFamily="18" charset="0"/>
                        </a:rPr>
                        <m:t>=</m:t>
                      </m:r>
                      <m:r>
                        <a:rPr lang="en-US" sz="1400" b="0" i="1" smtClean="0">
                          <a:latin typeface="Cambria Math" panose="02040503050406030204" pitchFamily="18" charset="0"/>
                        </a:rPr>
                        <m:t>17</m:t>
                      </m:r>
                      <m:r>
                        <a:rPr lang="en-US" sz="1400" b="0" i="1" smtClean="0">
                          <a:latin typeface="Cambria Math" panose="02040503050406030204" pitchFamily="18" charset="0"/>
                        </a:rPr>
                        <m:t>.</m:t>
                      </m:r>
                      <m:r>
                        <a:rPr lang="en-US" sz="1400" b="0" i="1" smtClean="0">
                          <a:latin typeface="Cambria Math" panose="02040503050406030204" pitchFamily="18" charset="0"/>
                        </a:rPr>
                        <m:t>6</m:t>
                      </m:r>
                    </m:oMath>
                  </m:oMathPara>
                </a14:m>
                <a:endParaRPr lang="fa-IR" dirty="0">
                  <a:latin typeface="Calibri" panose="020F0502020204030204" pitchFamily="34" charset="0"/>
                  <a:cs typeface="Calibri" panose="020F0502020204030204" pitchFamily="34" charset="0"/>
                </a:endParaRPr>
              </a:p>
            </p:txBody>
          </p:sp>
        </mc:Choice>
        <mc:Fallback xmlns="">
          <p:sp>
            <p:nvSpPr>
              <p:cNvPr id="29" name="TextBox 28">
                <a:extLst>
                  <a:ext uri="{FF2B5EF4-FFF2-40B4-BE49-F238E27FC236}">
                    <a16:creationId xmlns:a16="http://schemas.microsoft.com/office/drawing/2014/main" id="{6EAA8F2F-453E-B95F-EDED-F82C777A5F94}"/>
                  </a:ext>
                </a:extLst>
              </p:cNvPr>
              <p:cNvSpPr txBox="1">
                <a:spLocks noRot="1" noChangeAspect="1" noMove="1" noResize="1" noEditPoints="1" noAdjustHandles="1" noChangeArrowheads="1" noChangeShapeType="1" noTextEdit="1"/>
              </p:cNvSpPr>
              <p:nvPr/>
            </p:nvSpPr>
            <p:spPr>
              <a:xfrm>
                <a:off x="271131" y="4636540"/>
                <a:ext cx="3239540" cy="418128"/>
              </a:xfrm>
              <a:prstGeom prst="rect">
                <a:avLst/>
              </a:prstGeom>
              <a:blipFill>
                <a:blip r:embed="rId9"/>
                <a:stretch>
                  <a:fillRect l="-1316" r="-3571" b="-13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xmlns="" id="{616E37CF-0890-3A67-FACE-FF77ECA07DE5}"/>
                  </a:ext>
                </a:extLst>
              </p:cNvPr>
              <p:cNvSpPr txBox="1"/>
              <p:nvPr/>
            </p:nvSpPr>
            <p:spPr>
              <a:xfrm>
                <a:off x="271131" y="5311577"/>
                <a:ext cx="1426352" cy="21544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fa-IR" sz="1400" i="1" smtClean="0">
                              <a:solidFill>
                                <a:srgbClr val="836967"/>
                              </a:solidFill>
                              <a:latin typeface="Cambria Math" panose="02040503050406030204" pitchFamily="18" charset="0"/>
                            </a:rPr>
                          </m:ctrlPr>
                        </m:sSubPr>
                        <m:e>
                          <m:r>
                            <a:rPr lang="en-US" sz="1400" i="1">
                              <a:latin typeface="Cambria Math" panose="02040503050406030204" pitchFamily="18" charset="0"/>
                            </a:rPr>
                            <m:t>𝐴𝑣𝑔</m:t>
                          </m:r>
                          <m:r>
                            <a:rPr lang="en-US" sz="1400" i="1">
                              <a:latin typeface="Cambria Math" panose="02040503050406030204" pitchFamily="18" charset="0"/>
                            </a:rPr>
                            <m:t>_</m:t>
                          </m:r>
                          <m:r>
                            <a:rPr lang="en-US" sz="1400" i="1">
                              <a:latin typeface="Cambria Math" panose="02040503050406030204" pitchFamily="18" charset="0"/>
                            </a:rPr>
                            <m:t>𝑆𝑝𝑒𝑒𝑑</m:t>
                          </m:r>
                        </m:e>
                        <m:sub>
                          <m:r>
                            <a:rPr lang="en-US" sz="1400" b="0" i="1" smtClean="0">
                              <a:latin typeface="Cambria Math" panose="02040503050406030204" pitchFamily="18" charset="0"/>
                            </a:rPr>
                            <m:t>2</m:t>
                          </m:r>
                        </m:sub>
                      </m:sSub>
                      <m:r>
                        <a:rPr lang="fa-IR" sz="1400" b="0" i="1" smtClean="0">
                          <a:latin typeface="Cambria Math" panose="02040503050406030204" pitchFamily="18" charset="0"/>
                        </a:rPr>
                        <m:t>=</m:t>
                      </m:r>
                      <m:r>
                        <a:rPr lang="fa-IR" sz="1400" b="0" i="1" smtClean="0">
                          <a:latin typeface="Cambria Math" panose="02040503050406030204" pitchFamily="18" charset="0"/>
                        </a:rPr>
                        <m:t>15</m:t>
                      </m:r>
                    </m:oMath>
                  </m:oMathPara>
                </a14:m>
                <a:endParaRPr lang="fa-IR" dirty="0">
                  <a:latin typeface="Calibri" panose="020F0502020204030204" pitchFamily="34" charset="0"/>
                  <a:cs typeface="Calibri" panose="020F0502020204030204" pitchFamily="34" charset="0"/>
                </a:endParaRPr>
              </a:p>
            </p:txBody>
          </p:sp>
        </mc:Choice>
        <mc:Fallback xmlns="">
          <p:sp>
            <p:nvSpPr>
              <p:cNvPr id="33" name="TextBox 32">
                <a:extLst>
                  <a:ext uri="{FF2B5EF4-FFF2-40B4-BE49-F238E27FC236}">
                    <a16:creationId xmlns:a16="http://schemas.microsoft.com/office/drawing/2014/main" id="{616E37CF-0890-3A67-FACE-FF77ECA07DE5}"/>
                  </a:ext>
                </a:extLst>
              </p:cNvPr>
              <p:cNvSpPr txBox="1">
                <a:spLocks noRot="1" noChangeAspect="1" noMove="1" noResize="1" noEditPoints="1" noAdjustHandles="1" noChangeArrowheads="1" noChangeShapeType="1" noTextEdit="1"/>
              </p:cNvSpPr>
              <p:nvPr/>
            </p:nvSpPr>
            <p:spPr>
              <a:xfrm>
                <a:off x="271131" y="5311577"/>
                <a:ext cx="1426352" cy="215444"/>
              </a:xfrm>
              <a:prstGeom prst="rect">
                <a:avLst/>
              </a:prstGeom>
              <a:blipFill>
                <a:blip r:embed="rId10"/>
                <a:stretch>
                  <a:fillRect l="-3846" t="-25000" r="-8547" b="-47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xmlns="" id="{BDB017C2-8ED2-952C-0621-FCCF2589D3DB}"/>
                  </a:ext>
                </a:extLst>
              </p:cNvPr>
              <p:cNvSpPr txBox="1"/>
              <p:nvPr/>
            </p:nvSpPr>
            <p:spPr>
              <a:xfrm>
                <a:off x="274483" y="5684480"/>
                <a:ext cx="3128677" cy="41671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fa-IR" sz="1400" i="1" smtClean="0">
                              <a:solidFill>
                                <a:srgbClr val="836967"/>
                              </a:solidFill>
                              <a:latin typeface="Cambria Math" panose="02040503050406030204" pitchFamily="18" charset="0"/>
                            </a:rPr>
                          </m:ctrlPr>
                        </m:sSubPr>
                        <m:e>
                          <m:r>
                            <a:rPr lang="en-US" sz="1400" i="1">
                              <a:latin typeface="Cambria Math" panose="02040503050406030204" pitchFamily="18" charset="0"/>
                            </a:rPr>
                            <m:t>𝐴𝑣𝑔</m:t>
                          </m:r>
                          <m:r>
                            <a:rPr lang="en-US" sz="1400" i="1">
                              <a:latin typeface="Cambria Math" panose="02040503050406030204" pitchFamily="18" charset="0"/>
                            </a:rPr>
                            <m:t>_</m:t>
                          </m:r>
                          <m:r>
                            <a:rPr lang="en-US" sz="1400" i="1">
                              <a:latin typeface="Cambria Math" panose="02040503050406030204" pitchFamily="18" charset="0"/>
                            </a:rPr>
                            <m:t>𝑆𝑝𝑒𝑒𝑑</m:t>
                          </m:r>
                        </m:e>
                        <m:sub>
                          <m:r>
                            <a:rPr lang="en-US" sz="1400" b="0" i="1" smtClean="0">
                              <a:latin typeface="Cambria Math" panose="02040503050406030204" pitchFamily="18" charset="0"/>
                            </a:rPr>
                            <m:t>3</m:t>
                          </m:r>
                        </m:sub>
                      </m:sSub>
                      <m:r>
                        <a:rPr lang="fa-IR" sz="1400" b="0" i="1" smtClean="0">
                          <a:latin typeface="Cambria Math" panose="02040503050406030204" pitchFamily="18" charset="0"/>
                        </a:rPr>
                        <m:t>=</m:t>
                      </m:r>
                      <m:f>
                        <m:fPr>
                          <m:ctrlPr>
                            <a:rPr lang="fa-IR" sz="1400" i="1">
                              <a:latin typeface="Cambria Math" panose="02040503050406030204" pitchFamily="18" charset="0"/>
                            </a:rPr>
                          </m:ctrlPr>
                        </m:fPr>
                        <m:num>
                          <m:d>
                            <m:dPr>
                              <m:ctrlPr>
                                <a:rPr lang="en-US" sz="1400" i="1">
                                  <a:latin typeface="Cambria Math" panose="02040503050406030204" pitchFamily="18" charset="0"/>
                                </a:rPr>
                              </m:ctrlPr>
                            </m:dPr>
                            <m:e>
                              <m:r>
                                <a:rPr lang="en-US" sz="1400" b="0" i="1" smtClean="0">
                                  <a:latin typeface="Cambria Math" panose="02040503050406030204" pitchFamily="18" charset="0"/>
                                </a:rPr>
                                <m:t>21</m:t>
                              </m:r>
                              <m:r>
                                <a:rPr lang="en-US" sz="1400" b="0" i="1" smtClean="0">
                                  <a:latin typeface="Cambria Math" panose="02040503050406030204" pitchFamily="18" charset="0"/>
                                </a:rPr>
                                <m:t>.</m:t>
                              </m:r>
                              <m:r>
                                <a:rPr lang="en-US" sz="1400" b="0" i="1" smtClean="0">
                                  <a:latin typeface="Cambria Math" panose="02040503050406030204" pitchFamily="18" charset="0"/>
                                </a:rPr>
                                <m:t>32</m:t>
                              </m:r>
                              <m:r>
                                <a:rPr lang="en-US" sz="1400" b="0" i="1" smtClean="0">
                                  <a:latin typeface="Cambria Math" panose="02040503050406030204" pitchFamily="18" charset="0"/>
                                </a:rPr>
                                <m:t>+</m:t>
                              </m:r>
                              <m:r>
                                <a:rPr lang="en-US" sz="1400" b="0" i="1" smtClean="0">
                                  <a:latin typeface="Cambria Math" panose="02040503050406030204" pitchFamily="18" charset="0"/>
                                </a:rPr>
                                <m:t>21</m:t>
                              </m:r>
                              <m:r>
                                <a:rPr lang="en-US" sz="1400" b="0" i="1" smtClean="0">
                                  <a:latin typeface="Cambria Math" panose="02040503050406030204" pitchFamily="18" charset="0"/>
                                </a:rPr>
                                <m:t>.</m:t>
                              </m:r>
                              <m:r>
                                <a:rPr lang="en-US" sz="1400" b="0" i="1" smtClean="0">
                                  <a:latin typeface="Cambria Math" panose="02040503050406030204" pitchFamily="18" charset="0"/>
                                </a:rPr>
                                <m:t>32</m:t>
                              </m:r>
                            </m:e>
                          </m:d>
                        </m:num>
                        <m:den>
                          <m:r>
                            <a:rPr lang="fa-IR" sz="1400" b="0" i="1" smtClean="0">
                              <a:latin typeface="Cambria Math" panose="02040503050406030204" pitchFamily="18" charset="0"/>
                            </a:rPr>
                            <m:t>2</m:t>
                          </m:r>
                        </m:den>
                      </m:f>
                      <m:r>
                        <a:rPr lang="fa-IR" sz="1400" b="0" i="1" smtClean="0">
                          <a:latin typeface="Cambria Math" panose="02040503050406030204" pitchFamily="18" charset="0"/>
                        </a:rPr>
                        <m:t>=</m:t>
                      </m:r>
                      <m:r>
                        <a:rPr lang="en-US" sz="1400" b="0" i="1" smtClean="0">
                          <a:latin typeface="Cambria Math" panose="02040503050406030204" pitchFamily="18" charset="0"/>
                        </a:rPr>
                        <m:t>21</m:t>
                      </m:r>
                      <m:r>
                        <a:rPr lang="en-US" sz="1400" b="0" i="1" smtClean="0">
                          <a:latin typeface="Cambria Math" panose="02040503050406030204" pitchFamily="18" charset="0"/>
                        </a:rPr>
                        <m:t>.</m:t>
                      </m:r>
                      <m:r>
                        <a:rPr lang="en-US" sz="1400" b="0" i="1" smtClean="0">
                          <a:latin typeface="Cambria Math" panose="02040503050406030204" pitchFamily="18" charset="0"/>
                        </a:rPr>
                        <m:t>32</m:t>
                      </m:r>
                    </m:oMath>
                  </m:oMathPara>
                </a14:m>
                <a:endParaRPr lang="fa-IR" dirty="0">
                  <a:latin typeface="Calibri" panose="020F0502020204030204" pitchFamily="34" charset="0"/>
                  <a:cs typeface="Calibri" panose="020F0502020204030204" pitchFamily="34" charset="0"/>
                </a:endParaRPr>
              </a:p>
            </p:txBody>
          </p:sp>
        </mc:Choice>
        <mc:Fallback xmlns="">
          <p:sp>
            <p:nvSpPr>
              <p:cNvPr id="43" name="TextBox 42">
                <a:extLst>
                  <a:ext uri="{FF2B5EF4-FFF2-40B4-BE49-F238E27FC236}">
                    <a16:creationId xmlns:a16="http://schemas.microsoft.com/office/drawing/2014/main" id="{BDB017C2-8ED2-952C-0621-FCCF2589D3DB}"/>
                  </a:ext>
                </a:extLst>
              </p:cNvPr>
              <p:cNvSpPr txBox="1">
                <a:spLocks noRot="1" noChangeAspect="1" noMove="1" noResize="1" noEditPoints="1" noAdjustHandles="1" noChangeArrowheads="1" noChangeShapeType="1" noTextEdit="1"/>
              </p:cNvSpPr>
              <p:nvPr/>
            </p:nvSpPr>
            <p:spPr>
              <a:xfrm>
                <a:off x="274483" y="5684480"/>
                <a:ext cx="3128677" cy="416717"/>
              </a:xfrm>
              <a:prstGeom prst="rect">
                <a:avLst/>
              </a:prstGeom>
              <a:blipFill>
                <a:blip r:embed="rId11"/>
                <a:stretch>
                  <a:fillRect l="-1365" r="-3899"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xmlns="" id="{F0CACE93-5517-2338-F944-FBACD32A1ED1}"/>
                  </a:ext>
                </a:extLst>
              </p:cNvPr>
              <p:cNvSpPr txBox="1"/>
              <p:nvPr/>
            </p:nvSpPr>
            <p:spPr>
              <a:xfrm>
                <a:off x="262622" y="6230184"/>
                <a:ext cx="2516330" cy="41671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fa-IR" sz="1400" i="1" smtClean="0">
                              <a:solidFill>
                                <a:srgbClr val="836967"/>
                              </a:solidFill>
                              <a:latin typeface="Cambria Math" panose="02040503050406030204" pitchFamily="18" charset="0"/>
                            </a:rPr>
                          </m:ctrlPr>
                        </m:sSubPr>
                        <m:e>
                          <m:r>
                            <a:rPr lang="en-US" sz="1400" i="1">
                              <a:latin typeface="Cambria Math" panose="02040503050406030204" pitchFamily="18" charset="0"/>
                            </a:rPr>
                            <m:t>𝐴𝑣𝑔</m:t>
                          </m:r>
                          <m:r>
                            <a:rPr lang="en-US" sz="1400" i="1">
                              <a:latin typeface="Cambria Math" panose="02040503050406030204" pitchFamily="18" charset="0"/>
                            </a:rPr>
                            <m:t>_</m:t>
                          </m:r>
                          <m:r>
                            <a:rPr lang="en-US" sz="1400" i="1">
                              <a:latin typeface="Cambria Math" panose="02040503050406030204" pitchFamily="18" charset="0"/>
                            </a:rPr>
                            <m:t>𝑆𝑝𝑒𝑒𝑑</m:t>
                          </m:r>
                        </m:e>
                        <m:sub>
                          <m:r>
                            <a:rPr lang="en-US" sz="1400" b="0" i="1" smtClean="0">
                              <a:latin typeface="Cambria Math" panose="02040503050406030204" pitchFamily="18" charset="0"/>
                            </a:rPr>
                            <m:t>4</m:t>
                          </m:r>
                        </m:sub>
                      </m:sSub>
                      <m:r>
                        <a:rPr lang="fa-IR" sz="1400" b="0" i="1" smtClean="0">
                          <a:latin typeface="Cambria Math" panose="02040503050406030204" pitchFamily="18" charset="0"/>
                        </a:rPr>
                        <m:t>=</m:t>
                      </m:r>
                      <m:f>
                        <m:fPr>
                          <m:ctrlPr>
                            <a:rPr lang="fa-IR" sz="1400" b="0" i="1" smtClean="0">
                              <a:latin typeface="Cambria Math" panose="02040503050406030204" pitchFamily="18" charset="0"/>
                            </a:rPr>
                          </m:ctrlPr>
                        </m:fPr>
                        <m:num>
                          <m:d>
                            <m:dPr>
                              <m:ctrlPr>
                                <a:rPr lang="en-US" sz="1400" b="0" i="1" smtClean="0">
                                  <a:latin typeface="Cambria Math" panose="02040503050406030204" pitchFamily="18" charset="0"/>
                                </a:rPr>
                              </m:ctrlPr>
                            </m:dPr>
                            <m:e>
                              <m:r>
                                <a:rPr lang="fa-IR" sz="1400" b="0" i="1" smtClean="0">
                                  <a:latin typeface="Cambria Math" panose="02040503050406030204" pitchFamily="18" charset="0"/>
                                </a:rPr>
                                <m:t>20</m:t>
                              </m:r>
                              <m:r>
                                <a:rPr lang="fa-IR" sz="1400" b="0" i="1" smtClean="0">
                                  <a:latin typeface="Cambria Math" panose="02040503050406030204" pitchFamily="18" charset="0"/>
                                </a:rPr>
                                <m:t>+</m:t>
                              </m:r>
                              <m:r>
                                <a:rPr lang="fa-IR" sz="1400" b="0" i="1" smtClean="0">
                                  <a:latin typeface="Cambria Math" panose="02040503050406030204" pitchFamily="18" charset="0"/>
                                </a:rPr>
                                <m:t>20</m:t>
                              </m:r>
                            </m:e>
                          </m:d>
                        </m:num>
                        <m:den>
                          <m:r>
                            <a:rPr lang="fa-IR" sz="1400" b="0" i="1" smtClean="0">
                              <a:latin typeface="Cambria Math" panose="02040503050406030204" pitchFamily="18" charset="0"/>
                            </a:rPr>
                            <m:t>2</m:t>
                          </m:r>
                        </m:den>
                      </m:f>
                      <m:r>
                        <a:rPr lang="fa-IR" sz="1400" b="0" i="1" smtClean="0">
                          <a:latin typeface="Cambria Math" panose="02040503050406030204" pitchFamily="18" charset="0"/>
                        </a:rPr>
                        <m:t>=</m:t>
                      </m:r>
                      <m:r>
                        <a:rPr lang="fa-IR" sz="1400" b="0" i="1" smtClean="0">
                          <a:latin typeface="Cambria Math" panose="02040503050406030204" pitchFamily="18" charset="0"/>
                        </a:rPr>
                        <m:t>20</m:t>
                      </m:r>
                    </m:oMath>
                  </m:oMathPara>
                </a14:m>
                <a:endParaRPr lang="fa-IR" dirty="0">
                  <a:latin typeface="Calibri" panose="020F0502020204030204" pitchFamily="34" charset="0"/>
                  <a:cs typeface="Calibri" panose="020F0502020204030204" pitchFamily="34" charset="0"/>
                </a:endParaRPr>
              </a:p>
            </p:txBody>
          </p:sp>
        </mc:Choice>
        <mc:Fallback xmlns="">
          <p:sp>
            <p:nvSpPr>
              <p:cNvPr id="44" name="TextBox 43">
                <a:extLst>
                  <a:ext uri="{FF2B5EF4-FFF2-40B4-BE49-F238E27FC236}">
                    <a16:creationId xmlns:a16="http://schemas.microsoft.com/office/drawing/2014/main" id="{F0CACE93-5517-2338-F944-FBACD32A1ED1}"/>
                  </a:ext>
                </a:extLst>
              </p:cNvPr>
              <p:cNvSpPr txBox="1">
                <a:spLocks noRot="1" noChangeAspect="1" noMove="1" noResize="1" noEditPoints="1" noAdjustHandles="1" noChangeArrowheads="1" noChangeShapeType="1" noTextEdit="1"/>
              </p:cNvSpPr>
              <p:nvPr/>
            </p:nvSpPr>
            <p:spPr>
              <a:xfrm>
                <a:off x="262622" y="6230184"/>
                <a:ext cx="2516330" cy="416717"/>
              </a:xfrm>
              <a:prstGeom prst="rect">
                <a:avLst/>
              </a:prstGeom>
              <a:blipFill>
                <a:blip r:embed="rId12"/>
                <a:stretch>
                  <a:fillRect r="-2906" b="-13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xmlns="" id="{07783C41-5060-694C-AA4A-48A6065DDC46}"/>
                  </a:ext>
                </a:extLst>
              </p:cNvPr>
              <p:cNvSpPr txBox="1"/>
              <p:nvPr/>
            </p:nvSpPr>
            <p:spPr>
              <a:xfrm>
                <a:off x="4174651" y="5996225"/>
                <a:ext cx="7476832" cy="492443"/>
              </a:xfrm>
              <a:prstGeom prst="rect">
                <a:avLst/>
              </a:prstGeom>
              <a:noFill/>
            </p:spPr>
            <p:txBody>
              <a:bodyPr wrap="square" lIns="0" tIns="0" rIns="0" bIns="0" rtlCol="1">
                <a:spAutoFit/>
              </a:bodyPr>
              <a:lstStyle/>
              <a:p>
                <a14:m>
                  <m:oMath xmlns:m="http://schemas.openxmlformats.org/officeDocument/2006/math">
                    <m:sSub>
                      <m:sSubPr>
                        <m:ctrlPr>
                          <a:rPr lang="en-US" sz="1600" i="1" smtClean="0">
                            <a:latin typeface="Cambria Math" panose="02040503050406030204" pitchFamily="18" charset="0"/>
                          </a:rPr>
                        </m:ctrlPr>
                      </m:sSubPr>
                      <m:e>
                        <m:r>
                          <m:rPr>
                            <m:sty m:val="p"/>
                          </m:rPr>
                          <a:rPr lang="sv-SE" sz="1600" b="0" i="0" smtClean="0">
                            <a:latin typeface="Cambria Math" panose="02040503050406030204" pitchFamily="18" charset="0"/>
                          </a:rPr>
                          <m:t>Score</m:t>
                        </m:r>
                      </m:e>
                      <m:sub>
                        <m:r>
                          <a:rPr lang="en-US" sz="1600">
                            <a:latin typeface="Cambria Math" panose="02040503050406030204" pitchFamily="18" charset="0"/>
                          </a:rPr>
                          <m:t> </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a:latin typeface="Cambria Math" panose="02040503050406030204" pitchFamily="18" charset="0"/>
                          </a:rPr>
                          <m:t>Objective</m:t>
                        </m:r>
                        <m:r>
                          <a:rPr lang="en-US" sz="1600" b="0" i="0" smtClean="0">
                            <a:latin typeface="Cambria Math" panose="02040503050406030204" pitchFamily="18" charset="0"/>
                          </a:rPr>
                          <m:t>_</m:t>
                        </m:r>
                        <m:r>
                          <m:rPr>
                            <m:sty m:val="p"/>
                          </m:rPr>
                          <a:rPr lang="en-US" sz="1600">
                            <a:latin typeface="Cambria Math" panose="02040503050406030204" pitchFamily="18" charset="0"/>
                          </a:rPr>
                          <m:t>function</m:t>
                        </m:r>
                      </m:e>
                      <m:sub>
                        <m:r>
                          <a:rPr lang="en-US" sz="1600" b="0" i="1" smtClean="0">
                            <a:latin typeface="Cambria Math" panose="02040503050406030204" pitchFamily="18" charset="0"/>
                          </a:rPr>
                          <m:t> </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ea typeface="Cambria Math" panose="02040503050406030204" pitchFamily="18" charset="0"/>
                      </a:rPr>
                      <m:t>𝛼</m:t>
                    </m:r>
                    <m:r>
                      <a:rPr lang="en-US" sz="1600" b="0" i="1" smtClean="0">
                        <a:solidFill>
                          <a:schemeClr val="tx1"/>
                        </a:solidFill>
                        <a:latin typeface="Cambria Math" panose="02040503050406030204" pitchFamily="18" charset="0"/>
                        <a:ea typeface="Cambria Math" panose="02040503050406030204" pitchFamily="18" charset="0"/>
                      </a:rPr>
                      <m:t>∗</m:t>
                    </m:r>
                    <m:r>
                      <a:rPr lang="sv-SE" sz="1600" b="0" i="1" smtClean="0">
                        <a:solidFill>
                          <a:schemeClr val="tx1"/>
                        </a:solidFill>
                        <a:latin typeface="Cambria Math" panose="02040503050406030204" pitchFamily="18" charset="0"/>
                        <a:ea typeface="Cambria Math" panose="02040503050406030204" pitchFamily="18" charset="0"/>
                      </a:rPr>
                      <m:t>𝑃𝑒𝑛𝑎𝑙𝑡𝑦</m:t>
                    </m:r>
                    <m:r>
                      <a:rPr lang="sv-SE" sz="1600" b="0" i="1" smtClean="0">
                        <a:solidFill>
                          <a:schemeClr val="tx1"/>
                        </a:solidFill>
                        <a:latin typeface="Cambria Math" panose="02040503050406030204" pitchFamily="18" charset="0"/>
                        <a:ea typeface="Cambria Math" panose="02040503050406030204" pitchFamily="18" charset="0"/>
                      </a:rPr>
                      <m:t>_</m:t>
                    </m:r>
                    <m:r>
                      <a:rPr lang="sv-SE" sz="1600" b="0" i="1" smtClean="0">
                        <a:solidFill>
                          <a:schemeClr val="tx1"/>
                        </a:solidFill>
                        <a:latin typeface="Cambria Math" panose="02040503050406030204" pitchFamily="18" charset="0"/>
                        <a:ea typeface="Cambria Math" panose="02040503050406030204" pitchFamily="18" charset="0"/>
                      </a:rPr>
                      <m:t>𝑡𝑒𝑟𝑚</m:t>
                    </m:r>
                  </m:oMath>
                </a14:m>
                <a:r>
                  <a:rPr lang="en-US" sz="1600" dirty="0">
                    <a:solidFill>
                      <a:schemeClr val="tx1"/>
                    </a:solidFill>
                  </a:rPr>
                  <a:t>  </a:t>
                </a:r>
              </a:p>
              <a:p>
                <a:r>
                  <a:rPr lang="en-US" sz="1600" dirty="0">
                    <a:solidFill>
                      <a:schemeClr val="tx1"/>
                    </a:solidFill>
                  </a:rPr>
                  <a:t>= </a:t>
                </a:r>
                <a:r>
                  <a:rPr lang="en-US" sz="1600" dirty="0"/>
                  <a:t>0.912</a:t>
                </a:r>
                <a:r>
                  <a:rPr lang="en-US" sz="1600" dirty="0">
                    <a:solidFill>
                      <a:schemeClr val="tx1"/>
                    </a:solidFill>
                  </a:rPr>
                  <a:t> – 0.113 * 1000 = </a:t>
                </a:r>
                <a:r>
                  <a:rPr lang="en-US" sz="1600" dirty="0"/>
                  <a:t>-112.088</a:t>
                </a:r>
                <a:endParaRPr lang="fa-IR" sz="1600" dirty="0">
                  <a:solidFill>
                    <a:schemeClr val="tx1"/>
                  </a:solidFill>
                </a:endParaRPr>
              </a:p>
            </p:txBody>
          </p:sp>
        </mc:Choice>
        <mc:Fallback xmlns="">
          <p:sp>
            <p:nvSpPr>
              <p:cNvPr id="46" name="TextBox 45">
                <a:extLst>
                  <a:ext uri="{FF2B5EF4-FFF2-40B4-BE49-F238E27FC236}">
                    <a16:creationId xmlns:a16="http://schemas.microsoft.com/office/drawing/2014/main" id="{07783C41-5060-694C-AA4A-48A6065DDC46}"/>
                  </a:ext>
                </a:extLst>
              </p:cNvPr>
              <p:cNvSpPr txBox="1">
                <a:spLocks noRot="1" noChangeAspect="1" noMove="1" noResize="1" noEditPoints="1" noAdjustHandles="1" noChangeArrowheads="1" noChangeShapeType="1" noTextEdit="1"/>
              </p:cNvSpPr>
              <p:nvPr/>
            </p:nvSpPr>
            <p:spPr>
              <a:xfrm>
                <a:off x="4174651" y="5996225"/>
                <a:ext cx="7476832" cy="492443"/>
              </a:xfrm>
              <a:prstGeom prst="rect">
                <a:avLst/>
              </a:prstGeom>
              <a:blipFill>
                <a:blip r:embed="rId13"/>
                <a:stretch>
                  <a:fillRect l="-171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xmlns="" id="{A7239030-87B1-B9B3-03D9-3E2964E73D3F}"/>
                  </a:ext>
                </a:extLst>
              </p:cNvPr>
              <p:cNvSpPr/>
              <p:nvPr/>
            </p:nvSpPr>
            <p:spPr>
              <a:xfrm>
                <a:off x="4122449" y="4923241"/>
                <a:ext cx="5577489" cy="485646"/>
              </a:xfrm>
              <a:prstGeom prst="rect">
                <a:avLst/>
              </a:prstGeom>
            </p:spPr>
            <p:txBody>
              <a:bodyPr wrap="none">
                <a:spAutoFit/>
              </a:bodyPr>
              <a:lstStyle/>
              <a:p>
                <a14:m>
                  <m:oMath xmlns:m="http://schemas.openxmlformats.org/officeDocument/2006/math">
                    <m:sSub>
                      <m:sSubPr>
                        <m:ctrlPr>
                          <a:rPr lang="en-US" sz="1600" i="1" smtClean="0">
                            <a:latin typeface="Cambria Math" panose="02040503050406030204" pitchFamily="18" charset="0"/>
                          </a:rPr>
                        </m:ctrlPr>
                      </m:sSubPr>
                      <m:e>
                        <m:r>
                          <a:rPr lang="sv-SE" sz="1600" b="0" i="1" smtClean="0">
                            <a:latin typeface="Cambria Math" panose="02040503050406030204" pitchFamily="18" charset="0"/>
                          </a:rPr>
                          <m:t>𝑃𝑒𝑛𝑎𝑙𝑡𝑦</m:t>
                        </m:r>
                        <m:r>
                          <a:rPr lang="sv-SE" sz="1600" b="0" i="1" smtClean="0">
                            <a:latin typeface="Cambria Math" panose="02040503050406030204" pitchFamily="18" charset="0"/>
                          </a:rPr>
                          <m:t>_</m:t>
                        </m:r>
                        <m:r>
                          <a:rPr lang="sv-SE" sz="1600" b="0" i="1" smtClean="0">
                            <a:latin typeface="Cambria Math" panose="02040503050406030204" pitchFamily="18" charset="0"/>
                          </a:rPr>
                          <m:t>𝑡𝑒𝑟𝑚</m:t>
                        </m:r>
                      </m:e>
                      <m:sub>
                        <m:r>
                          <a:rPr lang="en-US" sz="1600">
                            <a:latin typeface="Cambria Math" panose="02040503050406030204" pitchFamily="18" charset="0"/>
                          </a:rPr>
                          <m:t> </m:t>
                        </m:r>
                      </m:sub>
                    </m:sSub>
                    <m:r>
                      <a:rPr lang="en-US" sz="1600">
                        <a:latin typeface="Cambria Math" panose="02040503050406030204" pitchFamily="18" charset="0"/>
                      </a:rPr>
                      <m:t>=</m:t>
                    </m:r>
                  </m:oMath>
                </a14:m>
                <a:r>
                  <a:rPr lang="en-US" sz="1600" dirty="0"/>
                  <a:t> </a:t>
                </a:r>
                <a14:m>
                  <m:oMath xmlns:m="http://schemas.openxmlformats.org/officeDocument/2006/math">
                    <m:f>
                      <m:fPr>
                        <m:ctrlPr>
                          <a:rPr lang="en-US" sz="1600" i="1">
                            <a:latin typeface="Cambria Math" panose="02040503050406030204" pitchFamily="18" charset="0"/>
                            <a:ea typeface="Cambria Math" panose="02040503050406030204" pitchFamily="18" charset="0"/>
                          </a:rPr>
                        </m:ctrlPr>
                      </m:fPr>
                      <m:num>
                        <m:nary>
                          <m:naryPr>
                            <m:chr m:val="∑"/>
                            <m:supHide m:val="on"/>
                            <m:ctrlPr>
                              <a:rPr lang="pt-BR" sz="1600" i="1">
                                <a:latin typeface="Cambria Math" panose="02040503050406030204" pitchFamily="18" charset="0"/>
                              </a:rPr>
                            </m:ctrlPr>
                          </m:naryPr>
                          <m:sub>
                            <m:r>
                              <m:rPr>
                                <m:brk m:alnAt="23"/>
                              </m:rP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𝑈𝑠𝑒𝑟𝑠</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𝐷𝑎𝑡𝑎</m:t>
                                </m:r>
                                <m:r>
                                  <a:rPr lang="en-US" sz="1600" i="1">
                                    <a:latin typeface="Cambria Math" panose="02040503050406030204" pitchFamily="18" charset="0"/>
                                    <a:ea typeface="Cambria Math" panose="02040503050406030204" pitchFamily="18" charset="0"/>
                                  </a:rPr>
                                  <m:t>_</m:t>
                                </m:r>
                                <m:r>
                                  <a:rPr lang="en-US" sz="1600" i="1">
                                    <a:latin typeface="Cambria Math" panose="02040503050406030204" pitchFamily="18" charset="0"/>
                                    <a:ea typeface="Cambria Math" panose="02040503050406030204" pitchFamily="18" charset="0"/>
                                  </a:rPr>
                                  <m:t>𝐿𝑜𝑠𝑠</m:t>
                                </m:r>
                              </m:e>
                              <m:sub>
                                <m:r>
                                  <a:rPr lang="en-US" sz="1600" i="1">
                                    <a:latin typeface="Cambria Math" panose="02040503050406030204" pitchFamily="18" charset="0"/>
                                    <a:ea typeface="Cambria Math" panose="02040503050406030204" pitchFamily="18" charset="0"/>
                                  </a:rPr>
                                  <m:t>𝑖</m:t>
                                </m:r>
                              </m:sub>
                            </m:sSub>
                          </m:e>
                        </m:nary>
                      </m:num>
                      <m:den>
                        <m:r>
                          <a:rPr lang="en-US" sz="1600" i="1">
                            <a:latin typeface="Cambria Math" panose="02040503050406030204" pitchFamily="18" charset="0"/>
                          </a:rPr>
                          <m:t>𝑇𝑜𝑡𝑎𝑙</m:t>
                        </m:r>
                        <m:r>
                          <a:rPr lang="en-US" sz="1600" i="1">
                            <a:latin typeface="Cambria Math" panose="02040503050406030204" pitchFamily="18" charset="0"/>
                          </a:rPr>
                          <m:t>_</m:t>
                        </m:r>
                        <m:r>
                          <a:rPr lang="en-US" sz="1600" i="1">
                            <a:latin typeface="Cambria Math" panose="02040503050406030204" pitchFamily="18" charset="0"/>
                          </a:rPr>
                          <m:t>𝐷𝑎𝑡𝑎</m:t>
                        </m:r>
                        <m:r>
                          <a:rPr lang="en-US" sz="1600" i="1">
                            <a:latin typeface="Cambria Math" panose="02040503050406030204" pitchFamily="18" charset="0"/>
                          </a:rPr>
                          <m:t>_</m:t>
                        </m:r>
                        <m:r>
                          <a:rPr lang="en-US" sz="1600" i="1">
                            <a:latin typeface="Cambria Math" panose="02040503050406030204" pitchFamily="18" charset="0"/>
                          </a:rPr>
                          <m:t>𝑜𝑓</m:t>
                        </m:r>
                        <m:r>
                          <a:rPr lang="en-US" sz="1600" i="1">
                            <a:latin typeface="Cambria Math" panose="02040503050406030204" pitchFamily="18" charset="0"/>
                          </a:rPr>
                          <m:t>_</m:t>
                        </m:r>
                        <m:r>
                          <a:rPr lang="en-US" sz="1600" i="1">
                            <a:latin typeface="Cambria Math" panose="02040503050406030204" pitchFamily="18" charset="0"/>
                          </a:rPr>
                          <m:t>𝐴𝑙𝑙</m:t>
                        </m:r>
                        <m:r>
                          <a:rPr lang="en-US" sz="1600" i="1">
                            <a:latin typeface="Cambria Math" panose="02040503050406030204" pitchFamily="18" charset="0"/>
                          </a:rPr>
                          <m:t>_</m:t>
                        </m:r>
                        <m:r>
                          <a:rPr lang="en-US" sz="1600" i="1">
                            <a:latin typeface="Cambria Math" panose="02040503050406030204" pitchFamily="18" charset="0"/>
                          </a:rPr>
                          <m:t>𝑈𝑠𝑒𝑟𝑠</m:t>
                        </m:r>
                      </m:den>
                    </m:f>
                  </m:oMath>
                </a14:m>
                <a:r>
                  <a:rPr lang="en-US" sz="1600" dirty="0"/>
                  <a:t> = (3959/35000) = 0.113 </a:t>
                </a:r>
              </a:p>
            </p:txBody>
          </p:sp>
        </mc:Choice>
        <mc:Fallback xmlns="">
          <p:sp>
            <p:nvSpPr>
              <p:cNvPr id="47" name="Rectangle 46">
                <a:extLst>
                  <a:ext uri="{FF2B5EF4-FFF2-40B4-BE49-F238E27FC236}">
                    <a16:creationId xmlns:a16="http://schemas.microsoft.com/office/drawing/2014/main" xmlns="" xmlns:a14="http://schemas.microsoft.com/office/drawing/2010/main" id="{A7239030-87B1-B9B3-03D9-3E2964E73D3F}"/>
                  </a:ext>
                </a:extLst>
              </p:cNvPr>
              <p:cNvSpPr>
                <a:spLocks noRot="1" noChangeAspect="1" noMove="1" noResize="1" noEditPoints="1" noAdjustHandles="1" noChangeArrowheads="1" noChangeShapeType="1" noTextEdit="1"/>
              </p:cNvSpPr>
              <p:nvPr/>
            </p:nvSpPr>
            <p:spPr>
              <a:xfrm>
                <a:off x="4122449" y="4923241"/>
                <a:ext cx="5577489" cy="485646"/>
              </a:xfrm>
              <a:prstGeom prst="rect">
                <a:avLst/>
              </a:prstGeom>
              <a:blipFill rotWithShape="0">
                <a:blip r:embed="rId14"/>
                <a:stretch>
                  <a:fillRect t="-54430" b="-41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xmlns="" id="{448E126A-C3C3-B0BB-31C2-8061F84D6204}"/>
                  </a:ext>
                </a:extLst>
              </p:cNvPr>
              <p:cNvSpPr txBox="1"/>
              <p:nvPr/>
            </p:nvSpPr>
            <p:spPr>
              <a:xfrm>
                <a:off x="4140737" y="4570100"/>
                <a:ext cx="4797012" cy="307777"/>
              </a:xfrm>
              <a:prstGeom prst="rect">
                <a:avLst/>
              </a:prstGeom>
              <a:noFill/>
            </p:spPr>
            <p:txBody>
              <a:bodyPr wrap="square">
                <a:spAutoFit/>
              </a:bodyPr>
              <a:lstStyle/>
              <a:p>
                <a14:m>
                  <m:oMath xmlns:m="http://schemas.openxmlformats.org/officeDocument/2006/math">
                    <m:r>
                      <a:rPr lang="en-US" sz="1400" i="1" smtClean="0">
                        <a:latin typeface="Cambria Math" panose="02040503050406030204" pitchFamily="18" charset="0"/>
                      </a:rPr>
                      <m:t>𝑇𝑜𝑡𝑎𝑙</m:t>
                    </m:r>
                    <m:r>
                      <a:rPr lang="en-US" sz="1400" i="1" smtClean="0">
                        <a:latin typeface="Cambria Math" panose="02040503050406030204" pitchFamily="18" charset="0"/>
                      </a:rPr>
                      <m:t>_</m:t>
                    </m:r>
                    <m:r>
                      <a:rPr lang="en-US" sz="1400" i="1" smtClean="0">
                        <a:latin typeface="Cambria Math" panose="02040503050406030204" pitchFamily="18" charset="0"/>
                      </a:rPr>
                      <m:t>𝐷𝑎𝑡𝑎</m:t>
                    </m:r>
                    <m:r>
                      <a:rPr lang="en-US" sz="1400" i="1" smtClean="0">
                        <a:latin typeface="Cambria Math" panose="02040503050406030204" pitchFamily="18" charset="0"/>
                      </a:rPr>
                      <m:t>_</m:t>
                    </m:r>
                    <m:r>
                      <a:rPr lang="en-US" sz="1400" i="1" smtClean="0">
                        <a:latin typeface="Cambria Math" panose="02040503050406030204" pitchFamily="18" charset="0"/>
                      </a:rPr>
                      <m:t>𝑜𝑓</m:t>
                    </m:r>
                    <m:r>
                      <a:rPr lang="en-US" sz="1400" i="1" smtClean="0">
                        <a:latin typeface="Cambria Math" panose="02040503050406030204" pitchFamily="18" charset="0"/>
                      </a:rPr>
                      <m:t>_</m:t>
                    </m:r>
                    <m:r>
                      <a:rPr lang="en-US" sz="1400" i="1" smtClean="0">
                        <a:latin typeface="Cambria Math" panose="02040503050406030204" pitchFamily="18" charset="0"/>
                      </a:rPr>
                      <m:t>𝐴𝑙𝑙</m:t>
                    </m:r>
                    <m:r>
                      <a:rPr lang="en-US" sz="1400" i="1" smtClean="0">
                        <a:latin typeface="Cambria Math" panose="02040503050406030204" pitchFamily="18" charset="0"/>
                      </a:rPr>
                      <m:t>_</m:t>
                    </m:r>
                    <m:r>
                      <a:rPr lang="en-US" sz="1400" i="1" smtClean="0">
                        <a:latin typeface="Cambria Math" panose="02040503050406030204" pitchFamily="18" charset="0"/>
                      </a:rPr>
                      <m:t>𝑈𝑠𝑒𝑟𝑠</m:t>
                    </m:r>
                  </m:oMath>
                </a14:m>
                <a:r>
                  <a:rPr lang="en-US" sz="1400" dirty="0"/>
                  <a:t> = 9000+8000+8000+10000= 35000</a:t>
                </a:r>
                <a:endParaRPr lang="fa-IR" sz="1400" dirty="0"/>
              </a:p>
            </p:txBody>
          </p:sp>
        </mc:Choice>
        <mc:Fallback xmlns="">
          <p:sp>
            <p:nvSpPr>
              <p:cNvPr id="48" name="TextBox 47">
                <a:extLst>
                  <a:ext uri="{FF2B5EF4-FFF2-40B4-BE49-F238E27FC236}">
                    <a16:creationId xmlns:a16="http://schemas.microsoft.com/office/drawing/2014/main" xmlns="" xmlns:a14="http://schemas.microsoft.com/office/drawing/2010/main" id="{448E126A-C3C3-B0BB-31C2-8061F84D6204}"/>
                  </a:ext>
                </a:extLst>
              </p:cNvPr>
              <p:cNvSpPr txBox="1">
                <a:spLocks noRot="1" noChangeAspect="1" noMove="1" noResize="1" noEditPoints="1" noAdjustHandles="1" noChangeArrowheads="1" noChangeShapeType="1" noTextEdit="1"/>
              </p:cNvSpPr>
              <p:nvPr/>
            </p:nvSpPr>
            <p:spPr>
              <a:xfrm>
                <a:off x="4140737" y="4570100"/>
                <a:ext cx="4797012" cy="307777"/>
              </a:xfrm>
              <a:prstGeom prst="rect">
                <a:avLst/>
              </a:prstGeom>
              <a:blipFill rotWithShape="0">
                <a:blip r:embed="rId15"/>
                <a:stretch>
                  <a:fillRect t="-2000" b="-2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xmlns="" id="{B5293A72-4C2D-C4EF-2BCD-B0EEA05F0114}"/>
                  </a:ext>
                </a:extLst>
              </p:cNvPr>
              <p:cNvSpPr txBox="1"/>
              <p:nvPr/>
            </p:nvSpPr>
            <p:spPr>
              <a:xfrm>
                <a:off x="4105371" y="3893206"/>
                <a:ext cx="6112276" cy="61542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nary>
                        <m:naryPr>
                          <m:chr m:val="∑"/>
                          <m:supHide m:val="on"/>
                          <m:ctrlPr>
                            <a:rPr lang="pt-BR" sz="1400" i="1" smtClean="0">
                              <a:solidFill>
                                <a:schemeClr val="tx1"/>
                              </a:solidFill>
                              <a:latin typeface="Cambria Math" panose="02040503050406030204" pitchFamily="18" charset="0"/>
                            </a:rPr>
                          </m:ctrlPr>
                        </m:naryPr>
                        <m:sub>
                          <m:r>
                            <m:rPr>
                              <m:brk m:alnAt="23"/>
                            </m:rP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𝑈𝑠𝑒𝑟𝑠</m:t>
                          </m:r>
                        </m:sub>
                        <m:sup/>
                        <m:e>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𝐷𝑎𝑡𝑎</m:t>
                              </m:r>
                              <m:r>
                                <a:rPr lang="en-US" sz="1400" i="1" smtClean="0">
                                  <a:latin typeface="Cambria Math" panose="02040503050406030204" pitchFamily="18" charset="0"/>
                                  <a:ea typeface="Cambria Math" panose="02040503050406030204" pitchFamily="18" charset="0"/>
                                </a:rPr>
                                <m:t>_</m:t>
                              </m:r>
                              <m:r>
                                <a:rPr lang="en-US" sz="1400" i="1" smtClean="0">
                                  <a:latin typeface="Cambria Math" panose="02040503050406030204" pitchFamily="18" charset="0"/>
                                  <a:ea typeface="Cambria Math" panose="02040503050406030204" pitchFamily="18" charset="0"/>
                                </a:rPr>
                                <m:t>𝐿𝑜𝑠𝑠</m:t>
                              </m:r>
                            </m:e>
                            <m:sub>
                              <m:r>
                                <a:rPr lang="en-US" sz="1400" b="0" i="1" smtClean="0">
                                  <a:latin typeface="Cambria Math" panose="02040503050406030204" pitchFamily="18" charset="0"/>
                                  <a:ea typeface="Cambria Math" panose="02040503050406030204" pitchFamily="18" charset="0"/>
                                </a:rPr>
                                <m:t>𝑖</m:t>
                              </m:r>
                            </m:sub>
                          </m:sSub>
                        </m:e>
                      </m:nary>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3959</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3959</m:t>
                      </m:r>
                    </m:oMath>
                  </m:oMathPara>
                </a14:m>
                <a:endParaRPr lang="fa-IR" sz="1400" dirty="0"/>
              </a:p>
            </p:txBody>
          </p:sp>
        </mc:Choice>
        <mc:Fallback xmlns="">
          <p:sp>
            <p:nvSpPr>
              <p:cNvPr id="49" name="TextBox 48">
                <a:extLst>
                  <a:ext uri="{FF2B5EF4-FFF2-40B4-BE49-F238E27FC236}">
                    <a16:creationId xmlns="" xmlns:a16="http://schemas.microsoft.com/office/drawing/2014/main" xmlns:a14="http://schemas.microsoft.com/office/drawing/2010/main" id="{B5293A72-4C2D-C4EF-2BCD-B0EEA05F0114}"/>
                  </a:ext>
                </a:extLst>
              </p:cNvPr>
              <p:cNvSpPr txBox="1">
                <a:spLocks noRot="1" noChangeAspect="1" noMove="1" noResize="1" noEditPoints="1" noAdjustHandles="1" noChangeArrowheads="1" noChangeShapeType="1" noTextEdit="1"/>
              </p:cNvSpPr>
              <p:nvPr/>
            </p:nvSpPr>
            <p:spPr>
              <a:xfrm>
                <a:off x="4105371" y="3893206"/>
                <a:ext cx="6112276" cy="615425"/>
              </a:xfrm>
              <a:prstGeom prst="rect">
                <a:avLst/>
              </a:prstGeom>
              <a:blipFill rotWithShape="0">
                <a:blip r:embed="rId16"/>
                <a:stretch>
                  <a:fillRect l="-7577" t="-115842" b="-1663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xmlns="" id="{97A63928-2B83-B304-8847-82003F492AC8}"/>
                  </a:ext>
                </a:extLst>
              </p:cNvPr>
              <p:cNvSpPr txBox="1"/>
              <p:nvPr/>
            </p:nvSpPr>
            <p:spPr>
              <a:xfrm>
                <a:off x="4298616" y="3655531"/>
                <a:ext cx="2930096" cy="21544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fa-IR" sz="1400" i="1" smtClean="0">
                              <a:solidFill>
                                <a:srgbClr val="836967"/>
                              </a:solidFill>
                              <a:latin typeface="Cambria Math" panose="02040503050406030204" pitchFamily="18" charset="0"/>
                            </a:rPr>
                          </m:ctrlPr>
                        </m:sSubPr>
                        <m:e>
                          <m:r>
                            <a:rPr lang="en-US" sz="1400" i="1">
                              <a:latin typeface="Cambria Math" panose="02040503050406030204" pitchFamily="18" charset="0"/>
                            </a:rPr>
                            <m:t>𝐷𝑎𝑡𝑎</m:t>
                          </m:r>
                          <m:r>
                            <a:rPr lang="en-US" sz="1400" i="1">
                              <a:latin typeface="Cambria Math" panose="02040503050406030204" pitchFamily="18" charset="0"/>
                            </a:rPr>
                            <m:t>_</m:t>
                          </m:r>
                          <m:r>
                            <a:rPr lang="en-US" sz="1400" i="1">
                              <a:latin typeface="Cambria Math" panose="02040503050406030204" pitchFamily="18" charset="0"/>
                            </a:rPr>
                            <m:t>𝐿𝑜𝑠𝑠</m:t>
                          </m:r>
                        </m:e>
                        <m:sub>
                          <m:r>
                            <a:rPr lang="en-US" sz="1400" b="0" i="1" smtClean="0">
                              <a:latin typeface="Cambria Math" panose="02040503050406030204" pitchFamily="18" charset="0"/>
                            </a:rPr>
                            <m:t>2</m:t>
                          </m:r>
                        </m:sub>
                      </m:sSub>
                      <m:r>
                        <a:rPr lang="fa-IR" sz="1400" b="0" i="1" smtClean="0">
                          <a:latin typeface="Cambria Math" panose="02040503050406030204" pitchFamily="18" charset="0"/>
                        </a:rPr>
                        <m:t>=</m:t>
                      </m:r>
                      <m:r>
                        <a:rPr lang="en-US" sz="1400" b="0" i="1" smtClean="0">
                          <a:latin typeface="Cambria Math" panose="02040503050406030204" pitchFamily="18" charset="0"/>
                        </a:rPr>
                        <m:t>8000</m:t>
                      </m:r>
                      <m:r>
                        <a:rPr lang="en-US" sz="1400" b="0" i="1" smtClean="0">
                          <a:latin typeface="Cambria Math" panose="02040503050406030204" pitchFamily="18" charset="0"/>
                        </a:rPr>
                        <m:t>−</m:t>
                      </m:r>
                      <m:r>
                        <a:rPr lang="en-US" sz="1400" b="0" i="1" smtClean="0">
                          <a:latin typeface="Cambria Math" panose="02040503050406030204" pitchFamily="18" charset="0"/>
                        </a:rPr>
                        <m:t>4041</m:t>
                      </m:r>
                      <m:r>
                        <a:rPr lang="en-US" sz="1400" b="0" i="1" smtClean="0">
                          <a:latin typeface="Cambria Math" panose="02040503050406030204" pitchFamily="18" charset="0"/>
                        </a:rPr>
                        <m:t>=</m:t>
                      </m:r>
                      <m:r>
                        <a:rPr lang="en-US" sz="1400" b="0" i="1" smtClean="0">
                          <a:latin typeface="Cambria Math" panose="02040503050406030204" pitchFamily="18" charset="0"/>
                        </a:rPr>
                        <m:t>3959</m:t>
                      </m:r>
                    </m:oMath>
                  </m:oMathPara>
                </a14:m>
                <a:endParaRPr lang="fa-IR" dirty="0">
                  <a:latin typeface="Calibri" panose="020F0502020204030204" pitchFamily="34" charset="0"/>
                  <a:cs typeface="Calibri" panose="020F0502020204030204" pitchFamily="34" charset="0"/>
                </a:endParaRPr>
              </a:p>
            </p:txBody>
          </p:sp>
        </mc:Choice>
        <mc:Fallback xmlns="">
          <p:sp>
            <p:nvSpPr>
              <p:cNvPr id="50" name="TextBox 49">
                <a:extLst>
                  <a:ext uri="{FF2B5EF4-FFF2-40B4-BE49-F238E27FC236}">
                    <a16:creationId xmlns="" xmlns:a16="http://schemas.microsoft.com/office/drawing/2014/main" xmlns:a14="http://schemas.microsoft.com/office/drawing/2010/main" id="{97A63928-2B83-B304-8847-82003F492AC8}"/>
                  </a:ext>
                </a:extLst>
              </p:cNvPr>
              <p:cNvSpPr txBox="1">
                <a:spLocks noRot="1" noChangeAspect="1" noMove="1" noResize="1" noEditPoints="1" noAdjustHandles="1" noChangeArrowheads="1" noChangeShapeType="1" noTextEdit="1"/>
              </p:cNvSpPr>
              <p:nvPr/>
            </p:nvSpPr>
            <p:spPr>
              <a:xfrm>
                <a:off x="4298616" y="3655531"/>
                <a:ext cx="2930096" cy="215444"/>
              </a:xfrm>
              <a:prstGeom prst="rect">
                <a:avLst/>
              </a:prstGeom>
              <a:blipFill rotWithShape="0">
                <a:blip r:embed="rId17"/>
                <a:stretch>
                  <a:fillRect t="-28571" r="-2079" b="-51429"/>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xmlns="" id="{EA8916DA-DA3C-2070-2611-C035DD12C162}"/>
              </a:ext>
            </a:extLst>
          </p:cNvPr>
          <p:cNvGraphicFramePr>
            <a:graphicFrameLocks noGrp="1"/>
          </p:cNvGraphicFramePr>
          <p:nvPr>
            <p:extLst>
              <p:ext uri="{D42A27DB-BD31-4B8C-83A1-F6EECF244321}">
                <p14:modId xmlns:p14="http://schemas.microsoft.com/office/powerpoint/2010/main" val="2312643062"/>
              </p:ext>
            </p:extLst>
          </p:nvPr>
        </p:nvGraphicFramePr>
        <p:xfrm>
          <a:off x="420951" y="1257452"/>
          <a:ext cx="10972800" cy="584200"/>
        </p:xfrm>
        <a:graphic>
          <a:graphicData uri="http://schemas.openxmlformats.org/drawingml/2006/table">
            <a:tbl>
              <a:tblPr firstRow="1" bandRow="1">
                <a:gradFill rotWithShape="1">
                  <a:gsLst>
                    <a:gs pos="0">
                      <a:srgbClr val="6096E6">
                        <a:lumMod val="110000"/>
                        <a:satMod val="105000"/>
                        <a:tint val="67000"/>
                      </a:srgbClr>
                    </a:gs>
                    <a:gs pos="50000">
                      <a:srgbClr val="6096E6">
                        <a:lumMod val="105000"/>
                        <a:satMod val="103000"/>
                        <a:tint val="73000"/>
                      </a:srgbClr>
                    </a:gs>
                    <a:gs pos="100000">
                      <a:srgbClr val="6096E6">
                        <a:lumMod val="105000"/>
                        <a:satMod val="109000"/>
                        <a:tint val="81000"/>
                      </a:srgbClr>
                    </a:gs>
                  </a:gsLst>
                  <a:lin ang="5400000" scaled="0"/>
                </a:gradFill>
                <a:effectLst/>
              </a:tblPr>
              <a:tblGrid>
                <a:gridCol w="462280">
                  <a:extLst>
                    <a:ext uri="{9D8B030D-6E8A-4147-A177-3AD203B41FA5}">
                      <a16:colId xmlns:a16="http://schemas.microsoft.com/office/drawing/2014/main" xmlns="" val="710327016"/>
                    </a:ext>
                  </a:extLst>
                </a:gridCol>
                <a:gridCol w="389255">
                  <a:extLst>
                    <a:ext uri="{9D8B030D-6E8A-4147-A177-3AD203B41FA5}">
                      <a16:colId xmlns:a16="http://schemas.microsoft.com/office/drawing/2014/main" xmlns="" val="2963749388"/>
                    </a:ext>
                  </a:extLst>
                </a:gridCol>
                <a:gridCol w="389255">
                  <a:extLst>
                    <a:ext uri="{9D8B030D-6E8A-4147-A177-3AD203B41FA5}">
                      <a16:colId xmlns:a16="http://schemas.microsoft.com/office/drawing/2014/main" xmlns="" val="1819417598"/>
                    </a:ext>
                  </a:extLst>
                </a:gridCol>
                <a:gridCol w="389255">
                  <a:extLst>
                    <a:ext uri="{9D8B030D-6E8A-4147-A177-3AD203B41FA5}">
                      <a16:colId xmlns:a16="http://schemas.microsoft.com/office/drawing/2014/main" xmlns="" val="679563661"/>
                    </a:ext>
                  </a:extLst>
                </a:gridCol>
                <a:gridCol w="389255">
                  <a:extLst>
                    <a:ext uri="{9D8B030D-6E8A-4147-A177-3AD203B41FA5}">
                      <a16:colId xmlns:a16="http://schemas.microsoft.com/office/drawing/2014/main" xmlns="" val="3475495580"/>
                    </a:ext>
                  </a:extLst>
                </a:gridCol>
                <a:gridCol w="389255">
                  <a:extLst>
                    <a:ext uri="{9D8B030D-6E8A-4147-A177-3AD203B41FA5}">
                      <a16:colId xmlns:a16="http://schemas.microsoft.com/office/drawing/2014/main" xmlns="" val="2656663804"/>
                    </a:ext>
                  </a:extLst>
                </a:gridCol>
                <a:gridCol w="389255">
                  <a:extLst>
                    <a:ext uri="{9D8B030D-6E8A-4147-A177-3AD203B41FA5}">
                      <a16:colId xmlns:a16="http://schemas.microsoft.com/office/drawing/2014/main" xmlns="" val="390820109"/>
                    </a:ext>
                  </a:extLst>
                </a:gridCol>
                <a:gridCol w="389255">
                  <a:extLst>
                    <a:ext uri="{9D8B030D-6E8A-4147-A177-3AD203B41FA5}">
                      <a16:colId xmlns:a16="http://schemas.microsoft.com/office/drawing/2014/main" xmlns="" val="928965723"/>
                    </a:ext>
                  </a:extLst>
                </a:gridCol>
                <a:gridCol w="389255">
                  <a:extLst>
                    <a:ext uri="{9D8B030D-6E8A-4147-A177-3AD203B41FA5}">
                      <a16:colId xmlns:a16="http://schemas.microsoft.com/office/drawing/2014/main" xmlns="" val="123580831"/>
                    </a:ext>
                  </a:extLst>
                </a:gridCol>
                <a:gridCol w="389255">
                  <a:extLst>
                    <a:ext uri="{9D8B030D-6E8A-4147-A177-3AD203B41FA5}">
                      <a16:colId xmlns:a16="http://schemas.microsoft.com/office/drawing/2014/main" xmlns="" val="2082685278"/>
                    </a:ext>
                  </a:extLst>
                </a:gridCol>
                <a:gridCol w="389255">
                  <a:extLst>
                    <a:ext uri="{9D8B030D-6E8A-4147-A177-3AD203B41FA5}">
                      <a16:colId xmlns:a16="http://schemas.microsoft.com/office/drawing/2014/main" xmlns="" val="2017524778"/>
                    </a:ext>
                  </a:extLst>
                </a:gridCol>
                <a:gridCol w="389255">
                  <a:extLst>
                    <a:ext uri="{9D8B030D-6E8A-4147-A177-3AD203B41FA5}">
                      <a16:colId xmlns:a16="http://schemas.microsoft.com/office/drawing/2014/main" xmlns="" val="4248100841"/>
                    </a:ext>
                  </a:extLst>
                </a:gridCol>
                <a:gridCol w="389255">
                  <a:extLst>
                    <a:ext uri="{9D8B030D-6E8A-4147-A177-3AD203B41FA5}">
                      <a16:colId xmlns:a16="http://schemas.microsoft.com/office/drawing/2014/main" xmlns="" val="2305816655"/>
                    </a:ext>
                  </a:extLst>
                </a:gridCol>
                <a:gridCol w="389255">
                  <a:extLst>
                    <a:ext uri="{9D8B030D-6E8A-4147-A177-3AD203B41FA5}">
                      <a16:colId xmlns:a16="http://schemas.microsoft.com/office/drawing/2014/main" xmlns="" val="1759944571"/>
                    </a:ext>
                  </a:extLst>
                </a:gridCol>
                <a:gridCol w="389890">
                  <a:extLst>
                    <a:ext uri="{9D8B030D-6E8A-4147-A177-3AD203B41FA5}">
                      <a16:colId xmlns:a16="http://schemas.microsoft.com/office/drawing/2014/main" xmlns="" val="2232307763"/>
                    </a:ext>
                  </a:extLst>
                </a:gridCol>
                <a:gridCol w="389255">
                  <a:extLst>
                    <a:ext uri="{9D8B030D-6E8A-4147-A177-3AD203B41FA5}">
                      <a16:colId xmlns:a16="http://schemas.microsoft.com/office/drawing/2014/main" xmlns="" val="3107260194"/>
                    </a:ext>
                  </a:extLst>
                </a:gridCol>
                <a:gridCol w="389255">
                  <a:extLst>
                    <a:ext uri="{9D8B030D-6E8A-4147-A177-3AD203B41FA5}">
                      <a16:colId xmlns:a16="http://schemas.microsoft.com/office/drawing/2014/main" xmlns="" val="2175158724"/>
                    </a:ext>
                  </a:extLst>
                </a:gridCol>
                <a:gridCol w="389255">
                  <a:extLst>
                    <a:ext uri="{9D8B030D-6E8A-4147-A177-3AD203B41FA5}">
                      <a16:colId xmlns:a16="http://schemas.microsoft.com/office/drawing/2014/main" xmlns="" val="823609696"/>
                    </a:ext>
                  </a:extLst>
                </a:gridCol>
                <a:gridCol w="389255">
                  <a:extLst>
                    <a:ext uri="{9D8B030D-6E8A-4147-A177-3AD203B41FA5}">
                      <a16:colId xmlns:a16="http://schemas.microsoft.com/office/drawing/2014/main" xmlns="" val="3067249429"/>
                    </a:ext>
                  </a:extLst>
                </a:gridCol>
                <a:gridCol w="389255">
                  <a:extLst>
                    <a:ext uri="{9D8B030D-6E8A-4147-A177-3AD203B41FA5}">
                      <a16:colId xmlns:a16="http://schemas.microsoft.com/office/drawing/2014/main" xmlns="" val="160320397"/>
                    </a:ext>
                  </a:extLst>
                </a:gridCol>
                <a:gridCol w="389255">
                  <a:extLst>
                    <a:ext uri="{9D8B030D-6E8A-4147-A177-3AD203B41FA5}">
                      <a16:colId xmlns:a16="http://schemas.microsoft.com/office/drawing/2014/main" xmlns="" val="1111064023"/>
                    </a:ext>
                  </a:extLst>
                </a:gridCol>
                <a:gridCol w="389255">
                  <a:extLst>
                    <a:ext uri="{9D8B030D-6E8A-4147-A177-3AD203B41FA5}">
                      <a16:colId xmlns:a16="http://schemas.microsoft.com/office/drawing/2014/main" xmlns="" val="3976684646"/>
                    </a:ext>
                  </a:extLst>
                </a:gridCol>
                <a:gridCol w="389255">
                  <a:extLst>
                    <a:ext uri="{9D8B030D-6E8A-4147-A177-3AD203B41FA5}">
                      <a16:colId xmlns:a16="http://schemas.microsoft.com/office/drawing/2014/main" xmlns="" val="1101701963"/>
                    </a:ext>
                  </a:extLst>
                </a:gridCol>
                <a:gridCol w="389255">
                  <a:extLst>
                    <a:ext uri="{9D8B030D-6E8A-4147-A177-3AD203B41FA5}">
                      <a16:colId xmlns:a16="http://schemas.microsoft.com/office/drawing/2014/main" xmlns="" val="1677170019"/>
                    </a:ext>
                  </a:extLst>
                </a:gridCol>
                <a:gridCol w="389255">
                  <a:extLst>
                    <a:ext uri="{9D8B030D-6E8A-4147-A177-3AD203B41FA5}">
                      <a16:colId xmlns:a16="http://schemas.microsoft.com/office/drawing/2014/main" xmlns="" val="2106873759"/>
                    </a:ext>
                  </a:extLst>
                </a:gridCol>
                <a:gridCol w="389255">
                  <a:extLst>
                    <a:ext uri="{9D8B030D-6E8A-4147-A177-3AD203B41FA5}">
                      <a16:colId xmlns:a16="http://schemas.microsoft.com/office/drawing/2014/main" xmlns="" val="415038839"/>
                    </a:ext>
                  </a:extLst>
                </a:gridCol>
                <a:gridCol w="389255">
                  <a:extLst>
                    <a:ext uri="{9D8B030D-6E8A-4147-A177-3AD203B41FA5}">
                      <a16:colId xmlns:a16="http://schemas.microsoft.com/office/drawing/2014/main" xmlns="" val="1493465628"/>
                    </a:ext>
                  </a:extLst>
                </a:gridCol>
                <a:gridCol w="389255">
                  <a:extLst>
                    <a:ext uri="{9D8B030D-6E8A-4147-A177-3AD203B41FA5}">
                      <a16:colId xmlns:a16="http://schemas.microsoft.com/office/drawing/2014/main" xmlns="" val="2350141676"/>
                    </a:ext>
                  </a:extLst>
                </a:gridCol>
              </a:tblGrid>
              <a:tr h="292100">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Speed</a:t>
                      </a:r>
                      <a:endParaRPr lang="en-US" altLang="en-US" sz="1100" dirty="0"/>
                    </a:p>
                  </a:txBody>
                  <a:tcPr marL="12700" marR="12700" marT="12700" anchor="ctr">
                    <a:lnL w="6350" cap="flat" cmpd="sng" algn="ctr">
                      <a:solidFill>
                        <a:srgbClr val="6096E6"/>
                      </a:solidFill>
                      <a:prstDash val="solid"/>
                      <a:miter lim="800000"/>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0</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1</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2</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3</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4</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5</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6</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7</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8</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9</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10</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11</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12</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13</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14</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15</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16</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17</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18</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19</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20</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21</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22</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23</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24</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25</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26</a:t>
                      </a:r>
                      <a:endParaRPr lang="en-US" altLang="en-US" sz="1100" dirty="0"/>
                    </a:p>
                  </a:txBody>
                  <a:tcPr marL="12700" marR="12700" marT="12700" anchor="ctr">
                    <a:lnL>
                      <a:noFill/>
                    </a:lnL>
                    <a:lnR w="6350" cap="flat" cmpd="sng" algn="ctr">
                      <a:solidFill>
                        <a:srgbClr val="6096E6"/>
                      </a:solidFill>
                      <a:prstDash val="solid"/>
                      <a:miter lim="800000"/>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extLst>
                  <a:ext uri="{0D108BD9-81ED-4DB2-BD59-A6C34878D82A}">
                    <a16:rowId xmlns:a16="http://schemas.microsoft.com/office/drawing/2014/main" xmlns="" val="39168413"/>
                  </a:ext>
                </a:extLst>
              </a:tr>
              <a:tr h="29210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Data</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altLang="en-US" sz="1100" dirty="0"/>
                        <a:t>0</a:t>
                      </a:r>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a:t>275</a:t>
                      </a:r>
                      <a:endParaRPr lang="en-US" altLang="en-US" sz="110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a:t>544</a:t>
                      </a:r>
                      <a:endParaRPr lang="en-US" altLang="en-US" sz="110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a:t>813</a:t>
                      </a:r>
                      <a:endParaRPr lang="en-US" altLang="en-US" sz="110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1082</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1351</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1620</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1889</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2158</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2427</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2696</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2965</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3234</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3503</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3772</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4041</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4310</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4579</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4848</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5117</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5386</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5655</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5924</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6193</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6462</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6731</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7000</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extLst>
                  <a:ext uri="{0D108BD9-81ED-4DB2-BD59-A6C34878D82A}">
                    <a16:rowId xmlns:a16="http://schemas.microsoft.com/office/drawing/2014/main" xmlns="" val="3663886493"/>
                  </a:ext>
                </a:extLst>
              </a:tr>
            </a:tbl>
          </a:graphicData>
        </a:graphic>
      </p:graphicFrame>
      <p:sp>
        <p:nvSpPr>
          <p:cNvPr id="45" name="TextBox 44"/>
          <p:cNvSpPr txBox="1"/>
          <p:nvPr/>
        </p:nvSpPr>
        <p:spPr>
          <a:xfrm>
            <a:off x="3535680" y="6488668"/>
            <a:ext cx="7555992" cy="369332"/>
          </a:xfrm>
          <a:prstGeom prst="rect">
            <a:avLst/>
          </a:prstGeom>
          <a:noFill/>
        </p:spPr>
        <p:txBody>
          <a:bodyPr wrap="square" rtlCol="0">
            <a:spAutoFit/>
          </a:bodyPr>
          <a:lstStyle/>
          <a:p>
            <a:r>
              <a:rPr lang="sv-SE" dirty="0">
                <a:solidFill>
                  <a:srgbClr val="FF0000"/>
                </a:solidFill>
              </a:rPr>
              <a:t>Indeed, it is an infeasible solution that couldn’t send 11.3% of all users’ data</a:t>
            </a:r>
            <a:endParaRPr lang="en-US" dirty="0">
              <a:solidFill>
                <a:srgbClr val="FF0000"/>
              </a:solidFill>
            </a:endParaRPr>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xmlns="" id="{A7239030-87B1-B9B3-03D9-3E2964E73D3F}"/>
                  </a:ext>
                </a:extLst>
              </p:cNvPr>
              <p:cNvSpPr/>
              <p:nvPr/>
            </p:nvSpPr>
            <p:spPr>
              <a:xfrm>
                <a:off x="4111467" y="5393533"/>
                <a:ext cx="5636030" cy="584775"/>
              </a:xfrm>
              <a:prstGeom prst="rect">
                <a:avLst/>
              </a:prstGeom>
            </p:spPr>
            <p:txBody>
              <a:bodyPr wrap="none">
                <a:spAutoFit/>
              </a:bodyPr>
              <a:lstStyle/>
              <a:p>
                <a14:m>
                  <m:oMath xmlns:m="http://schemas.openxmlformats.org/officeDocument/2006/math">
                    <m:sSub>
                      <m:sSubPr>
                        <m:ctrlPr>
                          <a:rPr lang="en-US" sz="1600" i="1" smtClean="0">
                            <a:latin typeface="Cambria Math" panose="02040503050406030204" pitchFamily="18" charset="0"/>
                          </a:rPr>
                        </m:ctrlPr>
                      </m:sSubPr>
                      <m:e>
                        <m:r>
                          <m:rPr>
                            <m:sty m:val="p"/>
                          </m:rPr>
                          <a:rPr lang="en-US" sz="1600">
                            <a:latin typeface="Cambria Math" panose="02040503050406030204" pitchFamily="18" charset="0"/>
                          </a:rPr>
                          <m:t>Objective</m:t>
                        </m:r>
                        <m:r>
                          <a:rPr lang="en-US" sz="1600" i="1">
                            <a:latin typeface="Cambria Math" panose="02040503050406030204" pitchFamily="18" charset="0"/>
                          </a:rPr>
                          <m:t>_</m:t>
                        </m:r>
                        <m:r>
                          <m:rPr>
                            <m:sty m:val="p"/>
                          </m:rPr>
                          <a:rPr lang="en-US" sz="1600">
                            <a:latin typeface="Cambria Math" panose="02040503050406030204" pitchFamily="18" charset="0"/>
                          </a:rPr>
                          <m:t>function</m:t>
                        </m:r>
                      </m:e>
                      <m:sub>
                        <m:r>
                          <a:rPr lang="en-US" sz="1600">
                            <a:latin typeface="Cambria Math" panose="02040503050406030204" pitchFamily="18" charset="0"/>
                          </a:rPr>
                          <m:t> </m:t>
                        </m:r>
                      </m:sub>
                    </m:sSub>
                    <m:r>
                      <a:rPr lang="en-US" sz="1600">
                        <a:latin typeface="Cambria Math" panose="02040503050406030204" pitchFamily="18" charset="0"/>
                      </a:rPr>
                      <m:t>=</m:t>
                    </m:r>
                    <m:nary>
                      <m:naryPr>
                        <m:chr m:val="∑"/>
                        <m:supHide m:val="on"/>
                        <m:ctrlPr>
                          <a:rPr lang="pt-BR" sz="1600" i="1">
                            <a:latin typeface="Cambria Math" panose="02040503050406030204" pitchFamily="18" charset="0"/>
                          </a:rPr>
                        </m:ctrlPr>
                      </m:naryPr>
                      <m:sub>
                        <m:r>
                          <m:rPr>
                            <m:brk m:alnAt="23"/>
                          </m:rP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𝑈𝑠𝑒𝑟𝑠</m:t>
                        </m:r>
                      </m:sub>
                      <m:sup/>
                      <m:e>
                        <m:sSub>
                          <m:sSubPr>
                            <m:ctrlPr>
                              <a:rPr lang="fa-IR" sz="1600" i="1">
                                <a:latin typeface="Cambria Math" panose="02040503050406030204" pitchFamily="18" charset="0"/>
                              </a:rPr>
                            </m:ctrlPr>
                          </m:sSubPr>
                          <m:e>
                            <m:r>
                              <a:rPr lang="en-US" sz="1600" i="1">
                                <a:latin typeface="Cambria Math" panose="02040503050406030204" pitchFamily="18" charset="0"/>
                              </a:rPr>
                              <m:t>𝐴𝑣𝑔</m:t>
                            </m:r>
                            <m:r>
                              <a:rPr lang="en-US" sz="1600" i="1">
                                <a:latin typeface="Cambria Math" panose="02040503050406030204" pitchFamily="18" charset="0"/>
                              </a:rPr>
                              <m:t>_</m:t>
                            </m:r>
                            <m:r>
                              <a:rPr lang="en-US" sz="1600" i="1">
                                <a:latin typeface="Cambria Math" panose="02040503050406030204" pitchFamily="18" charset="0"/>
                              </a:rPr>
                              <m:t>𝑆𝑝𝑒𝑒𝑑</m:t>
                            </m:r>
                          </m:e>
                          <m:sub>
                            <m:r>
                              <a:rPr lang="en-US" sz="1600" i="1">
                                <a:latin typeface="Cambria Math" panose="02040503050406030204" pitchFamily="18" charset="0"/>
                              </a:rPr>
                              <m:t>𝑖</m:t>
                            </m:r>
                            <m:r>
                              <a:rPr lang="en-US" sz="1600" i="1">
                                <a:latin typeface="Cambria Math" panose="02040503050406030204" pitchFamily="18" charset="0"/>
                              </a:rPr>
                              <m:t> </m:t>
                            </m:r>
                          </m:sub>
                        </m:sSub>
                        <m:r>
                          <a:rPr lang="en-US" sz="1600" b="0" i="1" smtClean="0">
                            <a:latin typeface="Cambria Math" panose="02040503050406030204" pitchFamily="18" charset="0"/>
                          </a:rPr>
                          <m:t>/</m:t>
                        </m:r>
                        <m:r>
                          <a:rPr lang="en-US" sz="1600" b="0" i="1" smtClean="0">
                            <a:latin typeface="Cambria Math" panose="02040503050406030204" pitchFamily="18" charset="0"/>
                          </a:rPr>
                          <m:t>𝐵𝑒𝑠𝑡𝑆𝑝𝑒𝑒𝑑𝑈𝑠𝑒𝑟𝑠</m:t>
                        </m:r>
                      </m:e>
                    </m:nary>
                  </m:oMath>
                </a14:m>
                <a:r>
                  <a:rPr lang="en-US" sz="1600" dirty="0"/>
                  <a:t> </a:t>
                </a:r>
              </a:p>
              <a:p>
                <a:r>
                  <a:rPr lang="en-US" sz="1600" dirty="0"/>
                  <a:t> =(17.6+15+21.32+20)/81 = 73.92/81 = 0.912</a:t>
                </a:r>
              </a:p>
            </p:txBody>
          </p:sp>
        </mc:Choice>
        <mc:Fallback xmlns="">
          <p:sp>
            <p:nvSpPr>
              <p:cNvPr id="51" name="Rectangle 50">
                <a:extLst>
                  <a:ext uri="{FF2B5EF4-FFF2-40B4-BE49-F238E27FC236}">
                    <a16:creationId xmlns:a16="http://schemas.microsoft.com/office/drawing/2014/main" id="{A7239030-87B1-B9B3-03D9-3E2964E73D3F}"/>
                  </a:ext>
                </a:extLst>
              </p:cNvPr>
              <p:cNvSpPr>
                <a:spLocks noRot="1" noChangeAspect="1" noMove="1" noResize="1" noEditPoints="1" noAdjustHandles="1" noChangeArrowheads="1" noChangeShapeType="1" noTextEdit="1"/>
              </p:cNvSpPr>
              <p:nvPr/>
            </p:nvSpPr>
            <p:spPr>
              <a:xfrm>
                <a:off x="4111467" y="5393533"/>
                <a:ext cx="5636030" cy="584775"/>
              </a:xfrm>
              <a:prstGeom prst="rect">
                <a:avLst/>
              </a:prstGeom>
              <a:blipFill>
                <a:blip r:embed="rId18"/>
                <a:stretch>
                  <a:fillRect t="-63542" b="-56250"/>
                </a:stretch>
              </a:blipFill>
            </p:spPr>
            <p:txBody>
              <a:bodyPr/>
              <a:lstStyle/>
              <a:p>
                <a:r>
                  <a:rPr lang="en-US">
                    <a:noFill/>
                  </a:rPr>
                  <a:t> </a:t>
                </a:r>
              </a:p>
            </p:txBody>
          </p:sp>
        </mc:Fallback>
      </mc:AlternateContent>
    </p:spTree>
    <p:extLst>
      <p:ext uri="{BB962C8B-B14F-4D97-AF65-F5344CB8AC3E}">
        <p14:creationId xmlns:p14="http://schemas.microsoft.com/office/powerpoint/2010/main" val="3850723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12" y="207963"/>
            <a:ext cx="7952071" cy="1325563"/>
          </a:xfrm>
        </p:spPr>
        <p:txBody>
          <a:bodyPr>
            <a:normAutofit/>
          </a:bodyPr>
          <a:lstStyle/>
          <a:p>
            <a:r>
              <a:rPr lang="sv-SE" sz="4000" dirty="0" smtClean="0"/>
              <a:t>Downlink channel allocation problem</a:t>
            </a:r>
            <a:endParaRPr lang="en-US" sz="4000" dirty="0"/>
          </a:p>
        </p:txBody>
      </p:sp>
      <p:sp>
        <p:nvSpPr>
          <p:cNvPr id="3" name="Content Placeholder 2"/>
          <p:cNvSpPr>
            <a:spLocks noGrp="1"/>
          </p:cNvSpPr>
          <p:nvPr>
            <p:ph idx="1"/>
          </p:nvPr>
        </p:nvSpPr>
        <p:spPr>
          <a:xfrm>
            <a:off x="362712" y="1533526"/>
            <a:ext cx="7802880" cy="4351338"/>
          </a:xfrm>
        </p:spPr>
        <p:txBody>
          <a:bodyPr>
            <a:normAutofit/>
          </a:bodyPr>
          <a:lstStyle/>
          <a:p>
            <a:r>
              <a:rPr lang="sv-SE" sz="2400" dirty="0" smtClean="0"/>
              <a:t>Many users connected to a base station need to send and receive data in real-time.</a:t>
            </a:r>
          </a:p>
          <a:p>
            <a:r>
              <a:rPr lang="sv-SE" sz="2400" dirty="0" smtClean="0"/>
              <a:t>As we have limited </a:t>
            </a:r>
            <a:r>
              <a:rPr lang="en-US" sz="2400" dirty="0"/>
              <a:t>bandwidth</a:t>
            </a:r>
            <a:r>
              <a:rPr lang="sv-SE" sz="2400" dirty="0" smtClean="0"/>
              <a:t>, efficient allocation of data channel resources to the users has a significant impact on the quality of experience of the users.</a:t>
            </a:r>
          </a:p>
          <a:p>
            <a:r>
              <a:rPr lang="sv-SE" sz="2400" dirty="0" smtClean="0"/>
              <a:t>Here, we focus on the simplified version of the downlink data channel allocation problem as a key building block of mobile networks. </a:t>
            </a:r>
          </a:p>
        </p:txBody>
      </p:sp>
      <p:sp>
        <p:nvSpPr>
          <p:cNvPr id="4" name="Slide Number Placeholder 3"/>
          <p:cNvSpPr>
            <a:spLocks noGrp="1"/>
          </p:cNvSpPr>
          <p:nvPr>
            <p:ph type="sldNum" sz="quarter" idx="12"/>
          </p:nvPr>
        </p:nvSpPr>
        <p:spPr/>
        <p:txBody>
          <a:bodyPr/>
          <a:lstStyle/>
          <a:p>
            <a:fld id="{C801634F-0673-4D09-940B-E2C09C686271}" type="slidenum">
              <a:rPr lang="fa-IR" smtClean="0"/>
              <a:pPr/>
              <a:t>2</a:t>
            </a:fld>
            <a:endParaRPr lang="fa-I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4783" y="1768660"/>
            <a:ext cx="3718882" cy="299492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887"/>
          <a:stretch/>
        </p:blipFill>
        <p:spPr>
          <a:xfrm>
            <a:off x="8326358" y="0"/>
            <a:ext cx="3848066" cy="1354237"/>
          </a:xfrm>
          <a:prstGeom prst="rect">
            <a:avLst/>
          </a:prstGeom>
          <a:ln>
            <a:noFill/>
          </a:ln>
          <a:effectLst>
            <a:softEdge rad="112500"/>
          </a:effectLst>
        </p:spPr>
      </p:pic>
    </p:spTree>
    <p:extLst>
      <p:ext uri="{BB962C8B-B14F-4D97-AF65-F5344CB8AC3E}">
        <p14:creationId xmlns:p14="http://schemas.microsoft.com/office/powerpoint/2010/main" val="4091336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8920" y="412848"/>
            <a:ext cx="10515600" cy="548481"/>
          </a:xfrm>
        </p:spPr>
        <p:txBody>
          <a:bodyPr>
            <a:normAutofit fontScale="90000"/>
          </a:bodyPr>
          <a:lstStyle/>
          <a:p>
            <a:r>
              <a:rPr lang="en-US" altLang="zh-CN" dirty="0"/>
              <a:t>Background</a:t>
            </a:r>
            <a:endParaRPr lang="zh-CN" altLang="en-US" dirty="0"/>
          </a:p>
        </p:txBody>
      </p:sp>
      <p:sp>
        <p:nvSpPr>
          <p:cNvPr id="3" name="内容占位符 2"/>
          <p:cNvSpPr>
            <a:spLocks noGrp="1"/>
          </p:cNvSpPr>
          <p:nvPr>
            <p:ph idx="1"/>
          </p:nvPr>
        </p:nvSpPr>
        <p:spPr>
          <a:xfrm>
            <a:off x="318920" y="1381027"/>
            <a:ext cx="11439587" cy="5128609"/>
          </a:xfrm>
        </p:spPr>
        <p:txBody>
          <a:bodyPr>
            <a:normAutofit/>
          </a:bodyPr>
          <a:lstStyle/>
          <a:p>
            <a:r>
              <a:rPr lang="en-US" altLang="zh-CN" sz="1800" dirty="0"/>
              <a:t>5G massive MIMO resources can be divided into M*N grids where in each grid only a single user can be placed.</a:t>
            </a:r>
          </a:p>
          <a:p>
            <a:r>
              <a:rPr lang="en-US" altLang="zh-CN" sz="1800" dirty="0"/>
              <a:t>We can have multiple instances of each user based on the size of its data. A user with bigger size of data potentially needs more instances (more grids) to send its data. For example, in the following figure, we have 5 instances of user U1, 3 instances of U2 and 2 instances of U3. </a:t>
            </a:r>
          </a:p>
          <a:p>
            <a:r>
              <a:rPr lang="en-US" altLang="zh-CN" sz="1800" dirty="0"/>
              <a:t>We cannot place more than one instance of the same user in the same column, for example, two U1s cannot be placed in the same column. But we can have multiple instances of the same user in the same row. </a:t>
            </a:r>
          </a:p>
        </p:txBody>
      </p:sp>
      <p:sp>
        <p:nvSpPr>
          <p:cNvPr id="164" name="Slide Number Placeholder 163">
            <a:extLst>
              <a:ext uri="{FF2B5EF4-FFF2-40B4-BE49-F238E27FC236}">
                <a16:creationId xmlns:a16="http://schemas.microsoft.com/office/drawing/2014/main" xmlns="" id="{42371141-FC56-84D0-DD96-247B5CE8BAA6}"/>
              </a:ext>
            </a:extLst>
          </p:cNvPr>
          <p:cNvSpPr>
            <a:spLocks noGrp="1"/>
          </p:cNvSpPr>
          <p:nvPr>
            <p:ph type="sldNum" sz="quarter" idx="12"/>
          </p:nvPr>
        </p:nvSpPr>
        <p:spPr>
          <a:xfrm>
            <a:off x="9205400" y="6573314"/>
            <a:ext cx="2743200" cy="365125"/>
          </a:xfrm>
        </p:spPr>
        <p:txBody>
          <a:bodyPr/>
          <a:lstStyle/>
          <a:p>
            <a:fld id="{49AE70B2-8BF9-45C0-BB95-33D1B9D3A854}" type="slidenum">
              <a:rPr lang="zh-CN" altLang="en-US" smtClean="0"/>
              <a:t>3</a:t>
            </a:fld>
            <a:endParaRPr lang="zh-CN" altLang="en-US" dirty="0"/>
          </a:p>
        </p:txBody>
      </p:sp>
      <p:grpSp>
        <p:nvGrpSpPr>
          <p:cNvPr id="159" name="组合 158"/>
          <p:cNvGrpSpPr/>
          <p:nvPr/>
        </p:nvGrpSpPr>
        <p:grpSpPr>
          <a:xfrm>
            <a:off x="1496289" y="3618327"/>
            <a:ext cx="8020570" cy="3071475"/>
            <a:chOff x="-324948" y="2729794"/>
            <a:chExt cx="10548130" cy="3684855"/>
          </a:xfrm>
        </p:grpSpPr>
        <p:sp>
          <p:nvSpPr>
            <p:cNvPr id="4" name="文本框 3"/>
            <p:cNvSpPr txBox="1"/>
            <p:nvPr/>
          </p:nvSpPr>
          <p:spPr>
            <a:xfrm>
              <a:off x="-324948" y="3851910"/>
              <a:ext cx="2294309" cy="369241"/>
            </a:xfrm>
            <a:prstGeom prst="rect">
              <a:avLst/>
            </a:prstGeom>
            <a:noFill/>
          </p:spPr>
          <p:txBody>
            <a:bodyPr wrap="square" rtlCol="0">
              <a:spAutoFit/>
            </a:bodyPr>
            <a:lstStyle/>
            <a:p>
              <a:pPr algn="ctr"/>
              <a:r>
                <a:rPr lang="en-US" altLang="zh-CN" sz="1400" dirty="0"/>
                <a:t>Rows (Lines or Layers)</a:t>
              </a:r>
            </a:p>
          </p:txBody>
        </p:sp>
        <p:sp>
          <p:nvSpPr>
            <p:cNvPr id="5" name="文本框 4"/>
            <p:cNvSpPr txBox="1"/>
            <p:nvPr/>
          </p:nvSpPr>
          <p:spPr>
            <a:xfrm>
              <a:off x="4727834" y="6045408"/>
              <a:ext cx="4818496" cy="369241"/>
            </a:xfrm>
            <a:prstGeom prst="rect">
              <a:avLst/>
            </a:prstGeom>
            <a:noFill/>
          </p:spPr>
          <p:txBody>
            <a:bodyPr wrap="square" rtlCol="0">
              <a:spAutoFit/>
            </a:bodyPr>
            <a:lstStyle/>
            <a:p>
              <a:r>
                <a:rPr lang="en-US" altLang="zh-CN" sz="1400" dirty="0"/>
                <a:t>Columns (number of frequencies )</a:t>
              </a:r>
            </a:p>
          </p:txBody>
        </p:sp>
        <p:grpSp>
          <p:nvGrpSpPr>
            <p:cNvPr id="6" name="组合 5"/>
            <p:cNvGrpSpPr/>
            <p:nvPr/>
          </p:nvGrpSpPr>
          <p:grpSpPr>
            <a:xfrm>
              <a:off x="2508567" y="2729794"/>
              <a:ext cx="7714615" cy="2693035"/>
              <a:chOff x="2839" y="4046"/>
              <a:chExt cx="12149" cy="4241"/>
            </a:xfrm>
            <a:solidFill>
              <a:schemeClr val="bg1"/>
            </a:solidFill>
          </p:grpSpPr>
          <p:sp>
            <p:nvSpPr>
              <p:cNvPr id="7" name="矩形 6"/>
              <p:cNvSpPr/>
              <p:nvPr/>
            </p:nvSpPr>
            <p:spPr>
              <a:xfrm>
                <a:off x="2839" y="404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3649" y="4046"/>
                <a:ext cx="810" cy="426"/>
              </a:xfrm>
              <a:prstGeom prst="rect">
                <a:avLst/>
              </a:prstGeom>
              <a:solidFill>
                <a:srgbClr val="CEECC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endParaRPr lang="zh-CN" altLang="en-US" sz="1400" dirty="0"/>
              </a:p>
            </p:txBody>
          </p:sp>
          <p:sp>
            <p:nvSpPr>
              <p:cNvPr id="9" name="矩形 8"/>
              <p:cNvSpPr/>
              <p:nvPr/>
            </p:nvSpPr>
            <p:spPr>
              <a:xfrm>
                <a:off x="4459" y="4046"/>
                <a:ext cx="810" cy="426"/>
              </a:xfrm>
              <a:prstGeom prst="rect">
                <a:avLst/>
              </a:prstGeom>
              <a:solidFill>
                <a:srgbClr val="CEECC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endParaRPr lang="zh-CN" altLang="en-US" sz="1400" dirty="0"/>
              </a:p>
            </p:txBody>
          </p:sp>
          <p:sp>
            <p:nvSpPr>
              <p:cNvPr id="10" name="矩形 9"/>
              <p:cNvSpPr/>
              <p:nvPr/>
            </p:nvSpPr>
            <p:spPr>
              <a:xfrm>
                <a:off x="5269" y="4046"/>
                <a:ext cx="810" cy="426"/>
              </a:xfrm>
              <a:prstGeom prst="rect">
                <a:avLst/>
              </a:prstGeom>
              <a:solidFill>
                <a:srgbClr val="CEECC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endParaRPr lang="zh-CN" altLang="en-US" sz="1400" dirty="0"/>
              </a:p>
            </p:txBody>
          </p:sp>
          <p:sp>
            <p:nvSpPr>
              <p:cNvPr id="11" name="矩形 10"/>
              <p:cNvSpPr/>
              <p:nvPr/>
            </p:nvSpPr>
            <p:spPr>
              <a:xfrm>
                <a:off x="6076" y="4046"/>
                <a:ext cx="810" cy="426"/>
              </a:xfrm>
              <a:prstGeom prst="rect">
                <a:avLst/>
              </a:prstGeom>
              <a:solidFill>
                <a:srgbClr val="CEECC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endParaRPr lang="zh-CN" altLang="en-US" sz="1400" dirty="0"/>
              </a:p>
            </p:txBody>
          </p:sp>
          <p:sp>
            <p:nvSpPr>
              <p:cNvPr id="12" name="矩形 11"/>
              <p:cNvSpPr/>
              <p:nvPr/>
            </p:nvSpPr>
            <p:spPr>
              <a:xfrm>
                <a:off x="6886" y="404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7696" y="4046"/>
                <a:ext cx="810" cy="426"/>
              </a:xfrm>
              <a:prstGeom prst="rect">
                <a:avLst/>
              </a:prstGeom>
              <a:solidFill>
                <a:srgbClr val="CEECC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endParaRPr lang="zh-CN" altLang="en-US" sz="1400" dirty="0"/>
              </a:p>
            </p:txBody>
          </p:sp>
          <p:sp>
            <p:nvSpPr>
              <p:cNvPr id="14" name="矩形 13"/>
              <p:cNvSpPr/>
              <p:nvPr/>
            </p:nvSpPr>
            <p:spPr>
              <a:xfrm>
                <a:off x="8506" y="404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p:cNvSpPr/>
              <p:nvPr/>
            </p:nvSpPr>
            <p:spPr>
              <a:xfrm>
                <a:off x="2839" y="447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矩形 15"/>
              <p:cNvSpPr/>
              <p:nvPr/>
            </p:nvSpPr>
            <p:spPr>
              <a:xfrm>
                <a:off x="3649" y="447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矩形 16"/>
              <p:cNvSpPr/>
              <p:nvPr/>
            </p:nvSpPr>
            <p:spPr>
              <a:xfrm>
                <a:off x="4459" y="447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8" name="矩形 17"/>
              <p:cNvSpPr/>
              <p:nvPr/>
            </p:nvSpPr>
            <p:spPr>
              <a:xfrm>
                <a:off x="5269" y="4472"/>
                <a:ext cx="810" cy="426"/>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U2</a:t>
                </a:r>
                <a:endParaRPr lang="zh-CN" altLang="en-US" sz="1400" dirty="0"/>
              </a:p>
            </p:txBody>
          </p:sp>
          <p:sp>
            <p:nvSpPr>
              <p:cNvPr id="19" name="矩形 18"/>
              <p:cNvSpPr/>
              <p:nvPr/>
            </p:nvSpPr>
            <p:spPr>
              <a:xfrm>
                <a:off x="6076" y="4472"/>
                <a:ext cx="810" cy="426"/>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U2</a:t>
                </a:r>
                <a:endParaRPr lang="zh-CN" altLang="en-US" sz="1400" dirty="0"/>
              </a:p>
            </p:txBody>
          </p:sp>
          <p:sp>
            <p:nvSpPr>
              <p:cNvPr id="20" name="矩形 19"/>
              <p:cNvSpPr/>
              <p:nvPr/>
            </p:nvSpPr>
            <p:spPr>
              <a:xfrm>
                <a:off x="6886" y="4472"/>
                <a:ext cx="810" cy="426"/>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U2</a:t>
                </a:r>
                <a:endParaRPr lang="zh-CN" altLang="en-US" sz="1400" dirty="0"/>
              </a:p>
            </p:txBody>
          </p:sp>
          <p:sp>
            <p:nvSpPr>
              <p:cNvPr id="21" name="矩形 20"/>
              <p:cNvSpPr/>
              <p:nvPr/>
            </p:nvSpPr>
            <p:spPr>
              <a:xfrm>
                <a:off x="7696" y="4472"/>
                <a:ext cx="810" cy="426"/>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U3</a:t>
                </a:r>
                <a:endParaRPr lang="zh-CN" altLang="en-US" sz="1400" dirty="0"/>
              </a:p>
            </p:txBody>
          </p:sp>
          <p:sp>
            <p:nvSpPr>
              <p:cNvPr id="22" name="矩形 21"/>
              <p:cNvSpPr/>
              <p:nvPr/>
            </p:nvSpPr>
            <p:spPr>
              <a:xfrm>
                <a:off x="8506" y="4472"/>
                <a:ext cx="810" cy="426"/>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U3</a:t>
                </a:r>
                <a:endParaRPr lang="zh-CN" altLang="en-US" sz="1400" dirty="0"/>
              </a:p>
            </p:txBody>
          </p:sp>
          <p:sp>
            <p:nvSpPr>
              <p:cNvPr id="23" name="矩形 22"/>
              <p:cNvSpPr/>
              <p:nvPr/>
            </p:nvSpPr>
            <p:spPr>
              <a:xfrm>
                <a:off x="2839"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矩形 23"/>
              <p:cNvSpPr/>
              <p:nvPr/>
            </p:nvSpPr>
            <p:spPr>
              <a:xfrm>
                <a:off x="3649"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p:cNvSpPr/>
              <p:nvPr/>
            </p:nvSpPr>
            <p:spPr>
              <a:xfrm>
                <a:off x="4459"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矩形 25"/>
              <p:cNvSpPr/>
              <p:nvPr/>
            </p:nvSpPr>
            <p:spPr>
              <a:xfrm>
                <a:off x="5269"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7" name="矩形 26"/>
              <p:cNvSpPr/>
              <p:nvPr/>
            </p:nvSpPr>
            <p:spPr>
              <a:xfrm>
                <a:off x="6076"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8" name="矩形 27"/>
              <p:cNvSpPr/>
              <p:nvPr/>
            </p:nvSpPr>
            <p:spPr>
              <a:xfrm>
                <a:off x="6886"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9" name="矩形 28"/>
              <p:cNvSpPr/>
              <p:nvPr/>
            </p:nvSpPr>
            <p:spPr>
              <a:xfrm>
                <a:off x="7696"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矩形 29"/>
              <p:cNvSpPr/>
              <p:nvPr/>
            </p:nvSpPr>
            <p:spPr>
              <a:xfrm>
                <a:off x="8506"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矩形 30"/>
              <p:cNvSpPr/>
              <p:nvPr/>
            </p:nvSpPr>
            <p:spPr>
              <a:xfrm>
                <a:off x="2839"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2" name="矩形 31"/>
              <p:cNvSpPr/>
              <p:nvPr/>
            </p:nvSpPr>
            <p:spPr>
              <a:xfrm>
                <a:off x="3649"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3" name="矩形 32"/>
              <p:cNvSpPr/>
              <p:nvPr/>
            </p:nvSpPr>
            <p:spPr>
              <a:xfrm>
                <a:off x="4459"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4" name="矩形 33"/>
              <p:cNvSpPr/>
              <p:nvPr/>
            </p:nvSpPr>
            <p:spPr>
              <a:xfrm>
                <a:off x="5269"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5" name="矩形 34"/>
              <p:cNvSpPr/>
              <p:nvPr/>
            </p:nvSpPr>
            <p:spPr>
              <a:xfrm>
                <a:off x="6076"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6" name="矩形 35"/>
              <p:cNvSpPr/>
              <p:nvPr/>
            </p:nvSpPr>
            <p:spPr>
              <a:xfrm>
                <a:off x="6886"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7" name="矩形 36"/>
              <p:cNvSpPr/>
              <p:nvPr/>
            </p:nvSpPr>
            <p:spPr>
              <a:xfrm>
                <a:off x="7696"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8" name="矩形 37"/>
              <p:cNvSpPr/>
              <p:nvPr/>
            </p:nvSpPr>
            <p:spPr>
              <a:xfrm>
                <a:off x="8506"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9" name="矩形 38"/>
              <p:cNvSpPr/>
              <p:nvPr/>
            </p:nvSpPr>
            <p:spPr>
              <a:xfrm>
                <a:off x="2839"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0" name="矩形 39"/>
              <p:cNvSpPr/>
              <p:nvPr/>
            </p:nvSpPr>
            <p:spPr>
              <a:xfrm>
                <a:off x="3649"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1" name="矩形 40"/>
              <p:cNvSpPr/>
              <p:nvPr/>
            </p:nvSpPr>
            <p:spPr>
              <a:xfrm>
                <a:off x="4459"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p:cNvSpPr/>
              <p:nvPr/>
            </p:nvSpPr>
            <p:spPr>
              <a:xfrm>
                <a:off x="5269"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3" name="矩形 42"/>
              <p:cNvSpPr/>
              <p:nvPr/>
            </p:nvSpPr>
            <p:spPr>
              <a:xfrm>
                <a:off x="6076"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4" name="矩形 43"/>
              <p:cNvSpPr/>
              <p:nvPr/>
            </p:nvSpPr>
            <p:spPr>
              <a:xfrm>
                <a:off x="6886"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5" name="矩形 44"/>
              <p:cNvSpPr/>
              <p:nvPr/>
            </p:nvSpPr>
            <p:spPr>
              <a:xfrm>
                <a:off x="7696"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6" name="矩形 45"/>
              <p:cNvSpPr/>
              <p:nvPr/>
            </p:nvSpPr>
            <p:spPr>
              <a:xfrm>
                <a:off x="8506"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7" name="矩形 46"/>
              <p:cNvSpPr/>
              <p:nvPr/>
            </p:nvSpPr>
            <p:spPr>
              <a:xfrm>
                <a:off x="2839"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8" name="矩形 47"/>
              <p:cNvSpPr/>
              <p:nvPr/>
            </p:nvSpPr>
            <p:spPr>
              <a:xfrm>
                <a:off x="3649"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9" name="矩形 48"/>
              <p:cNvSpPr/>
              <p:nvPr/>
            </p:nvSpPr>
            <p:spPr>
              <a:xfrm>
                <a:off x="4459"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0" name="矩形 49"/>
              <p:cNvSpPr/>
              <p:nvPr/>
            </p:nvSpPr>
            <p:spPr>
              <a:xfrm>
                <a:off x="5269"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1" name="矩形 50"/>
              <p:cNvSpPr/>
              <p:nvPr/>
            </p:nvSpPr>
            <p:spPr>
              <a:xfrm>
                <a:off x="6076"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2" name="矩形 51"/>
              <p:cNvSpPr/>
              <p:nvPr/>
            </p:nvSpPr>
            <p:spPr>
              <a:xfrm>
                <a:off x="6886"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3" name="矩形 52"/>
              <p:cNvSpPr/>
              <p:nvPr/>
            </p:nvSpPr>
            <p:spPr>
              <a:xfrm>
                <a:off x="7696"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4" name="矩形 53"/>
              <p:cNvSpPr/>
              <p:nvPr/>
            </p:nvSpPr>
            <p:spPr>
              <a:xfrm>
                <a:off x="8506"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5" name="矩形 54"/>
              <p:cNvSpPr/>
              <p:nvPr/>
            </p:nvSpPr>
            <p:spPr>
              <a:xfrm>
                <a:off x="9321" y="404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6" name="矩形 55"/>
              <p:cNvSpPr/>
              <p:nvPr/>
            </p:nvSpPr>
            <p:spPr>
              <a:xfrm>
                <a:off x="10128" y="404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7" name="矩形 56"/>
              <p:cNvSpPr/>
              <p:nvPr/>
            </p:nvSpPr>
            <p:spPr>
              <a:xfrm>
                <a:off x="10938" y="404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8" name="矩形 57"/>
              <p:cNvSpPr/>
              <p:nvPr/>
            </p:nvSpPr>
            <p:spPr>
              <a:xfrm>
                <a:off x="11748" y="404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9" name="矩形 58"/>
              <p:cNvSpPr/>
              <p:nvPr/>
            </p:nvSpPr>
            <p:spPr>
              <a:xfrm>
                <a:off x="12558" y="404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0" name="矩形 59"/>
              <p:cNvSpPr/>
              <p:nvPr/>
            </p:nvSpPr>
            <p:spPr>
              <a:xfrm>
                <a:off x="9321" y="447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1" name="矩形 60"/>
              <p:cNvSpPr/>
              <p:nvPr/>
            </p:nvSpPr>
            <p:spPr>
              <a:xfrm>
                <a:off x="10128" y="447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2" name="矩形 61"/>
              <p:cNvSpPr/>
              <p:nvPr/>
            </p:nvSpPr>
            <p:spPr>
              <a:xfrm>
                <a:off x="10938" y="447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3" name="矩形 62"/>
              <p:cNvSpPr/>
              <p:nvPr/>
            </p:nvSpPr>
            <p:spPr>
              <a:xfrm>
                <a:off x="11748" y="447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4" name="矩形 63"/>
              <p:cNvSpPr/>
              <p:nvPr/>
            </p:nvSpPr>
            <p:spPr>
              <a:xfrm>
                <a:off x="12558" y="447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5" name="矩形 64"/>
              <p:cNvSpPr/>
              <p:nvPr/>
            </p:nvSpPr>
            <p:spPr>
              <a:xfrm>
                <a:off x="9321"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6" name="矩形 65"/>
              <p:cNvSpPr/>
              <p:nvPr/>
            </p:nvSpPr>
            <p:spPr>
              <a:xfrm>
                <a:off x="10128"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7" name="矩形 66"/>
              <p:cNvSpPr/>
              <p:nvPr/>
            </p:nvSpPr>
            <p:spPr>
              <a:xfrm>
                <a:off x="10938"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8" name="矩形 67"/>
              <p:cNvSpPr/>
              <p:nvPr/>
            </p:nvSpPr>
            <p:spPr>
              <a:xfrm>
                <a:off x="11748"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9" name="矩形 68"/>
              <p:cNvSpPr/>
              <p:nvPr/>
            </p:nvSpPr>
            <p:spPr>
              <a:xfrm>
                <a:off x="12558"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0" name="矩形 69"/>
              <p:cNvSpPr/>
              <p:nvPr/>
            </p:nvSpPr>
            <p:spPr>
              <a:xfrm>
                <a:off x="9321"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1" name="矩形 70"/>
              <p:cNvSpPr/>
              <p:nvPr/>
            </p:nvSpPr>
            <p:spPr>
              <a:xfrm>
                <a:off x="10128"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2" name="矩形 71"/>
              <p:cNvSpPr/>
              <p:nvPr/>
            </p:nvSpPr>
            <p:spPr>
              <a:xfrm>
                <a:off x="10938"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3" name="矩形 72"/>
              <p:cNvSpPr/>
              <p:nvPr/>
            </p:nvSpPr>
            <p:spPr>
              <a:xfrm>
                <a:off x="11748"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4" name="矩形 73"/>
              <p:cNvSpPr/>
              <p:nvPr/>
            </p:nvSpPr>
            <p:spPr>
              <a:xfrm>
                <a:off x="12558"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5" name="矩形 74"/>
              <p:cNvSpPr/>
              <p:nvPr/>
            </p:nvSpPr>
            <p:spPr>
              <a:xfrm>
                <a:off x="9321"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6" name="矩形 75"/>
              <p:cNvSpPr/>
              <p:nvPr/>
            </p:nvSpPr>
            <p:spPr>
              <a:xfrm>
                <a:off x="10128"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7" name="矩形 76"/>
              <p:cNvSpPr/>
              <p:nvPr/>
            </p:nvSpPr>
            <p:spPr>
              <a:xfrm>
                <a:off x="10938"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8" name="矩形 77"/>
              <p:cNvSpPr/>
              <p:nvPr/>
            </p:nvSpPr>
            <p:spPr>
              <a:xfrm>
                <a:off x="11748"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9" name="矩形 78"/>
              <p:cNvSpPr/>
              <p:nvPr/>
            </p:nvSpPr>
            <p:spPr>
              <a:xfrm>
                <a:off x="12558"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0" name="矩形 79"/>
              <p:cNvSpPr/>
              <p:nvPr/>
            </p:nvSpPr>
            <p:spPr>
              <a:xfrm>
                <a:off x="9321"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1" name="矩形 80"/>
              <p:cNvSpPr/>
              <p:nvPr/>
            </p:nvSpPr>
            <p:spPr>
              <a:xfrm>
                <a:off x="10128"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2" name="矩形 81"/>
              <p:cNvSpPr/>
              <p:nvPr/>
            </p:nvSpPr>
            <p:spPr>
              <a:xfrm>
                <a:off x="10938"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3" name="矩形 82"/>
              <p:cNvSpPr/>
              <p:nvPr/>
            </p:nvSpPr>
            <p:spPr>
              <a:xfrm>
                <a:off x="11748"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4" name="矩形 83"/>
              <p:cNvSpPr/>
              <p:nvPr/>
            </p:nvSpPr>
            <p:spPr>
              <a:xfrm>
                <a:off x="12558"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5" name="矩形 84"/>
              <p:cNvSpPr/>
              <p:nvPr/>
            </p:nvSpPr>
            <p:spPr>
              <a:xfrm>
                <a:off x="13368" y="404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6" name="矩形 85"/>
              <p:cNvSpPr/>
              <p:nvPr/>
            </p:nvSpPr>
            <p:spPr>
              <a:xfrm>
                <a:off x="14178" y="404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7" name="矩形 86"/>
              <p:cNvSpPr/>
              <p:nvPr/>
            </p:nvSpPr>
            <p:spPr>
              <a:xfrm>
                <a:off x="13368" y="447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8" name="矩形 87"/>
              <p:cNvSpPr/>
              <p:nvPr/>
            </p:nvSpPr>
            <p:spPr>
              <a:xfrm>
                <a:off x="14178" y="447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9" name="矩形 88"/>
              <p:cNvSpPr/>
              <p:nvPr/>
            </p:nvSpPr>
            <p:spPr>
              <a:xfrm>
                <a:off x="13368"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0" name="矩形 89"/>
              <p:cNvSpPr/>
              <p:nvPr/>
            </p:nvSpPr>
            <p:spPr>
              <a:xfrm>
                <a:off x="14178" y="4898"/>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1" name="矩形 90"/>
              <p:cNvSpPr/>
              <p:nvPr/>
            </p:nvSpPr>
            <p:spPr>
              <a:xfrm>
                <a:off x="13368"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2" name="矩形 91"/>
              <p:cNvSpPr/>
              <p:nvPr/>
            </p:nvSpPr>
            <p:spPr>
              <a:xfrm>
                <a:off x="14178" y="5324"/>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3" name="矩形 92"/>
              <p:cNvSpPr/>
              <p:nvPr/>
            </p:nvSpPr>
            <p:spPr>
              <a:xfrm>
                <a:off x="13368"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4" name="矩形 93"/>
              <p:cNvSpPr/>
              <p:nvPr/>
            </p:nvSpPr>
            <p:spPr>
              <a:xfrm>
                <a:off x="14178" y="5736"/>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5" name="矩形 94"/>
              <p:cNvSpPr/>
              <p:nvPr/>
            </p:nvSpPr>
            <p:spPr>
              <a:xfrm>
                <a:off x="13368"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6" name="矩形 95"/>
              <p:cNvSpPr/>
              <p:nvPr/>
            </p:nvSpPr>
            <p:spPr>
              <a:xfrm>
                <a:off x="14178" y="6162"/>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7" name="矩形 96"/>
              <p:cNvSpPr/>
              <p:nvPr/>
            </p:nvSpPr>
            <p:spPr>
              <a:xfrm>
                <a:off x="2839"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8" name="矩形 97"/>
              <p:cNvSpPr/>
              <p:nvPr/>
            </p:nvSpPr>
            <p:spPr>
              <a:xfrm>
                <a:off x="3649"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9" name="矩形 98"/>
              <p:cNvSpPr/>
              <p:nvPr/>
            </p:nvSpPr>
            <p:spPr>
              <a:xfrm>
                <a:off x="4459"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0" name="矩形 99"/>
              <p:cNvSpPr/>
              <p:nvPr/>
            </p:nvSpPr>
            <p:spPr>
              <a:xfrm>
                <a:off x="5269"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1" name="矩形 100"/>
              <p:cNvSpPr/>
              <p:nvPr/>
            </p:nvSpPr>
            <p:spPr>
              <a:xfrm>
                <a:off x="6076"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2" name="矩形 101"/>
              <p:cNvSpPr/>
              <p:nvPr/>
            </p:nvSpPr>
            <p:spPr>
              <a:xfrm>
                <a:off x="6886"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3" name="矩形 102"/>
              <p:cNvSpPr/>
              <p:nvPr/>
            </p:nvSpPr>
            <p:spPr>
              <a:xfrm>
                <a:off x="7696"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4" name="矩形 103"/>
              <p:cNvSpPr/>
              <p:nvPr/>
            </p:nvSpPr>
            <p:spPr>
              <a:xfrm>
                <a:off x="8506"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p:cNvSpPr/>
              <p:nvPr/>
            </p:nvSpPr>
            <p:spPr>
              <a:xfrm>
                <a:off x="2839"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6" name="矩形 105"/>
              <p:cNvSpPr/>
              <p:nvPr/>
            </p:nvSpPr>
            <p:spPr>
              <a:xfrm>
                <a:off x="3649"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7" name="矩形 106"/>
              <p:cNvSpPr/>
              <p:nvPr/>
            </p:nvSpPr>
            <p:spPr>
              <a:xfrm>
                <a:off x="4459"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8" name="矩形 107"/>
              <p:cNvSpPr/>
              <p:nvPr/>
            </p:nvSpPr>
            <p:spPr>
              <a:xfrm>
                <a:off x="5269"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9" name="矩形 108"/>
              <p:cNvSpPr/>
              <p:nvPr/>
            </p:nvSpPr>
            <p:spPr>
              <a:xfrm>
                <a:off x="6076"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0" name="矩形 109"/>
              <p:cNvSpPr/>
              <p:nvPr/>
            </p:nvSpPr>
            <p:spPr>
              <a:xfrm>
                <a:off x="6886"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1" name="矩形 110"/>
              <p:cNvSpPr/>
              <p:nvPr/>
            </p:nvSpPr>
            <p:spPr>
              <a:xfrm>
                <a:off x="7696"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2" name="矩形 111"/>
              <p:cNvSpPr/>
              <p:nvPr/>
            </p:nvSpPr>
            <p:spPr>
              <a:xfrm>
                <a:off x="8506"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3" name="矩形 112"/>
              <p:cNvSpPr/>
              <p:nvPr/>
            </p:nvSpPr>
            <p:spPr>
              <a:xfrm>
                <a:off x="2839"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4" name="矩形 113"/>
              <p:cNvSpPr/>
              <p:nvPr/>
            </p:nvSpPr>
            <p:spPr>
              <a:xfrm>
                <a:off x="3649"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5" name="矩形 114"/>
              <p:cNvSpPr/>
              <p:nvPr/>
            </p:nvSpPr>
            <p:spPr>
              <a:xfrm>
                <a:off x="4459"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6" name="矩形 115"/>
              <p:cNvSpPr/>
              <p:nvPr/>
            </p:nvSpPr>
            <p:spPr>
              <a:xfrm>
                <a:off x="5269"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7" name="矩形 116"/>
              <p:cNvSpPr/>
              <p:nvPr/>
            </p:nvSpPr>
            <p:spPr>
              <a:xfrm>
                <a:off x="6076"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8" name="矩形 117"/>
              <p:cNvSpPr/>
              <p:nvPr/>
            </p:nvSpPr>
            <p:spPr>
              <a:xfrm>
                <a:off x="6886"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9" name="矩形 118"/>
              <p:cNvSpPr/>
              <p:nvPr/>
            </p:nvSpPr>
            <p:spPr>
              <a:xfrm>
                <a:off x="7696"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0" name="矩形 119"/>
              <p:cNvSpPr/>
              <p:nvPr/>
            </p:nvSpPr>
            <p:spPr>
              <a:xfrm>
                <a:off x="8506"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1" name="矩形 120"/>
              <p:cNvSpPr/>
              <p:nvPr/>
            </p:nvSpPr>
            <p:spPr>
              <a:xfrm>
                <a:off x="2839"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2" name="矩形 121"/>
              <p:cNvSpPr/>
              <p:nvPr/>
            </p:nvSpPr>
            <p:spPr>
              <a:xfrm>
                <a:off x="3649"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3" name="矩形 122"/>
              <p:cNvSpPr/>
              <p:nvPr/>
            </p:nvSpPr>
            <p:spPr>
              <a:xfrm>
                <a:off x="4459"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4" name="矩形 123"/>
              <p:cNvSpPr/>
              <p:nvPr/>
            </p:nvSpPr>
            <p:spPr>
              <a:xfrm>
                <a:off x="5269"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5" name="矩形 124"/>
              <p:cNvSpPr/>
              <p:nvPr/>
            </p:nvSpPr>
            <p:spPr>
              <a:xfrm>
                <a:off x="6076"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6" name="矩形 125"/>
              <p:cNvSpPr/>
              <p:nvPr/>
            </p:nvSpPr>
            <p:spPr>
              <a:xfrm>
                <a:off x="6886"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7" name="矩形 126"/>
              <p:cNvSpPr/>
              <p:nvPr/>
            </p:nvSpPr>
            <p:spPr>
              <a:xfrm>
                <a:off x="7696"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8" name="矩形 127"/>
              <p:cNvSpPr/>
              <p:nvPr/>
            </p:nvSpPr>
            <p:spPr>
              <a:xfrm>
                <a:off x="8506"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9" name="矩形 128"/>
              <p:cNvSpPr/>
              <p:nvPr/>
            </p:nvSpPr>
            <p:spPr>
              <a:xfrm>
                <a:off x="9321"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0" name="矩形 129"/>
              <p:cNvSpPr/>
              <p:nvPr/>
            </p:nvSpPr>
            <p:spPr>
              <a:xfrm>
                <a:off x="10128"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1" name="矩形 130"/>
              <p:cNvSpPr/>
              <p:nvPr/>
            </p:nvSpPr>
            <p:spPr>
              <a:xfrm>
                <a:off x="10938"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2" name="矩形 131"/>
              <p:cNvSpPr/>
              <p:nvPr/>
            </p:nvSpPr>
            <p:spPr>
              <a:xfrm>
                <a:off x="11748"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3" name="矩形 132"/>
              <p:cNvSpPr/>
              <p:nvPr/>
            </p:nvSpPr>
            <p:spPr>
              <a:xfrm>
                <a:off x="12558"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4" name="矩形 133"/>
              <p:cNvSpPr/>
              <p:nvPr/>
            </p:nvSpPr>
            <p:spPr>
              <a:xfrm>
                <a:off x="9321"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5" name="矩形 134"/>
              <p:cNvSpPr/>
              <p:nvPr/>
            </p:nvSpPr>
            <p:spPr>
              <a:xfrm>
                <a:off x="10128"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6" name="矩形 135"/>
              <p:cNvSpPr/>
              <p:nvPr/>
            </p:nvSpPr>
            <p:spPr>
              <a:xfrm>
                <a:off x="10938"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7" name="矩形 136"/>
              <p:cNvSpPr/>
              <p:nvPr/>
            </p:nvSpPr>
            <p:spPr>
              <a:xfrm>
                <a:off x="11748"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8" name="矩形 137"/>
              <p:cNvSpPr/>
              <p:nvPr/>
            </p:nvSpPr>
            <p:spPr>
              <a:xfrm>
                <a:off x="12558"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9" name="矩形 138"/>
              <p:cNvSpPr/>
              <p:nvPr/>
            </p:nvSpPr>
            <p:spPr>
              <a:xfrm>
                <a:off x="9321"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0" name="矩形 139"/>
              <p:cNvSpPr/>
              <p:nvPr/>
            </p:nvSpPr>
            <p:spPr>
              <a:xfrm>
                <a:off x="10128"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1" name="矩形 140"/>
              <p:cNvSpPr/>
              <p:nvPr/>
            </p:nvSpPr>
            <p:spPr>
              <a:xfrm>
                <a:off x="10938"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2" name="矩形 141"/>
              <p:cNvSpPr/>
              <p:nvPr/>
            </p:nvSpPr>
            <p:spPr>
              <a:xfrm>
                <a:off x="11748"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3" name="矩形 142"/>
              <p:cNvSpPr/>
              <p:nvPr/>
            </p:nvSpPr>
            <p:spPr>
              <a:xfrm>
                <a:off x="12558"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4" name="矩形 143"/>
              <p:cNvSpPr/>
              <p:nvPr/>
            </p:nvSpPr>
            <p:spPr>
              <a:xfrm>
                <a:off x="9321"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5" name="矩形 144"/>
              <p:cNvSpPr/>
              <p:nvPr/>
            </p:nvSpPr>
            <p:spPr>
              <a:xfrm>
                <a:off x="10128"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6" name="矩形 145"/>
              <p:cNvSpPr/>
              <p:nvPr/>
            </p:nvSpPr>
            <p:spPr>
              <a:xfrm>
                <a:off x="10938"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7" name="矩形 146"/>
              <p:cNvSpPr/>
              <p:nvPr/>
            </p:nvSpPr>
            <p:spPr>
              <a:xfrm>
                <a:off x="11748"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8" name="矩形 147"/>
              <p:cNvSpPr/>
              <p:nvPr/>
            </p:nvSpPr>
            <p:spPr>
              <a:xfrm>
                <a:off x="12558"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9" name="矩形 148"/>
              <p:cNvSpPr/>
              <p:nvPr/>
            </p:nvSpPr>
            <p:spPr>
              <a:xfrm>
                <a:off x="13368"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0" name="矩形 149"/>
              <p:cNvSpPr/>
              <p:nvPr/>
            </p:nvSpPr>
            <p:spPr>
              <a:xfrm>
                <a:off x="14178" y="6597"/>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1" name="矩形 150"/>
              <p:cNvSpPr/>
              <p:nvPr/>
            </p:nvSpPr>
            <p:spPr>
              <a:xfrm>
                <a:off x="13368"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2" name="矩形 151"/>
              <p:cNvSpPr/>
              <p:nvPr/>
            </p:nvSpPr>
            <p:spPr>
              <a:xfrm>
                <a:off x="14178" y="7023"/>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3" name="矩形 152"/>
              <p:cNvSpPr/>
              <p:nvPr/>
            </p:nvSpPr>
            <p:spPr>
              <a:xfrm>
                <a:off x="13368"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4" name="矩形 153"/>
              <p:cNvSpPr/>
              <p:nvPr/>
            </p:nvSpPr>
            <p:spPr>
              <a:xfrm>
                <a:off x="14178" y="7435"/>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5" name="矩形 154"/>
              <p:cNvSpPr/>
              <p:nvPr/>
            </p:nvSpPr>
            <p:spPr>
              <a:xfrm>
                <a:off x="13368"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6" name="矩形 155"/>
              <p:cNvSpPr/>
              <p:nvPr/>
            </p:nvSpPr>
            <p:spPr>
              <a:xfrm>
                <a:off x="14178" y="7861"/>
                <a:ext cx="810" cy="42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157" name="左大括号 156"/>
            <p:cNvSpPr/>
            <p:nvPr/>
          </p:nvSpPr>
          <p:spPr>
            <a:xfrm>
              <a:off x="1938655" y="2729794"/>
              <a:ext cx="458470" cy="2693035"/>
            </a:xfrm>
            <a:prstGeom prst="leftBrace">
              <a:avLst>
                <a:gd name="adj1" fmla="val 3335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58" name="左大括号 157"/>
            <p:cNvSpPr/>
            <p:nvPr/>
          </p:nvSpPr>
          <p:spPr>
            <a:xfrm rot="16200000">
              <a:off x="6136641" y="1848803"/>
              <a:ext cx="458470" cy="7714613"/>
            </a:xfrm>
            <a:prstGeom prst="leftBrace">
              <a:avLst>
                <a:gd name="adj1" fmla="val 3335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sp>
        <p:nvSpPr>
          <p:cNvPr id="160" name="文本框 159"/>
          <p:cNvSpPr txBox="1"/>
          <p:nvPr/>
        </p:nvSpPr>
        <p:spPr>
          <a:xfrm>
            <a:off x="387863" y="5082502"/>
            <a:ext cx="2472152" cy="1077218"/>
          </a:xfrm>
          <a:prstGeom prst="rect">
            <a:avLst/>
          </a:prstGeom>
          <a:noFill/>
        </p:spPr>
        <p:txBody>
          <a:bodyPr wrap="none" rtlCol="0">
            <a:spAutoFit/>
          </a:bodyPr>
          <a:lstStyle/>
          <a:p>
            <a:r>
              <a:rPr lang="en-US" altLang="zh-CN" sz="1600" dirty="0"/>
              <a:t>M: Number of rows </a:t>
            </a:r>
          </a:p>
          <a:p>
            <a:r>
              <a:rPr lang="en-US" altLang="zh-CN" sz="1600" dirty="0"/>
              <a:t>N: Number of Columns</a:t>
            </a:r>
          </a:p>
          <a:p>
            <a:r>
              <a:rPr lang="en-US" altLang="zh-CN" sz="1600" dirty="0"/>
              <a:t>U: Set of users, {U1, U2, …} </a:t>
            </a:r>
          </a:p>
          <a:p>
            <a:r>
              <a:rPr lang="en-US" altLang="zh-CN" sz="1600" dirty="0"/>
              <a:t>|U|: Number of users</a:t>
            </a:r>
            <a:endParaRPr lang="zh-CN" altLang="en-US" sz="1600" dirty="0"/>
          </a:p>
        </p:txBody>
      </p:sp>
      <p:sp>
        <p:nvSpPr>
          <p:cNvPr id="161" name="圆角矩形标注 160"/>
          <p:cNvSpPr/>
          <p:nvPr/>
        </p:nvSpPr>
        <p:spPr>
          <a:xfrm>
            <a:off x="4784887" y="4594888"/>
            <a:ext cx="941880" cy="737829"/>
          </a:xfrm>
          <a:prstGeom prst="wedgeRoundRectCallout">
            <a:avLst>
              <a:gd name="adj1" fmla="val -9956"/>
              <a:gd name="adj2" fmla="val -1261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User U1 and U2 affect each other</a:t>
            </a:r>
            <a:endParaRPr lang="zh-CN" altLang="en-US" sz="1200" dirty="0"/>
          </a:p>
        </p:txBody>
      </p:sp>
      <p:sp>
        <p:nvSpPr>
          <p:cNvPr id="162" name="圆角矩形标注 161"/>
          <p:cNvSpPr/>
          <p:nvPr/>
        </p:nvSpPr>
        <p:spPr>
          <a:xfrm>
            <a:off x="5834861" y="4629240"/>
            <a:ext cx="941880" cy="737829"/>
          </a:xfrm>
          <a:prstGeom prst="wedgeRoundRectCallout">
            <a:avLst>
              <a:gd name="adj1" fmla="val -10978"/>
              <a:gd name="adj2" fmla="val -1184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User U1 and U3 affect each other</a:t>
            </a:r>
            <a:endParaRPr lang="zh-CN" altLang="en-US" sz="1200" dirty="0"/>
          </a:p>
        </p:txBody>
      </p:sp>
      <p:sp>
        <p:nvSpPr>
          <p:cNvPr id="163" name="圆角矩形标注 162"/>
          <p:cNvSpPr/>
          <p:nvPr/>
        </p:nvSpPr>
        <p:spPr>
          <a:xfrm>
            <a:off x="7244620" y="4025800"/>
            <a:ext cx="1063304" cy="737829"/>
          </a:xfrm>
          <a:prstGeom prst="wedgeRoundRectCallout">
            <a:avLst>
              <a:gd name="adj1" fmla="val -98924"/>
              <a:gd name="adj2" fmla="val -569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User U3 is alone, nobody affects it</a:t>
            </a:r>
            <a:endParaRPr lang="zh-CN" altLang="en-US" sz="1200" dirty="0"/>
          </a:p>
        </p:txBody>
      </p:sp>
      <p:sp>
        <p:nvSpPr>
          <p:cNvPr id="165" name="矩形 7">
            <a:extLst>
              <a:ext uri="{FF2B5EF4-FFF2-40B4-BE49-F238E27FC236}">
                <a16:creationId xmlns:a16="http://schemas.microsoft.com/office/drawing/2014/main" xmlns="" id="{D24BF350-AFA5-45E4-EE3B-7A0C59B4C756}"/>
              </a:ext>
            </a:extLst>
          </p:cNvPr>
          <p:cNvSpPr/>
          <p:nvPr/>
        </p:nvSpPr>
        <p:spPr>
          <a:xfrm>
            <a:off x="4034051" y="3847923"/>
            <a:ext cx="391101" cy="226211"/>
          </a:xfrm>
          <a:prstGeom prst="rect">
            <a:avLst/>
          </a:prstGeom>
          <a:solidFill>
            <a:srgbClr val="CEECC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endParaRPr lang="zh-CN" altLang="en-US" sz="1400" dirty="0"/>
          </a:p>
        </p:txBody>
      </p:sp>
      <p:sp>
        <p:nvSpPr>
          <p:cNvPr id="166" name="圆角矩形标注 160">
            <a:extLst>
              <a:ext uri="{FF2B5EF4-FFF2-40B4-BE49-F238E27FC236}">
                <a16:creationId xmlns:a16="http://schemas.microsoft.com/office/drawing/2014/main" xmlns="" id="{2E9EDA4B-02B0-A073-A506-49DB2BF13F70}"/>
              </a:ext>
            </a:extLst>
          </p:cNvPr>
          <p:cNvSpPr/>
          <p:nvPr/>
        </p:nvSpPr>
        <p:spPr>
          <a:xfrm>
            <a:off x="3600291" y="4619960"/>
            <a:ext cx="1125427" cy="769633"/>
          </a:xfrm>
          <a:prstGeom prst="wedgeRoundRectCallout">
            <a:avLst>
              <a:gd name="adj1" fmla="val -1720"/>
              <a:gd name="adj2" fmla="val -1170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Couldn’t insert double U1 in the same column</a:t>
            </a:r>
            <a:endParaRPr lang="zh-CN" altLang="en-US" sz="1200" dirty="0"/>
          </a:p>
        </p:txBody>
      </p:sp>
      <p:sp>
        <p:nvSpPr>
          <p:cNvPr id="170" name="Cross 169">
            <a:extLst>
              <a:ext uri="{FF2B5EF4-FFF2-40B4-BE49-F238E27FC236}">
                <a16:creationId xmlns:a16="http://schemas.microsoft.com/office/drawing/2014/main" xmlns="" id="{1B734D2D-C102-BC98-9266-4DAEC00336D5}"/>
              </a:ext>
            </a:extLst>
          </p:cNvPr>
          <p:cNvSpPr/>
          <p:nvPr/>
        </p:nvSpPr>
        <p:spPr>
          <a:xfrm rot="2585840">
            <a:off x="4104519" y="3844650"/>
            <a:ext cx="275429" cy="290995"/>
          </a:xfrm>
          <a:prstGeom prst="plus">
            <a:avLst>
              <a:gd name="adj" fmla="val 50000"/>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fa-IR" dirty="0"/>
          </a:p>
        </p:txBody>
      </p:sp>
      <p:pic>
        <p:nvPicPr>
          <p:cNvPr id="168" name="Picture 167"/>
          <p:cNvPicPr>
            <a:picLocks noChangeAspect="1"/>
          </p:cNvPicPr>
          <p:nvPr/>
        </p:nvPicPr>
        <p:blipFill rotWithShape="1">
          <a:blip r:embed="rId3" cstate="print">
            <a:extLst>
              <a:ext uri="{28A0092B-C50C-407E-A947-70E740481C1C}">
                <a14:useLocalDpi xmlns:a14="http://schemas.microsoft.com/office/drawing/2010/main" val="0"/>
              </a:ext>
            </a:extLst>
          </a:blip>
          <a:srcRect l="1887"/>
          <a:stretch/>
        </p:blipFill>
        <p:spPr>
          <a:xfrm>
            <a:off x="8326358" y="0"/>
            <a:ext cx="3848066" cy="1354237"/>
          </a:xfrm>
          <a:prstGeom prst="rect">
            <a:avLst/>
          </a:prstGeom>
          <a:ln>
            <a:noFill/>
          </a:ln>
          <a:effectLst>
            <a:softEdge rad="112500"/>
          </a:effectLst>
        </p:spPr>
      </p:pic>
    </p:spTree>
    <p:extLst>
      <p:ext uri="{BB962C8B-B14F-4D97-AF65-F5344CB8AC3E}">
        <p14:creationId xmlns:p14="http://schemas.microsoft.com/office/powerpoint/2010/main" val="1750770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152" y="-89865"/>
            <a:ext cx="10515600" cy="714852"/>
          </a:xfrm>
        </p:spPr>
        <p:txBody>
          <a:bodyPr>
            <a:normAutofit/>
          </a:bodyPr>
          <a:lstStyle/>
          <a:p>
            <a:r>
              <a:rPr lang="en-US" altLang="zh-CN" sz="3600" dirty="0"/>
              <a:t>Problem </a:t>
            </a:r>
            <a:r>
              <a:rPr lang="en-US" altLang="zh-CN" sz="3600" dirty="0" smtClean="0"/>
              <a:t>statement</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6918" y="534300"/>
                <a:ext cx="11820121" cy="5432785"/>
              </a:xfrm>
            </p:spPr>
            <p:txBody>
              <a:bodyPr>
                <a:normAutofit fontScale="85000" lnSpcReduction="20000"/>
              </a:bodyPr>
              <a:lstStyle/>
              <a:p>
                <a:r>
                  <a:rPr lang="en-US" altLang="zh-CN" sz="1900" dirty="0" smtClean="0"/>
                  <a:t>Each user is denoted by a tuple including: {initial speed, data size, factor}</a:t>
                </a:r>
              </a:p>
              <a:p>
                <a:pPr lvl="1"/>
                <a:r>
                  <a:rPr lang="en-US" altLang="zh-CN" sz="1600" dirty="0"/>
                  <a:t>Initial speed: the speed of sending the user’s data when there is no conflict with other users</a:t>
                </a:r>
              </a:p>
              <a:p>
                <a:pPr lvl="1"/>
                <a:r>
                  <a:rPr lang="en-US" altLang="zh-CN" sz="1600" dirty="0"/>
                  <a:t>Data size: the total amount of data that the user wants to send.</a:t>
                </a:r>
              </a:p>
              <a:p>
                <a:pPr lvl="1"/>
                <a:r>
                  <a:rPr lang="en-US" altLang="zh-CN" sz="1600" dirty="0"/>
                  <a:t>Factor: the factor by which the data speed of the user reduces as a result of collocating with other users in the same column.</a:t>
                </a:r>
                <a:endParaRPr lang="en-US" altLang="zh-CN" sz="1400" dirty="0"/>
              </a:p>
              <a:p>
                <a:r>
                  <a:rPr lang="en-US" altLang="zh-CN" sz="1900" dirty="0"/>
                  <a:t>For example, we can have three users as follows:</a:t>
                </a:r>
              </a:p>
              <a:p>
                <a:pPr lvl="1"/>
                <a:r>
                  <a:rPr lang="en-US" altLang="zh-CN" sz="1600" dirty="0"/>
                  <a:t>U1={20, 5000,0.3},  This means that user U1 wants to send 5000 bytes data and if there is no conflict with other users the data will be sent by speed 20. </a:t>
                </a:r>
              </a:p>
              <a:p>
                <a:pPr lvl="1"/>
                <a:r>
                  <a:rPr lang="en-US" altLang="zh-CN" sz="1600" dirty="0"/>
                  <a:t>U2={15,3500,0.25}, </a:t>
                </a:r>
              </a:p>
              <a:p>
                <a:pPr lvl="1"/>
                <a:r>
                  <a:rPr lang="en-US" altLang="zh-CN" sz="1600" dirty="0"/>
                  <a:t>U3={26,4200,0.6}</a:t>
                </a:r>
              </a:p>
              <a:p>
                <a:r>
                  <a:rPr lang="en-US" altLang="zh-CN" sz="1900" dirty="0"/>
                  <a:t>The number of instances of each user depends on both the size of its data and the speed. When a user’s data cannot be sent entirely in a single grid, it needs multiple grids.</a:t>
                </a:r>
              </a:p>
              <a:p>
                <a:r>
                  <a:rPr lang="en-US" altLang="zh-CN" sz="1900" dirty="0"/>
                  <a:t>Users placed in the same column negatively affect each other in terms of data speed, while users on the same row have no effect on each other.</a:t>
                </a:r>
              </a:p>
              <a:p>
                <a:r>
                  <a:rPr lang="en-US" altLang="zh-CN" sz="1900" dirty="0"/>
                  <a:t>The speed of each user in case of not collocating with other users is equal to its initial speed, however, in case of collocating with other users in the same column, it is reduced to</a:t>
                </a:r>
              </a:p>
              <a:p>
                <a:pPr marL="0" indent="0">
                  <a:buNone/>
                </a:pPr>
                <a:endParaRPr lang="sv-SE" sz="9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fa-IR" sz="1800" i="1">
                              <a:latin typeface="Cambria Math" panose="02040503050406030204" pitchFamily="18" charset="0"/>
                            </a:rPr>
                          </m:ctrlPr>
                        </m:sSubPr>
                        <m:e>
                          <m:r>
                            <a:rPr lang="en-US" sz="1800" i="1">
                              <a:latin typeface="Cambria Math" panose="02040503050406030204" pitchFamily="18" charset="0"/>
                            </a:rPr>
                            <m:t>𝑆𝑝𝑒𝑒𝑑</m:t>
                          </m:r>
                        </m:e>
                        <m:sub>
                          <m:r>
                            <a:rPr lang="en-US" sz="1800" i="1">
                              <a:latin typeface="Cambria Math" panose="02040503050406030204" pitchFamily="18" charset="0"/>
                            </a:rPr>
                            <m:t>𝑖</m:t>
                          </m:r>
                          <m:r>
                            <a:rPr lang="en-US" sz="1800" i="1">
                              <a:latin typeface="Cambria Math" panose="02040503050406030204" pitchFamily="18" charset="0"/>
                            </a:rPr>
                            <m:t> </m:t>
                          </m:r>
                        </m:sub>
                      </m:sSub>
                      <m:r>
                        <a:rPr lang="sv-SE" sz="1800" i="1">
                          <a:latin typeface="Cambria Math" panose="02040503050406030204" pitchFamily="18" charset="0"/>
                        </a:rPr>
                        <m:t>=</m:t>
                      </m:r>
                      <m:sSub>
                        <m:sSubPr>
                          <m:ctrlPr>
                            <a:rPr lang="fa-IR" sz="1800" i="1">
                              <a:latin typeface="Cambria Math" panose="02040503050406030204" pitchFamily="18" charset="0"/>
                            </a:rPr>
                          </m:ctrlPr>
                        </m:sSubPr>
                        <m:e>
                          <m:r>
                            <a:rPr lang="sv-SE" sz="1800" i="1">
                              <a:latin typeface="Cambria Math" panose="02040503050406030204" pitchFamily="18" charset="0"/>
                            </a:rPr>
                            <m:t>𝑖𝑛𝑖𝑡𝑖𝑎𝑙</m:t>
                          </m:r>
                          <m:r>
                            <a:rPr lang="en-US" sz="1800" i="1">
                              <a:latin typeface="Cambria Math" panose="02040503050406030204" pitchFamily="18" charset="0"/>
                            </a:rPr>
                            <m:t>_</m:t>
                          </m:r>
                          <m:r>
                            <a:rPr lang="en-US" sz="1800" i="1">
                              <a:latin typeface="Cambria Math" panose="02040503050406030204" pitchFamily="18" charset="0"/>
                            </a:rPr>
                            <m:t>𝑆𝑝𝑒𝑒𝑑</m:t>
                          </m:r>
                        </m:e>
                        <m:sub>
                          <m:r>
                            <a:rPr lang="en-US" sz="1800" i="1">
                              <a:latin typeface="Cambria Math" panose="02040503050406030204" pitchFamily="18" charset="0"/>
                            </a:rPr>
                            <m:t>𝑖</m:t>
                          </m:r>
                          <m:r>
                            <a:rPr lang="en-US" sz="1800" i="1">
                              <a:latin typeface="Cambria Math" panose="02040503050406030204" pitchFamily="18" charset="0"/>
                            </a:rPr>
                            <m:t> </m:t>
                          </m:r>
                        </m:sub>
                      </m:sSub>
                      <m:r>
                        <a:rPr lang="sv-SE" sz="1800" i="1">
                          <a:latin typeface="Cambria Math" panose="02040503050406030204" pitchFamily="18" charset="0"/>
                        </a:rPr>
                        <m:t>∗</m:t>
                      </m:r>
                      <m:r>
                        <m:rPr>
                          <m:nor/>
                        </m:rPr>
                        <a:rPr lang="en-US" altLang="zh-CN" sz="1800" i="1" dirty="0">
                          <a:latin typeface="Cambria Math" panose="02040503050406030204" pitchFamily="18" charset="0"/>
                        </a:rPr>
                        <m:t>(</m:t>
                      </m:r>
                      <m:r>
                        <m:rPr>
                          <m:nor/>
                        </m:rPr>
                        <a:rPr lang="en-US" altLang="zh-CN" sz="1800" i="1" dirty="0">
                          <a:latin typeface="Cambria Math" panose="02040503050406030204" pitchFamily="18" charset="0"/>
                        </a:rPr>
                        <m:t>1 </m:t>
                      </m:r>
                      <m:r>
                        <m:rPr>
                          <m:nor/>
                        </m:rPr>
                        <a:rPr lang="en-US" altLang="zh-CN" sz="1800" i="1" dirty="0">
                          <a:latin typeface="Cambria Math" panose="02040503050406030204" pitchFamily="18" charset="0"/>
                        </a:rPr>
                        <m:t>–</m:t>
                      </m:r>
                      <m:r>
                        <m:rPr>
                          <m:nor/>
                        </m:rPr>
                        <a:rPr lang="sv-SE" altLang="zh-CN" sz="1800" i="1" dirty="0">
                          <a:latin typeface="Cambria Math" panose="02040503050406030204" pitchFamily="18" charset="0"/>
                        </a:rPr>
                        <m:t> </m:t>
                      </m:r>
                      <m:sSub>
                        <m:sSubPr>
                          <m:ctrlPr>
                            <a:rPr lang="fa-IR" sz="1800" i="1">
                              <a:latin typeface="Cambria Math" panose="02040503050406030204" pitchFamily="18" charset="0"/>
                            </a:rPr>
                          </m:ctrlPr>
                        </m:sSubPr>
                        <m:e>
                          <m:r>
                            <a:rPr lang="sv-SE" sz="1800" i="1">
                              <a:latin typeface="Cambria Math" panose="02040503050406030204" pitchFamily="18" charset="0"/>
                            </a:rPr>
                            <m:t>𝑐𝑜𝑙𝑙𝑜𝑐𝑎𝑡𝑒𝑑</m:t>
                          </m:r>
                          <m:r>
                            <a:rPr lang="sv-SE" sz="1800" i="1">
                              <a:latin typeface="Cambria Math" panose="02040503050406030204" pitchFamily="18" charset="0"/>
                            </a:rPr>
                            <m:t>_</m:t>
                          </m:r>
                          <m:r>
                            <a:rPr lang="sv-SE" sz="1800" i="1">
                              <a:latin typeface="Cambria Math" panose="02040503050406030204" pitchFamily="18" charset="0"/>
                            </a:rPr>
                            <m:t>𝑓𝑎𝑐𝑡𝑜𝑟</m:t>
                          </m:r>
                        </m:e>
                        <m:sub>
                          <m:r>
                            <a:rPr lang="en-US" sz="1800" i="1">
                              <a:latin typeface="Cambria Math" panose="02040503050406030204" pitchFamily="18" charset="0"/>
                            </a:rPr>
                            <m:t>𝑖</m:t>
                          </m:r>
                          <m:r>
                            <a:rPr lang="en-US" sz="1800" i="1">
                              <a:latin typeface="Cambria Math" panose="02040503050406030204" pitchFamily="18" charset="0"/>
                            </a:rPr>
                            <m:t> </m:t>
                          </m:r>
                        </m:sub>
                      </m:sSub>
                      <m:r>
                        <m:rPr>
                          <m:nor/>
                        </m:rPr>
                        <a:rPr lang="sv-SE" altLang="zh-CN" sz="1800" i="1" dirty="0">
                          <a:latin typeface="Cambria Math" panose="02040503050406030204" pitchFamily="18" charset="0"/>
                        </a:rPr>
                        <m:t>)</m:t>
                      </m:r>
                    </m:oMath>
                  </m:oMathPara>
                </a14:m>
                <a:endParaRPr lang="en-US" altLang="zh-CN" sz="2000" i="1" dirty="0">
                  <a:latin typeface="Cambria Math" panose="02040503050406030204" pitchFamily="18" charset="0"/>
                </a:endParaRPr>
              </a:p>
              <a:p>
                <a:r>
                  <a:rPr lang="sv-SE" altLang="zh-CN" sz="1800" dirty="0"/>
                  <a:t>Where:</a:t>
                </a:r>
                <a:endParaRPr lang="sv-SE" altLang="zh-CN" sz="1800" i="1" dirty="0">
                  <a:latin typeface="Cambria Math" panose="02040503050406030204" pitchFamily="18" charset="0"/>
                </a:endParaRPr>
              </a:p>
              <a:p>
                <a:pPr marL="0" indent="0" algn="ctr">
                  <a:buNone/>
                </a:pPr>
                <a14:m>
                  <m:oMath xmlns:m="http://schemas.openxmlformats.org/officeDocument/2006/math">
                    <m:sSub>
                      <m:sSubPr>
                        <m:ctrlPr>
                          <a:rPr lang="fa-IR" sz="1600" i="1">
                            <a:latin typeface="Cambria Math" panose="02040503050406030204" pitchFamily="18" charset="0"/>
                          </a:rPr>
                        </m:ctrlPr>
                      </m:sSubPr>
                      <m:e>
                        <m:r>
                          <a:rPr lang="sv-SE" sz="1600" i="1">
                            <a:latin typeface="Cambria Math" panose="02040503050406030204" pitchFamily="18" charset="0"/>
                          </a:rPr>
                          <m:t>𝑐𝑜𝑙𝑙𝑜𝑐𝑎𝑡𝑒𝑑</m:t>
                        </m:r>
                        <m:r>
                          <a:rPr lang="sv-SE" sz="1600" i="1">
                            <a:latin typeface="Cambria Math" panose="02040503050406030204" pitchFamily="18" charset="0"/>
                          </a:rPr>
                          <m:t>_</m:t>
                        </m:r>
                        <m:r>
                          <a:rPr lang="sv-SE" sz="1600" i="1">
                            <a:latin typeface="Cambria Math" panose="02040503050406030204" pitchFamily="18" charset="0"/>
                          </a:rPr>
                          <m:t>𝑓𝑎𝑐𝑡𝑜𝑟</m:t>
                        </m:r>
                      </m:e>
                      <m:sub>
                        <m:r>
                          <a:rPr lang="en-US" sz="1600" i="1">
                            <a:latin typeface="Cambria Math" panose="02040503050406030204" pitchFamily="18" charset="0"/>
                          </a:rPr>
                          <m:t>𝑖</m:t>
                        </m:r>
                        <m:r>
                          <a:rPr lang="en-US" sz="1600" i="1">
                            <a:latin typeface="Cambria Math" panose="02040503050406030204" pitchFamily="18" charset="0"/>
                          </a:rPr>
                          <m:t> </m:t>
                        </m:r>
                      </m:sub>
                    </m:sSub>
                    <m:r>
                      <a:rPr lang="sv-SE" sz="1600" b="0" i="1" smtClean="0">
                        <a:latin typeface="Cambria Math" panose="02040503050406030204" pitchFamily="18" charset="0"/>
                      </a:rPr>
                      <m:t>=</m:t>
                    </m:r>
                  </m:oMath>
                </a14:m>
                <a:r>
                  <a:rPr lang="sv-SE" altLang="zh-CN" sz="1500" i="1" dirty="0">
                    <a:latin typeface="Cambria Math" panose="02040503050406030204" pitchFamily="18" charset="0"/>
                  </a:rPr>
                  <a:t> </a:t>
                </a:r>
                <a14:m>
                  <m:oMath xmlns:m="http://schemas.openxmlformats.org/officeDocument/2006/math">
                    <m:sSub>
                      <m:sSubPr>
                        <m:ctrlPr>
                          <a:rPr lang="fa-IR" sz="1600" i="1">
                            <a:latin typeface="Cambria Math" panose="02040503050406030204" pitchFamily="18" charset="0"/>
                          </a:rPr>
                        </m:ctrlPr>
                      </m:sSubPr>
                      <m:e>
                        <m:r>
                          <a:rPr lang="sv-SE" sz="1600" i="1">
                            <a:latin typeface="Cambria Math" panose="02040503050406030204" pitchFamily="18" charset="0"/>
                          </a:rPr>
                          <m:t>𝑓𝑎𝑐𝑡𝑜𝑟</m:t>
                        </m:r>
                      </m:e>
                      <m:sub>
                        <m:r>
                          <a:rPr lang="en-US" sz="1600" i="1">
                            <a:latin typeface="Cambria Math" panose="02040503050406030204" pitchFamily="18" charset="0"/>
                          </a:rPr>
                          <m:t>𝑖</m:t>
                        </m:r>
                        <m:r>
                          <a:rPr lang="en-US" sz="1600" i="1">
                            <a:latin typeface="Cambria Math" panose="02040503050406030204" pitchFamily="18" charset="0"/>
                          </a:rPr>
                          <m:t> </m:t>
                        </m:r>
                      </m:sub>
                    </m:sSub>
                    <m:r>
                      <a:rPr lang="sv-SE" sz="1600" i="1">
                        <a:latin typeface="Cambria Math" panose="02040503050406030204" pitchFamily="18" charset="0"/>
                      </a:rPr>
                      <m:t>∗</m:t>
                    </m:r>
                    <m:nary>
                      <m:naryPr>
                        <m:chr m:val="∑"/>
                        <m:supHide m:val="on"/>
                        <m:ctrlPr>
                          <a:rPr lang="pt-BR" sz="1600" i="1">
                            <a:latin typeface="Cambria Math" panose="02040503050406030204" pitchFamily="18" charset="0"/>
                          </a:rPr>
                        </m:ctrlPr>
                      </m:naryPr>
                      <m:sub>
                        <m:r>
                          <m:rPr>
                            <m:brk m:alnAt="23"/>
                          </m:rPr>
                          <a:rPr lang="en-US" sz="1600">
                            <a:latin typeface="Cambria Math" panose="02040503050406030204" pitchFamily="18" charset="0"/>
                          </a:rPr>
                          <m:t>∀</m:t>
                        </m:r>
                        <m:r>
                          <a:rPr lang="en-US" sz="1600">
                            <a:latin typeface="Cambria Math" panose="02040503050406030204" pitchFamily="18" charset="0"/>
                          </a:rPr>
                          <m:t> </m:t>
                        </m:r>
                        <m:r>
                          <a:rPr lang="en-US" sz="1600">
                            <a:latin typeface="Cambria Math" panose="02040503050406030204" pitchFamily="18" charset="0"/>
                          </a:rPr>
                          <m:t>𝑈𝑠𝑒𝑟𝑠</m:t>
                        </m:r>
                        <m:r>
                          <a:rPr lang="sv-SE" sz="1600">
                            <a:latin typeface="Cambria Math" panose="02040503050406030204" pitchFamily="18" charset="0"/>
                          </a:rPr>
                          <m:t> </m:t>
                        </m:r>
                        <m:r>
                          <m:rPr>
                            <m:sty m:val="p"/>
                          </m:rPr>
                          <a:rPr lang="sv-SE" sz="1600">
                            <a:latin typeface="Cambria Math" panose="02040503050406030204" pitchFamily="18" charset="0"/>
                          </a:rPr>
                          <m:t>j</m:t>
                        </m:r>
                        <m:r>
                          <a:rPr lang="sv-SE" sz="1600" i="1">
                            <a:latin typeface="Cambria Math" panose="02040503050406030204" pitchFamily="18" charset="0"/>
                          </a:rPr>
                          <m:t>≠</m:t>
                        </m:r>
                        <m:r>
                          <a:rPr lang="sv-SE" sz="1600" i="1">
                            <a:latin typeface="Cambria Math" panose="02040503050406030204" pitchFamily="18" charset="0"/>
                          </a:rPr>
                          <m:t>𝑖</m:t>
                        </m:r>
                        <m:r>
                          <a:rPr lang="sv-SE" sz="1600">
                            <a:latin typeface="Cambria Math" panose="02040503050406030204" pitchFamily="18" charset="0"/>
                          </a:rPr>
                          <m:t> </m:t>
                        </m:r>
                        <m:r>
                          <m:rPr>
                            <m:sty m:val="p"/>
                          </m:rPr>
                          <a:rPr lang="sv-SE" sz="1600">
                            <a:latin typeface="Cambria Math" panose="02040503050406030204" pitchFamily="18" charset="0"/>
                          </a:rPr>
                          <m:t>assigned</m:t>
                        </m:r>
                        <m:r>
                          <a:rPr lang="sv-SE" sz="1600">
                            <a:latin typeface="Cambria Math" panose="02040503050406030204" pitchFamily="18" charset="0"/>
                          </a:rPr>
                          <m:t> </m:t>
                        </m:r>
                        <m:r>
                          <m:rPr>
                            <m:sty m:val="p"/>
                          </m:rPr>
                          <a:rPr lang="sv-SE" sz="1600">
                            <a:latin typeface="Cambria Math" panose="02040503050406030204" pitchFamily="18" charset="0"/>
                          </a:rPr>
                          <m:t>to</m:t>
                        </m:r>
                        <m:r>
                          <a:rPr lang="sv-SE" sz="1600">
                            <a:latin typeface="Cambria Math" panose="02040503050406030204" pitchFamily="18" charset="0"/>
                          </a:rPr>
                          <m:t> </m:t>
                        </m:r>
                        <m:r>
                          <m:rPr>
                            <m:sty m:val="p"/>
                          </m:rPr>
                          <a:rPr lang="sv-SE" sz="1600">
                            <a:latin typeface="Cambria Math" panose="02040503050406030204" pitchFamily="18" charset="0"/>
                          </a:rPr>
                          <m:t>the</m:t>
                        </m:r>
                        <m:r>
                          <a:rPr lang="sv-SE" sz="1600">
                            <a:latin typeface="Cambria Math" panose="02040503050406030204" pitchFamily="18" charset="0"/>
                          </a:rPr>
                          <m:t> </m:t>
                        </m:r>
                        <m:r>
                          <m:rPr>
                            <m:sty m:val="p"/>
                          </m:rPr>
                          <a:rPr lang="sv-SE" sz="1600">
                            <a:latin typeface="Cambria Math" panose="02040503050406030204" pitchFamily="18" charset="0"/>
                          </a:rPr>
                          <m:t>same</m:t>
                        </m:r>
                        <m:r>
                          <a:rPr lang="sv-SE" sz="1600">
                            <a:latin typeface="Cambria Math" panose="02040503050406030204" pitchFamily="18" charset="0"/>
                          </a:rPr>
                          <m:t> </m:t>
                        </m:r>
                        <m:r>
                          <m:rPr>
                            <m:sty m:val="p"/>
                          </m:rPr>
                          <a:rPr lang="sv-SE" sz="1600">
                            <a:latin typeface="Cambria Math" panose="02040503050406030204" pitchFamily="18" charset="0"/>
                          </a:rPr>
                          <m:t>column</m:t>
                        </m:r>
                      </m:sub>
                      <m:sup/>
                      <m:e>
                        <m:sSub>
                          <m:sSubPr>
                            <m:ctrlPr>
                              <a:rPr lang="fa-IR" sz="1600" i="1">
                                <a:latin typeface="Cambria Math" panose="02040503050406030204" pitchFamily="18" charset="0"/>
                              </a:rPr>
                            </m:ctrlPr>
                          </m:sSubPr>
                          <m:e>
                            <m:r>
                              <a:rPr lang="sv-SE" sz="1600" i="1">
                                <a:latin typeface="Cambria Math" panose="02040503050406030204" pitchFamily="18" charset="0"/>
                              </a:rPr>
                              <m:t>𝑓𝑎𝑐𝑡𝑜𝑟</m:t>
                            </m:r>
                          </m:e>
                          <m:sub>
                            <m:r>
                              <a:rPr lang="sv-SE" sz="1600" i="1">
                                <a:latin typeface="Cambria Math" panose="02040503050406030204" pitchFamily="18" charset="0"/>
                              </a:rPr>
                              <m:t>𝑗</m:t>
                            </m:r>
                            <m:r>
                              <a:rPr lang="en-US" sz="1600" i="1">
                                <a:latin typeface="Cambria Math" panose="02040503050406030204" pitchFamily="18" charset="0"/>
                              </a:rPr>
                              <m:t> </m:t>
                            </m:r>
                          </m:sub>
                        </m:sSub>
                      </m:e>
                    </m:nary>
                  </m:oMath>
                </a14:m>
                <a:endParaRPr lang="en-US" altLang="zh-CN" sz="1500" i="1" dirty="0">
                  <a:latin typeface="Cambria Math" panose="02040503050406030204" pitchFamily="18" charset="0"/>
                </a:endParaRPr>
              </a:p>
              <a:p>
                <a:pPr marL="0" indent="0">
                  <a:buNone/>
                </a:pPr>
                <a:r>
                  <a:rPr lang="en-US" altLang="zh-CN" sz="1900" dirty="0" smtClean="0">
                    <a:solidFill>
                      <a:srgbClr val="FF0000"/>
                    </a:solidFill>
                  </a:rPr>
                  <a:t>Note </a:t>
                </a:r>
                <a:r>
                  <a:rPr lang="en-US" altLang="zh-CN" sz="1900" dirty="0">
                    <a:solidFill>
                      <a:srgbClr val="FF0000"/>
                    </a:solidFill>
                  </a:rPr>
                  <a:t>1: The speed cannot be zero. Thus, </a:t>
                </a:r>
                <a:r>
                  <a:rPr lang="sv-SE" altLang="zh-CN" sz="1900" dirty="0">
                    <a:solidFill>
                      <a:srgbClr val="FF0000"/>
                    </a:solidFill>
                  </a:rPr>
                  <a:t>if </a:t>
                </a:r>
                <a14:m>
                  <m:oMath xmlns:m="http://schemas.openxmlformats.org/officeDocument/2006/math">
                    <m:sSub>
                      <m:sSubPr>
                        <m:ctrlPr>
                          <a:rPr lang="fa-IR" sz="1900" i="1">
                            <a:solidFill>
                              <a:srgbClr val="FF0000"/>
                            </a:solidFill>
                            <a:latin typeface="Cambria Math" panose="02040503050406030204" pitchFamily="18" charset="0"/>
                          </a:rPr>
                        </m:ctrlPr>
                      </m:sSubPr>
                      <m:e>
                        <m:r>
                          <a:rPr lang="en-US" sz="1900" i="1">
                            <a:solidFill>
                              <a:srgbClr val="FF0000"/>
                            </a:solidFill>
                            <a:latin typeface="Cambria Math" panose="02040503050406030204" pitchFamily="18" charset="0"/>
                          </a:rPr>
                          <m:t>𝑆𝑝𝑒𝑒𝑑</m:t>
                        </m:r>
                      </m:e>
                      <m:sub>
                        <m:r>
                          <a:rPr lang="en-US" sz="1900" i="1">
                            <a:solidFill>
                              <a:srgbClr val="FF0000"/>
                            </a:solidFill>
                            <a:latin typeface="Cambria Math" panose="02040503050406030204" pitchFamily="18" charset="0"/>
                          </a:rPr>
                          <m:t>𝑖</m:t>
                        </m:r>
                        <m:r>
                          <a:rPr lang="en-US" sz="1900" i="1">
                            <a:solidFill>
                              <a:srgbClr val="FF0000"/>
                            </a:solidFill>
                            <a:latin typeface="Cambria Math" panose="02040503050406030204" pitchFamily="18" charset="0"/>
                          </a:rPr>
                          <m:t> </m:t>
                        </m:r>
                      </m:sub>
                    </m:sSub>
                  </m:oMath>
                </a14:m>
                <a:r>
                  <a:rPr lang="sv-SE" altLang="zh-CN" sz="1900" dirty="0">
                    <a:solidFill>
                      <a:srgbClr val="FF0000"/>
                    </a:solidFill>
                  </a:rPr>
                  <a:t>leads to a negative value (i.e., the collocated factor gets bigger than 1), consider the speed equal to zero. </a:t>
                </a:r>
                <a:r>
                  <a:rPr lang="en-US" altLang="zh-CN" sz="1900" dirty="0">
                    <a:solidFill>
                      <a:srgbClr val="FF0000"/>
                    </a:solidFill>
                  </a:rPr>
                  <a:t> </a:t>
                </a:r>
              </a:p>
              <a:p>
                <a:r>
                  <a:rPr lang="en-US" altLang="zh-CN" sz="1900" dirty="0"/>
                  <a:t>For a single column and three users, we can have four different scenarios where the users speeds are calculated as follows: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46918" y="534300"/>
                <a:ext cx="11820121" cy="5432785"/>
              </a:xfrm>
              <a:blipFill rotWithShape="0">
                <a:blip r:embed="rId2"/>
                <a:stretch>
                  <a:fillRect l="-258" t="-1459" r="-309"/>
                </a:stretch>
              </a:blipFill>
            </p:spPr>
            <p:txBody>
              <a:bodyPr/>
              <a:lstStyle/>
              <a:p>
                <a:r>
                  <a:rPr lang="en-US">
                    <a:noFill/>
                  </a:rPr>
                  <a:t> </a:t>
                </a:r>
              </a:p>
            </p:txBody>
          </p:sp>
        </mc:Fallback>
      </mc:AlternateContent>
      <p:sp>
        <p:nvSpPr>
          <p:cNvPr id="29" name="Slide Number Placeholder 28">
            <a:extLst>
              <a:ext uri="{FF2B5EF4-FFF2-40B4-BE49-F238E27FC236}">
                <a16:creationId xmlns:a16="http://schemas.microsoft.com/office/drawing/2014/main" xmlns="" id="{72CAAB9F-519E-3E38-C64F-000880B3C7AB}"/>
              </a:ext>
            </a:extLst>
          </p:cNvPr>
          <p:cNvSpPr>
            <a:spLocks noGrp="1"/>
          </p:cNvSpPr>
          <p:nvPr>
            <p:ph type="sldNum" sz="quarter" idx="12"/>
          </p:nvPr>
        </p:nvSpPr>
        <p:spPr>
          <a:xfrm>
            <a:off x="11675348" y="6520045"/>
            <a:ext cx="330163" cy="365125"/>
          </a:xfrm>
        </p:spPr>
        <p:txBody>
          <a:bodyPr/>
          <a:lstStyle/>
          <a:p>
            <a:fld id="{49AE70B2-8BF9-45C0-BB95-33D1B9D3A854}" type="slidenum">
              <a:rPr lang="zh-CN" altLang="en-US" smtClean="0"/>
              <a:t>4</a:t>
            </a:fld>
            <a:endParaRPr lang="zh-CN" altLang="en-US" dirty="0"/>
          </a:p>
        </p:txBody>
      </p:sp>
      <p:grpSp>
        <p:nvGrpSpPr>
          <p:cNvPr id="5" name="组合 4"/>
          <p:cNvGrpSpPr/>
          <p:nvPr/>
        </p:nvGrpSpPr>
        <p:grpSpPr>
          <a:xfrm>
            <a:off x="68333" y="5796732"/>
            <a:ext cx="1988467" cy="936506"/>
            <a:chOff x="1163" y="7529"/>
            <a:chExt cx="5086" cy="1884"/>
          </a:xfrm>
        </p:grpSpPr>
        <p:sp>
          <p:nvSpPr>
            <p:cNvPr id="6" name="圆角矩形 5"/>
            <p:cNvSpPr/>
            <p:nvPr/>
          </p:nvSpPr>
          <p:spPr>
            <a:xfrm>
              <a:off x="1163" y="7529"/>
              <a:ext cx="4897" cy="1884"/>
            </a:xfrm>
            <a:prstGeom prst="round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2424" y="8002"/>
                  <a:ext cx="3825" cy="929"/>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i="1">
                              <a:latin typeface="Cambria Math" panose="02040503050406030204" pitchFamily="18" charset="0"/>
                            </a:rPr>
                            <m:t>𝑆𝑝𝑒𝑒𝑑</m:t>
                          </m:r>
                        </m:e>
                        <m:sub>
                          <m:r>
                            <a:rPr lang="sv-SE" sz="1200" b="0" i="1" smtClean="0">
                              <a:latin typeface="Cambria Math" panose="02040503050406030204" pitchFamily="18" charset="0"/>
                            </a:rPr>
                            <m:t>1</m:t>
                          </m:r>
                        </m:sub>
                      </m:sSub>
                    </m:oMath>
                  </a14:m>
                  <a:r>
                    <a:rPr lang="en-US" altLang="zh-CN" sz="1200" dirty="0"/>
                    <a:t> = </a:t>
                  </a:r>
                  <a14:m>
                    <m:oMath xmlns:m="http://schemas.openxmlformats.org/officeDocument/2006/math">
                      <m:sSub>
                        <m:sSubPr>
                          <m:ctrlPr>
                            <a:rPr lang="fa-IR" sz="1200" i="1">
                              <a:latin typeface="Cambria Math" panose="02040503050406030204" pitchFamily="18" charset="0"/>
                            </a:rPr>
                          </m:ctrlPr>
                        </m:sSubPr>
                        <m:e>
                          <m:r>
                            <a:rPr lang="sv-SE" sz="1200" i="1">
                              <a:latin typeface="Cambria Math" panose="02040503050406030204" pitchFamily="18" charset="0"/>
                            </a:rPr>
                            <m:t>𝑖𝑛𝑖𝑡𝑖𝑎𝑙</m:t>
                          </m:r>
                          <m:r>
                            <a:rPr lang="en-US" sz="1200" i="1">
                              <a:latin typeface="Cambria Math" panose="02040503050406030204" pitchFamily="18" charset="0"/>
                            </a:rPr>
                            <m:t>_</m:t>
                          </m:r>
                          <m:r>
                            <a:rPr lang="en-US" sz="1200" i="1">
                              <a:latin typeface="Cambria Math" panose="02040503050406030204" pitchFamily="18" charset="0"/>
                            </a:rPr>
                            <m:t>𝑆𝑝𝑒𝑒𝑑</m:t>
                          </m:r>
                        </m:e>
                        <m:sub>
                          <m:r>
                            <a:rPr lang="sv-SE" sz="1200" b="0" i="1" smtClean="0">
                              <a:latin typeface="Cambria Math" panose="02040503050406030204" pitchFamily="18" charset="0"/>
                            </a:rPr>
                            <m:t>1</m:t>
                          </m:r>
                          <m:r>
                            <a:rPr lang="en-US" sz="1200" i="1">
                              <a:latin typeface="Cambria Math" panose="02040503050406030204" pitchFamily="18" charset="0"/>
                            </a:rPr>
                            <m:t> </m:t>
                          </m:r>
                        </m:sub>
                      </m:sSub>
                    </m:oMath>
                  </a14:m>
                  <a:r>
                    <a:rPr lang="en-US" altLang="zh-CN" sz="1200" dirty="0"/>
                    <a:t>= 20</a:t>
                  </a:r>
                  <a:endParaRPr lang="zh-CN" altLang="en-US" sz="12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24" y="8002"/>
                  <a:ext cx="3825" cy="929"/>
                </a:xfrm>
                <a:prstGeom prst="rect">
                  <a:avLst/>
                </a:prstGeom>
                <a:blipFill rotWithShape="0">
                  <a:blip r:embed="rId3"/>
                  <a:stretch>
                    <a:fillRect b="-9211"/>
                  </a:stretch>
                </a:blipFill>
              </p:spPr>
              <p:txBody>
                <a:bodyPr/>
                <a:lstStyle/>
                <a:p>
                  <a:r>
                    <a:rPr lang="en-US">
                      <a:noFill/>
                    </a:rPr>
                    <a:t> </a:t>
                  </a:r>
                </a:p>
              </p:txBody>
            </p:sp>
          </mc:Fallback>
        </mc:AlternateContent>
        <p:grpSp>
          <p:nvGrpSpPr>
            <p:cNvPr id="8" name="组合 7"/>
            <p:cNvGrpSpPr/>
            <p:nvPr/>
          </p:nvGrpSpPr>
          <p:grpSpPr>
            <a:xfrm>
              <a:off x="1364" y="7946"/>
              <a:ext cx="997" cy="1224"/>
              <a:chOff x="15485" y="7478"/>
              <a:chExt cx="997" cy="1224"/>
            </a:xfrm>
          </p:grpSpPr>
          <p:grpSp>
            <p:nvGrpSpPr>
              <p:cNvPr id="9" name="组合 8"/>
              <p:cNvGrpSpPr/>
              <p:nvPr/>
            </p:nvGrpSpPr>
            <p:grpSpPr>
              <a:xfrm>
                <a:off x="15485" y="7904"/>
                <a:ext cx="997" cy="798"/>
                <a:chOff x="3038" y="7509"/>
                <a:chExt cx="997" cy="798"/>
              </a:xfrm>
            </p:grpSpPr>
            <p:sp>
              <p:nvSpPr>
                <p:cNvPr id="11" name="矩形 10"/>
                <p:cNvSpPr/>
                <p:nvPr/>
              </p:nvSpPr>
              <p:spPr>
                <a:xfrm>
                  <a:off x="3038" y="7509"/>
                  <a:ext cx="997"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sp>
              <p:nvSpPr>
                <p:cNvPr id="12" name="矩形 11"/>
                <p:cNvSpPr/>
                <p:nvPr/>
              </p:nvSpPr>
              <p:spPr>
                <a:xfrm>
                  <a:off x="3038" y="7935"/>
                  <a:ext cx="997" cy="3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grpSp>
          <p:sp>
            <p:nvSpPr>
              <p:cNvPr id="10" name="矩形 9"/>
              <p:cNvSpPr/>
              <p:nvPr/>
            </p:nvSpPr>
            <p:spPr>
              <a:xfrm>
                <a:off x="15485" y="7478"/>
                <a:ext cx="997"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p>
            </p:txBody>
          </p:sp>
        </p:grpSp>
      </p:grpSp>
      <p:grpSp>
        <p:nvGrpSpPr>
          <p:cNvPr id="13" name="组合 12"/>
          <p:cNvGrpSpPr/>
          <p:nvPr/>
        </p:nvGrpSpPr>
        <p:grpSpPr>
          <a:xfrm>
            <a:off x="7929986" y="5827588"/>
            <a:ext cx="3765194" cy="955236"/>
            <a:chOff x="11754" y="7588"/>
            <a:chExt cx="6542" cy="1884"/>
          </a:xfrm>
        </p:grpSpPr>
        <p:sp>
          <p:nvSpPr>
            <p:cNvPr id="14" name="圆角矩形 13"/>
            <p:cNvSpPr/>
            <p:nvPr/>
          </p:nvSpPr>
          <p:spPr>
            <a:xfrm>
              <a:off x="11754" y="7588"/>
              <a:ext cx="6499" cy="1884"/>
            </a:xfrm>
            <a:prstGeom prst="round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2626" y="7829"/>
                  <a:ext cx="5670" cy="1275"/>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i="1">
                              <a:latin typeface="Cambria Math" panose="02040503050406030204" pitchFamily="18" charset="0"/>
                            </a:rPr>
                            <m:t>𝑆𝑝𝑒𝑒𝑑</m:t>
                          </m:r>
                        </m:e>
                        <m:sub>
                          <m:r>
                            <a:rPr lang="sv-SE" sz="1200" i="1">
                              <a:latin typeface="Cambria Math" panose="02040503050406030204" pitchFamily="18" charset="0"/>
                            </a:rPr>
                            <m:t>1</m:t>
                          </m:r>
                        </m:sub>
                      </m:sSub>
                    </m:oMath>
                  </a14:m>
                  <a:r>
                    <a:rPr lang="en-US" altLang="zh-CN" sz="1200" dirty="0">
                      <a:sym typeface="+mn-ea"/>
                    </a:rPr>
                    <a:t>=20*[1-  0.3* (0.25 + 0.6)] = 14.9</a:t>
                  </a:r>
                  <a:endParaRPr lang="en-US" altLang="zh-CN" sz="1200" dirty="0"/>
                </a:p>
                <a:p>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b="0" i="1" smtClean="0">
                              <a:latin typeface="Cambria Math" panose="02040503050406030204" pitchFamily="18" charset="0"/>
                            </a:rPr>
                            <m:t>2</m:t>
                          </m:r>
                        </m:sub>
                      </m:sSub>
                    </m:oMath>
                  </a14:m>
                  <a:r>
                    <a:rPr lang="en-US" altLang="zh-CN" sz="1200" dirty="0"/>
                    <a:t>=15*[1- 0.25* (0.3 + 0.6)] = 11</a:t>
                  </a:r>
                  <a:r>
                    <a:rPr lang="sv-SE" altLang="zh-CN" sz="1200" dirty="0"/>
                    <a:t>.625</a:t>
                  </a:r>
                  <a:endParaRPr lang="zh-CN" altLang="en-US" sz="1200" dirty="0"/>
                </a:p>
                <a:p>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b="0" i="1" smtClean="0">
                              <a:latin typeface="Cambria Math" panose="02040503050406030204" pitchFamily="18" charset="0"/>
                            </a:rPr>
                            <m:t>3</m:t>
                          </m:r>
                        </m:sub>
                      </m:sSub>
                    </m:oMath>
                  </a14:m>
                  <a:r>
                    <a:rPr lang="en-US" altLang="zh-CN" sz="1200" dirty="0">
                      <a:sym typeface="+mn-ea"/>
                    </a:rPr>
                    <a:t>=26*[1-  0.6 * ( 0.3 + 0.25)] = 17.42</a:t>
                  </a:r>
                </a:p>
              </p:txBody>
            </p:sp>
          </mc:Choice>
          <mc:Fallback xmlns="">
            <p:sp>
              <p:nvSpPr>
                <p:cNvPr id="15" name="文本框 14"/>
                <p:cNvSpPr txBox="1">
                  <a:spLocks noRot="1" noChangeAspect="1" noMove="1" noResize="1" noEditPoints="1" noAdjustHandles="1" noChangeArrowheads="1" noChangeShapeType="1" noTextEdit="1"/>
                </p:cNvSpPr>
                <p:nvPr/>
              </p:nvSpPr>
              <p:spPr>
                <a:xfrm>
                  <a:off x="12626" y="7829"/>
                  <a:ext cx="5670" cy="1275"/>
                </a:xfrm>
                <a:prstGeom prst="rect">
                  <a:avLst/>
                </a:prstGeom>
                <a:blipFill rotWithShape="0">
                  <a:blip r:embed="rId4"/>
                  <a:stretch>
                    <a:fillRect t="-943" b="-6604"/>
                  </a:stretch>
                </a:blipFill>
              </p:spPr>
              <p:txBody>
                <a:bodyPr/>
                <a:lstStyle/>
                <a:p>
                  <a:r>
                    <a:rPr lang="en-US">
                      <a:noFill/>
                    </a:rPr>
                    <a:t> </a:t>
                  </a:r>
                </a:p>
              </p:txBody>
            </p:sp>
          </mc:Fallback>
        </mc:AlternateContent>
      </p:grpSp>
      <p:grpSp>
        <p:nvGrpSpPr>
          <p:cNvPr id="21" name="组合 20"/>
          <p:cNvGrpSpPr/>
          <p:nvPr/>
        </p:nvGrpSpPr>
        <p:grpSpPr>
          <a:xfrm>
            <a:off x="5063518" y="5840834"/>
            <a:ext cx="2861552" cy="936506"/>
            <a:chOff x="6385" y="7640"/>
            <a:chExt cx="5383" cy="1884"/>
          </a:xfrm>
        </p:grpSpPr>
        <p:sp>
          <p:nvSpPr>
            <p:cNvPr id="22" name="圆角矩形 21"/>
            <p:cNvSpPr/>
            <p:nvPr/>
          </p:nvSpPr>
          <p:spPr>
            <a:xfrm>
              <a:off x="6385" y="7640"/>
              <a:ext cx="5048" cy="1884"/>
            </a:xfrm>
            <a:prstGeom prst="round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7155" y="8028"/>
                  <a:ext cx="4613" cy="929"/>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i="1">
                              <a:latin typeface="Cambria Math" panose="02040503050406030204" pitchFamily="18" charset="0"/>
                            </a:rPr>
                            <m:t>𝑆𝑝𝑒𝑒𝑑</m:t>
                          </m:r>
                        </m:e>
                        <m:sub>
                          <m:r>
                            <a:rPr lang="sv-SE" sz="1200" i="1">
                              <a:latin typeface="Cambria Math" panose="02040503050406030204" pitchFamily="18" charset="0"/>
                            </a:rPr>
                            <m:t>1</m:t>
                          </m:r>
                        </m:sub>
                      </m:sSub>
                    </m:oMath>
                  </a14:m>
                  <a:r>
                    <a:rPr lang="en-US" altLang="zh-CN" sz="1200" dirty="0"/>
                    <a:t>=20*(1-0.3*0.25) = 18.5</a:t>
                  </a:r>
                  <a:endParaRPr lang="zh-CN" altLang="en-US" sz="1200" dirty="0"/>
                </a:p>
                <a:p>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b="0" i="1" smtClean="0">
                              <a:latin typeface="Cambria Math" panose="02040503050406030204" pitchFamily="18" charset="0"/>
                            </a:rPr>
                            <m:t>2</m:t>
                          </m:r>
                        </m:sub>
                      </m:sSub>
                    </m:oMath>
                  </a14:m>
                  <a:r>
                    <a:rPr lang="en-US" altLang="zh-CN" sz="1200" dirty="0">
                      <a:sym typeface="+mn-ea"/>
                    </a:rPr>
                    <a:t>=15*(1-0.3*0.25) = 13.875</a:t>
                  </a:r>
                </a:p>
              </p:txBody>
            </p:sp>
          </mc:Choice>
          <mc:Fallback xmlns="">
            <p:sp>
              <p:nvSpPr>
                <p:cNvPr id="23" name="文本框 22"/>
                <p:cNvSpPr txBox="1">
                  <a:spLocks noRot="1" noChangeAspect="1" noMove="1" noResize="1" noEditPoints="1" noAdjustHandles="1" noChangeArrowheads="1" noChangeShapeType="1" noTextEdit="1"/>
                </p:cNvSpPr>
                <p:nvPr/>
              </p:nvSpPr>
              <p:spPr>
                <a:xfrm>
                  <a:off x="7155" y="8028"/>
                  <a:ext cx="4613" cy="929"/>
                </a:xfrm>
                <a:prstGeom prst="rect">
                  <a:avLst/>
                </a:prstGeom>
                <a:blipFill rotWithShape="0">
                  <a:blip r:embed="rId5"/>
                  <a:stretch>
                    <a:fillRect t="-1333" b="-10667"/>
                  </a:stretch>
                </a:blipFill>
              </p:spPr>
              <p:txBody>
                <a:bodyPr/>
                <a:lstStyle/>
                <a:p>
                  <a:r>
                    <a:rPr lang="en-US">
                      <a:noFill/>
                    </a:rPr>
                    <a:t> </a:t>
                  </a:r>
                </a:p>
              </p:txBody>
            </p:sp>
          </mc:Fallback>
        </mc:AlternateContent>
      </p:grpSp>
      <p:grpSp>
        <p:nvGrpSpPr>
          <p:cNvPr id="30" name="组合 20">
            <a:extLst>
              <a:ext uri="{FF2B5EF4-FFF2-40B4-BE49-F238E27FC236}">
                <a16:creationId xmlns:a16="http://schemas.microsoft.com/office/drawing/2014/main" xmlns="" id="{1C30F7B6-9C44-4EA9-F09C-ED7509998BFC}"/>
              </a:ext>
            </a:extLst>
          </p:cNvPr>
          <p:cNvGrpSpPr/>
          <p:nvPr/>
        </p:nvGrpSpPr>
        <p:grpSpPr>
          <a:xfrm>
            <a:off x="2143788" y="5840834"/>
            <a:ext cx="2754289" cy="936506"/>
            <a:chOff x="6385" y="7640"/>
            <a:chExt cx="5436" cy="1884"/>
          </a:xfrm>
        </p:grpSpPr>
        <p:sp>
          <p:nvSpPr>
            <p:cNvPr id="32" name="圆角矩形 21">
              <a:extLst>
                <a:ext uri="{FF2B5EF4-FFF2-40B4-BE49-F238E27FC236}">
                  <a16:creationId xmlns:a16="http://schemas.microsoft.com/office/drawing/2014/main" xmlns="" id="{BDB8BD48-2C59-9EF0-5A2E-FC545A026C31}"/>
                </a:ext>
              </a:extLst>
            </p:cNvPr>
            <p:cNvSpPr/>
            <p:nvPr/>
          </p:nvSpPr>
          <p:spPr>
            <a:xfrm>
              <a:off x="6385" y="7640"/>
              <a:ext cx="5436" cy="1884"/>
            </a:xfrm>
            <a:prstGeom prst="round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22">
                  <a:extLst>
                    <a:ext uri="{FF2B5EF4-FFF2-40B4-BE49-F238E27FC236}">
                      <a16:creationId xmlns:a16="http://schemas.microsoft.com/office/drawing/2014/main" xmlns="" id="{58154307-4759-DB8C-8059-DE1FC3A06FA2}"/>
                    </a:ext>
                  </a:extLst>
                </p:cNvPr>
                <p:cNvSpPr txBox="1"/>
                <p:nvPr/>
              </p:nvSpPr>
              <p:spPr>
                <a:xfrm>
                  <a:off x="7175" y="7982"/>
                  <a:ext cx="4619" cy="929"/>
                </a:xfrm>
                <a:prstGeom prst="rect">
                  <a:avLst/>
                </a:prstGeom>
                <a:noFill/>
              </p:spPr>
              <p:txBody>
                <a:bodyPr wrap="square" rtlCol="0">
                  <a:spAutoFit/>
                </a:bodyPr>
                <a:lstStyle/>
                <a:p>
                  <a14:m>
                    <m:oMath xmlns:m="http://schemas.openxmlformats.org/officeDocument/2006/math">
                      <m:sSub>
                        <m:sSubPr>
                          <m:ctrlPr>
                            <a:rPr lang="fa-IR" sz="1200" i="1" smtClean="0">
                              <a:latin typeface="Cambria Math" panose="02040503050406030204" pitchFamily="18" charset="0"/>
                            </a:rPr>
                          </m:ctrlPr>
                        </m:sSubPr>
                        <m:e>
                          <m:r>
                            <a:rPr lang="en-US" sz="1200" i="1">
                              <a:latin typeface="Cambria Math" panose="02040503050406030204" pitchFamily="18" charset="0"/>
                            </a:rPr>
                            <m:t>𝑆𝑝𝑒𝑒𝑑</m:t>
                          </m:r>
                        </m:e>
                        <m:sub>
                          <m:r>
                            <a:rPr lang="sv-SE" sz="1200" i="1">
                              <a:latin typeface="Cambria Math" panose="02040503050406030204" pitchFamily="18" charset="0"/>
                            </a:rPr>
                            <m:t>1</m:t>
                          </m:r>
                        </m:sub>
                      </m:sSub>
                    </m:oMath>
                  </a14:m>
                  <a:r>
                    <a:rPr lang="en-US" altLang="zh-CN" sz="1200" dirty="0"/>
                    <a:t>=20*(1-0.3*0.6) = 16.4</a:t>
                  </a:r>
                  <a:endParaRPr lang="zh-CN" altLang="en-US" sz="1200" dirty="0"/>
                </a:p>
                <a:p>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b="0" i="1" smtClean="0">
                              <a:latin typeface="Cambria Math" panose="02040503050406030204" pitchFamily="18" charset="0"/>
                            </a:rPr>
                            <m:t>3</m:t>
                          </m:r>
                        </m:sub>
                      </m:sSub>
                    </m:oMath>
                  </a14:m>
                  <a:r>
                    <a:rPr lang="en-US" altLang="zh-CN" sz="1200" dirty="0">
                      <a:sym typeface="+mn-ea"/>
                    </a:rPr>
                    <a:t>=26*(1-0.3*0.6) = 21.32</a:t>
                  </a:r>
                </a:p>
              </p:txBody>
            </p:sp>
          </mc:Choice>
          <mc:Fallback xmlns="">
            <p:sp>
              <p:nvSpPr>
                <p:cNvPr id="33" name="文本框 22">
                  <a:extLst>
                    <a:ext uri="{FF2B5EF4-FFF2-40B4-BE49-F238E27FC236}">
                      <a16:creationId xmlns:a16="http://schemas.microsoft.com/office/drawing/2014/main" xmlns="" id="{58154307-4759-DB8C-8059-DE1FC3A06FA2}"/>
                    </a:ext>
                  </a:extLst>
                </p:cNvPr>
                <p:cNvSpPr txBox="1">
                  <a:spLocks noRot="1" noChangeAspect="1" noMove="1" noResize="1" noEditPoints="1" noAdjustHandles="1" noChangeArrowheads="1" noChangeShapeType="1" noTextEdit="1"/>
                </p:cNvSpPr>
                <p:nvPr/>
              </p:nvSpPr>
              <p:spPr>
                <a:xfrm>
                  <a:off x="7175" y="7982"/>
                  <a:ext cx="4619" cy="929"/>
                </a:xfrm>
                <a:prstGeom prst="rect">
                  <a:avLst/>
                </a:prstGeom>
                <a:blipFill rotWithShape="0">
                  <a:blip r:embed="rId6"/>
                  <a:stretch>
                    <a:fillRect t="-1316" b="-9211"/>
                  </a:stretch>
                </a:blipFill>
              </p:spPr>
              <p:txBody>
                <a:bodyPr/>
                <a:lstStyle/>
                <a:p>
                  <a:r>
                    <a:rPr lang="en-US">
                      <a:noFill/>
                    </a:rPr>
                    <a:t> </a:t>
                  </a:r>
                </a:p>
              </p:txBody>
            </p:sp>
          </mc:Fallback>
        </mc:AlternateContent>
      </p:grpSp>
      <p:sp>
        <p:nvSpPr>
          <p:cNvPr id="31" name="矩形 10">
            <a:extLst>
              <a:ext uri="{FF2B5EF4-FFF2-40B4-BE49-F238E27FC236}">
                <a16:creationId xmlns:a16="http://schemas.microsoft.com/office/drawing/2014/main" xmlns="" id="{C9D7210D-D63B-33E0-AF4E-07674E7D95F4}"/>
              </a:ext>
            </a:extLst>
          </p:cNvPr>
          <p:cNvSpPr/>
          <p:nvPr/>
        </p:nvSpPr>
        <p:spPr>
          <a:xfrm>
            <a:off x="2189287" y="6190464"/>
            <a:ext cx="389796" cy="211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U3</a:t>
            </a:r>
          </a:p>
        </p:txBody>
      </p:sp>
      <p:sp>
        <p:nvSpPr>
          <p:cNvPr id="39" name="矩形 11">
            <a:extLst>
              <a:ext uri="{FF2B5EF4-FFF2-40B4-BE49-F238E27FC236}">
                <a16:creationId xmlns:a16="http://schemas.microsoft.com/office/drawing/2014/main" xmlns="" id="{019F7D7A-4DD9-699C-A514-EE375E55221D}"/>
              </a:ext>
            </a:extLst>
          </p:cNvPr>
          <p:cNvSpPr/>
          <p:nvPr/>
        </p:nvSpPr>
        <p:spPr>
          <a:xfrm>
            <a:off x="2189287" y="6411100"/>
            <a:ext cx="389796" cy="184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sp>
        <p:nvSpPr>
          <p:cNvPr id="40" name="矩形 9">
            <a:extLst>
              <a:ext uri="{FF2B5EF4-FFF2-40B4-BE49-F238E27FC236}">
                <a16:creationId xmlns:a16="http://schemas.microsoft.com/office/drawing/2014/main" xmlns="" id="{9DCBA5D4-39C5-6C11-2339-0C65570E438F}"/>
              </a:ext>
            </a:extLst>
          </p:cNvPr>
          <p:cNvSpPr/>
          <p:nvPr/>
        </p:nvSpPr>
        <p:spPr>
          <a:xfrm>
            <a:off x="2189287" y="5978706"/>
            <a:ext cx="389796" cy="211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p>
        </p:txBody>
      </p:sp>
      <p:sp>
        <p:nvSpPr>
          <p:cNvPr id="41" name="矩形 10">
            <a:extLst>
              <a:ext uri="{FF2B5EF4-FFF2-40B4-BE49-F238E27FC236}">
                <a16:creationId xmlns:a16="http://schemas.microsoft.com/office/drawing/2014/main" xmlns="" id="{456E2E58-C499-9FBB-4342-9FC5EC09C534}"/>
              </a:ext>
            </a:extLst>
          </p:cNvPr>
          <p:cNvSpPr/>
          <p:nvPr/>
        </p:nvSpPr>
        <p:spPr>
          <a:xfrm>
            <a:off x="5111453" y="6190464"/>
            <a:ext cx="389796" cy="211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U2</a:t>
            </a:r>
          </a:p>
        </p:txBody>
      </p:sp>
      <p:sp>
        <p:nvSpPr>
          <p:cNvPr id="42" name="矩形 11">
            <a:extLst>
              <a:ext uri="{FF2B5EF4-FFF2-40B4-BE49-F238E27FC236}">
                <a16:creationId xmlns:a16="http://schemas.microsoft.com/office/drawing/2014/main" xmlns="" id="{208B2602-DCCA-EC93-3947-A7B1FA3B966B}"/>
              </a:ext>
            </a:extLst>
          </p:cNvPr>
          <p:cNvSpPr/>
          <p:nvPr/>
        </p:nvSpPr>
        <p:spPr>
          <a:xfrm>
            <a:off x="5111453" y="6411100"/>
            <a:ext cx="389796" cy="184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sp>
        <p:nvSpPr>
          <p:cNvPr id="43" name="矩形 9">
            <a:extLst>
              <a:ext uri="{FF2B5EF4-FFF2-40B4-BE49-F238E27FC236}">
                <a16:creationId xmlns:a16="http://schemas.microsoft.com/office/drawing/2014/main" xmlns="" id="{90B883FD-8110-1AC2-A30F-DE705236338A}"/>
              </a:ext>
            </a:extLst>
          </p:cNvPr>
          <p:cNvSpPr/>
          <p:nvPr/>
        </p:nvSpPr>
        <p:spPr>
          <a:xfrm>
            <a:off x="5111453" y="5978706"/>
            <a:ext cx="389796" cy="211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p>
        </p:txBody>
      </p:sp>
      <p:sp>
        <p:nvSpPr>
          <p:cNvPr id="44" name="矩形 10">
            <a:extLst>
              <a:ext uri="{FF2B5EF4-FFF2-40B4-BE49-F238E27FC236}">
                <a16:creationId xmlns:a16="http://schemas.microsoft.com/office/drawing/2014/main" xmlns="" id="{03963E41-8DBE-BE91-36FA-DF635B8C8A34}"/>
              </a:ext>
            </a:extLst>
          </p:cNvPr>
          <p:cNvSpPr/>
          <p:nvPr/>
        </p:nvSpPr>
        <p:spPr>
          <a:xfrm>
            <a:off x="8016974" y="6153671"/>
            <a:ext cx="389796" cy="211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U2</a:t>
            </a:r>
          </a:p>
        </p:txBody>
      </p:sp>
      <p:sp>
        <p:nvSpPr>
          <p:cNvPr id="45" name="矩形 11">
            <a:extLst>
              <a:ext uri="{FF2B5EF4-FFF2-40B4-BE49-F238E27FC236}">
                <a16:creationId xmlns:a16="http://schemas.microsoft.com/office/drawing/2014/main" xmlns="" id="{6BE4967B-453A-9ADF-0A7F-7417FE5D25A0}"/>
              </a:ext>
            </a:extLst>
          </p:cNvPr>
          <p:cNvSpPr/>
          <p:nvPr/>
        </p:nvSpPr>
        <p:spPr>
          <a:xfrm>
            <a:off x="8016974" y="6374307"/>
            <a:ext cx="389796" cy="184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U3</a:t>
            </a:r>
          </a:p>
        </p:txBody>
      </p:sp>
      <p:sp>
        <p:nvSpPr>
          <p:cNvPr id="46" name="矩形 9">
            <a:extLst>
              <a:ext uri="{FF2B5EF4-FFF2-40B4-BE49-F238E27FC236}">
                <a16:creationId xmlns:a16="http://schemas.microsoft.com/office/drawing/2014/main" xmlns="" id="{84784779-3E1D-CB9E-1E2A-220BD662DBE0}"/>
              </a:ext>
            </a:extLst>
          </p:cNvPr>
          <p:cNvSpPr/>
          <p:nvPr/>
        </p:nvSpPr>
        <p:spPr>
          <a:xfrm>
            <a:off x="8016974" y="5941913"/>
            <a:ext cx="389796" cy="211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p>
        </p:txBody>
      </p:sp>
      <p:pic>
        <p:nvPicPr>
          <p:cNvPr id="34" name="Picture 33"/>
          <p:cNvPicPr>
            <a:picLocks noChangeAspect="1"/>
          </p:cNvPicPr>
          <p:nvPr/>
        </p:nvPicPr>
        <p:blipFill rotWithShape="1">
          <a:blip r:embed="rId7" cstate="print">
            <a:extLst>
              <a:ext uri="{28A0092B-C50C-407E-A947-70E740481C1C}">
                <a14:useLocalDpi xmlns:a14="http://schemas.microsoft.com/office/drawing/2010/main" val="0"/>
              </a:ext>
            </a:extLst>
          </a:blip>
          <a:srcRect l="1887"/>
          <a:stretch/>
        </p:blipFill>
        <p:spPr>
          <a:xfrm>
            <a:off x="8326358" y="-115750"/>
            <a:ext cx="3848066" cy="1354237"/>
          </a:xfrm>
          <a:prstGeom prst="rect">
            <a:avLst/>
          </a:prstGeom>
          <a:ln>
            <a:noFill/>
          </a:ln>
          <a:effectLst>
            <a:softEdge rad="112500"/>
          </a:effectLst>
        </p:spPr>
      </p:pic>
    </p:spTree>
    <p:extLst>
      <p:ext uri="{BB962C8B-B14F-4D97-AF65-F5344CB8AC3E}">
        <p14:creationId xmlns:p14="http://schemas.microsoft.com/office/powerpoint/2010/main" val="1088664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152" y="288213"/>
            <a:ext cx="10515600" cy="714852"/>
          </a:xfrm>
        </p:spPr>
        <p:txBody>
          <a:bodyPr>
            <a:normAutofit/>
          </a:bodyPr>
          <a:lstStyle/>
          <a:p>
            <a:r>
              <a:rPr lang="sv-SE" altLang="zh-CN" dirty="0" smtClean="0"/>
              <a:t>Mapping speed to data transmission rate</a:t>
            </a:r>
            <a:endParaRPr lang="zh-CN" altLang="en-US" dirty="0"/>
          </a:p>
        </p:txBody>
      </p:sp>
      <p:sp>
        <p:nvSpPr>
          <p:cNvPr id="3" name="内容占位符 2"/>
          <p:cNvSpPr>
            <a:spLocks noGrp="1"/>
          </p:cNvSpPr>
          <p:nvPr>
            <p:ph idx="1"/>
          </p:nvPr>
        </p:nvSpPr>
        <p:spPr>
          <a:xfrm>
            <a:off x="261152" y="1090276"/>
            <a:ext cx="11501761" cy="3173876"/>
          </a:xfrm>
        </p:spPr>
        <p:txBody>
          <a:bodyPr>
            <a:normAutofit fontScale="85000" lnSpcReduction="20000"/>
          </a:bodyPr>
          <a:lstStyle/>
          <a:p>
            <a:r>
              <a:rPr lang="en-US" altLang="zh-CN" sz="1800" dirty="0"/>
              <a:t>There is a corresponding relationship between the speed and the amount of data that a user can send, shown by the speed to data map table. Here is an example of such a table</a:t>
            </a:r>
            <a:r>
              <a:rPr lang="en-US" altLang="zh-CN" sz="1800" dirty="0" smtClean="0"/>
              <a:t>.</a:t>
            </a:r>
          </a:p>
          <a:p>
            <a:pPr marL="0" indent="0">
              <a:buNone/>
            </a:pPr>
            <a:endParaRPr lang="en-US" altLang="zh-CN" sz="1800" dirty="0"/>
          </a:p>
          <a:p>
            <a:endParaRPr lang="en-US" altLang="zh-CN" sz="1800" dirty="0"/>
          </a:p>
          <a:p>
            <a:endParaRPr lang="en-US" altLang="zh-CN" sz="1800" dirty="0"/>
          </a:p>
          <a:p>
            <a:r>
              <a:rPr lang="en-US" altLang="zh-CN" sz="1800" dirty="0"/>
              <a:t>For example, when the speed of a user is 8, 2158 bytes data can be sent.</a:t>
            </a:r>
          </a:p>
          <a:p>
            <a:r>
              <a:rPr lang="en-US" altLang="zh-CN" sz="2000" dirty="0">
                <a:solidFill>
                  <a:srgbClr val="FF0000"/>
                </a:solidFill>
              </a:rPr>
              <a:t>Notes</a:t>
            </a:r>
            <a:r>
              <a:rPr lang="sv-SE" altLang="zh-CN" sz="2000" dirty="0">
                <a:solidFill>
                  <a:srgbClr val="FF0000"/>
                </a:solidFill>
              </a:rPr>
              <a:t>: </a:t>
            </a:r>
            <a:r>
              <a:rPr lang="en-US" altLang="zh-CN" sz="1800" dirty="0">
                <a:solidFill>
                  <a:srgbClr val="FF0000"/>
                </a:solidFill>
              </a:rPr>
              <a:t>To map the speed to data, use </a:t>
            </a:r>
            <a:r>
              <a:rPr lang="en-US" altLang="zh-CN" sz="1800" dirty="0" smtClean="0">
                <a:solidFill>
                  <a:srgbClr val="FF0000"/>
                </a:solidFill>
              </a:rPr>
              <a:t>the given </a:t>
            </a:r>
            <a:r>
              <a:rPr lang="en-US" altLang="zh-CN" sz="1800" i="1" dirty="0" smtClean="0">
                <a:solidFill>
                  <a:srgbClr val="FF0000"/>
                </a:solidFill>
              </a:rPr>
              <a:t>F</a:t>
            </a:r>
            <a:r>
              <a:rPr lang="en-US" altLang="zh-CN" sz="1800" dirty="0" smtClean="0">
                <a:solidFill>
                  <a:srgbClr val="FF0000"/>
                </a:solidFill>
              </a:rPr>
              <a:t> function than rounds </a:t>
            </a:r>
            <a:r>
              <a:rPr lang="en-US" altLang="zh-CN" sz="1800" dirty="0">
                <a:solidFill>
                  <a:srgbClr val="FF0000"/>
                </a:solidFill>
              </a:rPr>
              <a:t>the </a:t>
            </a:r>
            <a:r>
              <a:rPr lang="en-US" altLang="zh-CN" sz="1800" dirty="0" smtClean="0">
                <a:solidFill>
                  <a:srgbClr val="FF0000"/>
                </a:solidFill>
              </a:rPr>
              <a:t>speed considering the floating point error. </a:t>
            </a:r>
            <a:r>
              <a:rPr lang="en-US" altLang="zh-CN" sz="1800" dirty="0">
                <a:solidFill>
                  <a:srgbClr val="FF0000"/>
                </a:solidFill>
              </a:rPr>
              <a:t>For example, if the speed U1 collocated with U2 is 10.65, its data is 2696</a:t>
            </a:r>
            <a:r>
              <a:rPr lang="en-US" altLang="zh-CN" sz="1800" dirty="0" smtClean="0">
                <a:solidFill>
                  <a:srgbClr val="FF0000"/>
                </a:solidFill>
              </a:rPr>
              <a:t>.</a:t>
            </a:r>
          </a:p>
          <a:p>
            <a:r>
              <a:rPr lang="sv-SE" altLang="zh-CN" sz="1800" dirty="0" smtClean="0">
                <a:solidFill>
                  <a:srgbClr val="FF0000"/>
                </a:solidFill>
              </a:rPr>
              <a:t>Note 2: the F function is not exactly the same as the know round function because it may roundup a number which is extremly close to the next integer number to avoid the effect of floating point error, for example if the speed is 12.999999, </a:t>
            </a:r>
            <a:r>
              <a:rPr lang="sv-SE" altLang="zh-CN" sz="1800" i="1" dirty="0" smtClean="0">
                <a:solidFill>
                  <a:srgbClr val="FF0000"/>
                </a:solidFill>
              </a:rPr>
              <a:t>F</a:t>
            </a:r>
            <a:r>
              <a:rPr lang="sv-SE" altLang="zh-CN" sz="1800" dirty="0" smtClean="0">
                <a:solidFill>
                  <a:srgbClr val="FF0000"/>
                </a:solidFill>
              </a:rPr>
              <a:t> functions returns 13 rather than 12. </a:t>
            </a:r>
            <a:endParaRPr lang="sv-SE" altLang="zh-CN" sz="1800" dirty="0">
              <a:solidFill>
                <a:srgbClr val="FF0000"/>
              </a:solidFill>
            </a:endParaRPr>
          </a:p>
          <a:p>
            <a:r>
              <a:rPr lang="en-US" altLang="zh-CN" sz="1800" dirty="0" smtClean="0"/>
              <a:t>For </a:t>
            </a:r>
            <a:r>
              <a:rPr lang="en-US" altLang="zh-CN" sz="1800" dirty="0"/>
              <a:t>the example in the previous slide, the data sent by each user, in each scenario is calculated as follows:  </a:t>
            </a:r>
          </a:p>
          <a:p>
            <a:pPr marL="457200" lvl="1" indent="0">
              <a:buNone/>
            </a:pPr>
            <a:r>
              <a:rPr lang="en-US" altLang="zh-CN" sz="1400" dirty="0"/>
              <a:t>U1={20, 5000,0.3}, U2={15,3500,0.25}, U3={26,4200,0.6}</a:t>
            </a:r>
          </a:p>
          <a:p>
            <a:endParaRPr lang="en-US" altLang="zh-CN" sz="1800" dirty="0"/>
          </a:p>
          <a:p>
            <a:endParaRPr lang="en-US" altLang="zh-CN" sz="2200" dirty="0"/>
          </a:p>
        </p:txBody>
      </p:sp>
      <p:sp>
        <p:nvSpPr>
          <p:cNvPr id="29" name="Slide Number Placeholder 28">
            <a:extLst>
              <a:ext uri="{FF2B5EF4-FFF2-40B4-BE49-F238E27FC236}">
                <a16:creationId xmlns:a16="http://schemas.microsoft.com/office/drawing/2014/main" xmlns="" id="{72CAAB9F-519E-3E38-C64F-000880B3C7AB}"/>
              </a:ext>
            </a:extLst>
          </p:cNvPr>
          <p:cNvSpPr>
            <a:spLocks noGrp="1"/>
          </p:cNvSpPr>
          <p:nvPr>
            <p:ph type="sldNum" sz="quarter" idx="12"/>
          </p:nvPr>
        </p:nvSpPr>
        <p:spPr>
          <a:xfrm>
            <a:off x="11647502" y="6720431"/>
            <a:ext cx="330163" cy="365125"/>
          </a:xfrm>
        </p:spPr>
        <p:txBody>
          <a:bodyPr/>
          <a:lstStyle/>
          <a:p>
            <a:fld id="{49AE70B2-8BF9-45C0-BB95-33D1B9D3A854}" type="slidenum">
              <a:rPr lang="zh-CN" altLang="en-US" smtClean="0"/>
              <a:t>5</a:t>
            </a:fld>
            <a:endParaRPr lang="zh-CN" altLang="en-US" dirty="0"/>
          </a:p>
        </p:txBody>
      </p:sp>
      <p:grpSp>
        <p:nvGrpSpPr>
          <p:cNvPr id="5" name="组合 4"/>
          <p:cNvGrpSpPr/>
          <p:nvPr/>
        </p:nvGrpSpPr>
        <p:grpSpPr>
          <a:xfrm>
            <a:off x="351515" y="4266147"/>
            <a:ext cx="2022872" cy="936506"/>
            <a:chOff x="1227" y="7640"/>
            <a:chExt cx="5174" cy="1884"/>
          </a:xfrm>
        </p:grpSpPr>
        <p:sp>
          <p:nvSpPr>
            <p:cNvPr id="6" name="圆角矩形 5"/>
            <p:cNvSpPr/>
            <p:nvPr/>
          </p:nvSpPr>
          <p:spPr>
            <a:xfrm>
              <a:off x="1227" y="7640"/>
              <a:ext cx="4897" cy="1884"/>
            </a:xfrm>
            <a:prstGeom prst="round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2576" y="7834"/>
                  <a:ext cx="3825" cy="929"/>
                </a:xfrm>
                <a:prstGeom prst="rect">
                  <a:avLst/>
                </a:prstGeom>
                <a:noFill/>
              </p:spPr>
              <p:txBody>
                <a:bodyPr wrap="square" rtlCol="0">
                  <a:spAutoFit/>
                </a:bodyPr>
                <a:lstStyle/>
                <a:p>
                  <a:r>
                    <a:rPr lang="fa-IR" sz="1200" dirty="0"/>
                    <a:t>⌊</a:t>
                  </a:r>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i="1">
                              <a:latin typeface="Cambria Math" panose="02040503050406030204" pitchFamily="18" charset="0"/>
                            </a:rPr>
                            <m:t>1</m:t>
                          </m:r>
                        </m:sub>
                      </m:sSub>
                    </m:oMath>
                  </a14:m>
                  <a:r>
                    <a:rPr lang="fa-IR" sz="1200" dirty="0"/>
                    <a:t>⌋</a:t>
                  </a:r>
                  <a:r>
                    <a:rPr lang="en-US" altLang="zh-CN" sz="1200" dirty="0"/>
                    <a:t>= 20</a:t>
                  </a:r>
                  <a:endParaRPr lang="zh-CN" altLang="en-US" sz="1200" dirty="0"/>
                </a:p>
                <a:p>
                  <a:r>
                    <a:rPr lang="en-US" altLang="zh-CN" sz="1200" dirty="0">
                      <a:sym typeface="+mn-ea"/>
                    </a:rPr>
                    <a:t>Total Data=5000</a:t>
                  </a:r>
                </a:p>
              </p:txBody>
            </p:sp>
          </mc:Choice>
          <mc:Fallback xmlns="">
            <p:sp>
              <p:nvSpPr>
                <p:cNvPr id="7" name="文本框 6"/>
                <p:cNvSpPr txBox="1">
                  <a:spLocks noRot="1" noChangeAspect="1" noMove="1" noResize="1" noEditPoints="1" noAdjustHandles="1" noChangeArrowheads="1" noChangeShapeType="1" noTextEdit="1"/>
                </p:cNvSpPr>
                <p:nvPr/>
              </p:nvSpPr>
              <p:spPr>
                <a:xfrm>
                  <a:off x="2576" y="7834"/>
                  <a:ext cx="3825" cy="929"/>
                </a:xfrm>
                <a:prstGeom prst="rect">
                  <a:avLst/>
                </a:prstGeom>
                <a:blipFill rotWithShape="0">
                  <a:blip r:embed="rId2"/>
                  <a:stretch>
                    <a:fillRect l="-408" b="-9211"/>
                  </a:stretch>
                </a:blipFill>
              </p:spPr>
              <p:txBody>
                <a:bodyPr/>
                <a:lstStyle/>
                <a:p>
                  <a:r>
                    <a:rPr lang="en-US">
                      <a:noFill/>
                    </a:rPr>
                    <a:t> </a:t>
                  </a:r>
                </a:p>
              </p:txBody>
            </p:sp>
          </mc:Fallback>
        </mc:AlternateContent>
        <p:grpSp>
          <p:nvGrpSpPr>
            <p:cNvPr id="8" name="组合 7"/>
            <p:cNvGrpSpPr/>
            <p:nvPr/>
          </p:nvGrpSpPr>
          <p:grpSpPr>
            <a:xfrm>
              <a:off x="1364" y="7946"/>
              <a:ext cx="1075" cy="1283"/>
              <a:chOff x="15485" y="7478"/>
              <a:chExt cx="1075" cy="1283"/>
            </a:xfrm>
          </p:grpSpPr>
          <p:grpSp>
            <p:nvGrpSpPr>
              <p:cNvPr id="9" name="组合 8"/>
              <p:cNvGrpSpPr/>
              <p:nvPr/>
            </p:nvGrpSpPr>
            <p:grpSpPr>
              <a:xfrm>
                <a:off x="15485" y="7904"/>
                <a:ext cx="1075" cy="857"/>
                <a:chOff x="3038" y="7509"/>
                <a:chExt cx="1075" cy="857"/>
              </a:xfrm>
            </p:grpSpPr>
            <p:sp>
              <p:nvSpPr>
                <p:cNvPr id="11" name="矩形 10"/>
                <p:cNvSpPr/>
                <p:nvPr/>
              </p:nvSpPr>
              <p:spPr>
                <a:xfrm>
                  <a:off x="3038" y="7509"/>
                  <a:ext cx="1075" cy="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sp>
              <p:nvSpPr>
                <p:cNvPr id="12" name="矩形 11"/>
                <p:cNvSpPr/>
                <p:nvPr/>
              </p:nvSpPr>
              <p:spPr>
                <a:xfrm>
                  <a:off x="3038" y="7935"/>
                  <a:ext cx="1075" cy="4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grpSp>
          <p:sp>
            <p:nvSpPr>
              <p:cNvPr id="10" name="矩形 9"/>
              <p:cNvSpPr/>
              <p:nvPr/>
            </p:nvSpPr>
            <p:spPr>
              <a:xfrm>
                <a:off x="15485" y="7478"/>
                <a:ext cx="1075" cy="4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p>
            </p:txBody>
          </p:sp>
        </p:grpSp>
      </p:grpSp>
      <p:grpSp>
        <p:nvGrpSpPr>
          <p:cNvPr id="13" name="组合 12"/>
          <p:cNvGrpSpPr/>
          <p:nvPr/>
        </p:nvGrpSpPr>
        <p:grpSpPr>
          <a:xfrm>
            <a:off x="7733238" y="4226635"/>
            <a:ext cx="3765194" cy="955236"/>
            <a:chOff x="11754" y="7588"/>
            <a:chExt cx="6542" cy="1884"/>
          </a:xfrm>
        </p:grpSpPr>
        <p:sp>
          <p:nvSpPr>
            <p:cNvPr id="14" name="圆角矩形 13"/>
            <p:cNvSpPr/>
            <p:nvPr/>
          </p:nvSpPr>
          <p:spPr>
            <a:xfrm>
              <a:off x="11754" y="7588"/>
              <a:ext cx="6499" cy="1884"/>
            </a:xfrm>
            <a:prstGeom prst="round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2626" y="7723"/>
                  <a:ext cx="5670" cy="1639"/>
                </a:xfrm>
                <a:prstGeom prst="rect">
                  <a:avLst/>
                </a:prstGeom>
                <a:noFill/>
              </p:spPr>
              <p:txBody>
                <a:bodyPr wrap="square" rtlCol="0">
                  <a:spAutoFit/>
                </a:bodyPr>
                <a:lstStyle/>
                <a:p>
                  <a:r>
                    <a:rPr lang="fa-IR" sz="1200" dirty="0"/>
                    <a:t>⌊</a:t>
                  </a:r>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i="1">
                              <a:latin typeface="Cambria Math" panose="02040503050406030204" pitchFamily="18" charset="0"/>
                            </a:rPr>
                            <m:t>1</m:t>
                          </m:r>
                        </m:sub>
                      </m:sSub>
                    </m:oMath>
                  </a14:m>
                  <a:r>
                    <a:rPr lang="fa-IR" sz="1200" dirty="0"/>
                    <a:t>⌋</a:t>
                  </a:r>
                  <a:r>
                    <a:rPr lang="sv-SE" sz="1200" dirty="0"/>
                    <a:t> </a:t>
                  </a:r>
                  <a:r>
                    <a:rPr lang="en-US" altLang="zh-CN" sz="1200" dirty="0">
                      <a:sym typeface="+mn-ea"/>
                    </a:rPr>
                    <a:t>=14</a:t>
                  </a:r>
                  <a:endParaRPr lang="en-US" altLang="zh-CN" sz="1200" dirty="0"/>
                </a:p>
                <a:p>
                  <a:r>
                    <a:rPr lang="fa-IR" sz="1200" dirty="0"/>
                    <a:t>⌊</a:t>
                  </a:r>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b="0" i="1" smtClean="0">
                              <a:latin typeface="Cambria Math" panose="02040503050406030204" pitchFamily="18" charset="0"/>
                            </a:rPr>
                            <m:t>2</m:t>
                          </m:r>
                        </m:sub>
                      </m:sSub>
                    </m:oMath>
                  </a14:m>
                  <a:r>
                    <a:rPr lang="fa-IR" sz="1200" dirty="0"/>
                    <a:t>⌋</a:t>
                  </a:r>
                  <a:r>
                    <a:rPr lang="sv-SE" sz="1200" dirty="0"/>
                    <a:t> </a:t>
                  </a:r>
                  <a:r>
                    <a:rPr lang="en-US" altLang="zh-CN" sz="1200" dirty="0"/>
                    <a:t>=11</a:t>
                  </a:r>
                  <a:endParaRPr lang="zh-CN" altLang="en-US" sz="1200" dirty="0"/>
                </a:p>
                <a:p>
                  <a:r>
                    <a:rPr lang="fa-IR" sz="1200" dirty="0"/>
                    <a:t>⌊</a:t>
                  </a:r>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b="0" i="1" smtClean="0">
                              <a:latin typeface="Cambria Math" panose="02040503050406030204" pitchFamily="18" charset="0"/>
                            </a:rPr>
                            <m:t>3</m:t>
                          </m:r>
                        </m:sub>
                      </m:sSub>
                    </m:oMath>
                  </a14:m>
                  <a:r>
                    <a:rPr lang="fa-IR" sz="1200" dirty="0"/>
                    <a:t>⌋</a:t>
                  </a:r>
                  <a:r>
                    <a:rPr lang="sv-SE" sz="1200" dirty="0"/>
                    <a:t> </a:t>
                  </a:r>
                  <a:r>
                    <a:rPr lang="en-US" altLang="zh-CN" sz="1200" dirty="0">
                      <a:sym typeface="+mn-ea"/>
                    </a:rPr>
                    <a:t>= 17</a:t>
                  </a:r>
                </a:p>
                <a:p>
                  <a:r>
                    <a:rPr lang="en-US" altLang="zh-CN" sz="1200" dirty="0">
                      <a:sym typeface="+mn-ea"/>
                    </a:rPr>
                    <a:t>Total Data=3772+2956+4200=10928</a:t>
                  </a:r>
                </a:p>
              </p:txBody>
            </p:sp>
          </mc:Choice>
          <mc:Fallback xmlns="">
            <p:sp>
              <p:nvSpPr>
                <p:cNvPr id="15" name="文本框 14"/>
                <p:cNvSpPr txBox="1">
                  <a:spLocks noRot="1" noChangeAspect="1" noMove="1" noResize="1" noEditPoints="1" noAdjustHandles="1" noChangeArrowheads="1" noChangeShapeType="1" noTextEdit="1"/>
                </p:cNvSpPr>
                <p:nvPr/>
              </p:nvSpPr>
              <p:spPr>
                <a:xfrm>
                  <a:off x="12626" y="7723"/>
                  <a:ext cx="5670" cy="1639"/>
                </a:xfrm>
                <a:prstGeom prst="rect">
                  <a:avLst/>
                </a:prstGeom>
                <a:blipFill rotWithShape="0">
                  <a:blip r:embed="rId3"/>
                  <a:stretch>
                    <a:fillRect l="-374" b="-5147"/>
                  </a:stretch>
                </a:blipFill>
              </p:spPr>
              <p:txBody>
                <a:bodyPr/>
                <a:lstStyle/>
                <a:p>
                  <a:r>
                    <a:rPr lang="en-US">
                      <a:noFill/>
                    </a:rPr>
                    <a:t> </a:t>
                  </a:r>
                </a:p>
              </p:txBody>
            </p:sp>
          </mc:Fallback>
        </mc:AlternateContent>
        <p:grpSp>
          <p:nvGrpSpPr>
            <p:cNvPr id="16" name="组合 15"/>
            <p:cNvGrpSpPr/>
            <p:nvPr/>
          </p:nvGrpSpPr>
          <p:grpSpPr>
            <a:xfrm>
              <a:off x="11816" y="7834"/>
              <a:ext cx="810" cy="1278"/>
              <a:chOff x="15485" y="7478"/>
              <a:chExt cx="810" cy="1278"/>
            </a:xfrm>
          </p:grpSpPr>
          <p:grpSp>
            <p:nvGrpSpPr>
              <p:cNvPr id="17" name="组合 16"/>
              <p:cNvGrpSpPr/>
              <p:nvPr/>
            </p:nvGrpSpPr>
            <p:grpSpPr>
              <a:xfrm>
                <a:off x="15485" y="7904"/>
                <a:ext cx="810" cy="852"/>
                <a:chOff x="3038" y="7509"/>
                <a:chExt cx="810" cy="852"/>
              </a:xfrm>
            </p:grpSpPr>
            <p:sp>
              <p:nvSpPr>
                <p:cNvPr id="19" name="矩形 18"/>
                <p:cNvSpPr/>
                <p:nvPr/>
              </p:nvSpPr>
              <p:spPr>
                <a:xfrm>
                  <a:off x="3038" y="7509"/>
                  <a:ext cx="810"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U2</a:t>
                  </a:r>
                  <a:endParaRPr lang="en-US" altLang="zh-CN" dirty="0"/>
                </a:p>
              </p:txBody>
            </p:sp>
            <p:sp>
              <p:nvSpPr>
                <p:cNvPr id="20" name="矩形 19"/>
                <p:cNvSpPr/>
                <p:nvPr/>
              </p:nvSpPr>
              <p:spPr>
                <a:xfrm>
                  <a:off x="3038" y="7935"/>
                  <a:ext cx="810"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U3</a:t>
                  </a:r>
                  <a:endParaRPr lang="en-US" altLang="zh-CN" dirty="0"/>
                </a:p>
              </p:txBody>
            </p:sp>
          </p:grpSp>
          <p:sp>
            <p:nvSpPr>
              <p:cNvPr id="18" name="矩形 17"/>
              <p:cNvSpPr/>
              <p:nvPr/>
            </p:nvSpPr>
            <p:spPr>
              <a:xfrm>
                <a:off x="15485" y="7478"/>
                <a:ext cx="810"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endParaRPr lang="en-US" altLang="zh-CN" dirty="0"/>
              </a:p>
            </p:txBody>
          </p:sp>
        </p:grpSp>
      </p:grpSp>
      <p:grpSp>
        <p:nvGrpSpPr>
          <p:cNvPr id="21" name="组合 20"/>
          <p:cNvGrpSpPr/>
          <p:nvPr/>
        </p:nvGrpSpPr>
        <p:grpSpPr>
          <a:xfrm>
            <a:off x="5090728" y="4261428"/>
            <a:ext cx="2642640" cy="936506"/>
            <a:chOff x="6385" y="7640"/>
            <a:chExt cx="5264" cy="1884"/>
          </a:xfrm>
        </p:grpSpPr>
        <p:sp>
          <p:nvSpPr>
            <p:cNvPr id="22" name="圆角矩形 21"/>
            <p:cNvSpPr/>
            <p:nvPr/>
          </p:nvSpPr>
          <p:spPr>
            <a:xfrm>
              <a:off x="6385" y="7640"/>
              <a:ext cx="5048" cy="1884"/>
            </a:xfrm>
            <a:prstGeom prst="round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7282" y="7835"/>
                  <a:ext cx="4367" cy="1300"/>
                </a:xfrm>
                <a:prstGeom prst="rect">
                  <a:avLst/>
                </a:prstGeom>
                <a:noFill/>
              </p:spPr>
              <p:txBody>
                <a:bodyPr wrap="square" rtlCol="0">
                  <a:spAutoFit/>
                </a:bodyPr>
                <a:lstStyle/>
                <a:p>
                  <a:r>
                    <a:rPr lang="fa-IR" sz="1200" dirty="0"/>
                    <a:t>⌊</a:t>
                  </a:r>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i="1">
                              <a:latin typeface="Cambria Math" panose="02040503050406030204" pitchFamily="18" charset="0"/>
                            </a:rPr>
                            <m:t>1</m:t>
                          </m:r>
                        </m:sub>
                      </m:sSub>
                    </m:oMath>
                  </a14:m>
                  <a:r>
                    <a:rPr lang="fa-IR" sz="1200" dirty="0"/>
                    <a:t>⌋</a:t>
                  </a:r>
                  <a:r>
                    <a:rPr lang="sv-SE" sz="1200" dirty="0"/>
                    <a:t> </a:t>
                  </a:r>
                  <a:r>
                    <a:rPr lang="en-US" altLang="zh-CN" sz="1200" dirty="0"/>
                    <a:t>= 18</a:t>
                  </a:r>
                  <a:endParaRPr lang="zh-CN" altLang="en-US" sz="1200" dirty="0"/>
                </a:p>
                <a:p>
                  <a:r>
                    <a:rPr lang="fa-IR" sz="1200" dirty="0"/>
                    <a:t>⌊</a:t>
                  </a:r>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b="0" i="1" smtClean="0">
                              <a:latin typeface="Cambria Math" panose="02040503050406030204" pitchFamily="18" charset="0"/>
                            </a:rPr>
                            <m:t>2</m:t>
                          </m:r>
                        </m:sub>
                      </m:sSub>
                    </m:oMath>
                  </a14:m>
                  <a:r>
                    <a:rPr lang="fa-IR" sz="1200" dirty="0"/>
                    <a:t>⌋</a:t>
                  </a:r>
                  <a:r>
                    <a:rPr lang="sv-SE" sz="1200" dirty="0"/>
                    <a:t> </a:t>
                  </a:r>
                  <a:r>
                    <a:rPr lang="en-US" altLang="zh-CN" sz="1200" dirty="0">
                      <a:sym typeface="+mn-ea"/>
                    </a:rPr>
                    <a:t>= 13</a:t>
                  </a:r>
                </a:p>
                <a:p>
                  <a:r>
                    <a:rPr lang="en-US" altLang="zh-CN" sz="1200" dirty="0">
                      <a:sym typeface="+mn-ea"/>
                    </a:rPr>
                    <a:t>Total Data= 4848+3500= 8348</a:t>
                  </a:r>
                </a:p>
              </p:txBody>
            </p:sp>
          </mc:Choice>
          <mc:Fallback xmlns="">
            <p:sp>
              <p:nvSpPr>
                <p:cNvPr id="23" name="文本框 22"/>
                <p:cNvSpPr txBox="1">
                  <a:spLocks noRot="1" noChangeAspect="1" noMove="1" noResize="1" noEditPoints="1" noAdjustHandles="1" noChangeArrowheads="1" noChangeShapeType="1" noTextEdit="1"/>
                </p:cNvSpPr>
                <p:nvPr/>
              </p:nvSpPr>
              <p:spPr>
                <a:xfrm>
                  <a:off x="7282" y="7835"/>
                  <a:ext cx="4367" cy="1300"/>
                </a:xfrm>
                <a:prstGeom prst="rect">
                  <a:avLst/>
                </a:prstGeom>
                <a:blipFill rotWithShape="0">
                  <a:blip r:embed="rId4"/>
                  <a:stretch>
                    <a:fillRect l="-556" b="-6604"/>
                  </a:stretch>
                </a:blipFill>
              </p:spPr>
              <p:txBody>
                <a:bodyPr/>
                <a:lstStyle/>
                <a:p>
                  <a:r>
                    <a:rPr lang="en-US">
                      <a:noFill/>
                    </a:rPr>
                    <a:t> </a:t>
                  </a:r>
                </a:p>
              </p:txBody>
            </p:sp>
          </mc:Fallback>
        </mc:AlternateContent>
        <p:grpSp>
          <p:nvGrpSpPr>
            <p:cNvPr id="24" name="组合 23"/>
            <p:cNvGrpSpPr/>
            <p:nvPr/>
          </p:nvGrpSpPr>
          <p:grpSpPr>
            <a:xfrm>
              <a:off x="6472" y="7946"/>
              <a:ext cx="810" cy="1278"/>
              <a:chOff x="15485" y="7478"/>
              <a:chExt cx="810" cy="1278"/>
            </a:xfrm>
          </p:grpSpPr>
          <p:grpSp>
            <p:nvGrpSpPr>
              <p:cNvPr id="25" name="组合 24"/>
              <p:cNvGrpSpPr/>
              <p:nvPr/>
            </p:nvGrpSpPr>
            <p:grpSpPr>
              <a:xfrm>
                <a:off x="15485" y="7904"/>
                <a:ext cx="810" cy="852"/>
                <a:chOff x="3038" y="7509"/>
                <a:chExt cx="810" cy="852"/>
              </a:xfrm>
            </p:grpSpPr>
            <p:sp>
              <p:nvSpPr>
                <p:cNvPr id="27" name="矩形 26"/>
                <p:cNvSpPr/>
                <p:nvPr/>
              </p:nvSpPr>
              <p:spPr>
                <a:xfrm>
                  <a:off x="3038" y="7509"/>
                  <a:ext cx="810"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U2</a:t>
                  </a:r>
                </a:p>
              </p:txBody>
            </p:sp>
            <p:sp>
              <p:nvSpPr>
                <p:cNvPr id="28" name="矩形 27"/>
                <p:cNvSpPr/>
                <p:nvPr/>
              </p:nvSpPr>
              <p:spPr>
                <a:xfrm>
                  <a:off x="3038" y="7935"/>
                  <a:ext cx="810"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grpSp>
          <p:sp>
            <p:nvSpPr>
              <p:cNvPr id="26" name="矩形 25"/>
              <p:cNvSpPr/>
              <p:nvPr/>
            </p:nvSpPr>
            <p:spPr>
              <a:xfrm>
                <a:off x="15485" y="7478"/>
                <a:ext cx="810"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p>
            </p:txBody>
          </p:sp>
        </p:grpSp>
      </p:grpSp>
      <p:grpSp>
        <p:nvGrpSpPr>
          <p:cNvPr id="30" name="组合 20">
            <a:extLst>
              <a:ext uri="{FF2B5EF4-FFF2-40B4-BE49-F238E27FC236}">
                <a16:creationId xmlns:a16="http://schemas.microsoft.com/office/drawing/2014/main" xmlns="" id="{1C30F7B6-9C44-4EA9-F09C-ED7509998BFC}"/>
              </a:ext>
            </a:extLst>
          </p:cNvPr>
          <p:cNvGrpSpPr/>
          <p:nvPr/>
        </p:nvGrpSpPr>
        <p:grpSpPr>
          <a:xfrm>
            <a:off x="2454726" y="4263414"/>
            <a:ext cx="2667141" cy="936506"/>
            <a:chOff x="6385" y="7640"/>
            <a:chExt cx="5264" cy="1884"/>
          </a:xfrm>
        </p:grpSpPr>
        <p:sp>
          <p:nvSpPr>
            <p:cNvPr id="32" name="圆角矩形 21">
              <a:extLst>
                <a:ext uri="{FF2B5EF4-FFF2-40B4-BE49-F238E27FC236}">
                  <a16:creationId xmlns:a16="http://schemas.microsoft.com/office/drawing/2014/main" xmlns="" id="{BDB8BD48-2C59-9EF0-5A2E-FC545A026C31}"/>
                </a:ext>
              </a:extLst>
            </p:cNvPr>
            <p:cNvSpPr/>
            <p:nvPr/>
          </p:nvSpPr>
          <p:spPr>
            <a:xfrm>
              <a:off x="6385" y="7640"/>
              <a:ext cx="5048" cy="1884"/>
            </a:xfrm>
            <a:prstGeom prst="round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22">
                  <a:extLst>
                    <a:ext uri="{FF2B5EF4-FFF2-40B4-BE49-F238E27FC236}">
                      <a16:creationId xmlns:a16="http://schemas.microsoft.com/office/drawing/2014/main" xmlns="" id="{58154307-4759-DB8C-8059-DE1FC3A06FA2}"/>
                    </a:ext>
                  </a:extLst>
                </p:cNvPr>
                <p:cNvSpPr txBox="1"/>
                <p:nvPr/>
              </p:nvSpPr>
              <p:spPr>
                <a:xfrm>
                  <a:off x="7282" y="7835"/>
                  <a:ext cx="4367" cy="1672"/>
                </a:xfrm>
                <a:prstGeom prst="rect">
                  <a:avLst/>
                </a:prstGeom>
                <a:noFill/>
              </p:spPr>
              <p:txBody>
                <a:bodyPr wrap="square" rtlCol="0">
                  <a:spAutoFit/>
                </a:bodyPr>
                <a:lstStyle/>
                <a:p>
                  <a:r>
                    <a:rPr lang="fa-IR" sz="1200" dirty="0"/>
                    <a:t>⌊</a:t>
                  </a:r>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i="1">
                              <a:latin typeface="Cambria Math" panose="02040503050406030204" pitchFamily="18" charset="0"/>
                            </a:rPr>
                            <m:t>1</m:t>
                          </m:r>
                        </m:sub>
                      </m:sSub>
                    </m:oMath>
                  </a14:m>
                  <a:r>
                    <a:rPr lang="fa-IR" sz="1200" dirty="0"/>
                    <a:t>⌋</a:t>
                  </a:r>
                  <a:r>
                    <a:rPr lang="en-US" altLang="zh-CN" sz="1200" dirty="0"/>
                    <a:t> = 16</a:t>
                  </a:r>
                  <a:endParaRPr lang="zh-CN" altLang="en-US" sz="1200" dirty="0"/>
                </a:p>
                <a:p>
                  <a:r>
                    <a:rPr lang="fa-IR" sz="1200" dirty="0"/>
                    <a:t>⌊</a:t>
                  </a:r>
                  <a14:m>
                    <m:oMath xmlns:m="http://schemas.openxmlformats.org/officeDocument/2006/math">
                      <m:sSub>
                        <m:sSubPr>
                          <m:ctrlPr>
                            <a:rPr lang="fa-IR" sz="1200" i="1">
                              <a:latin typeface="Cambria Math" panose="02040503050406030204" pitchFamily="18" charset="0"/>
                            </a:rPr>
                          </m:ctrlPr>
                        </m:sSubPr>
                        <m:e>
                          <m:r>
                            <a:rPr lang="en-US" sz="1200" i="1">
                              <a:latin typeface="Cambria Math" panose="02040503050406030204" pitchFamily="18" charset="0"/>
                            </a:rPr>
                            <m:t>𝑆𝑝𝑒𝑒𝑑</m:t>
                          </m:r>
                        </m:e>
                        <m:sub>
                          <m:r>
                            <a:rPr lang="sv-SE" sz="1200" b="0" i="1" smtClean="0">
                              <a:latin typeface="Cambria Math" panose="02040503050406030204" pitchFamily="18" charset="0"/>
                            </a:rPr>
                            <m:t>3</m:t>
                          </m:r>
                        </m:sub>
                      </m:sSub>
                    </m:oMath>
                  </a14:m>
                  <a:r>
                    <a:rPr lang="fa-IR" sz="1200" dirty="0"/>
                    <a:t>⌋</a:t>
                  </a:r>
                  <a:r>
                    <a:rPr lang="en-US" altLang="zh-CN" sz="1200" dirty="0"/>
                    <a:t>= </a:t>
                  </a:r>
                  <a:r>
                    <a:rPr lang="en-US" altLang="zh-CN" sz="1200" dirty="0">
                      <a:sym typeface="+mn-ea"/>
                    </a:rPr>
                    <a:t> 21</a:t>
                  </a:r>
                </a:p>
                <a:p>
                  <a:r>
                    <a:rPr lang="en-US" altLang="zh-CN" sz="1200" dirty="0">
                      <a:sym typeface="+mn-ea"/>
                    </a:rPr>
                    <a:t>Total Data=4310 + 4200=8510</a:t>
                  </a:r>
                </a:p>
                <a:p>
                  <a:endParaRPr lang="en-US" altLang="zh-CN" sz="1200" dirty="0">
                    <a:sym typeface="+mn-ea"/>
                  </a:endParaRPr>
                </a:p>
              </p:txBody>
            </p:sp>
          </mc:Choice>
          <mc:Fallback xmlns="">
            <p:sp>
              <p:nvSpPr>
                <p:cNvPr id="33" name="文本框 22">
                  <a:extLst>
                    <a:ext uri="{FF2B5EF4-FFF2-40B4-BE49-F238E27FC236}">
                      <a16:creationId xmlns:a16="http://schemas.microsoft.com/office/drawing/2014/main" xmlns="" id="{58154307-4759-DB8C-8059-DE1FC3A06FA2}"/>
                    </a:ext>
                  </a:extLst>
                </p:cNvPr>
                <p:cNvSpPr txBox="1">
                  <a:spLocks noRot="1" noChangeAspect="1" noMove="1" noResize="1" noEditPoints="1" noAdjustHandles="1" noChangeArrowheads="1" noChangeShapeType="1" noTextEdit="1"/>
                </p:cNvSpPr>
                <p:nvPr/>
              </p:nvSpPr>
              <p:spPr>
                <a:xfrm>
                  <a:off x="7282" y="7835"/>
                  <a:ext cx="4367" cy="1672"/>
                </a:xfrm>
                <a:prstGeom prst="rect">
                  <a:avLst/>
                </a:prstGeom>
                <a:blipFill rotWithShape="0">
                  <a:blip r:embed="rId5"/>
                  <a:stretch>
                    <a:fillRect l="-275" t="-735"/>
                  </a:stretch>
                </a:blipFill>
              </p:spPr>
              <p:txBody>
                <a:bodyPr/>
                <a:lstStyle/>
                <a:p>
                  <a:r>
                    <a:rPr lang="en-US">
                      <a:noFill/>
                    </a:rPr>
                    <a:t> </a:t>
                  </a:r>
                </a:p>
              </p:txBody>
            </p:sp>
          </mc:Fallback>
        </mc:AlternateContent>
        <p:grpSp>
          <p:nvGrpSpPr>
            <p:cNvPr id="34" name="组合 23">
              <a:extLst>
                <a:ext uri="{FF2B5EF4-FFF2-40B4-BE49-F238E27FC236}">
                  <a16:creationId xmlns:a16="http://schemas.microsoft.com/office/drawing/2014/main" xmlns="" id="{07F90EE1-4A1C-393D-C1B9-1A595C841F1B}"/>
                </a:ext>
              </a:extLst>
            </p:cNvPr>
            <p:cNvGrpSpPr/>
            <p:nvPr/>
          </p:nvGrpSpPr>
          <p:grpSpPr>
            <a:xfrm>
              <a:off x="6472" y="7946"/>
              <a:ext cx="810" cy="1278"/>
              <a:chOff x="15485" y="7478"/>
              <a:chExt cx="810" cy="1278"/>
            </a:xfrm>
          </p:grpSpPr>
          <p:grpSp>
            <p:nvGrpSpPr>
              <p:cNvPr id="35" name="组合 24">
                <a:extLst>
                  <a:ext uri="{FF2B5EF4-FFF2-40B4-BE49-F238E27FC236}">
                    <a16:creationId xmlns:a16="http://schemas.microsoft.com/office/drawing/2014/main" xmlns="" id="{169AC200-C29F-969F-A136-67935D94EC55}"/>
                  </a:ext>
                </a:extLst>
              </p:cNvPr>
              <p:cNvGrpSpPr/>
              <p:nvPr/>
            </p:nvGrpSpPr>
            <p:grpSpPr>
              <a:xfrm>
                <a:off x="15485" y="7904"/>
                <a:ext cx="810" cy="852"/>
                <a:chOff x="3038" y="7509"/>
                <a:chExt cx="810" cy="852"/>
              </a:xfrm>
            </p:grpSpPr>
            <p:sp>
              <p:nvSpPr>
                <p:cNvPr id="37" name="矩形 26">
                  <a:extLst>
                    <a:ext uri="{FF2B5EF4-FFF2-40B4-BE49-F238E27FC236}">
                      <a16:creationId xmlns:a16="http://schemas.microsoft.com/office/drawing/2014/main" xmlns="" id="{C9D5FF13-7490-E9DA-C170-3C2FAA536F07}"/>
                    </a:ext>
                  </a:extLst>
                </p:cNvPr>
                <p:cNvSpPr/>
                <p:nvPr/>
              </p:nvSpPr>
              <p:spPr>
                <a:xfrm>
                  <a:off x="3038" y="7509"/>
                  <a:ext cx="810"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U3</a:t>
                  </a:r>
                </a:p>
              </p:txBody>
            </p:sp>
            <p:sp>
              <p:nvSpPr>
                <p:cNvPr id="38" name="矩形 27">
                  <a:extLst>
                    <a:ext uri="{FF2B5EF4-FFF2-40B4-BE49-F238E27FC236}">
                      <a16:creationId xmlns:a16="http://schemas.microsoft.com/office/drawing/2014/main" xmlns="" id="{FD52DCDA-E07A-6E33-B46A-5479DA16DFCA}"/>
                    </a:ext>
                  </a:extLst>
                </p:cNvPr>
                <p:cNvSpPr/>
                <p:nvPr/>
              </p:nvSpPr>
              <p:spPr>
                <a:xfrm>
                  <a:off x="3038" y="7935"/>
                  <a:ext cx="810"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grpSp>
          <p:sp>
            <p:nvSpPr>
              <p:cNvPr id="36" name="矩形 25">
                <a:extLst>
                  <a:ext uri="{FF2B5EF4-FFF2-40B4-BE49-F238E27FC236}">
                    <a16:creationId xmlns:a16="http://schemas.microsoft.com/office/drawing/2014/main" xmlns="" id="{78D8E9FA-8EB9-FB85-C8F9-75A17F2F0E30}"/>
                  </a:ext>
                </a:extLst>
              </p:cNvPr>
              <p:cNvSpPr/>
              <p:nvPr/>
            </p:nvSpPr>
            <p:spPr>
              <a:xfrm>
                <a:off x="15485" y="7478"/>
                <a:ext cx="810" cy="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U1</a:t>
                </a:r>
              </a:p>
            </p:txBody>
          </p:sp>
        </p:grpSp>
      </p:grpSp>
      <p:graphicFrame>
        <p:nvGraphicFramePr>
          <p:cNvPr id="31" name="Table 30">
            <a:extLst>
              <a:ext uri="{FF2B5EF4-FFF2-40B4-BE49-F238E27FC236}">
                <a16:creationId xmlns:a16="http://schemas.microsoft.com/office/drawing/2014/main" xmlns="" id="{DF00F326-F68C-43C4-F977-ECC1132EA833}"/>
              </a:ext>
            </a:extLst>
          </p:cNvPr>
          <p:cNvGraphicFramePr>
            <a:graphicFrameLocks noGrp="1"/>
          </p:cNvGraphicFramePr>
          <p:nvPr>
            <p:extLst>
              <p:ext uri="{D42A27DB-BD31-4B8C-83A1-F6EECF244321}">
                <p14:modId xmlns:p14="http://schemas.microsoft.com/office/powerpoint/2010/main" val="1793719005"/>
              </p:ext>
            </p:extLst>
          </p:nvPr>
        </p:nvGraphicFramePr>
        <p:xfrm>
          <a:off x="569033" y="1651774"/>
          <a:ext cx="10972800" cy="584200"/>
        </p:xfrm>
        <a:graphic>
          <a:graphicData uri="http://schemas.openxmlformats.org/drawingml/2006/table">
            <a:tbl>
              <a:tblPr firstRow="1" bandRow="1">
                <a:gradFill rotWithShape="1">
                  <a:gsLst>
                    <a:gs pos="0">
                      <a:srgbClr val="6096E6">
                        <a:lumMod val="110000"/>
                        <a:satMod val="105000"/>
                        <a:tint val="67000"/>
                      </a:srgbClr>
                    </a:gs>
                    <a:gs pos="50000">
                      <a:srgbClr val="6096E6">
                        <a:lumMod val="105000"/>
                        <a:satMod val="103000"/>
                        <a:tint val="73000"/>
                      </a:srgbClr>
                    </a:gs>
                    <a:gs pos="100000">
                      <a:srgbClr val="6096E6">
                        <a:lumMod val="105000"/>
                        <a:satMod val="109000"/>
                        <a:tint val="81000"/>
                      </a:srgbClr>
                    </a:gs>
                  </a:gsLst>
                  <a:lin ang="5400000" scaled="0"/>
                </a:gradFill>
                <a:effectLst/>
              </a:tblPr>
              <a:tblGrid>
                <a:gridCol w="462280">
                  <a:extLst>
                    <a:ext uri="{9D8B030D-6E8A-4147-A177-3AD203B41FA5}">
                      <a16:colId xmlns:a16="http://schemas.microsoft.com/office/drawing/2014/main" xmlns="" val="710327016"/>
                    </a:ext>
                  </a:extLst>
                </a:gridCol>
                <a:gridCol w="389255">
                  <a:extLst>
                    <a:ext uri="{9D8B030D-6E8A-4147-A177-3AD203B41FA5}">
                      <a16:colId xmlns:a16="http://schemas.microsoft.com/office/drawing/2014/main" xmlns="" val="2963749388"/>
                    </a:ext>
                  </a:extLst>
                </a:gridCol>
                <a:gridCol w="389255">
                  <a:extLst>
                    <a:ext uri="{9D8B030D-6E8A-4147-A177-3AD203B41FA5}">
                      <a16:colId xmlns:a16="http://schemas.microsoft.com/office/drawing/2014/main" xmlns="" val="1819417598"/>
                    </a:ext>
                  </a:extLst>
                </a:gridCol>
                <a:gridCol w="389255">
                  <a:extLst>
                    <a:ext uri="{9D8B030D-6E8A-4147-A177-3AD203B41FA5}">
                      <a16:colId xmlns:a16="http://schemas.microsoft.com/office/drawing/2014/main" xmlns="" val="679563661"/>
                    </a:ext>
                  </a:extLst>
                </a:gridCol>
                <a:gridCol w="389255">
                  <a:extLst>
                    <a:ext uri="{9D8B030D-6E8A-4147-A177-3AD203B41FA5}">
                      <a16:colId xmlns:a16="http://schemas.microsoft.com/office/drawing/2014/main" xmlns="" val="3475495580"/>
                    </a:ext>
                  </a:extLst>
                </a:gridCol>
                <a:gridCol w="389255">
                  <a:extLst>
                    <a:ext uri="{9D8B030D-6E8A-4147-A177-3AD203B41FA5}">
                      <a16:colId xmlns:a16="http://schemas.microsoft.com/office/drawing/2014/main" xmlns="" val="2656663804"/>
                    </a:ext>
                  </a:extLst>
                </a:gridCol>
                <a:gridCol w="389255">
                  <a:extLst>
                    <a:ext uri="{9D8B030D-6E8A-4147-A177-3AD203B41FA5}">
                      <a16:colId xmlns:a16="http://schemas.microsoft.com/office/drawing/2014/main" xmlns="" val="390820109"/>
                    </a:ext>
                  </a:extLst>
                </a:gridCol>
                <a:gridCol w="389255">
                  <a:extLst>
                    <a:ext uri="{9D8B030D-6E8A-4147-A177-3AD203B41FA5}">
                      <a16:colId xmlns:a16="http://schemas.microsoft.com/office/drawing/2014/main" xmlns="" val="928965723"/>
                    </a:ext>
                  </a:extLst>
                </a:gridCol>
                <a:gridCol w="389255">
                  <a:extLst>
                    <a:ext uri="{9D8B030D-6E8A-4147-A177-3AD203B41FA5}">
                      <a16:colId xmlns:a16="http://schemas.microsoft.com/office/drawing/2014/main" xmlns="" val="123580831"/>
                    </a:ext>
                  </a:extLst>
                </a:gridCol>
                <a:gridCol w="389255">
                  <a:extLst>
                    <a:ext uri="{9D8B030D-6E8A-4147-A177-3AD203B41FA5}">
                      <a16:colId xmlns:a16="http://schemas.microsoft.com/office/drawing/2014/main" xmlns="" val="2082685278"/>
                    </a:ext>
                  </a:extLst>
                </a:gridCol>
                <a:gridCol w="389255">
                  <a:extLst>
                    <a:ext uri="{9D8B030D-6E8A-4147-A177-3AD203B41FA5}">
                      <a16:colId xmlns:a16="http://schemas.microsoft.com/office/drawing/2014/main" xmlns="" val="2017524778"/>
                    </a:ext>
                  </a:extLst>
                </a:gridCol>
                <a:gridCol w="389255">
                  <a:extLst>
                    <a:ext uri="{9D8B030D-6E8A-4147-A177-3AD203B41FA5}">
                      <a16:colId xmlns:a16="http://schemas.microsoft.com/office/drawing/2014/main" xmlns="" val="4248100841"/>
                    </a:ext>
                  </a:extLst>
                </a:gridCol>
                <a:gridCol w="389255">
                  <a:extLst>
                    <a:ext uri="{9D8B030D-6E8A-4147-A177-3AD203B41FA5}">
                      <a16:colId xmlns:a16="http://schemas.microsoft.com/office/drawing/2014/main" xmlns="" val="2305816655"/>
                    </a:ext>
                  </a:extLst>
                </a:gridCol>
                <a:gridCol w="389255">
                  <a:extLst>
                    <a:ext uri="{9D8B030D-6E8A-4147-A177-3AD203B41FA5}">
                      <a16:colId xmlns:a16="http://schemas.microsoft.com/office/drawing/2014/main" xmlns="" val="1759944571"/>
                    </a:ext>
                  </a:extLst>
                </a:gridCol>
                <a:gridCol w="389890">
                  <a:extLst>
                    <a:ext uri="{9D8B030D-6E8A-4147-A177-3AD203B41FA5}">
                      <a16:colId xmlns:a16="http://schemas.microsoft.com/office/drawing/2014/main" xmlns="" val="2232307763"/>
                    </a:ext>
                  </a:extLst>
                </a:gridCol>
                <a:gridCol w="389255">
                  <a:extLst>
                    <a:ext uri="{9D8B030D-6E8A-4147-A177-3AD203B41FA5}">
                      <a16:colId xmlns:a16="http://schemas.microsoft.com/office/drawing/2014/main" xmlns="" val="3107260194"/>
                    </a:ext>
                  </a:extLst>
                </a:gridCol>
                <a:gridCol w="389255">
                  <a:extLst>
                    <a:ext uri="{9D8B030D-6E8A-4147-A177-3AD203B41FA5}">
                      <a16:colId xmlns:a16="http://schemas.microsoft.com/office/drawing/2014/main" xmlns="" val="2175158724"/>
                    </a:ext>
                  </a:extLst>
                </a:gridCol>
                <a:gridCol w="389255">
                  <a:extLst>
                    <a:ext uri="{9D8B030D-6E8A-4147-A177-3AD203B41FA5}">
                      <a16:colId xmlns:a16="http://schemas.microsoft.com/office/drawing/2014/main" xmlns="" val="823609696"/>
                    </a:ext>
                  </a:extLst>
                </a:gridCol>
                <a:gridCol w="389255">
                  <a:extLst>
                    <a:ext uri="{9D8B030D-6E8A-4147-A177-3AD203B41FA5}">
                      <a16:colId xmlns:a16="http://schemas.microsoft.com/office/drawing/2014/main" xmlns="" val="3067249429"/>
                    </a:ext>
                  </a:extLst>
                </a:gridCol>
                <a:gridCol w="389255">
                  <a:extLst>
                    <a:ext uri="{9D8B030D-6E8A-4147-A177-3AD203B41FA5}">
                      <a16:colId xmlns:a16="http://schemas.microsoft.com/office/drawing/2014/main" xmlns="" val="160320397"/>
                    </a:ext>
                  </a:extLst>
                </a:gridCol>
                <a:gridCol w="389255">
                  <a:extLst>
                    <a:ext uri="{9D8B030D-6E8A-4147-A177-3AD203B41FA5}">
                      <a16:colId xmlns:a16="http://schemas.microsoft.com/office/drawing/2014/main" xmlns="" val="1111064023"/>
                    </a:ext>
                  </a:extLst>
                </a:gridCol>
                <a:gridCol w="389255">
                  <a:extLst>
                    <a:ext uri="{9D8B030D-6E8A-4147-A177-3AD203B41FA5}">
                      <a16:colId xmlns:a16="http://schemas.microsoft.com/office/drawing/2014/main" xmlns="" val="3976684646"/>
                    </a:ext>
                  </a:extLst>
                </a:gridCol>
                <a:gridCol w="389255">
                  <a:extLst>
                    <a:ext uri="{9D8B030D-6E8A-4147-A177-3AD203B41FA5}">
                      <a16:colId xmlns:a16="http://schemas.microsoft.com/office/drawing/2014/main" xmlns="" val="1101701963"/>
                    </a:ext>
                  </a:extLst>
                </a:gridCol>
                <a:gridCol w="389255">
                  <a:extLst>
                    <a:ext uri="{9D8B030D-6E8A-4147-A177-3AD203B41FA5}">
                      <a16:colId xmlns:a16="http://schemas.microsoft.com/office/drawing/2014/main" xmlns="" val="1677170019"/>
                    </a:ext>
                  </a:extLst>
                </a:gridCol>
                <a:gridCol w="389255">
                  <a:extLst>
                    <a:ext uri="{9D8B030D-6E8A-4147-A177-3AD203B41FA5}">
                      <a16:colId xmlns:a16="http://schemas.microsoft.com/office/drawing/2014/main" xmlns="" val="2106873759"/>
                    </a:ext>
                  </a:extLst>
                </a:gridCol>
                <a:gridCol w="389255">
                  <a:extLst>
                    <a:ext uri="{9D8B030D-6E8A-4147-A177-3AD203B41FA5}">
                      <a16:colId xmlns:a16="http://schemas.microsoft.com/office/drawing/2014/main" xmlns="" val="415038839"/>
                    </a:ext>
                  </a:extLst>
                </a:gridCol>
                <a:gridCol w="389255">
                  <a:extLst>
                    <a:ext uri="{9D8B030D-6E8A-4147-A177-3AD203B41FA5}">
                      <a16:colId xmlns:a16="http://schemas.microsoft.com/office/drawing/2014/main" xmlns="" val="1493465628"/>
                    </a:ext>
                  </a:extLst>
                </a:gridCol>
                <a:gridCol w="389255">
                  <a:extLst>
                    <a:ext uri="{9D8B030D-6E8A-4147-A177-3AD203B41FA5}">
                      <a16:colId xmlns:a16="http://schemas.microsoft.com/office/drawing/2014/main" xmlns="" val="2350141676"/>
                    </a:ext>
                  </a:extLst>
                </a:gridCol>
              </a:tblGrid>
              <a:tr h="292100">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Speed</a:t>
                      </a:r>
                      <a:endParaRPr lang="en-US" altLang="en-US" sz="1100" dirty="0"/>
                    </a:p>
                  </a:txBody>
                  <a:tcPr marL="12700" marR="12700" marT="12700" anchor="ctr">
                    <a:lnL w="6350" cap="flat" cmpd="sng" algn="ctr">
                      <a:solidFill>
                        <a:srgbClr val="6096E6"/>
                      </a:solidFill>
                      <a:prstDash val="solid"/>
                      <a:miter lim="800000"/>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0</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1</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2</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3</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4</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5</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6</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7</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8</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9</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10</a:t>
                      </a:r>
                      <a:endParaRPr lang="en-US" altLang="en-US" sz="1100" dirty="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11</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12</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13</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14</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15</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16</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17</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18</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19</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20</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21</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22</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23</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24</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a:t>25</a:t>
                      </a:r>
                      <a:endParaRPr lang="en-US" altLang="en-US" sz="1100"/>
                    </a:p>
                  </a:txBody>
                  <a:tcPr marL="12700" marR="12700" marT="12700" anchor="ctr">
                    <a:lnL>
                      <a:noFill/>
                    </a:lnL>
                    <a:lnR>
                      <a:noFill/>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0" algn="ctr">
                        <a:buNone/>
                      </a:pPr>
                      <a:r>
                        <a:rPr lang="en-US" sz="1100" dirty="0"/>
                        <a:t>26</a:t>
                      </a:r>
                      <a:endParaRPr lang="en-US" altLang="en-US" sz="1100" dirty="0"/>
                    </a:p>
                  </a:txBody>
                  <a:tcPr marL="12700" marR="12700" marT="12700" anchor="ctr">
                    <a:lnL>
                      <a:noFill/>
                    </a:lnL>
                    <a:lnR w="6350" cap="flat" cmpd="sng" algn="ctr">
                      <a:solidFill>
                        <a:srgbClr val="6096E6"/>
                      </a:solidFill>
                      <a:prstDash val="solid"/>
                      <a:miter lim="800000"/>
                    </a:lnR>
                    <a:lnT w="6350" cap="flat" cmpd="sng" algn="ctr">
                      <a:solidFill>
                        <a:srgbClr val="6096E6"/>
                      </a:solidFill>
                      <a:prstDash val="solid"/>
                      <a:miter lim="800000"/>
                    </a:lnT>
                    <a:lnB w="12700" cap="flat" cmpd="sng" algn="ctr">
                      <a:solidFill>
                        <a:srgbClr val="FFFFFF"/>
                      </a:solidFill>
                      <a:prstDash val="solid"/>
                      <a:miter lim="800000"/>
                    </a:lnB>
                    <a:lnTlToBr w="12700" cmpd="sng">
                      <a:noFill/>
                      <a:prstDash val="solid"/>
                    </a:lnTlToBr>
                    <a:lnBlToTr w="12700" cmpd="sng">
                      <a:noFill/>
                      <a:prstDash val="solid"/>
                    </a:lnBlToTr>
                    <a:solidFill>
                      <a:srgbClr val="6096E6"/>
                    </a:solidFill>
                  </a:tcPr>
                </a:tc>
                <a:extLst>
                  <a:ext uri="{0D108BD9-81ED-4DB2-BD59-A6C34878D82A}">
                    <a16:rowId xmlns:a16="http://schemas.microsoft.com/office/drawing/2014/main" xmlns="" val="39168413"/>
                  </a:ext>
                </a:extLst>
              </a:tr>
              <a:tr h="29210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Data</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altLang="en-US" sz="1100" dirty="0"/>
                        <a:t>0</a:t>
                      </a:r>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a:t>275</a:t>
                      </a:r>
                      <a:endParaRPr lang="en-US" altLang="en-US" sz="110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544</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a:t>813</a:t>
                      </a:r>
                      <a:endParaRPr lang="en-US" altLang="en-US" sz="110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1082</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1351</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1620</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1889</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2158</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2427</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2696</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2965</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3234</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3503</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3772</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4041</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4310</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4579</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4848</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5117</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5386</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5655</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5924</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6193</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6462</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6731</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0" algn="ctr">
                        <a:buNone/>
                      </a:pPr>
                      <a:r>
                        <a:rPr lang="en-US" sz="1100" dirty="0"/>
                        <a:t>7000</a:t>
                      </a:r>
                      <a:endParaRPr lang="en-US" altLang="en-US" sz="1100" dirty="0"/>
                    </a:p>
                  </a:txBody>
                  <a:tcPr marL="12700" marR="12700" marT="12700" anchor="ctr">
                    <a:lnL w="6350" cap="flat" cmpd="sng" algn="ctr">
                      <a:solidFill>
                        <a:srgbClr val="6096E6"/>
                      </a:solidFill>
                      <a:prstDash val="solid"/>
                      <a:miter lim="800000"/>
                    </a:lnL>
                    <a:lnR w="6350" cap="flat" cmpd="sng" algn="ctr">
                      <a:solidFill>
                        <a:srgbClr val="6096E6"/>
                      </a:solidFill>
                      <a:prstDash val="solid"/>
                      <a:miter lim="800000"/>
                    </a:lnR>
                    <a:lnT w="12700" cap="flat" cmpd="sng" algn="ctr">
                      <a:solidFill>
                        <a:srgbClr val="FFFFFF"/>
                      </a:solidFill>
                      <a:prstDash val="solid"/>
                      <a:miter lim="800000"/>
                    </a:lnT>
                    <a:lnB w="6350" cap="flat" cmpd="sng" algn="ctr">
                      <a:solidFill>
                        <a:srgbClr val="6096E6"/>
                      </a:solidFill>
                      <a:prstDash val="solid"/>
                      <a:miter lim="800000"/>
                    </a:lnB>
                    <a:lnTlToBr w="12700" cmpd="sng">
                      <a:noFill/>
                      <a:prstDash val="solid"/>
                    </a:lnTlToBr>
                    <a:lnBlToTr w="12700" cmpd="sng">
                      <a:noFill/>
                      <a:prstDash val="solid"/>
                    </a:lnBlToTr>
                    <a:solidFill>
                      <a:srgbClr val="6096E6">
                        <a:alpha val="40000"/>
                      </a:srgbClr>
                    </a:solidFill>
                  </a:tcPr>
                </a:tc>
                <a:extLst>
                  <a:ext uri="{0D108BD9-81ED-4DB2-BD59-A6C34878D82A}">
                    <a16:rowId xmlns:a16="http://schemas.microsoft.com/office/drawing/2014/main" xmlns="" val="3663886493"/>
                  </a:ext>
                </a:extLst>
              </a:tr>
            </a:tbl>
          </a:graphicData>
        </a:graphic>
      </p:graphicFrame>
      <p:sp>
        <p:nvSpPr>
          <p:cNvPr id="4" name="TextBox 3"/>
          <p:cNvSpPr txBox="1"/>
          <p:nvPr/>
        </p:nvSpPr>
        <p:spPr>
          <a:xfrm>
            <a:off x="2388068" y="5246646"/>
            <a:ext cx="2746336" cy="738664"/>
          </a:xfrm>
          <a:prstGeom prst="rect">
            <a:avLst/>
          </a:prstGeom>
          <a:noFill/>
        </p:spPr>
        <p:txBody>
          <a:bodyPr wrap="square" rtlCol="0">
            <a:spAutoFit/>
          </a:bodyPr>
          <a:lstStyle/>
          <a:p>
            <a:r>
              <a:rPr lang="sv-SE" sz="1400" dirty="0">
                <a:solidFill>
                  <a:srgbClr val="00B050"/>
                </a:solidFill>
              </a:rPr>
              <a:t>Note: although U3 has speed 21 and can send 5655 bytes, but its buffer size is 4200 bytes.</a:t>
            </a:r>
            <a:endParaRPr lang="en-US" sz="1400" dirty="0">
              <a:solidFill>
                <a:srgbClr val="00B050"/>
              </a:solidFill>
            </a:endParaRPr>
          </a:p>
        </p:txBody>
      </p:sp>
      <p:sp>
        <p:nvSpPr>
          <p:cNvPr id="40" name="TextBox 39"/>
          <p:cNvSpPr txBox="1"/>
          <p:nvPr/>
        </p:nvSpPr>
        <p:spPr>
          <a:xfrm>
            <a:off x="5022586" y="5237048"/>
            <a:ext cx="2746336" cy="738664"/>
          </a:xfrm>
          <a:prstGeom prst="rect">
            <a:avLst/>
          </a:prstGeom>
          <a:noFill/>
        </p:spPr>
        <p:txBody>
          <a:bodyPr wrap="square" rtlCol="0">
            <a:spAutoFit/>
          </a:bodyPr>
          <a:lstStyle/>
          <a:p>
            <a:r>
              <a:rPr lang="sv-SE" sz="1400" dirty="0">
                <a:solidFill>
                  <a:srgbClr val="00B050"/>
                </a:solidFill>
              </a:rPr>
              <a:t>Note: although U2 has speed 13 and can send 3503 bytes, but its buffer size is 3500 bytes.</a:t>
            </a:r>
            <a:endParaRPr lang="en-US" sz="1400" dirty="0">
              <a:solidFill>
                <a:srgbClr val="00B050"/>
              </a:solidFill>
            </a:endParaRPr>
          </a:p>
        </p:txBody>
      </p:sp>
      <p:sp>
        <p:nvSpPr>
          <p:cNvPr id="41" name="TextBox 40"/>
          <p:cNvSpPr txBox="1"/>
          <p:nvPr/>
        </p:nvSpPr>
        <p:spPr>
          <a:xfrm>
            <a:off x="8030416" y="5181871"/>
            <a:ext cx="2746336" cy="738664"/>
          </a:xfrm>
          <a:prstGeom prst="rect">
            <a:avLst/>
          </a:prstGeom>
          <a:noFill/>
        </p:spPr>
        <p:txBody>
          <a:bodyPr wrap="square" rtlCol="0">
            <a:spAutoFit/>
          </a:bodyPr>
          <a:lstStyle/>
          <a:p>
            <a:r>
              <a:rPr lang="sv-SE" sz="1400" dirty="0">
                <a:solidFill>
                  <a:srgbClr val="00B050"/>
                </a:solidFill>
              </a:rPr>
              <a:t>Note: although U3 has speed 17 and can send 4579 bytes, but its buffer size is 4200 bytes.</a:t>
            </a:r>
            <a:endParaRPr lang="en-US" sz="1400" dirty="0">
              <a:solidFill>
                <a:srgbClr val="00B050"/>
              </a:solidFill>
            </a:endParaRPr>
          </a:p>
        </p:txBody>
      </p:sp>
    </p:spTree>
    <p:extLst>
      <p:ext uri="{BB962C8B-B14F-4D97-AF65-F5344CB8AC3E}">
        <p14:creationId xmlns:p14="http://schemas.microsoft.com/office/powerpoint/2010/main" val="2987132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219" y="1253060"/>
                <a:ext cx="12035562" cy="5836439"/>
              </a:xfrm>
            </p:spPr>
            <p:txBody>
              <a:bodyPr>
                <a:normAutofit/>
              </a:bodyPr>
              <a:lstStyle/>
              <a:p>
                <a:pPr>
                  <a:lnSpc>
                    <a:spcPct val="100000"/>
                  </a:lnSpc>
                </a:pPr>
                <a:r>
                  <a:rPr lang="en-US" altLang="zh-CN" sz="2000" dirty="0">
                    <a:solidFill>
                      <a:srgbClr val="00B050"/>
                    </a:solidFill>
                  </a:rPr>
                  <a:t>Objective</a:t>
                </a:r>
                <a:r>
                  <a:rPr lang="en-US" altLang="zh-CN" sz="2000" dirty="0">
                    <a:solidFill>
                      <a:schemeClr val="tx1"/>
                    </a:solidFill>
                  </a:rPr>
                  <a:t>: </a:t>
                </a:r>
                <a:r>
                  <a:rPr lang="en-US" altLang="zh-CN" sz="2000" dirty="0" err="1">
                    <a:solidFill>
                      <a:schemeClr val="tx1"/>
                    </a:solidFill>
                  </a:rPr>
                  <a:t>Maximise</a:t>
                </a:r>
                <a:r>
                  <a:rPr lang="en-US" altLang="zh-CN" sz="2000" dirty="0">
                    <a:solidFill>
                      <a:schemeClr val="tx1"/>
                    </a:solidFill>
                  </a:rPr>
                  <a:t> the sum of average speed of all users (</a:t>
                </a:r>
                <a14:m>
                  <m:oMath xmlns:m="http://schemas.openxmlformats.org/officeDocument/2006/math">
                    <m:sSub>
                      <m:sSubPr>
                        <m:ctrlPr>
                          <a:rPr lang="fa-IR"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𝐴𝑣𝑔</m:t>
                        </m:r>
                        <m:r>
                          <a:rPr lang="en-US" sz="2000" i="1">
                            <a:solidFill>
                              <a:schemeClr val="tx1"/>
                            </a:solidFill>
                            <a:latin typeface="Cambria Math" panose="02040503050406030204" pitchFamily="18" charset="0"/>
                          </a:rPr>
                          <m:t>_</m:t>
                        </m:r>
                        <m:r>
                          <a:rPr lang="en-US" sz="2000" i="1">
                            <a:solidFill>
                              <a:schemeClr val="tx1"/>
                            </a:solidFill>
                            <a:latin typeface="Cambria Math" panose="02040503050406030204" pitchFamily="18" charset="0"/>
                          </a:rPr>
                          <m:t>𝑆𝑝𝑒𝑒𝑑</m:t>
                        </m:r>
                      </m:e>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 </m:t>
                        </m:r>
                      </m:sub>
                    </m:sSub>
                  </m:oMath>
                </a14:m>
                <a:r>
                  <a:rPr lang="en-US" altLang="zh-CN" sz="2000" dirty="0">
                    <a:solidFill>
                      <a:schemeClr val="tx1"/>
                    </a:solidFill>
                  </a:rPr>
                  <a:t>), formulated as</a:t>
                </a:r>
              </a:p>
              <a:p>
                <a:pPr>
                  <a:lnSpc>
                    <a:spcPct val="100000"/>
                  </a:lnSpc>
                </a:pPr>
                <a:endParaRPr lang="en-US" altLang="zh-CN" sz="2000" dirty="0">
                  <a:solidFill>
                    <a:srgbClr val="C00000"/>
                  </a:solidFill>
                </a:endParaRPr>
              </a:p>
              <a:p>
                <a:pPr marL="0" indent="0">
                  <a:lnSpc>
                    <a:spcPct val="100000"/>
                  </a:lnSpc>
                  <a:buNone/>
                </a:pPr>
                <a:endParaRPr lang="en-US" altLang="zh-CN" sz="1100" dirty="0">
                  <a:solidFill>
                    <a:srgbClr val="C00000"/>
                  </a:solidFill>
                </a:endParaRPr>
              </a:p>
              <a:p>
                <a:pPr lvl="1"/>
                <a14:m>
                  <m:oMath xmlns:m="http://schemas.openxmlformats.org/officeDocument/2006/math">
                    <m:r>
                      <m:rPr>
                        <m:sty m:val="p"/>
                      </m:rPr>
                      <a:rPr lang="sv-SE" sz="1600">
                        <a:latin typeface="Cambria Math" panose="02040503050406030204" pitchFamily="18" charset="0"/>
                      </a:rPr>
                      <m:t>Where</m:t>
                    </m:r>
                    <m:r>
                      <a:rPr lang="sv-SE" sz="1600">
                        <a:latin typeface="Cambria Math" panose="02040503050406030204" pitchFamily="18" charset="0"/>
                      </a:rPr>
                      <m:t> </m:t>
                    </m:r>
                    <m:r>
                      <a:rPr lang="sv-SE" sz="1600">
                        <a:latin typeface="Cambria Math" panose="02040503050406030204" pitchFamily="18" charset="0"/>
                      </a:rPr>
                      <m:t>𝐵𝑒𝑠𝑡𝑆𝑝𝑒𝑒𝑑𝑈𝑠𝑒𝑟𝑠</m:t>
                    </m:r>
                    <m:r>
                      <a:rPr lang="sv-SE" sz="1600">
                        <a:latin typeface="Cambria Math" panose="02040503050406030204" pitchFamily="18" charset="0"/>
                      </a:rPr>
                      <m:t> </m:t>
                    </m:r>
                    <m:r>
                      <m:rPr>
                        <m:sty m:val="p"/>
                      </m:rPr>
                      <a:rPr lang="sv-SE" sz="1600">
                        <a:latin typeface="Cambria Math" panose="02040503050406030204" pitchFamily="18" charset="0"/>
                      </a:rPr>
                      <m:t>is</m:t>
                    </m:r>
                    <m:r>
                      <a:rPr lang="sv-SE" sz="1600">
                        <a:latin typeface="Cambria Math" panose="02040503050406030204" pitchFamily="18" charset="0"/>
                      </a:rPr>
                      <m:t> </m:t>
                    </m:r>
                    <m:r>
                      <m:rPr>
                        <m:sty m:val="p"/>
                      </m:rPr>
                      <a:rPr lang="sv-SE" sz="1600">
                        <a:latin typeface="Cambria Math" panose="02040503050406030204" pitchFamily="18" charset="0"/>
                      </a:rPr>
                      <m:t>sum</m:t>
                    </m:r>
                    <m:r>
                      <a:rPr lang="sv-SE" sz="1600">
                        <a:latin typeface="Cambria Math" panose="02040503050406030204" pitchFamily="18" charset="0"/>
                      </a:rPr>
                      <m:t> </m:t>
                    </m:r>
                    <m:r>
                      <m:rPr>
                        <m:sty m:val="p"/>
                      </m:rPr>
                      <a:rPr lang="sv-SE" sz="1600">
                        <a:latin typeface="Cambria Math" panose="02040503050406030204" pitchFamily="18" charset="0"/>
                      </a:rPr>
                      <m:t>of</m:t>
                    </m:r>
                    <m:r>
                      <a:rPr lang="sv-SE" sz="1600">
                        <a:latin typeface="Cambria Math" panose="02040503050406030204" pitchFamily="18" charset="0"/>
                      </a:rPr>
                      <m:t> </m:t>
                    </m:r>
                    <m:r>
                      <m:rPr>
                        <m:sty m:val="p"/>
                      </m:rPr>
                      <a:rPr lang="sv-SE" sz="1600">
                        <a:latin typeface="Cambria Math" panose="02040503050406030204" pitchFamily="18" charset="0"/>
                      </a:rPr>
                      <m:t>maximum</m:t>
                    </m:r>
                    <m:r>
                      <a:rPr lang="sv-SE" sz="1600">
                        <a:latin typeface="Cambria Math" panose="02040503050406030204" pitchFamily="18" charset="0"/>
                      </a:rPr>
                      <m:t> </m:t>
                    </m:r>
                    <m:r>
                      <m:rPr>
                        <m:sty m:val="p"/>
                      </m:rPr>
                      <a:rPr lang="sv-SE" sz="1600">
                        <a:latin typeface="Cambria Math" panose="02040503050406030204" pitchFamily="18" charset="0"/>
                      </a:rPr>
                      <m:t>speed</m:t>
                    </m:r>
                    <m:r>
                      <a:rPr lang="sv-SE" sz="1600">
                        <a:latin typeface="Cambria Math" panose="02040503050406030204" pitchFamily="18" charset="0"/>
                      </a:rPr>
                      <m:t> </m:t>
                    </m:r>
                    <m:r>
                      <m:rPr>
                        <m:sty m:val="p"/>
                      </m:rPr>
                      <a:rPr lang="sv-SE" sz="1600">
                        <a:latin typeface="Cambria Math" panose="02040503050406030204" pitchFamily="18" charset="0"/>
                      </a:rPr>
                      <m:t>of</m:t>
                    </m:r>
                    <m:r>
                      <a:rPr lang="sv-SE" sz="1600">
                        <a:latin typeface="Cambria Math" panose="02040503050406030204" pitchFamily="18" charset="0"/>
                      </a:rPr>
                      <m:t> </m:t>
                    </m:r>
                    <m:r>
                      <m:rPr>
                        <m:sty m:val="p"/>
                      </m:rPr>
                      <a:rPr lang="sv-SE" sz="1600">
                        <a:latin typeface="Cambria Math" panose="02040503050406030204" pitchFamily="18" charset="0"/>
                      </a:rPr>
                      <m:t>all</m:t>
                    </m:r>
                    <m:r>
                      <a:rPr lang="sv-SE" sz="1600">
                        <a:latin typeface="Cambria Math" panose="02040503050406030204" pitchFamily="18" charset="0"/>
                      </a:rPr>
                      <m:t> </m:t>
                    </m:r>
                    <m:r>
                      <m:rPr>
                        <m:sty m:val="p"/>
                      </m:rPr>
                      <a:rPr lang="sv-SE" sz="1600">
                        <a:latin typeface="Cambria Math" panose="02040503050406030204" pitchFamily="18" charset="0"/>
                      </a:rPr>
                      <m:t>users</m:t>
                    </m:r>
                    <m:r>
                      <a:rPr lang="sv-SE" sz="1600">
                        <a:latin typeface="Cambria Math" panose="02040503050406030204" pitchFamily="18" charset="0"/>
                      </a:rPr>
                      <m:t> </m:t>
                    </m:r>
                    <m:r>
                      <m:rPr>
                        <m:sty m:val="p"/>
                      </m:rPr>
                      <a:rPr lang="sv-SE" sz="1600">
                        <a:latin typeface="Cambria Math" panose="02040503050406030204" pitchFamily="18" charset="0"/>
                      </a:rPr>
                      <m:t>and</m:t>
                    </m:r>
                    <m:r>
                      <a:rPr lang="sv-SE" sz="1600">
                        <a:latin typeface="Cambria Math" panose="02040503050406030204" pitchFamily="18" charset="0"/>
                      </a:rPr>
                      <m:t> </m:t>
                    </m:r>
                    <m:r>
                      <m:rPr>
                        <m:sty m:val="p"/>
                      </m:rPr>
                      <a:rPr lang="sv-SE" sz="1600">
                        <a:latin typeface="Cambria Math" panose="02040503050406030204" pitchFamily="18" charset="0"/>
                      </a:rPr>
                      <m:t>can</m:t>
                    </m:r>
                    <m:r>
                      <a:rPr lang="sv-SE" sz="1600">
                        <a:latin typeface="Cambria Math" panose="02040503050406030204" pitchFamily="18" charset="0"/>
                      </a:rPr>
                      <m:t> </m:t>
                    </m:r>
                    <m:r>
                      <m:rPr>
                        <m:sty m:val="p"/>
                      </m:rPr>
                      <a:rPr lang="sv-SE" sz="1600">
                        <a:latin typeface="Cambria Math" panose="02040503050406030204" pitchFamily="18" charset="0"/>
                      </a:rPr>
                      <m:t>be</m:t>
                    </m:r>
                    <m:r>
                      <a:rPr lang="sv-SE" sz="1600">
                        <a:latin typeface="Cambria Math" panose="02040503050406030204" pitchFamily="18" charset="0"/>
                      </a:rPr>
                      <m:t> </m:t>
                    </m:r>
                    <m:r>
                      <m:rPr>
                        <m:sty m:val="p"/>
                      </m:rPr>
                      <a:rPr lang="sv-SE" sz="1600">
                        <a:latin typeface="Cambria Math" panose="02040503050406030204" pitchFamily="18" charset="0"/>
                      </a:rPr>
                      <m:t>calculated</m:t>
                    </m:r>
                    <m:r>
                      <a:rPr lang="sv-SE" sz="1600">
                        <a:latin typeface="Cambria Math" panose="02040503050406030204" pitchFamily="18" charset="0"/>
                      </a:rPr>
                      <m:t> </m:t>
                    </m:r>
                    <m:r>
                      <m:rPr>
                        <m:sty m:val="p"/>
                      </m:rPr>
                      <a:rPr lang="sv-SE" sz="1600">
                        <a:latin typeface="Cambria Math" panose="02040503050406030204" pitchFamily="18" charset="0"/>
                      </a:rPr>
                      <m:t>by</m:t>
                    </m:r>
                  </m:oMath>
                </a14:m>
                <a:endParaRPr lang="sv-SE" sz="1600" dirty="0">
                  <a:latin typeface="Cambria Math" panose="02040503050406030204" pitchFamily="18" charset="0"/>
                </a:endParaRPr>
              </a:p>
              <a:p>
                <a:pPr lvl="1"/>
                <a14:m>
                  <m:oMath xmlns:m="http://schemas.openxmlformats.org/officeDocument/2006/math">
                    <m:r>
                      <m:rPr>
                        <m:sty m:val="p"/>
                      </m:rPr>
                      <a:rPr lang="sv-SE" sz="1600">
                        <a:latin typeface="Cambria Math" panose="02040503050406030204" pitchFamily="18" charset="0"/>
                      </a:rPr>
                      <m:t>Indeed</m:t>
                    </m:r>
                    <m:r>
                      <a:rPr lang="sv-SE" sz="1600">
                        <a:latin typeface="Cambria Math" panose="02040503050406030204" pitchFamily="18" charset="0"/>
                      </a:rPr>
                      <m:t> </m:t>
                    </m:r>
                    <m:r>
                      <m:rPr>
                        <m:sty m:val="p"/>
                      </m:rPr>
                      <a:rPr lang="sv-SE" sz="1600">
                        <a:latin typeface="Cambria Math" panose="02040503050406030204" pitchFamily="18" charset="0"/>
                      </a:rPr>
                      <m:t>objective</m:t>
                    </m:r>
                    <m:r>
                      <a:rPr lang="sv-SE" sz="1600" b="0" i="0" smtClean="0">
                        <a:latin typeface="Cambria Math" panose="02040503050406030204" pitchFamily="18" charset="0"/>
                      </a:rPr>
                      <m:t> </m:t>
                    </m:r>
                    <m:r>
                      <m:rPr>
                        <m:sty m:val="p"/>
                      </m:rPr>
                      <a:rPr lang="sv-SE" sz="1600">
                        <a:latin typeface="Cambria Math" panose="02040503050406030204" pitchFamily="18" charset="0"/>
                      </a:rPr>
                      <m:t>function</m:t>
                    </m:r>
                    <m:r>
                      <a:rPr lang="sv-SE" sz="1600">
                        <a:latin typeface="Cambria Math" panose="02040503050406030204" pitchFamily="18" charset="0"/>
                      </a:rPr>
                      <m:t> </m:t>
                    </m:r>
                    <m:r>
                      <m:rPr>
                        <m:sty m:val="p"/>
                      </m:rPr>
                      <a:rPr lang="sv-SE" sz="1600">
                        <a:latin typeface="Cambria Math" panose="02040503050406030204" pitchFamily="18" charset="0"/>
                      </a:rPr>
                      <m:t>is</m:t>
                    </m:r>
                    <m:r>
                      <a:rPr lang="sv-SE" sz="1600">
                        <a:latin typeface="Cambria Math" panose="02040503050406030204" pitchFamily="18" charset="0"/>
                      </a:rPr>
                      <m:t> </m:t>
                    </m:r>
                    <m:r>
                      <m:rPr>
                        <m:sty m:val="p"/>
                      </m:rPr>
                      <a:rPr lang="sv-SE" sz="1600">
                        <a:latin typeface="Cambria Math" panose="02040503050406030204" pitchFamily="18" charset="0"/>
                      </a:rPr>
                      <m:t>a</m:t>
                    </m:r>
                    <m:r>
                      <a:rPr lang="sv-SE" sz="1600">
                        <a:latin typeface="Cambria Math" panose="02040503050406030204" pitchFamily="18" charset="0"/>
                      </a:rPr>
                      <m:t> </m:t>
                    </m:r>
                    <m:r>
                      <m:rPr>
                        <m:sty m:val="p"/>
                      </m:rPr>
                      <a:rPr lang="sv-SE" sz="1600">
                        <a:latin typeface="Cambria Math" panose="02040503050406030204" pitchFamily="18" charset="0"/>
                      </a:rPr>
                      <m:t>float</m:t>
                    </m:r>
                    <m:r>
                      <a:rPr lang="sv-SE" sz="1600">
                        <a:latin typeface="Cambria Math" panose="02040503050406030204" pitchFamily="18" charset="0"/>
                      </a:rPr>
                      <m:t> </m:t>
                    </m:r>
                    <m:r>
                      <m:rPr>
                        <m:sty m:val="p"/>
                      </m:rPr>
                      <a:rPr lang="sv-SE" sz="1600">
                        <a:latin typeface="Cambria Math" panose="02040503050406030204" pitchFamily="18" charset="0"/>
                      </a:rPr>
                      <m:t>number</m:t>
                    </m:r>
                    <m:r>
                      <a:rPr lang="sv-SE" sz="1600">
                        <a:latin typeface="Cambria Math" panose="02040503050406030204" pitchFamily="18" charset="0"/>
                      </a:rPr>
                      <m:t> </m:t>
                    </m:r>
                    <m:r>
                      <m:rPr>
                        <m:sty m:val="p"/>
                      </m:rPr>
                      <a:rPr lang="sv-SE" sz="1600">
                        <a:latin typeface="Cambria Math" panose="02040503050406030204" pitchFamily="18" charset="0"/>
                      </a:rPr>
                      <m:t>between</m:t>
                    </m:r>
                    <m:r>
                      <a:rPr lang="sv-SE" sz="1600">
                        <a:latin typeface="Cambria Math" panose="02040503050406030204" pitchFamily="18" charset="0"/>
                      </a:rPr>
                      <m:t> </m:t>
                    </m:r>
                    <m:r>
                      <a:rPr lang="sv-SE" sz="1600">
                        <a:latin typeface="Cambria Math" panose="02040503050406030204" pitchFamily="18" charset="0"/>
                      </a:rPr>
                      <m:t>0</m:t>
                    </m:r>
                    <m:r>
                      <a:rPr lang="sv-SE" sz="1600">
                        <a:latin typeface="Cambria Math" panose="02040503050406030204" pitchFamily="18" charset="0"/>
                      </a:rPr>
                      <m:t> </m:t>
                    </m:r>
                    <m:r>
                      <m:rPr>
                        <m:sty m:val="p"/>
                      </m:rPr>
                      <a:rPr lang="sv-SE" sz="1600">
                        <a:latin typeface="Cambria Math" panose="02040503050406030204" pitchFamily="18" charset="0"/>
                      </a:rPr>
                      <m:t>and</m:t>
                    </m:r>
                    <m:r>
                      <a:rPr lang="sv-SE" sz="1600">
                        <a:latin typeface="Cambria Math" panose="02040503050406030204" pitchFamily="18" charset="0"/>
                      </a:rPr>
                      <m:t> </m:t>
                    </m:r>
                    <m:r>
                      <a:rPr lang="sv-SE" sz="1600">
                        <a:latin typeface="Cambria Math" panose="02040503050406030204" pitchFamily="18" charset="0"/>
                      </a:rPr>
                      <m:t>1</m:t>
                    </m:r>
                    <m:r>
                      <a:rPr lang="sv-SE" sz="1600">
                        <a:latin typeface="Cambria Math" panose="02040503050406030204" pitchFamily="18" charset="0"/>
                      </a:rPr>
                      <m:t> </m:t>
                    </m:r>
                  </m:oMath>
                </a14:m>
                <a:endParaRPr lang="en-US" sz="1600" dirty="0"/>
              </a:p>
              <a:p>
                <a:pPr>
                  <a:lnSpc>
                    <a:spcPct val="100000"/>
                  </a:lnSpc>
                </a:pPr>
                <a:r>
                  <a:rPr lang="en-US" altLang="zh-CN" sz="2000" dirty="0">
                    <a:solidFill>
                      <a:srgbClr val="C00000"/>
                    </a:solidFill>
                  </a:rPr>
                  <a:t>Constraint</a:t>
                </a:r>
                <a:r>
                  <a:rPr lang="en-US" altLang="zh-CN" sz="2000" dirty="0">
                    <a:solidFill>
                      <a:schemeClr val="tx1"/>
                    </a:solidFill>
                  </a:rPr>
                  <a:t>: </a:t>
                </a:r>
                <a:r>
                  <a:rPr lang="en-US" altLang="zh-CN" sz="2000" dirty="0"/>
                  <a:t>More than one instance of the same user cannot be placed in the same column.</a:t>
                </a:r>
              </a:p>
              <a:p>
                <a:pPr>
                  <a:lnSpc>
                    <a:spcPct val="100000"/>
                  </a:lnSpc>
                </a:pPr>
                <a:r>
                  <a:rPr lang="en-US" altLang="zh-CN" sz="2000" dirty="0">
                    <a:solidFill>
                      <a:srgbClr val="C00000"/>
                    </a:solidFill>
                  </a:rPr>
                  <a:t>Penalty term</a:t>
                </a:r>
                <a:r>
                  <a:rPr lang="en-US" altLang="zh-CN" sz="2000" dirty="0">
                    <a:solidFill>
                      <a:srgbClr val="FF0000"/>
                    </a:solidFill>
                  </a:rPr>
                  <a:t>: </a:t>
                </a:r>
                <a:r>
                  <a:rPr lang="en-US" altLang="zh-CN" sz="2000" dirty="0"/>
                  <a:t>As we would like to send all the data, we apply a penalty term that shows which portion of total data of all users cannot be sent (</a:t>
                </a:r>
                <a14:m>
                  <m:oMath xmlns:m="http://schemas.openxmlformats.org/officeDocument/2006/math">
                    <m:r>
                      <a:rPr lang="en-US" sz="2000" i="1">
                        <a:solidFill>
                          <a:srgbClr val="FF0000"/>
                        </a:solidFill>
                        <a:latin typeface="Cambria Math" panose="02040503050406030204" pitchFamily="18" charset="0"/>
                      </a:rPr>
                      <m:t>𝐷𝑎𝑡𝑎</m:t>
                    </m:r>
                    <m:r>
                      <a:rPr lang="en-US" sz="2000" i="1">
                        <a:solidFill>
                          <a:srgbClr val="FF0000"/>
                        </a:solidFill>
                        <a:latin typeface="Cambria Math" panose="02040503050406030204" pitchFamily="18" charset="0"/>
                      </a:rPr>
                      <m:t>_</m:t>
                    </m:r>
                    <m:r>
                      <a:rPr lang="en-US" sz="2000" i="1">
                        <a:solidFill>
                          <a:srgbClr val="FF0000"/>
                        </a:solidFill>
                        <a:latin typeface="Cambria Math" panose="02040503050406030204" pitchFamily="18" charset="0"/>
                      </a:rPr>
                      <m:t>𝐿𝑜𝑠𝑠</m:t>
                    </m:r>
                  </m:oMath>
                </a14:m>
                <a:r>
                  <a:rPr lang="en-US" altLang="zh-CN" sz="2000" dirty="0"/>
                  <a:t>). Indeed, the penalty term is a float number in range 0 to 1, where 0 indicates no data loss. A solution with zero data loss is called as </a:t>
                </a:r>
                <a:r>
                  <a:rPr lang="en-US" altLang="zh-CN" sz="2000" i="1" dirty="0"/>
                  <a:t>‘feasible solution’</a:t>
                </a:r>
                <a:r>
                  <a:rPr lang="en-US" altLang="zh-CN" sz="2000" dirty="0"/>
                  <a:t>.</a:t>
                </a:r>
              </a:p>
              <a:p>
                <a:pPr>
                  <a:lnSpc>
                    <a:spcPct val="100000"/>
                  </a:lnSpc>
                </a:pPr>
                <a:endParaRPr lang="en-US" altLang="zh-CN" sz="2000" dirty="0">
                  <a:solidFill>
                    <a:schemeClr val="accent1"/>
                  </a:solidFill>
                </a:endParaRPr>
              </a:p>
              <a:p>
                <a:pPr marL="0" indent="0">
                  <a:lnSpc>
                    <a:spcPct val="100000"/>
                  </a:lnSpc>
                  <a:buNone/>
                </a:pPr>
                <a:endParaRPr lang="en-US" altLang="zh-CN" sz="2000" dirty="0">
                  <a:solidFill>
                    <a:schemeClr val="tx1"/>
                  </a:solidFill>
                </a:endParaRPr>
              </a:p>
              <a:p>
                <a:pPr marL="342900" indent="-342900">
                  <a:lnSpc>
                    <a:spcPct val="100000"/>
                  </a:lnSpc>
                  <a:buFont typeface="+mj-lt"/>
                  <a:buAutoNum type="arabicPeriod"/>
                </a:pPr>
                <a:endParaRPr lang="en-US" altLang="zh-CN" sz="1400"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219" y="1253060"/>
                <a:ext cx="12035562" cy="5836439"/>
              </a:xfrm>
              <a:blipFill rotWithShape="0">
                <a:blip r:embed="rId2"/>
                <a:stretch>
                  <a:fillRect l="-456" t="-627" r="-7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xmlns="" id="{286C4647-2EA3-954A-DC4B-42D7E5804CBB}"/>
                  </a:ext>
                </a:extLst>
              </p:cNvPr>
              <p:cNvSpPr txBox="1"/>
              <p:nvPr/>
            </p:nvSpPr>
            <p:spPr>
              <a:xfrm>
                <a:off x="719990" y="4600168"/>
                <a:ext cx="9241654" cy="442429"/>
              </a:xfrm>
              <a:prstGeom prst="rect">
                <a:avLst/>
              </a:prstGeom>
              <a:noFill/>
            </p:spPr>
            <p:txBody>
              <a:bodyPr wrap="square" lIns="0" tIns="0" rIns="0" bIns="0" rtlCol="1">
                <a:spAutoFit/>
              </a:bodyPr>
              <a:lstStyle/>
              <a:p>
                <a:r>
                  <a:rPr lang="en-US" dirty="0" err="1">
                    <a:solidFill>
                      <a:srgbClr val="FF0000"/>
                    </a:solidFill>
                  </a:rPr>
                  <a:t>Penalty_term</a:t>
                </a:r>
                <a:r>
                  <a:rPr lang="en-US" dirty="0"/>
                  <a:t> </a:t>
                </a:r>
                <a14:m>
                  <m:oMath xmlns:m="http://schemas.openxmlformats.org/officeDocument/2006/math">
                    <m:r>
                      <a:rPr lang="en-US">
                        <a:latin typeface="Cambria Math" panose="02040503050406030204" pitchFamily="18" charset="0"/>
                      </a:rPr>
                      <m:t>=</m:t>
                    </m:r>
                    <m:f>
                      <m:fPr>
                        <m:ctrlPr>
                          <a:rPr lang="en-US" b="0" i="1" smtClean="0">
                            <a:solidFill>
                              <a:srgbClr val="FF0000"/>
                            </a:solidFill>
                            <a:latin typeface="Cambria Math" panose="02040503050406030204" pitchFamily="18" charset="0"/>
                            <a:ea typeface="Cambria Math" panose="02040503050406030204" pitchFamily="18" charset="0"/>
                          </a:rPr>
                        </m:ctrlPr>
                      </m:fPr>
                      <m:num>
                        <m:nary>
                          <m:naryPr>
                            <m:chr m:val="∑"/>
                            <m:supHide m:val="on"/>
                            <m:ctrlPr>
                              <a:rPr lang="pt-BR" i="1" smtClean="0">
                                <a:solidFill>
                                  <a:srgbClr val="FF0000"/>
                                </a:solidFill>
                                <a:latin typeface="Cambria Math" panose="02040503050406030204" pitchFamily="18" charset="0"/>
                              </a:rPr>
                            </m:ctrlPr>
                          </m:naryPr>
                          <m:sub>
                            <m:r>
                              <m:rPr>
                                <m:brk m:alnAt="23"/>
                              </m:rP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 </m:t>
                            </m:r>
                            <m:r>
                              <a:rPr lang="en-US" i="1">
                                <a:solidFill>
                                  <a:srgbClr val="FF0000"/>
                                </a:solidFill>
                                <a:latin typeface="Cambria Math" panose="02040503050406030204" pitchFamily="18" charset="0"/>
                                <a:ea typeface="Cambria Math" panose="02040503050406030204" pitchFamily="18" charset="0"/>
                              </a:rPr>
                              <m:t>𝑈𝑠𝑒𝑟𝑠</m:t>
                            </m:r>
                          </m:sub>
                          <m:sup/>
                          <m:e>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𝐷𝑎𝑡𝑎</m:t>
                                </m:r>
                                <m:r>
                                  <a:rPr lang="en-US" i="1" smtClean="0">
                                    <a:solidFill>
                                      <a:srgbClr val="FF0000"/>
                                    </a:solidFill>
                                    <a:latin typeface="Cambria Math" panose="02040503050406030204" pitchFamily="18" charset="0"/>
                                    <a:ea typeface="Cambria Math" panose="02040503050406030204" pitchFamily="18" charset="0"/>
                                  </a:rPr>
                                  <m:t>_</m:t>
                                </m:r>
                                <m:r>
                                  <a:rPr lang="en-US" i="1" smtClean="0">
                                    <a:solidFill>
                                      <a:srgbClr val="FF0000"/>
                                    </a:solidFill>
                                    <a:latin typeface="Cambria Math" panose="02040503050406030204" pitchFamily="18" charset="0"/>
                                    <a:ea typeface="Cambria Math" panose="02040503050406030204" pitchFamily="18" charset="0"/>
                                  </a:rPr>
                                  <m:t>𝐿𝑜𝑠𝑠</m:t>
                                </m:r>
                              </m:e>
                              <m:sub>
                                <m:r>
                                  <a:rPr lang="en-US" b="0" i="1" smtClean="0">
                                    <a:solidFill>
                                      <a:srgbClr val="FF0000"/>
                                    </a:solidFill>
                                    <a:latin typeface="Cambria Math" panose="02040503050406030204" pitchFamily="18" charset="0"/>
                                    <a:ea typeface="Cambria Math" panose="02040503050406030204" pitchFamily="18" charset="0"/>
                                  </a:rPr>
                                  <m:t>𝑖</m:t>
                                </m:r>
                              </m:sub>
                            </m:sSub>
                          </m:e>
                        </m:nary>
                      </m:num>
                      <m:den>
                        <m:r>
                          <a:rPr lang="en-US" b="0" i="1" smtClean="0">
                            <a:solidFill>
                              <a:srgbClr val="FF0000"/>
                            </a:solidFill>
                            <a:latin typeface="Cambria Math" panose="02040503050406030204" pitchFamily="18" charset="0"/>
                          </a:rPr>
                          <m:t>𝑇𝑜𝑡𝑎𝑙</m:t>
                        </m:r>
                        <m:r>
                          <a:rPr lang="en-US" b="0" i="1" smtClean="0">
                            <a:solidFill>
                              <a:srgbClr val="FF0000"/>
                            </a:solidFill>
                            <a:latin typeface="Cambria Math" panose="02040503050406030204" pitchFamily="18" charset="0"/>
                          </a:rPr>
                          <m:t>_</m:t>
                        </m:r>
                        <m:r>
                          <a:rPr lang="en-US" b="0" i="1" smtClean="0">
                            <a:solidFill>
                              <a:srgbClr val="FF0000"/>
                            </a:solidFill>
                            <a:latin typeface="Cambria Math" panose="02040503050406030204" pitchFamily="18" charset="0"/>
                          </a:rPr>
                          <m:t>𝐷𝑎𝑡𝑎</m:t>
                        </m:r>
                        <m:r>
                          <a:rPr lang="en-US" b="0" i="1" smtClean="0">
                            <a:solidFill>
                              <a:srgbClr val="FF0000"/>
                            </a:solidFill>
                            <a:latin typeface="Cambria Math" panose="02040503050406030204" pitchFamily="18" charset="0"/>
                          </a:rPr>
                          <m:t>_</m:t>
                        </m:r>
                        <m:r>
                          <a:rPr lang="en-US" b="0" i="1" smtClean="0">
                            <a:solidFill>
                              <a:srgbClr val="FF0000"/>
                            </a:solidFill>
                            <a:latin typeface="Cambria Math" panose="02040503050406030204" pitchFamily="18" charset="0"/>
                          </a:rPr>
                          <m:t>𝑜𝑓</m:t>
                        </m:r>
                        <m:r>
                          <a:rPr lang="en-US" b="0" i="1" smtClean="0">
                            <a:solidFill>
                              <a:srgbClr val="FF0000"/>
                            </a:solidFill>
                            <a:latin typeface="Cambria Math" panose="02040503050406030204" pitchFamily="18" charset="0"/>
                          </a:rPr>
                          <m:t>_</m:t>
                        </m:r>
                        <m:r>
                          <a:rPr lang="en-US" b="0" i="1" smtClean="0">
                            <a:solidFill>
                              <a:srgbClr val="FF0000"/>
                            </a:solidFill>
                            <a:latin typeface="Cambria Math" panose="02040503050406030204" pitchFamily="18" charset="0"/>
                          </a:rPr>
                          <m:t>𝐴𝑙𝑙</m:t>
                        </m:r>
                        <m:r>
                          <a:rPr lang="en-US" b="0" i="1" smtClean="0">
                            <a:solidFill>
                              <a:srgbClr val="FF0000"/>
                            </a:solidFill>
                            <a:latin typeface="Cambria Math" panose="02040503050406030204" pitchFamily="18" charset="0"/>
                          </a:rPr>
                          <m:t>_</m:t>
                        </m:r>
                        <m:r>
                          <a:rPr lang="en-US" b="0" i="1" smtClean="0">
                            <a:solidFill>
                              <a:srgbClr val="FF0000"/>
                            </a:solidFill>
                            <a:latin typeface="Cambria Math" panose="02040503050406030204" pitchFamily="18" charset="0"/>
                          </a:rPr>
                          <m:t>𝑈𝑠𝑒𝑟𝑠</m:t>
                        </m:r>
                      </m:den>
                    </m:f>
                  </m:oMath>
                </a14:m>
                <a:r>
                  <a:rPr lang="sv-SE" sz="1600" dirty="0">
                    <a:solidFill>
                      <a:schemeClr val="tx1"/>
                    </a:solidFill>
                  </a:rPr>
                  <a:t> </a:t>
                </a:r>
                <a:endParaRPr lang="fa-IR" sz="1600" dirty="0">
                  <a:solidFill>
                    <a:schemeClr val="tx1"/>
                  </a:solidFill>
                </a:endParaRPr>
              </a:p>
            </p:txBody>
          </p:sp>
        </mc:Choice>
        <mc:Fallback xmlns="">
          <p:sp>
            <p:nvSpPr>
              <p:cNvPr id="47" name="TextBox 46">
                <a:extLst>
                  <a:ext uri="{FF2B5EF4-FFF2-40B4-BE49-F238E27FC236}">
                    <a16:creationId xmlns:a16="http://schemas.microsoft.com/office/drawing/2014/main" xmlns="" xmlns:a14="http://schemas.microsoft.com/office/drawing/2010/main" id="{286C4647-2EA3-954A-DC4B-42D7E5804CBB}"/>
                  </a:ext>
                </a:extLst>
              </p:cNvPr>
              <p:cNvSpPr txBox="1">
                <a:spLocks noRot="1" noChangeAspect="1" noMove="1" noResize="1" noEditPoints="1" noAdjustHandles="1" noChangeArrowheads="1" noChangeShapeType="1" noTextEdit="1"/>
              </p:cNvSpPr>
              <p:nvPr/>
            </p:nvSpPr>
            <p:spPr>
              <a:xfrm>
                <a:off x="719990" y="4600168"/>
                <a:ext cx="9241654" cy="442429"/>
              </a:xfrm>
              <a:prstGeom prst="rect">
                <a:avLst/>
              </a:prstGeom>
              <a:blipFill rotWithShape="0">
                <a:blip r:embed="rId3"/>
                <a:stretch>
                  <a:fillRect l="-1517" t="-86111" b="-68056"/>
                </a:stretch>
              </a:blipFill>
            </p:spPr>
            <p:txBody>
              <a:bodyPr/>
              <a:lstStyle/>
              <a:p>
                <a:r>
                  <a:rPr lang="en-US">
                    <a:noFill/>
                  </a:rPr>
                  <a:t> </a:t>
                </a:r>
              </a:p>
            </p:txBody>
          </p:sp>
        </mc:Fallback>
      </mc:AlternateContent>
      <p:sp>
        <p:nvSpPr>
          <p:cNvPr id="10" name="标题 1">
            <a:extLst>
              <a:ext uri="{FF2B5EF4-FFF2-40B4-BE49-F238E27FC236}">
                <a16:creationId xmlns:a16="http://schemas.microsoft.com/office/drawing/2014/main" xmlns="" id="{6B62C7E2-15D8-865E-4CEE-91DEF7CC9FB3}"/>
              </a:ext>
            </a:extLst>
          </p:cNvPr>
          <p:cNvSpPr txBox="1">
            <a:spLocks/>
          </p:cNvSpPr>
          <p:nvPr/>
        </p:nvSpPr>
        <p:spPr>
          <a:xfrm>
            <a:off x="261152" y="295491"/>
            <a:ext cx="10515600" cy="714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Objective and Constraints</a:t>
            </a:r>
            <a:endParaRPr lang="zh-CN" altLang="en-US" dirty="0"/>
          </a:p>
        </p:txBody>
      </p:sp>
      <mc:AlternateContent xmlns:mc="http://schemas.openxmlformats.org/markup-compatibility/2006" xmlns:a14="http://schemas.microsoft.com/office/drawing/2010/main">
        <mc:Choice Requires="a14">
          <p:sp>
            <p:nvSpPr>
              <p:cNvPr id="12" name="Rectangle 11"/>
              <p:cNvSpPr/>
              <p:nvPr/>
            </p:nvSpPr>
            <p:spPr>
              <a:xfrm>
                <a:off x="719990" y="1708164"/>
                <a:ext cx="4074513" cy="810928"/>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m:rPr>
                            <m:sty m:val="p"/>
                          </m:rPr>
                          <a:rPr lang="en-US" smtClean="0">
                            <a:solidFill>
                              <a:srgbClr val="00B050"/>
                            </a:solidFill>
                            <a:latin typeface="Cambria Math" panose="02040503050406030204" pitchFamily="18" charset="0"/>
                          </a:rPr>
                          <m:t>Objective</m:t>
                        </m:r>
                        <m:r>
                          <a:rPr lang="en-US" i="1">
                            <a:solidFill>
                              <a:srgbClr val="00B050"/>
                            </a:solidFill>
                            <a:latin typeface="Cambria Math" panose="02040503050406030204" pitchFamily="18" charset="0"/>
                          </a:rPr>
                          <m:t>_</m:t>
                        </m:r>
                        <m:r>
                          <m:rPr>
                            <m:sty m:val="p"/>
                          </m:rPr>
                          <a:rPr lang="en-US">
                            <a:solidFill>
                              <a:srgbClr val="00B050"/>
                            </a:solidFill>
                            <a:latin typeface="Cambria Math" panose="02040503050406030204" pitchFamily="18" charset="0"/>
                          </a:rPr>
                          <m:t>function</m:t>
                        </m:r>
                      </m:e>
                      <m:sub>
                        <m:r>
                          <a:rPr lang="en-US">
                            <a:latin typeface="Cambria Math" panose="02040503050406030204" pitchFamily="18" charset="0"/>
                          </a:rPr>
                          <m:t> </m:t>
                        </m:r>
                      </m:sub>
                    </m:sSub>
                    <m:r>
                      <a:rPr lang="en-US">
                        <a:latin typeface="Cambria Math" panose="02040503050406030204" pitchFamily="18" charset="0"/>
                      </a:rPr>
                      <m:t>=</m:t>
                    </m:r>
                  </m:oMath>
                </a14:m>
                <a:r>
                  <a:rPr lang="sv-SE" dirty="0">
                    <a:latin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nary>
                          <m:naryPr>
                            <m:chr m:val="∑"/>
                            <m:supHide m:val="on"/>
                            <m:ctrlPr>
                              <a:rPr lang="pt-BR" i="1">
                                <a:latin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𝑈𝑠𝑒𝑟𝑠</m:t>
                            </m:r>
                          </m:sub>
                          <m:sup/>
                          <m:e>
                            <m:sSub>
                              <m:sSubPr>
                                <m:ctrlPr>
                                  <a:rPr lang="fa-IR" i="1">
                                    <a:latin typeface="Cambria Math" panose="02040503050406030204" pitchFamily="18" charset="0"/>
                                  </a:rPr>
                                </m:ctrlPr>
                              </m:sSubPr>
                              <m:e>
                                <m:r>
                                  <a:rPr lang="en-US" i="1">
                                    <a:latin typeface="Cambria Math" panose="02040503050406030204" pitchFamily="18" charset="0"/>
                                  </a:rPr>
                                  <m:t>𝐴𝑣𝑔</m:t>
                                </m:r>
                                <m:r>
                                  <a:rPr lang="en-US" i="1">
                                    <a:latin typeface="Cambria Math" panose="02040503050406030204" pitchFamily="18" charset="0"/>
                                  </a:rPr>
                                  <m:t>_</m:t>
                                </m:r>
                                <m:r>
                                  <a:rPr lang="en-US" i="1">
                                    <a:latin typeface="Cambria Math" panose="02040503050406030204" pitchFamily="18" charset="0"/>
                                  </a:rPr>
                                  <m:t>𝑆𝑝𝑒𝑒𝑑</m:t>
                                </m:r>
                              </m:e>
                              <m:sub>
                                <m:r>
                                  <a:rPr lang="en-US" i="1">
                                    <a:latin typeface="Cambria Math" panose="02040503050406030204" pitchFamily="18" charset="0"/>
                                  </a:rPr>
                                  <m:t>𝑖</m:t>
                                </m:r>
                                <m:r>
                                  <a:rPr lang="en-US" i="1">
                                    <a:latin typeface="Cambria Math" panose="02040503050406030204" pitchFamily="18" charset="0"/>
                                  </a:rPr>
                                  <m:t> </m:t>
                                </m:r>
                              </m:sub>
                            </m:sSub>
                          </m:e>
                        </m:nary>
                      </m:num>
                      <m:den>
                        <m:r>
                          <a:rPr lang="sv-SE" b="0" i="1" smtClean="0">
                            <a:latin typeface="Cambria Math" panose="02040503050406030204" pitchFamily="18" charset="0"/>
                            <a:ea typeface="Cambria Math" panose="02040503050406030204" pitchFamily="18" charset="0"/>
                          </a:rPr>
                          <m:t>𝐵𝑒𝑠𝑡𝑆𝑝𝑒𝑒𝑑𝑈𝑠𝑒𝑟𝑠</m:t>
                        </m:r>
                      </m:den>
                    </m:f>
                  </m:oMath>
                </a14:m>
                <a:endParaRPr lang="sv-SE"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 </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19990" y="1708164"/>
                <a:ext cx="4074513" cy="810928"/>
              </a:xfrm>
              <a:prstGeom prst="rect">
                <a:avLst/>
              </a:prstGeom>
              <a:blipFill rotWithShape="0">
                <a:blip r:embed="rId4"/>
                <a:stretch>
                  <a:fillRect l="-449" t="-40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8257592" y="2113628"/>
                <a:ext cx="2177690" cy="6901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pt-BR" sz="1600" i="1">
                              <a:latin typeface="Cambria Math" panose="02040503050406030204" pitchFamily="18" charset="0"/>
                            </a:rPr>
                          </m:ctrlPr>
                        </m:naryPr>
                        <m:sub>
                          <m:r>
                            <m:rPr>
                              <m:brk m:alnAt="23"/>
                            </m:rPr>
                            <a:rPr lang="en-US" sz="1600">
                              <a:latin typeface="Cambria Math" panose="02040503050406030204" pitchFamily="18" charset="0"/>
                            </a:rPr>
                            <m:t>∀</m:t>
                          </m:r>
                          <m:r>
                            <a:rPr lang="en-US" sz="1600">
                              <a:latin typeface="Cambria Math" panose="02040503050406030204" pitchFamily="18" charset="0"/>
                            </a:rPr>
                            <m:t> </m:t>
                          </m:r>
                          <m:r>
                            <a:rPr lang="en-US" sz="1600">
                              <a:latin typeface="Cambria Math" panose="02040503050406030204" pitchFamily="18" charset="0"/>
                            </a:rPr>
                            <m:t>𝑈𝑠𝑒𝑟𝑠</m:t>
                          </m:r>
                        </m:sub>
                        <m:sup/>
                        <m:e>
                          <m:sSub>
                            <m:sSubPr>
                              <m:ctrlPr>
                                <a:rPr lang="fa-IR" sz="1600" i="1">
                                  <a:latin typeface="Cambria Math" panose="02040503050406030204" pitchFamily="18" charset="0"/>
                                </a:rPr>
                              </m:ctrlPr>
                            </m:sSubPr>
                            <m:e>
                              <m:r>
                                <a:rPr lang="sv-SE" sz="1600">
                                  <a:latin typeface="Cambria Math" panose="02040503050406030204" pitchFamily="18" charset="0"/>
                                </a:rPr>
                                <m:t>𝐼𝑛𝑖𝑡</m:t>
                              </m:r>
                              <m:r>
                                <a:rPr lang="en-US" sz="1600">
                                  <a:latin typeface="Cambria Math" panose="02040503050406030204" pitchFamily="18" charset="0"/>
                                </a:rPr>
                                <m:t>_</m:t>
                              </m:r>
                              <m:r>
                                <a:rPr lang="en-US" sz="1600">
                                  <a:latin typeface="Cambria Math" panose="02040503050406030204" pitchFamily="18" charset="0"/>
                                </a:rPr>
                                <m:t>𝑆𝑝𝑒𝑒𝑑</m:t>
                              </m:r>
                            </m:e>
                            <m:sub>
                              <m:r>
                                <a:rPr lang="en-US" sz="1600">
                                  <a:latin typeface="Cambria Math" panose="02040503050406030204" pitchFamily="18" charset="0"/>
                                </a:rPr>
                                <m:t>𝑖</m:t>
                              </m:r>
                              <m:r>
                                <a:rPr lang="en-US" sz="1600">
                                  <a:latin typeface="Cambria Math" panose="02040503050406030204" pitchFamily="18" charset="0"/>
                                </a:rPr>
                                <m:t> </m:t>
                              </m:r>
                            </m:sub>
                          </m:sSub>
                        </m:e>
                      </m:nary>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257592" y="2113628"/>
                <a:ext cx="2177690" cy="69012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899746C5-03D1-5981-26D0-FAB120BC4E7B}"/>
                  </a:ext>
                </a:extLst>
              </p:cNvPr>
              <p:cNvSpPr/>
              <p:nvPr/>
            </p:nvSpPr>
            <p:spPr>
              <a:xfrm>
                <a:off x="-111886" y="5451411"/>
                <a:ext cx="10118489" cy="506292"/>
              </a:xfrm>
              <a:prstGeom prst="rect">
                <a:avLst/>
              </a:prstGeom>
            </p:spPr>
            <p:txBody>
              <a:bodyPr wrap="square">
                <a:spAutoFit/>
              </a:bodyPr>
              <a:lstStyle/>
              <a:p>
                <a:pPr marL="742950" lvl="1" indent="-285750">
                  <a:lnSpc>
                    <a:spcPct val="150000"/>
                  </a:lnSpc>
                  <a:buFont typeface="Arial" panose="020B0604020202020204" pitchFamily="34" charset="0"/>
                  <a:buChar char="•"/>
                </a:pPr>
                <a14:m>
                  <m:oMath xmlns:m="http://schemas.openxmlformats.org/officeDocument/2006/math">
                    <m:r>
                      <a:rPr lang="en-US" i="1">
                        <a:latin typeface="Cambria Math" panose="02040503050406030204" pitchFamily="18" charset="0"/>
                      </a:rPr>
                      <m:t>𝑇𝑜𝑡𝑎𝑙</m:t>
                    </m:r>
                    <m:r>
                      <a:rPr lang="en-US" i="1">
                        <a:latin typeface="Cambria Math" panose="02040503050406030204" pitchFamily="18" charset="0"/>
                      </a:rPr>
                      <m:t>_</m:t>
                    </m:r>
                    <m:r>
                      <a:rPr lang="en-US" i="1">
                        <a:latin typeface="Cambria Math" panose="02040503050406030204" pitchFamily="18" charset="0"/>
                      </a:rPr>
                      <m:t>𝐷𝑎𝑡𝑎</m:t>
                    </m:r>
                    <m:r>
                      <a:rPr lang="en-US" i="1">
                        <a:latin typeface="Cambria Math" panose="02040503050406030204" pitchFamily="18" charset="0"/>
                      </a:rPr>
                      <m:t>_</m:t>
                    </m:r>
                    <m:r>
                      <a:rPr lang="en-US" i="1">
                        <a:latin typeface="Cambria Math" panose="02040503050406030204" pitchFamily="18" charset="0"/>
                      </a:rPr>
                      <m:t>𝑜𝑓</m:t>
                    </m:r>
                    <m:r>
                      <a:rPr lang="en-US" i="1">
                        <a:latin typeface="Cambria Math" panose="02040503050406030204" pitchFamily="18" charset="0"/>
                      </a:rPr>
                      <m:t>_</m:t>
                    </m:r>
                    <m:r>
                      <a:rPr lang="en-US" i="1">
                        <a:latin typeface="Cambria Math" panose="02040503050406030204" pitchFamily="18" charset="0"/>
                      </a:rPr>
                      <m:t>𝐴𝑙𝑙</m:t>
                    </m:r>
                    <m:r>
                      <a:rPr lang="en-US" i="1">
                        <a:latin typeface="Cambria Math" panose="02040503050406030204" pitchFamily="18" charset="0"/>
                      </a:rPr>
                      <m:t>_</m:t>
                    </m:r>
                    <m:r>
                      <a:rPr lang="en-US" i="1">
                        <a:latin typeface="Cambria Math" panose="02040503050406030204" pitchFamily="18" charset="0"/>
                      </a:rPr>
                      <m:t>𝑈𝑠𝑒𝑟𝑠</m:t>
                    </m:r>
                    <m:r>
                      <a:rPr lang="en-US"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Sum</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total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data</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size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all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users</m:t>
                    </m:r>
                  </m:oMath>
                </a14:m>
                <a:r>
                  <a:rPr lang="en-US" altLang="zh-CN" sz="2000" dirty="0"/>
                  <a:t>  </a:t>
                </a:r>
              </a:p>
            </p:txBody>
          </p:sp>
        </mc:Choice>
        <mc:Fallback xmlns="">
          <p:sp>
            <p:nvSpPr>
              <p:cNvPr id="11" name="Rectangle 10">
                <a:extLst>
                  <a:ext uri="{FF2B5EF4-FFF2-40B4-BE49-F238E27FC236}">
                    <a16:creationId xmlns:a16="http://schemas.microsoft.com/office/drawing/2014/main" xmlns="" xmlns:a14="http://schemas.microsoft.com/office/drawing/2010/main" id="{899746C5-03D1-5981-26D0-FAB120BC4E7B}"/>
                  </a:ext>
                </a:extLst>
              </p:cNvPr>
              <p:cNvSpPr>
                <a:spLocks noRot="1" noChangeAspect="1" noMove="1" noResize="1" noEditPoints="1" noAdjustHandles="1" noChangeArrowheads="1" noChangeShapeType="1" noTextEdit="1"/>
              </p:cNvSpPr>
              <p:nvPr/>
            </p:nvSpPr>
            <p:spPr>
              <a:xfrm>
                <a:off x="-111886" y="5451411"/>
                <a:ext cx="10118489" cy="506292"/>
              </a:xfrm>
              <a:prstGeom prst="rect">
                <a:avLst/>
              </a:prstGeom>
              <a:blipFill rotWithShape="0">
                <a:blip r:embed="rId6"/>
                <a:stretch>
                  <a:fillRect b="-12048"/>
                </a:stretch>
              </a:blipFill>
            </p:spPr>
            <p:txBody>
              <a:bodyPr/>
              <a:lstStyle/>
              <a:p>
                <a:r>
                  <a:rPr lang="en-US">
                    <a:noFill/>
                  </a:rPr>
                  <a:t> </a:t>
                </a:r>
              </a:p>
            </p:txBody>
          </p:sp>
        </mc:Fallback>
      </mc:AlternateContent>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1887"/>
          <a:stretch/>
        </p:blipFill>
        <p:spPr>
          <a:xfrm>
            <a:off x="8326358" y="0"/>
            <a:ext cx="3848066" cy="1354237"/>
          </a:xfrm>
          <a:prstGeom prst="rect">
            <a:avLst/>
          </a:prstGeom>
          <a:ln>
            <a:noFill/>
          </a:ln>
          <a:effectLst>
            <a:softEdge rad="112500"/>
          </a:effectLst>
        </p:spPr>
      </p:pic>
    </p:spTree>
    <p:extLst>
      <p:ext uri="{BB962C8B-B14F-4D97-AF65-F5344CB8AC3E}">
        <p14:creationId xmlns:p14="http://schemas.microsoft.com/office/powerpoint/2010/main" val="293015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219" y="1195186"/>
            <a:ext cx="12035562" cy="5836439"/>
          </a:xfrm>
        </p:spPr>
        <p:txBody>
          <a:bodyPr>
            <a:normAutofit/>
          </a:bodyPr>
          <a:lstStyle/>
          <a:p>
            <a:pPr>
              <a:lnSpc>
                <a:spcPct val="100000"/>
              </a:lnSpc>
            </a:pPr>
            <a:r>
              <a:rPr lang="en-US" altLang="zh-CN" sz="2000" dirty="0">
                <a:solidFill>
                  <a:schemeClr val="tx1"/>
                </a:solidFill>
              </a:rPr>
              <a:t>The </a:t>
            </a:r>
            <a:r>
              <a:rPr lang="en-US" altLang="zh-CN" sz="2000" dirty="0" err="1">
                <a:solidFill>
                  <a:schemeClr val="accent1"/>
                </a:solidFill>
              </a:rPr>
              <a:t>Score_function</a:t>
            </a:r>
            <a:r>
              <a:rPr lang="en-US" altLang="zh-CN" sz="2000" dirty="0">
                <a:solidFill>
                  <a:schemeClr val="accent1"/>
                </a:solidFill>
              </a:rPr>
              <a:t> </a:t>
            </a:r>
            <a:r>
              <a:rPr lang="en-US" altLang="zh-CN" sz="2000" dirty="0"/>
              <a:t>includes both the objective and the penalty function. It is formulated as:</a:t>
            </a:r>
          </a:p>
          <a:p>
            <a:pPr>
              <a:lnSpc>
                <a:spcPct val="100000"/>
              </a:lnSpc>
            </a:pPr>
            <a:endParaRPr lang="en-US" altLang="zh-CN" sz="2000" dirty="0">
              <a:solidFill>
                <a:schemeClr val="accent1"/>
              </a:solidFill>
            </a:endParaRPr>
          </a:p>
          <a:p>
            <a:pPr>
              <a:lnSpc>
                <a:spcPct val="100000"/>
              </a:lnSpc>
            </a:pPr>
            <a:r>
              <a:rPr lang="en-US" altLang="zh-CN" sz="2000" dirty="0">
                <a:solidFill>
                  <a:schemeClr val="tx1"/>
                </a:solidFill>
              </a:rPr>
              <a:t>Where:</a:t>
            </a:r>
          </a:p>
          <a:p>
            <a:pPr>
              <a:lnSpc>
                <a:spcPct val="100000"/>
              </a:lnSpc>
            </a:pPr>
            <a:endParaRPr lang="sv-SE" altLang="zh-CN" sz="2000" dirty="0"/>
          </a:p>
          <a:p>
            <a:pPr>
              <a:lnSpc>
                <a:spcPct val="100000"/>
              </a:lnSpc>
            </a:pPr>
            <a:endParaRPr lang="sv-SE" altLang="zh-CN" sz="2000" dirty="0">
              <a:solidFill>
                <a:schemeClr val="tx1"/>
              </a:solidFill>
            </a:endParaRPr>
          </a:p>
          <a:p>
            <a:pPr>
              <a:lnSpc>
                <a:spcPct val="100000"/>
              </a:lnSpc>
            </a:pPr>
            <a:endParaRPr lang="sv-SE" altLang="zh-CN" sz="2000" dirty="0"/>
          </a:p>
          <a:p>
            <a:pPr>
              <a:lnSpc>
                <a:spcPct val="100000"/>
              </a:lnSpc>
            </a:pPr>
            <a:endParaRPr lang="sv-SE" altLang="zh-CN" sz="2000" dirty="0">
              <a:solidFill>
                <a:schemeClr val="tx1"/>
              </a:solidFill>
            </a:endParaRPr>
          </a:p>
          <a:p>
            <a:pPr>
              <a:lnSpc>
                <a:spcPct val="100000"/>
              </a:lnSpc>
            </a:pPr>
            <a:endParaRPr lang="sv-SE" altLang="zh-CN" sz="2000" dirty="0"/>
          </a:p>
          <a:p>
            <a:pPr>
              <a:lnSpc>
                <a:spcPct val="100000"/>
              </a:lnSpc>
            </a:pPr>
            <a:r>
              <a:rPr lang="sv-SE" altLang="zh-CN" sz="2000" dirty="0">
                <a:solidFill>
                  <a:schemeClr val="tx1"/>
                </a:solidFill>
              </a:rPr>
              <a:t>The best scores are achived when the penalty term is zero, which in this case the score is equal to the objective function. The worst value of score is achived when all the data is lost, which in this case the score is equal to –</a:t>
            </a:r>
            <a:r>
              <a:rPr lang="el-GR" altLang="zh-CN" sz="2000" dirty="0">
                <a:solidFill>
                  <a:schemeClr val="tx1"/>
                </a:solidFill>
              </a:rPr>
              <a:t>α</a:t>
            </a:r>
            <a:r>
              <a:rPr lang="sv-SE" altLang="zh-CN" sz="2000" dirty="0">
                <a:solidFill>
                  <a:schemeClr val="tx1"/>
                </a:solidFill>
              </a:rPr>
              <a:t>.</a:t>
            </a:r>
          </a:p>
          <a:p>
            <a:pPr>
              <a:lnSpc>
                <a:spcPct val="100000"/>
              </a:lnSpc>
            </a:pPr>
            <a:r>
              <a:rPr lang="sv-SE" altLang="zh-CN" sz="2000" dirty="0"/>
              <a:t>Range of score is [–</a:t>
            </a:r>
            <a:r>
              <a:rPr lang="el-GR" altLang="zh-CN" sz="2000" dirty="0"/>
              <a:t>α</a:t>
            </a:r>
            <a:r>
              <a:rPr lang="sv-SE" altLang="zh-CN" sz="2000" dirty="0"/>
              <a:t> , 1]</a:t>
            </a:r>
            <a:r>
              <a:rPr lang="sv-SE" altLang="zh-CN" sz="2000" dirty="0">
                <a:solidFill>
                  <a:schemeClr val="tx1"/>
                </a:solidFill>
              </a:rPr>
              <a:t>   </a:t>
            </a:r>
            <a:endParaRPr lang="en-US" altLang="zh-CN" sz="1400" dirty="0">
              <a:solidFill>
                <a:schemeClr val="tx1"/>
              </a:solidFill>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xmlns="" id="{286C4647-2EA3-954A-DC4B-42D7E5804CBB}"/>
                  </a:ext>
                </a:extLst>
              </p:cNvPr>
              <p:cNvSpPr txBox="1"/>
              <p:nvPr/>
            </p:nvSpPr>
            <p:spPr>
              <a:xfrm>
                <a:off x="1137987" y="2470716"/>
                <a:ext cx="9241654" cy="270652"/>
              </a:xfrm>
              <a:prstGeom prst="rect">
                <a:avLst/>
              </a:prstGeom>
              <a:noFill/>
            </p:spPr>
            <p:txBody>
              <a:bodyPr wrap="square" lIns="0" tIns="0" rIns="0" bIns="0" rtlCol="1">
                <a:spAutoFit/>
              </a:bodyPr>
              <a:lstStyle/>
              <a:p>
                <a14:m>
                  <m:oMath xmlns:m="http://schemas.openxmlformats.org/officeDocument/2006/math">
                    <m:sSub>
                      <m:sSubPr>
                        <m:ctrlPr>
                          <a:rPr lang="en-US" i="1" smtClean="0">
                            <a:latin typeface="Cambria Math" panose="02040503050406030204" pitchFamily="18" charset="0"/>
                          </a:rPr>
                        </m:ctrlPr>
                      </m:sSubPr>
                      <m:e>
                        <m:r>
                          <m:rPr>
                            <m:sty m:val="p"/>
                          </m:rPr>
                          <a:rPr lang="sv-SE" b="0" i="0" smtClean="0">
                            <a:solidFill>
                              <a:srgbClr val="0070C0"/>
                            </a:solidFill>
                            <a:latin typeface="Cambria Math" panose="02040503050406030204" pitchFamily="18" charset="0"/>
                          </a:rPr>
                          <m:t>Score</m:t>
                        </m:r>
                      </m:e>
                      <m:sub>
                        <m:r>
                          <a:rPr lang="en-US">
                            <a:latin typeface="Cambria Math" panose="02040503050406030204" pitchFamily="18" charset="0"/>
                          </a:rPr>
                          <m:t> </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smtClean="0">
                            <a:solidFill>
                              <a:srgbClr val="00B050"/>
                            </a:solidFill>
                            <a:latin typeface="Cambria Math" panose="02040503050406030204" pitchFamily="18" charset="0"/>
                          </a:rPr>
                          <m:t>Objective</m:t>
                        </m:r>
                        <m:r>
                          <a:rPr lang="en-US" b="0" i="0" smtClean="0">
                            <a:solidFill>
                              <a:srgbClr val="00B050"/>
                            </a:solidFill>
                            <a:latin typeface="Cambria Math" panose="02040503050406030204" pitchFamily="18" charset="0"/>
                          </a:rPr>
                          <m:t>_</m:t>
                        </m:r>
                        <m:r>
                          <m:rPr>
                            <m:sty m:val="p"/>
                          </m:rPr>
                          <a:rPr lang="en-US">
                            <a:solidFill>
                              <a:srgbClr val="00B050"/>
                            </a:solidFill>
                            <a:latin typeface="Cambria Math" panose="02040503050406030204" pitchFamily="18" charset="0"/>
                          </a:rPr>
                          <m:t>function</m:t>
                        </m:r>
                      </m:e>
                      <m:sub>
                        <m:r>
                          <a:rPr lang="en-US" b="0" i="1" smtClean="0">
                            <a:latin typeface="Cambria Math" panose="02040503050406030204" pitchFamily="18" charset="0"/>
                          </a:rPr>
                          <m:t> </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𝛼</m:t>
                    </m:r>
                    <m:r>
                      <a:rPr lang="en-US" b="0" i="1" smtClean="0">
                        <a:solidFill>
                          <a:schemeClr val="tx1"/>
                        </a:solidFill>
                        <a:latin typeface="Cambria Math" panose="02040503050406030204" pitchFamily="18" charset="0"/>
                        <a:ea typeface="Cambria Math" panose="02040503050406030204" pitchFamily="18" charset="0"/>
                      </a:rPr>
                      <m:t>∗</m:t>
                    </m:r>
                    <m:r>
                      <a:rPr lang="sv-SE" b="0" i="1" smtClean="0">
                        <a:solidFill>
                          <a:srgbClr val="FF0000"/>
                        </a:solidFill>
                        <a:latin typeface="Cambria Math" panose="02040503050406030204" pitchFamily="18" charset="0"/>
                        <a:ea typeface="Cambria Math" panose="02040503050406030204" pitchFamily="18" charset="0"/>
                      </a:rPr>
                      <m:t>𝑃𝑒𝑛𝑎𝑙𝑡𝑦</m:t>
                    </m:r>
                    <m:r>
                      <a:rPr lang="sv-SE" b="0" i="1" smtClean="0">
                        <a:solidFill>
                          <a:srgbClr val="FF0000"/>
                        </a:solidFill>
                        <a:latin typeface="Cambria Math" panose="02040503050406030204" pitchFamily="18" charset="0"/>
                        <a:ea typeface="Cambria Math" panose="02040503050406030204" pitchFamily="18" charset="0"/>
                      </a:rPr>
                      <m:t>_</m:t>
                    </m:r>
                    <m:r>
                      <a:rPr lang="sv-SE" b="0" i="1" smtClean="0">
                        <a:solidFill>
                          <a:srgbClr val="FF0000"/>
                        </a:solidFill>
                        <a:latin typeface="Cambria Math" panose="02040503050406030204" pitchFamily="18" charset="0"/>
                        <a:ea typeface="Cambria Math" panose="02040503050406030204" pitchFamily="18" charset="0"/>
                      </a:rPr>
                      <m:t>𝑡𝑒𝑟𝑚</m:t>
                    </m:r>
                  </m:oMath>
                </a14:m>
                <a:r>
                  <a:rPr lang="sv-SE" sz="1600" dirty="0">
                    <a:solidFill>
                      <a:schemeClr val="tx1"/>
                    </a:solidFill>
                  </a:rPr>
                  <a:t> </a:t>
                </a:r>
                <a:endParaRPr lang="fa-IR" sz="1600" dirty="0">
                  <a:solidFill>
                    <a:schemeClr val="tx1"/>
                  </a:solidFill>
                </a:endParaRPr>
              </a:p>
            </p:txBody>
          </p:sp>
        </mc:Choice>
        <mc:Fallback xmlns="">
          <p:sp>
            <p:nvSpPr>
              <p:cNvPr id="47" name="TextBox 46">
                <a:extLst>
                  <a:ext uri="{FF2B5EF4-FFF2-40B4-BE49-F238E27FC236}">
                    <a16:creationId xmlns:a16="http://schemas.microsoft.com/office/drawing/2014/main" xmlns="" xmlns:a14="http://schemas.microsoft.com/office/drawing/2010/main" id="{286C4647-2EA3-954A-DC4B-42D7E5804CBB}"/>
                  </a:ext>
                </a:extLst>
              </p:cNvPr>
              <p:cNvSpPr txBox="1">
                <a:spLocks noRot="1" noChangeAspect="1" noMove="1" noResize="1" noEditPoints="1" noAdjustHandles="1" noChangeArrowheads="1" noChangeShapeType="1" noTextEdit="1"/>
              </p:cNvSpPr>
              <p:nvPr/>
            </p:nvSpPr>
            <p:spPr>
              <a:xfrm>
                <a:off x="1137987" y="2470716"/>
                <a:ext cx="9241654" cy="270652"/>
              </a:xfrm>
              <a:prstGeom prst="rect">
                <a:avLst/>
              </a:prstGeom>
              <a:blipFill rotWithShape="0">
                <a:blip r:embed="rId2"/>
                <a:stretch>
                  <a:fillRect l="-923"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9930" y="3109562"/>
                <a:ext cx="11717488" cy="792140"/>
              </a:xfrm>
              <a:prstGeom prst="rect">
                <a:avLst/>
              </a:prstGeom>
            </p:spPr>
            <p:txBody>
              <a:bodyPr wrap="square">
                <a:spAutoFit/>
              </a:bodyPr>
              <a:lstStyle/>
              <a:p>
                <a:pPr marL="742950" lvl="1" indent="-285750">
                  <a:lnSpc>
                    <a:spcPct val="150000"/>
                  </a:lnSpc>
                  <a:buFont typeface="Arial" panose="020B0604020202020204" pitchFamily="34" charset="0"/>
                  <a:buChar char="•"/>
                </a:pPr>
                <a14:m>
                  <m:oMath xmlns:m="http://schemas.openxmlformats.org/officeDocument/2006/math">
                    <m:r>
                      <a:rPr lang="en-US" sz="1600" i="1" smtClean="0">
                        <a:latin typeface="Cambria Math" panose="02040503050406030204" pitchFamily="18" charset="0"/>
                        <a:ea typeface="Cambria Math" panose="02040503050406030204" pitchFamily="18" charset="0"/>
                      </a:rPr>
                      <m:t>𝛼</m:t>
                    </m:r>
                    <m:r>
                      <a:rPr lang="en-US" sz="1600">
                        <a:latin typeface="Cambria Math" panose="02040503050406030204" pitchFamily="18" charset="0"/>
                        <a:ea typeface="Cambria Math" panose="02040503050406030204" pitchFamily="18" charset="0"/>
                      </a:rPr>
                      <m:t>=</m:t>
                    </m:r>
                    <m:r>
                      <m:rPr>
                        <m:sty m:val="p"/>
                      </m:rPr>
                      <a:rPr lang="en-US" sz="1600" smtClean="0">
                        <a:latin typeface="Cambria Math" panose="02040503050406030204" pitchFamily="18" charset="0"/>
                        <a:ea typeface="Cambria Math" panose="02040503050406030204" pitchFamily="18" charset="0"/>
                      </a:rPr>
                      <m:t>Data</m:t>
                    </m:r>
                    <m:r>
                      <a:rPr lang="en-US" sz="1600" smtClean="0">
                        <a:latin typeface="Cambria Math" panose="02040503050406030204" pitchFamily="18" charset="0"/>
                        <a:ea typeface="Cambria Math" panose="02040503050406030204" pitchFamily="18" charset="0"/>
                      </a:rPr>
                      <m:t> </m:t>
                    </m:r>
                    <m:r>
                      <m:rPr>
                        <m:sty m:val="p"/>
                      </m:rPr>
                      <a:rPr lang="en-US" sz="1600" smtClean="0">
                        <a:latin typeface="Cambria Math" panose="02040503050406030204" pitchFamily="18" charset="0"/>
                        <a:ea typeface="Cambria Math" panose="02040503050406030204" pitchFamily="18" charset="0"/>
                      </a:rPr>
                      <m:t>loss</m:t>
                    </m:r>
                    <m:r>
                      <a:rPr lang="en-US" sz="1600">
                        <a:latin typeface="Cambria Math" panose="02040503050406030204" pitchFamily="18" charset="0"/>
                        <a:ea typeface="Cambria Math" panose="02040503050406030204" pitchFamily="18" charset="0"/>
                      </a:rPr>
                      <m:t> </m:t>
                    </m:r>
                    <m:r>
                      <m:rPr>
                        <m:sty m:val="p"/>
                      </m:rPr>
                      <a:rPr lang="en-US" sz="1600">
                        <a:latin typeface="Cambria Math" panose="02040503050406030204" pitchFamily="18" charset="0"/>
                        <a:ea typeface="Cambria Math" panose="02040503050406030204" pitchFamily="18" charset="0"/>
                      </a:rPr>
                      <m:t>penalty</m:t>
                    </m:r>
                    <m:r>
                      <a:rPr lang="en-US" sz="160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coefficient</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set</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by</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the</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system</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designer</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based</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on</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the</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importance</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of</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data</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users</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loss</m:t>
                    </m:r>
                    <m:r>
                      <a:rPr lang="en-US" sz="1600" b="0" i="0" smtClean="0">
                        <a:latin typeface="Cambria Math" panose="02040503050406030204" pitchFamily="18" charset="0"/>
                        <a:ea typeface="Cambria Math" panose="02040503050406030204" pitchFamily="18" charset="0"/>
                      </a:rPr>
                      <m:t>.  </m:t>
                    </m:r>
                    <m:r>
                      <m:rPr>
                        <m:sty m:val="p"/>
                      </m:rPr>
                      <a:rPr lang="sv-SE" sz="1600" b="0" i="0" smtClean="0">
                        <a:latin typeface="Cambria Math" panose="02040503050406030204" pitchFamily="18" charset="0"/>
                        <a:ea typeface="Cambria Math" panose="02040503050406030204" pitchFamily="18" charset="0"/>
                      </a:rPr>
                      <m:t>The</m:t>
                    </m:r>
                    <m:r>
                      <a:rPr lang="sv-SE" sz="1600" b="0" i="0" smtClean="0">
                        <a:latin typeface="Cambria Math" panose="02040503050406030204" pitchFamily="18" charset="0"/>
                        <a:ea typeface="Cambria Math" panose="02040503050406030204" pitchFamily="18" charset="0"/>
                      </a:rPr>
                      <m:t> </m:t>
                    </m:r>
                    <m:r>
                      <m:rPr>
                        <m:sty m:val="p"/>
                      </m:rPr>
                      <a:rPr lang="sv-SE" sz="1600" b="0" i="0" smtClean="0">
                        <a:latin typeface="Cambria Math" panose="02040503050406030204" pitchFamily="18" charset="0"/>
                        <a:ea typeface="Cambria Math" panose="02040503050406030204" pitchFamily="18" charset="0"/>
                      </a:rPr>
                      <m:t>value</m:t>
                    </m:r>
                    <m:r>
                      <a:rPr lang="sv-SE" sz="1600" b="0" i="0" smtClean="0">
                        <a:latin typeface="Cambria Math" panose="02040503050406030204" pitchFamily="18" charset="0"/>
                        <a:ea typeface="Cambria Math" panose="02040503050406030204" pitchFamily="18" charset="0"/>
                      </a:rPr>
                      <m:t> </m:t>
                    </m:r>
                    <m:r>
                      <m:rPr>
                        <m:sty m:val="p"/>
                      </m:rPr>
                      <a:rPr lang="sv-SE" sz="1600" b="0" i="0" smtClean="0">
                        <a:latin typeface="Cambria Math" panose="02040503050406030204" pitchFamily="18" charset="0"/>
                        <a:ea typeface="Cambria Math" panose="02040503050406030204" pitchFamily="18" charset="0"/>
                      </a:rPr>
                      <m:t>of</m:t>
                    </m:r>
                    <m:r>
                      <a:rPr lang="sv-SE" sz="1600" b="0" i="0" smtClean="0">
                        <a:latin typeface="Cambria Math" panose="02040503050406030204" pitchFamily="18" charset="0"/>
                        <a:ea typeface="Cambria Math" panose="02040503050406030204" pitchFamily="18" charset="0"/>
                      </a:rPr>
                      <m:t> </m:t>
                    </m:r>
                    <m:r>
                      <m:rPr>
                        <m:sty m:val="p"/>
                      </m:rPr>
                      <a:rPr lang="sv-SE" sz="1600" b="0" i="0" smtClean="0">
                        <a:latin typeface="Cambria Math" panose="02040503050406030204" pitchFamily="18" charset="0"/>
                        <a:ea typeface="Cambria Math" panose="02040503050406030204" pitchFamily="18" charset="0"/>
                      </a:rPr>
                      <m:t>alpha</m:t>
                    </m:r>
                  </m:oMath>
                </a14:m>
                <a:endParaRPr lang="sv-SE" sz="1600" b="0" i="0" dirty="0">
                  <a:latin typeface="Cambria Math" panose="02040503050406030204" pitchFamily="18" charset="0"/>
                  <a:ea typeface="Cambria Math" panose="02040503050406030204" pitchFamily="18" charset="0"/>
                </a:endParaRPr>
              </a:p>
              <a:p>
                <a:pPr marL="742950" lvl="1" indent="-285750">
                  <a:lnSpc>
                    <a:spcPct val="150000"/>
                  </a:lnSpc>
                  <a:buFont typeface="Arial" panose="020B0604020202020204" pitchFamily="34" charset="0"/>
                  <a:buChar char="•"/>
                </a:pPr>
                <a14:m>
                  <m:oMath xmlns:m="http://schemas.openxmlformats.org/officeDocument/2006/math">
                    <m:r>
                      <m:rPr>
                        <m:sty m:val="p"/>
                      </m:rPr>
                      <a:rPr lang="sv-SE" sz="1600" b="0" i="0" smtClean="0">
                        <a:latin typeface="Cambria Math" panose="02040503050406030204" pitchFamily="18" charset="0"/>
                        <a:ea typeface="Cambria Math" panose="02040503050406030204" pitchFamily="18" charset="0"/>
                      </a:rPr>
                      <m:t>is</m:t>
                    </m:r>
                    <m:r>
                      <a:rPr lang="sv-SE" sz="1600" b="0" i="0" smtClean="0">
                        <a:latin typeface="Cambria Math" panose="02040503050406030204" pitchFamily="18" charset="0"/>
                        <a:ea typeface="Cambria Math" panose="02040503050406030204" pitchFamily="18" charset="0"/>
                      </a:rPr>
                      <m:t> </m:t>
                    </m:r>
                    <m:r>
                      <m:rPr>
                        <m:sty m:val="p"/>
                      </m:rPr>
                      <a:rPr lang="sv-SE" sz="1600" b="0" i="0" smtClean="0">
                        <a:latin typeface="Cambria Math" panose="02040503050406030204" pitchFamily="18" charset="0"/>
                        <a:ea typeface="Cambria Math" panose="02040503050406030204" pitchFamily="18" charset="0"/>
                      </a:rPr>
                      <m:t>given</m:t>
                    </m:r>
                    <m:r>
                      <a:rPr lang="sv-SE" sz="1600" b="0" i="0" smtClean="0">
                        <a:latin typeface="Cambria Math" panose="02040503050406030204" pitchFamily="18" charset="0"/>
                        <a:ea typeface="Cambria Math" panose="02040503050406030204" pitchFamily="18" charset="0"/>
                      </a:rPr>
                      <m:t> </m:t>
                    </m:r>
                    <m:r>
                      <m:rPr>
                        <m:sty m:val="p"/>
                      </m:rPr>
                      <a:rPr lang="sv-SE" sz="1600" b="0" i="0" smtClean="0">
                        <a:latin typeface="Cambria Math" panose="02040503050406030204" pitchFamily="18" charset="0"/>
                        <a:ea typeface="Cambria Math" panose="02040503050406030204" pitchFamily="18" charset="0"/>
                      </a:rPr>
                      <m:t>in</m:t>
                    </m:r>
                    <m:r>
                      <a:rPr lang="sv-SE" sz="1600" b="0" i="0" smtClean="0">
                        <a:latin typeface="Cambria Math" panose="02040503050406030204" pitchFamily="18" charset="0"/>
                        <a:ea typeface="Cambria Math" panose="02040503050406030204" pitchFamily="18" charset="0"/>
                      </a:rPr>
                      <m:t> </m:t>
                    </m:r>
                    <m:r>
                      <m:rPr>
                        <m:sty m:val="p"/>
                      </m:rPr>
                      <a:rPr lang="sv-SE" sz="1600" b="0" i="0" smtClean="0">
                        <a:latin typeface="Cambria Math" panose="02040503050406030204" pitchFamily="18" charset="0"/>
                        <a:ea typeface="Cambria Math" panose="02040503050406030204" pitchFamily="18" charset="0"/>
                      </a:rPr>
                      <m:t>each</m:t>
                    </m:r>
                    <m:r>
                      <a:rPr lang="sv-SE" sz="1600" b="0" i="0" smtClean="0">
                        <a:latin typeface="Cambria Math" panose="02040503050406030204" pitchFamily="18" charset="0"/>
                        <a:ea typeface="Cambria Math" panose="02040503050406030204" pitchFamily="18" charset="0"/>
                      </a:rPr>
                      <m:t> </m:t>
                    </m:r>
                    <m:r>
                      <m:rPr>
                        <m:sty m:val="p"/>
                      </m:rPr>
                      <a:rPr lang="sv-SE" sz="1600" b="0" i="0" smtClean="0">
                        <a:latin typeface="Cambria Math" panose="02040503050406030204" pitchFamily="18" charset="0"/>
                        <a:ea typeface="Cambria Math" panose="02040503050406030204" pitchFamily="18" charset="0"/>
                      </a:rPr>
                      <m:t>the</m:t>
                    </m:r>
                    <m:r>
                      <a:rPr lang="sv-SE" sz="1600" b="0" i="0" smtClean="0">
                        <a:latin typeface="Cambria Math" panose="02040503050406030204" pitchFamily="18" charset="0"/>
                        <a:ea typeface="Cambria Math" panose="02040503050406030204" pitchFamily="18" charset="0"/>
                      </a:rPr>
                      <m:t> </m:t>
                    </m:r>
                    <m:r>
                      <m:rPr>
                        <m:sty m:val="p"/>
                      </m:rPr>
                      <a:rPr lang="sv-SE" sz="1600" b="0" i="0" smtClean="0">
                        <a:latin typeface="Cambria Math" panose="02040503050406030204" pitchFamily="18" charset="0"/>
                        <a:ea typeface="Cambria Math" panose="02040503050406030204" pitchFamily="18" charset="0"/>
                      </a:rPr>
                      <m:t>test</m:t>
                    </m:r>
                    <m:r>
                      <a:rPr lang="sv-SE" sz="1600" b="0" i="0" smtClean="0">
                        <a:latin typeface="Cambria Math" panose="02040503050406030204" pitchFamily="18" charset="0"/>
                        <a:ea typeface="Cambria Math" panose="02040503050406030204" pitchFamily="18" charset="0"/>
                      </a:rPr>
                      <m:t> </m:t>
                    </m:r>
                    <m:r>
                      <m:rPr>
                        <m:sty m:val="p"/>
                      </m:rPr>
                      <a:rPr lang="sv-SE" sz="1600" b="0" i="0" smtClean="0">
                        <a:latin typeface="Cambria Math" panose="02040503050406030204" pitchFamily="18" charset="0"/>
                        <a:ea typeface="Cambria Math" panose="02040503050406030204" pitchFamily="18" charset="0"/>
                      </a:rPr>
                      <m:t>case</m:t>
                    </m:r>
                    <m:r>
                      <a:rPr lang="sv-SE" sz="1600" b="0" i="0" smtClean="0">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8" name="Rectangle 7"/>
              <p:cNvSpPr>
                <a:spLocks noRot="1" noChangeAspect="1" noMove="1" noResize="1" noEditPoints="1" noAdjustHandles="1" noChangeArrowheads="1" noChangeShapeType="1" noTextEdit="1"/>
              </p:cNvSpPr>
              <p:nvPr/>
            </p:nvSpPr>
            <p:spPr>
              <a:xfrm>
                <a:off x="-99930" y="3109562"/>
                <a:ext cx="11717488" cy="792140"/>
              </a:xfrm>
              <a:prstGeom prst="rect">
                <a:avLst/>
              </a:prstGeom>
              <a:blipFill rotWithShape="0">
                <a:blip r:embed="rId3"/>
                <a:stretch>
                  <a:fillRect b="-6923"/>
                </a:stretch>
              </a:blipFill>
            </p:spPr>
            <p:txBody>
              <a:bodyPr/>
              <a:lstStyle/>
              <a:p>
                <a:r>
                  <a:rPr lang="en-US">
                    <a:noFill/>
                  </a:rPr>
                  <a:t> </a:t>
                </a:r>
              </a:p>
            </p:txBody>
          </p:sp>
        </mc:Fallback>
      </mc:AlternateContent>
      <p:sp>
        <p:nvSpPr>
          <p:cNvPr id="10" name="标题 1">
            <a:extLst>
              <a:ext uri="{FF2B5EF4-FFF2-40B4-BE49-F238E27FC236}">
                <a16:creationId xmlns:a16="http://schemas.microsoft.com/office/drawing/2014/main" xmlns="" id="{6B62C7E2-15D8-865E-4CEE-91DEF7CC9FB3}"/>
              </a:ext>
            </a:extLst>
          </p:cNvPr>
          <p:cNvSpPr txBox="1">
            <a:spLocks/>
          </p:cNvSpPr>
          <p:nvPr/>
        </p:nvSpPr>
        <p:spPr>
          <a:xfrm>
            <a:off x="261152" y="272338"/>
            <a:ext cx="10515600" cy="714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Score Function </a:t>
            </a:r>
            <a:endParaRPr lang="zh-CN" altLang="en-US"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887"/>
          <a:stretch/>
        </p:blipFill>
        <p:spPr>
          <a:xfrm>
            <a:off x="8326358" y="0"/>
            <a:ext cx="3848066" cy="1354237"/>
          </a:xfrm>
          <a:prstGeom prst="rect">
            <a:avLst/>
          </a:prstGeom>
          <a:ln>
            <a:noFill/>
          </a:ln>
          <a:effectLst>
            <a:softEdge rad="112500"/>
          </a:effectLst>
        </p:spPr>
      </p:pic>
    </p:spTree>
    <p:extLst>
      <p:ext uri="{BB962C8B-B14F-4D97-AF65-F5344CB8AC3E}">
        <p14:creationId xmlns:p14="http://schemas.microsoft.com/office/powerpoint/2010/main" val="4175110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84" y="207963"/>
            <a:ext cx="10515600" cy="1325563"/>
          </a:xfrm>
        </p:spPr>
        <p:txBody>
          <a:bodyPr/>
          <a:lstStyle/>
          <a:p>
            <a:r>
              <a:rPr lang="sv-SE" dirty="0"/>
              <a:t>Limitations</a:t>
            </a:r>
            <a:endParaRPr lang="en-US" dirty="0"/>
          </a:p>
        </p:txBody>
      </p:sp>
      <p:sp>
        <p:nvSpPr>
          <p:cNvPr id="3" name="Content Placeholder 2"/>
          <p:cNvSpPr>
            <a:spLocks noGrp="1"/>
          </p:cNvSpPr>
          <p:nvPr>
            <p:ph idx="1"/>
          </p:nvPr>
        </p:nvSpPr>
        <p:spPr>
          <a:xfrm>
            <a:off x="216408" y="1533526"/>
            <a:ext cx="10515600" cy="4351338"/>
          </a:xfrm>
        </p:spPr>
        <p:txBody>
          <a:bodyPr>
            <a:normAutofit/>
          </a:bodyPr>
          <a:lstStyle/>
          <a:p>
            <a:pPr marL="800100" lvl="1" indent="-342900">
              <a:lnSpc>
                <a:spcPct val="110000"/>
              </a:lnSpc>
              <a:buFont typeface="+mj-lt"/>
              <a:buAutoNum type="arabicPeriod"/>
            </a:pPr>
            <a:r>
              <a:rPr lang="en-US" altLang="zh-CN" sz="1800" dirty="0"/>
              <a:t>Write a code in </a:t>
            </a:r>
            <a:r>
              <a:rPr lang="en-US" altLang="zh-CN" sz="1800" dirty="0" smtClean="0"/>
              <a:t>C</a:t>
            </a:r>
            <a:r>
              <a:rPr lang="en-US" altLang="zh-CN" sz="1800" dirty="0"/>
              <a:t>++ or Python that can find a placement for all the test cases,</a:t>
            </a:r>
          </a:p>
          <a:p>
            <a:pPr marL="800100" lvl="1" indent="-342900">
              <a:lnSpc>
                <a:spcPct val="110000"/>
              </a:lnSpc>
              <a:buFont typeface="+mj-lt"/>
              <a:buAutoNum type="arabicPeriod"/>
            </a:pPr>
            <a:r>
              <a:rPr lang="en-US" altLang="zh-CN" sz="1800" dirty="0"/>
              <a:t>The execution time of the code, for each test case, should be less than 1 second on your own </a:t>
            </a:r>
            <a:r>
              <a:rPr lang="en-US" altLang="zh-CN" sz="1800" dirty="0" smtClean="0"/>
              <a:t>machine.</a:t>
            </a:r>
          </a:p>
          <a:p>
            <a:pPr marL="800100" lvl="1" indent="-342900">
              <a:lnSpc>
                <a:spcPct val="110000"/>
              </a:lnSpc>
              <a:buFont typeface="+mj-lt"/>
              <a:buAutoNum type="arabicPeriod"/>
            </a:pPr>
            <a:r>
              <a:rPr lang="en-US" altLang="zh-CN" sz="1800" dirty="0" smtClean="0"/>
              <a:t>Only basic libraries can be used, using optimization libraries</a:t>
            </a:r>
            <a:r>
              <a:rPr lang="sv-SE" altLang="zh-CN" sz="1800" dirty="0" smtClean="0"/>
              <a:t>/</a:t>
            </a:r>
            <a:r>
              <a:rPr lang="en-US" altLang="zh-CN" sz="1800" dirty="0" smtClean="0"/>
              <a:t>tools are not allowed.</a:t>
            </a:r>
          </a:p>
          <a:p>
            <a:endParaRPr lang="sv-SE" altLang="zh-CN" sz="1800" dirty="0" smtClean="0">
              <a:solidFill>
                <a:srgbClr val="FF0000"/>
              </a:solidFill>
            </a:endParaRPr>
          </a:p>
          <a:p>
            <a:pPr marL="0" indent="0">
              <a:buNone/>
            </a:pPr>
            <a:r>
              <a:rPr lang="sv-SE" altLang="zh-CN" sz="1800" dirty="0" smtClean="0">
                <a:solidFill>
                  <a:srgbClr val="FF0000"/>
                </a:solidFill>
              </a:rPr>
              <a:t>Note:</a:t>
            </a:r>
          </a:p>
          <a:p>
            <a:r>
              <a:rPr lang="sv-SE" altLang="zh-CN" sz="1800" dirty="0" smtClean="0">
                <a:solidFill>
                  <a:srgbClr val="FF0000"/>
                </a:solidFill>
              </a:rPr>
              <a:t>At the end of the qualification phase, to validate the codes, we check the execution time of your codes </a:t>
            </a:r>
            <a:r>
              <a:rPr lang="en-US" sz="1800" dirty="0" smtClean="0">
                <a:solidFill>
                  <a:srgbClr val="FF0000"/>
                </a:solidFill>
              </a:rPr>
              <a:t>on </a:t>
            </a:r>
            <a:r>
              <a:rPr lang="en-US" sz="1800" dirty="0">
                <a:solidFill>
                  <a:srgbClr val="FF0000"/>
                </a:solidFill>
              </a:rPr>
              <a:t>a VM </a:t>
            </a:r>
            <a:r>
              <a:rPr lang="en-US" sz="1800" dirty="0" smtClean="0">
                <a:solidFill>
                  <a:srgbClr val="FF0000"/>
                </a:solidFill>
              </a:rPr>
              <a:t>with</a:t>
            </a:r>
          </a:p>
          <a:p>
            <a:pPr lvl="1">
              <a:buFont typeface="Wingdings" panose="05000000000000000000" pitchFamily="2" charset="2"/>
              <a:buChar char="ü"/>
            </a:pPr>
            <a:r>
              <a:rPr lang="en-US" sz="1800" dirty="0" smtClean="0">
                <a:solidFill>
                  <a:srgbClr val="FF0000"/>
                </a:solidFill>
              </a:rPr>
              <a:t>Intel </a:t>
            </a:r>
            <a:r>
              <a:rPr lang="en-US" sz="1800" dirty="0">
                <a:solidFill>
                  <a:srgbClr val="FF0000"/>
                </a:solidFill>
              </a:rPr>
              <a:t>processor 3.0 GHz eight-cores and 16GB RAM. </a:t>
            </a:r>
            <a:endParaRPr lang="en-US" sz="1800" dirty="0" smtClean="0">
              <a:solidFill>
                <a:srgbClr val="FF0000"/>
              </a:solidFill>
            </a:endParaRPr>
          </a:p>
          <a:p>
            <a:r>
              <a:rPr lang="en-US" sz="1800" dirty="0" smtClean="0">
                <a:solidFill>
                  <a:srgbClr val="FF0000"/>
                </a:solidFill>
              </a:rPr>
              <a:t>If </a:t>
            </a:r>
            <a:r>
              <a:rPr lang="en-US" sz="1800" dirty="0">
                <a:solidFill>
                  <a:srgbClr val="FF0000"/>
                </a:solidFill>
              </a:rPr>
              <a:t>the execution time of your </a:t>
            </a:r>
            <a:r>
              <a:rPr lang="en-US" sz="1800" dirty="0" smtClean="0">
                <a:solidFill>
                  <a:srgbClr val="FF0000"/>
                </a:solidFill>
              </a:rPr>
              <a:t>code </a:t>
            </a:r>
            <a:r>
              <a:rPr lang="en-US" sz="1800" dirty="0">
                <a:solidFill>
                  <a:srgbClr val="FF0000"/>
                </a:solidFill>
              </a:rPr>
              <a:t>on </a:t>
            </a:r>
            <a:r>
              <a:rPr lang="en-US" sz="1800" dirty="0" smtClean="0">
                <a:solidFill>
                  <a:srgbClr val="FF0000"/>
                </a:solidFill>
              </a:rPr>
              <a:t>the </a:t>
            </a:r>
            <a:r>
              <a:rPr lang="en-US" sz="1800" dirty="0">
                <a:solidFill>
                  <a:srgbClr val="FF0000"/>
                </a:solidFill>
              </a:rPr>
              <a:t>VM is </a:t>
            </a:r>
            <a:r>
              <a:rPr lang="en-US" sz="1800" dirty="0" smtClean="0">
                <a:solidFill>
                  <a:srgbClr val="FF0000"/>
                </a:solidFill>
              </a:rPr>
              <a:t>far </a:t>
            </a:r>
            <a:r>
              <a:rPr lang="en-US" sz="1800" dirty="0">
                <a:solidFill>
                  <a:srgbClr val="FF0000"/>
                </a:solidFill>
              </a:rPr>
              <a:t>more than 1 second, </a:t>
            </a:r>
            <a:r>
              <a:rPr lang="en-US" sz="1800" dirty="0" smtClean="0">
                <a:solidFill>
                  <a:srgbClr val="FF0000"/>
                </a:solidFill>
              </a:rPr>
              <a:t>it is counted as an invalid solution. As </a:t>
            </a:r>
            <a:r>
              <a:rPr lang="en-US" sz="1800" dirty="0">
                <a:solidFill>
                  <a:srgbClr val="FF0000"/>
                </a:solidFill>
              </a:rPr>
              <a:t>most of today's laptops are not more powerful than the considered VM, if the execution time of your </a:t>
            </a:r>
            <a:r>
              <a:rPr lang="en-US" sz="1800" dirty="0" smtClean="0">
                <a:solidFill>
                  <a:srgbClr val="FF0000"/>
                </a:solidFill>
              </a:rPr>
              <a:t>code </a:t>
            </a:r>
            <a:r>
              <a:rPr lang="en-US" sz="1800" dirty="0">
                <a:solidFill>
                  <a:srgbClr val="FF0000"/>
                </a:solidFill>
              </a:rPr>
              <a:t>is in the scale of a few milliseconds on your laptop, you can ensure that it doesn't take longer on the considered VM.</a:t>
            </a:r>
            <a:endParaRPr lang="en-US" altLang="zh-CN" sz="1800"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C801634F-0673-4D09-940B-E2C09C686271}" type="slidenum">
              <a:rPr lang="fa-IR" smtClean="0"/>
              <a:pPr/>
              <a:t>8</a:t>
            </a:fld>
            <a:endParaRPr lang="fa-I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887"/>
          <a:stretch/>
        </p:blipFill>
        <p:spPr>
          <a:xfrm>
            <a:off x="8326358" y="0"/>
            <a:ext cx="3848066" cy="1354237"/>
          </a:xfrm>
          <a:prstGeom prst="rect">
            <a:avLst/>
          </a:prstGeom>
          <a:ln>
            <a:noFill/>
          </a:ln>
          <a:effectLst>
            <a:softEdge rad="112500"/>
          </a:effectLst>
        </p:spPr>
      </p:pic>
    </p:spTree>
    <p:extLst>
      <p:ext uri="{BB962C8B-B14F-4D97-AF65-F5344CB8AC3E}">
        <p14:creationId xmlns:p14="http://schemas.microsoft.com/office/powerpoint/2010/main" val="971421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F59E7D6C-895F-72E5-8360-3B8B296CF1BA}"/>
              </a:ext>
            </a:extLst>
          </p:cNvPr>
          <p:cNvSpPr>
            <a:spLocks noGrp="1"/>
          </p:cNvSpPr>
          <p:nvPr>
            <p:ph type="title"/>
          </p:nvPr>
        </p:nvSpPr>
        <p:spPr>
          <a:xfrm>
            <a:off x="230820" y="0"/>
            <a:ext cx="10969200" cy="705600"/>
          </a:xfrm>
        </p:spPr>
        <p:txBody>
          <a:bodyPr>
            <a:normAutofit/>
          </a:bodyPr>
          <a:lstStyle/>
          <a:p>
            <a:r>
              <a:rPr lang="en-US" altLang="zh-CN" dirty="0"/>
              <a:t>Input and Output Data</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9955" y="780673"/>
                <a:ext cx="10993845" cy="5500604"/>
              </a:xfrm>
            </p:spPr>
            <p:txBody>
              <a:bodyPr>
                <a:normAutofit/>
              </a:bodyPr>
              <a:lstStyle/>
              <a:p>
                <a:pPr>
                  <a:lnSpc>
                    <a:spcPct val="100000"/>
                  </a:lnSpc>
                </a:pPr>
                <a:r>
                  <a:rPr lang="en-US" altLang="zh-CN" sz="2000" dirty="0">
                    <a:solidFill>
                      <a:schemeClr val="tx1"/>
                    </a:solidFill>
                  </a:rPr>
                  <a:t>Input:</a:t>
                </a:r>
              </a:p>
              <a:p>
                <a:pPr marL="800100" lvl="1" indent="-342900">
                  <a:lnSpc>
                    <a:spcPct val="100000"/>
                  </a:lnSpc>
                  <a:buFont typeface="+mj-lt"/>
                  <a:buAutoNum type="alphaLcPeriod"/>
                </a:pPr>
                <a:r>
                  <a:rPr lang="sv-SE" altLang="zh-CN" sz="1800" dirty="0"/>
                  <a:t>A speed to data map as a csv file, used for all test cases</a:t>
                </a:r>
              </a:p>
              <a:p>
                <a:pPr marL="800100" lvl="1" indent="-342900">
                  <a:lnSpc>
                    <a:spcPct val="100000"/>
                  </a:lnSpc>
                  <a:buFont typeface="+mj-lt"/>
                  <a:buAutoNum type="alphaLcPeriod"/>
                </a:pPr>
                <a:r>
                  <a:rPr lang="sv-SE" altLang="zh-CN" sz="1800" dirty="0"/>
                  <a:t>A set of input files each of which corresponds to a test case where each test case includes</a:t>
                </a:r>
                <a:endParaRPr lang="en-US" altLang="zh-CN" sz="1800" dirty="0"/>
              </a:p>
              <a:p>
                <a:pPr marL="1371600" lvl="2" indent="-457200">
                  <a:lnSpc>
                    <a:spcPct val="100000"/>
                  </a:lnSpc>
                  <a:buFont typeface="+mj-lt"/>
                  <a:buAutoNum type="arabicPeriod"/>
                </a:pPr>
                <a:r>
                  <a:rPr lang="en-US" altLang="zh-CN" sz="1700" dirty="0"/>
                  <a:t>Grid size (M, N)</a:t>
                </a:r>
              </a:p>
              <a:p>
                <a:pPr marL="1371600" lvl="2" indent="-457200">
                  <a:lnSpc>
                    <a:spcPct val="100000"/>
                  </a:lnSpc>
                  <a:buFont typeface="+mj-lt"/>
                  <a:buAutoNum type="arabicPeriod"/>
                </a:pPr>
                <a:r>
                  <a:rPr lang="en-US" altLang="zh-CN" sz="1700" dirty="0">
                    <a:solidFill>
                      <a:schemeClr val="tx1"/>
                    </a:solidFill>
                  </a:rPr>
                  <a:t>Number of users (|U|)</a:t>
                </a:r>
              </a:p>
              <a:p>
                <a:pPr marL="1371600" lvl="2" indent="-457200">
                  <a:lnSpc>
                    <a:spcPct val="100000"/>
                  </a:lnSpc>
                  <a:buFont typeface="+mj-lt"/>
                  <a:buAutoNum type="arabicPeriod"/>
                </a:pPr>
                <a:r>
                  <a:rPr lang="en-US" altLang="zh-CN" sz="1700" dirty="0"/>
                  <a:t>Value of </a:t>
                </a:r>
                <a14:m>
                  <m:oMath xmlns:m="http://schemas.openxmlformats.org/officeDocument/2006/math">
                    <m:r>
                      <a:rPr lang="en-US" sz="1700" i="1">
                        <a:latin typeface="Cambria Math" panose="02040503050406030204" pitchFamily="18" charset="0"/>
                        <a:ea typeface="Cambria Math" panose="02040503050406030204" pitchFamily="18" charset="0"/>
                      </a:rPr>
                      <m:t>𝛼</m:t>
                    </m:r>
                  </m:oMath>
                </a14:m>
                <a:endParaRPr lang="en-US" altLang="zh-CN" sz="1700" dirty="0"/>
              </a:p>
              <a:p>
                <a:pPr marL="1371600" lvl="2" indent="-457200">
                  <a:lnSpc>
                    <a:spcPct val="100000"/>
                  </a:lnSpc>
                  <a:buFont typeface="+mj-lt"/>
                  <a:buAutoNum type="arabicPeriod"/>
                </a:pPr>
                <a:r>
                  <a:rPr lang="en-US" altLang="zh-CN" sz="1700" dirty="0">
                    <a:solidFill>
                      <a:schemeClr val="tx1"/>
                    </a:solidFill>
                  </a:rPr>
                  <a:t>Users’ information (initial speed, data size, factor) </a:t>
                </a:r>
              </a:p>
              <a:p>
                <a:pPr>
                  <a:lnSpc>
                    <a:spcPct val="110000"/>
                  </a:lnSpc>
                </a:pPr>
                <a:r>
                  <a:rPr lang="en-US" altLang="zh-CN" sz="2000" dirty="0"/>
                  <a:t>Submission </a:t>
                </a:r>
                <a:r>
                  <a:rPr lang="en-US" altLang="zh-CN" sz="2000" dirty="0" smtClean="0"/>
                  <a:t>file:</a:t>
                </a:r>
                <a:r>
                  <a:rPr lang="en-US" altLang="zh-CN" sz="2000" dirty="0" smtClean="0">
                    <a:solidFill>
                      <a:srgbClr val="FF0000"/>
                    </a:solidFill>
                  </a:rPr>
                  <a:t> </a:t>
                </a:r>
                <a:r>
                  <a:rPr lang="en-US" altLang="zh-CN" sz="2000" dirty="0"/>
                  <a:t>It should be a zip file including: </a:t>
                </a:r>
              </a:p>
              <a:p>
                <a:pPr marL="457200" lvl="1" indent="0">
                  <a:lnSpc>
                    <a:spcPct val="110000"/>
                  </a:lnSpc>
                  <a:buNone/>
                </a:pPr>
                <a:r>
                  <a:rPr lang="en-US" altLang="zh-CN" sz="1800" dirty="0"/>
                  <a:t>a. A csv file for each test case that includes</a:t>
                </a:r>
                <a:r>
                  <a:rPr lang="sv-SE" altLang="zh-CN" sz="1800" dirty="0"/>
                  <a:t>:</a:t>
                </a:r>
              </a:p>
              <a:p>
                <a:pPr marL="1257300" lvl="2" indent="-342900">
                  <a:lnSpc>
                    <a:spcPct val="110000"/>
                  </a:lnSpc>
                  <a:buFont typeface="+mj-lt"/>
                  <a:buAutoNum type="arabicPeriod"/>
                </a:pPr>
                <a:r>
                  <a:rPr lang="en-US" altLang="zh-CN" sz="1700" dirty="0"/>
                  <a:t>Grid placement</a:t>
                </a:r>
              </a:p>
              <a:p>
                <a:pPr marL="1257300" lvl="2" indent="-342900">
                  <a:lnSpc>
                    <a:spcPct val="110000"/>
                  </a:lnSpc>
                  <a:buFont typeface="+mj-lt"/>
                  <a:buAutoNum type="arabicPeriod"/>
                </a:pPr>
                <a:r>
                  <a:rPr lang="en-US" altLang="zh-CN" sz="1700" dirty="0" err="1"/>
                  <a:t>Penalty_term</a:t>
                </a:r>
                <a:endParaRPr lang="en-US" altLang="zh-CN" sz="1700" dirty="0"/>
              </a:p>
              <a:p>
                <a:pPr marL="1257300" lvl="2" indent="-342900">
                  <a:lnSpc>
                    <a:spcPct val="110000"/>
                  </a:lnSpc>
                  <a:buFont typeface="+mj-lt"/>
                  <a:buAutoNum type="arabicPeriod"/>
                </a:pPr>
                <a:r>
                  <a:rPr lang="sv-SE" altLang="zh-CN" sz="1700" dirty="0"/>
                  <a:t>Objective_function</a:t>
                </a:r>
                <a:endParaRPr lang="en-US" altLang="zh-CN" sz="1700" dirty="0"/>
              </a:p>
              <a:p>
                <a:pPr marL="1257300" lvl="2" indent="-342900">
                  <a:lnSpc>
                    <a:spcPct val="110000"/>
                  </a:lnSpc>
                  <a:buFont typeface="+mj-lt"/>
                  <a:buAutoNum type="arabicPeriod"/>
                </a:pPr>
                <a:r>
                  <a:rPr lang="sv-SE" altLang="zh-CN" sz="1700" dirty="0"/>
                  <a:t>Score</a:t>
                </a:r>
                <a:endParaRPr lang="en-US" altLang="zh-CN" sz="1700" dirty="0"/>
              </a:p>
              <a:p>
                <a:pPr marL="1257300" lvl="2" indent="-342900">
                  <a:lnSpc>
                    <a:spcPct val="110000"/>
                  </a:lnSpc>
                  <a:buFont typeface="+mj-lt"/>
                  <a:buAutoNum type="arabicPeriod"/>
                </a:pPr>
                <a:r>
                  <a:rPr lang="en-US" altLang="zh-CN" sz="1700" dirty="0"/>
                  <a:t>Execution time of the code</a:t>
                </a:r>
              </a:p>
              <a:p>
                <a:pPr marL="457200" lvl="1" indent="0">
                  <a:lnSpc>
                    <a:spcPct val="110000"/>
                  </a:lnSpc>
                  <a:buNone/>
                </a:pPr>
                <a:r>
                  <a:rPr lang="en-US" altLang="zh-CN" sz="1800" dirty="0"/>
                  <a:t>b. </a:t>
                </a:r>
                <a:r>
                  <a:rPr lang="en-US" altLang="zh-CN" sz="1800" dirty="0" smtClean="0"/>
                  <a:t>A single </a:t>
                </a:r>
                <a:r>
                  <a:rPr lang="en-US" altLang="zh-CN" sz="1800" dirty="0"/>
                  <a:t>source file with either .</a:t>
                </a:r>
                <a:r>
                  <a:rPr lang="en-US" altLang="zh-CN" sz="1800" dirty="0" err="1"/>
                  <a:t>py</a:t>
                </a:r>
                <a:r>
                  <a:rPr lang="en-US" altLang="zh-CN" sz="1800" dirty="0"/>
                  <a:t> or </a:t>
                </a:r>
                <a:r>
                  <a:rPr lang="sv-SE" altLang="zh-CN" sz="1800" dirty="0"/>
                  <a:t>.cpp or .cc extension</a:t>
                </a:r>
                <a:endParaRPr lang="en-US" altLang="zh-CN" sz="1800" dirty="0"/>
              </a:p>
              <a:p>
                <a:pPr marL="0" indent="0">
                  <a:lnSpc>
                    <a:spcPct val="110000"/>
                  </a:lnSpc>
                  <a:buNone/>
                </a:pPr>
                <a:endParaRPr lang="en-US" altLang="zh-CN" sz="2000"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9955" y="780673"/>
                <a:ext cx="10993845" cy="5500604"/>
              </a:xfrm>
              <a:blipFill rotWithShape="0">
                <a:blip r:embed="rId2"/>
                <a:stretch>
                  <a:fillRect l="-499" t="-554"/>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xmlns="" id="{26B74591-9CDE-CE86-69FC-DD982B6B27B3}"/>
              </a:ext>
            </a:extLst>
          </p:cNvPr>
          <p:cNvSpPr>
            <a:spLocks noGrp="1"/>
          </p:cNvSpPr>
          <p:nvPr>
            <p:ph type="sldNum" sz="quarter" idx="12"/>
          </p:nvPr>
        </p:nvSpPr>
        <p:spPr/>
        <p:txBody>
          <a:bodyPr/>
          <a:lstStyle/>
          <a:p>
            <a:fld id="{C801634F-0673-4D09-940B-E2C09C686271}" type="slidenum">
              <a:rPr lang="fa-IR" smtClean="0"/>
              <a:t>9</a:t>
            </a:fld>
            <a:endParaRPr lang="fa-I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887"/>
          <a:stretch/>
        </p:blipFill>
        <p:spPr>
          <a:xfrm>
            <a:off x="8326358" y="0"/>
            <a:ext cx="3848066" cy="1354237"/>
          </a:xfrm>
          <a:prstGeom prst="rect">
            <a:avLst/>
          </a:prstGeom>
          <a:ln>
            <a:noFill/>
          </a:ln>
          <a:effectLst>
            <a:softEdge rad="112500"/>
          </a:effectLst>
        </p:spPr>
      </p:pic>
    </p:spTree>
    <p:extLst>
      <p:ext uri="{BB962C8B-B14F-4D97-AF65-F5344CB8AC3E}">
        <p14:creationId xmlns:p14="http://schemas.microsoft.com/office/powerpoint/2010/main" val="1501314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4448</TotalTime>
  <Words>2079</Words>
  <Application>Microsoft Office PowerPoint</Application>
  <PresentationFormat>Widescreen</PresentationFormat>
  <Paragraphs>505</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宋体</vt:lpstr>
      <vt:lpstr>微软雅黑</vt:lpstr>
      <vt:lpstr>Arial</vt:lpstr>
      <vt:lpstr>Calibri</vt:lpstr>
      <vt:lpstr>Calibri Light</vt:lpstr>
      <vt:lpstr>Cambria Math</vt:lpstr>
      <vt:lpstr>Times New Roman</vt:lpstr>
      <vt:lpstr>Wingdings</vt:lpstr>
      <vt:lpstr>Office Theme</vt:lpstr>
      <vt:lpstr>Hackathon Qualification Description</vt:lpstr>
      <vt:lpstr>Downlink channel allocation problem</vt:lpstr>
      <vt:lpstr>Background</vt:lpstr>
      <vt:lpstr>Problem statement</vt:lpstr>
      <vt:lpstr>Mapping speed to data transmission rate</vt:lpstr>
      <vt:lpstr>PowerPoint Presentation</vt:lpstr>
      <vt:lpstr>PowerPoint Presentation</vt:lpstr>
      <vt:lpstr>Limitations</vt:lpstr>
      <vt:lpstr>Input and Output Data</vt:lpstr>
      <vt:lpstr>Output CSV Template</vt:lpstr>
      <vt:lpstr>Testcases</vt:lpstr>
      <vt:lpstr>PowerPoint Presentation</vt:lpstr>
      <vt:lpstr>Example 1</vt:lpstr>
      <vt:lpstr>Example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Grid Capacity Maximization</dc:title>
  <dc:creator>TrendPlus Dell 1</dc:creator>
  <cp:lastModifiedBy>Hamid Faragardi</cp:lastModifiedBy>
  <cp:revision>298</cp:revision>
  <dcterms:created xsi:type="dcterms:W3CDTF">2022-07-28T08:42:38Z</dcterms:created>
  <dcterms:modified xsi:type="dcterms:W3CDTF">2022-11-21T20:30:15Z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1669062565</vt:lpwstr>
  </property>
</Properties>
</file>