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w Cen MT Condensed"/>
                <a:cs typeface="Tw Cen MT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w Cen MT Condensed"/>
                <a:cs typeface="Tw Cen MT Condense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w Cen MT Condensed"/>
                <a:cs typeface="Tw Cen MT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w Cen MT Condensed"/>
                <a:cs typeface="Tw Cen MT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53990" y="2686685"/>
            <a:ext cx="1684019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w Cen MT Condensed"/>
                <a:cs typeface="Tw Cen MT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5152" y="2138997"/>
            <a:ext cx="5027295" cy="402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w Cen MT Condensed"/>
                <a:cs typeface="Tw Cen MT Condense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6725" y="5686425"/>
            <a:ext cx="10930001" cy="1171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152586"/>
            <a:ext cx="10949051" cy="3871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2257361"/>
            <a:ext cx="10606151" cy="36624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5000" y="2428811"/>
            <a:ext cx="4291076" cy="1233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732155"/>
            <a:ext cx="24206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w Cen MT"/>
                <a:cs typeface="Tw Cen MT"/>
              </a:rPr>
              <a:t>SVM</a:t>
            </a:r>
            <a:r>
              <a:rPr spc="-55" dirty="0">
                <a:latin typeface="Tw Cen MT"/>
                <a:cs typeface="Tw Cen MT"/>
              </a:rPr>
              <a:t> </a:t>
            </a:r>
            <a:r>
              <a:rPr spc="-25" dirty="0">
                <a:latin typeface="Tw Cen MT"/>
                <a:cs typeface="Tw Cen MT"/>
              </a:rPr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704850" y="1219215"/>
            <a:ext cx="8467725" cy="560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1428750"/>
            <a:ext cx="7867650" cy="500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4992115"/>
            <a:ext cx="10109200" cy="1145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Fully </a:t>
            </a:r>
            <a:r>
              <a:rPr sz="3200" b="1" dirty="0">
                <a:solidFill>
                  <a:srgbClr val="FFFFFF"/>
                </a:solidFill>
                <a:latin typeface="Tw Cen MT Condensed"/>
                <a:cs typeface="Tw Cen MT Condensed"/>
              </a:rPr>
              <a:t>connected </a:t>
            </a:r>
            <a:r>
              <a:rPr sz="32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neural</a:t>
            </a:r>
            <a:r>
              <a:rPr sz="3200" b="1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network</a:t>
            </a:r>
            <a:endParaRPr sz="3200">
              <a:latin typeface="Tw Cen MT Condensed"/>
              <a:cs typeface="Tw Cen MT Condensed"/>
            </a:endParaRPr>
          </a:p>
          <a:p>
            <a:pPr marL="12700" marR="5080">
              <a:lnSpc>
                <a:spcPct val="100000"/>
              </a:lnSpc>
              <a:spcBef>
                <a:spcPts val="140"/>
              </a:spcBef>
            </a:pPr>
            <a:r>
              <a:rPr sz="20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000" spc="-1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dirty="0">
                <a:solidFill>
                  <a:srgbClr val="FFFFFF"/>
                </a:solidFill>
                <a:latin typeface="Tw Cen MT Condensed"/>
                <a:cs typeface="Tw Cen MT Condensed"/>
              </a:rPr>
              <a:t>fully</a:t>
            </a:r>
            <a:r>
              <a:rPr sz="2000" spc="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connected</a:t>
            </a:r>
            <a:r>
              <a:rPr sz="2000" spc="-1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neural</a:t>
            </a:r>
            <a:r>
              <a:rPr sz="2000" spc="-1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network</a:t>
            </a:r>
            <a:r>
              <a:rPr sz="20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0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made</a:t>
            </a:r>
            <a:r>
              <a:rPr sz="20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0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predict</a:t>
            </a:r>
            <a:r>
              <a:rPr sz="20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face</a:t>
            </a:r>
            <a:r>
              <a:rPr sz="2000" spc="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</a:t>
            </a:r>
            <a:r>
              <a:rPr sz="2000" spc="-1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fitting</a:t>
            </a:r>
            <a:r>
              <a:rPr sz="20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0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train</a:t>
            </a:r>
            <a:r>
              <a:rPr sz="20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test</a:t>
            </a:r>
            <a:r>
              <a:rPr sz="20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data</a:t>
            </a:r>
            <a:r>
              <a:rPr sz="20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output</a:t>
            </a:r>
            <a:r>
              <a:rPr sz="20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dirty="0">
                <a:solidFill>
                  <a:srgbClr val="FFFFFF"/>
                </a:solidFill>
                <a:latin typeface="Tw Cen MT Condensed"/>
                <a:cs typeface="Tw Cen MT Condensed"/>
              </a:rPr>
              <a:t>it</a:t>
            </a:r>
            <a:r>
              <a:rPr sz="20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dirty="0">
                <a:solidFill>
                  <a:srgbClr val="FFFFFF"/>
                </a:solidFill>
                <a:latin typeface="Tw Cen MT Condensed"/>
                <a:cs typeface="Tw Cen MT Condensed"/>
              </a:rPr>
              <a:t>to  </a:t>
            </a:r>
            <a:r>
              <a:rPr sz="20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device </a:t>
            </a:r>
            <a:r>
              <a:rPr sz="2000" dirty="0">
                <a:solidFill>
                  <a:srgbClr val="FFFFFF"/>
                </a:solidFill>
                <a:latin typeface="Tw Cen MT Condensed"/>
                <a:cs typeface="Tw Cen MT Condensed"/>
              </a:rPr>
              <a:t>connected to</a:t>
            </a:r>
            <a:r>
              <a:rPr sz="2000" spc="-1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machine.</a:t>
            </a:r>
            <a:endParaRPr sz="2000">
              <a:latin typeface="Tw Cen MT Condensed"/>
              <a:cs typeface="Tw Cen MT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8650" y="390525"/>
            <a:ext cx="5172075" cy="470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600075"/>
            <a:ext cx="4572000" cy="410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2125" y="180975"/>
            <a:ext cx="3762375" cy="3638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81675" y="390525"/>
            <a:ext cx="3162300" cy="3038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457" y="507618"/>
            <a:ext cx="32359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Tw Cen MT"/>
                <a:cs typeface="Tw Cen MT"/>
              </a:rPr>
              <a:t>Proposed</a:t>
            </a:r>
            <a:r>
              <a:rPr spc="120" dirty="0">
                <a:latin typeface="Tw Cen MT"/>
                <a:cs typeface="Tw Cen MT"/>
              </a:rPr>
              <a:t> </a:t>
            </a:r>
            <a:r>
              <a:rPr spc="-25" dirty="0">
                <a:latin typeface="Tw Cen MT"/>
                <a:cs typeface="Tw Cen MT"/>
              </a:rPr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2822" y="1080706"/>
            <a:ext cx="4086225" cy="24999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ct val="90400"/>
              </a:lnSpc>
              <a:spcBef>
                <a:spcPts val="37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svm systems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fully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connected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system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 is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built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after 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fit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using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dataset</a:t>
            </a:r>
            <a:r>
              <a:rPr sz="2400" spc="-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it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consumes</a:t>
            </a:r>
            <a:r>
              <a:rPr sz="2400" spc="-8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large 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space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time</a:t>
            </a:r>
            <a:r>
              <a:rPr sz="2400" spc="-1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consuming.</a:t>
            </a:r>
            <a:endParaRPr sz="2400">
              <a:latin typeface="Tw Cen MT Condensed"/>
              <a:cs typeface="Tw Cen MT Condensed"/>
            </a:endParaRPr>
          </a:p>
          <a:p>
            <a:pPr marL="241300" marR="186055" indent="-228600">
              <a:lnSpc>
                <a:spcPct val="91300"/>
              </a:lnSpc>
              <a:spcBef>
                <a:spcPts val="900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So to overcome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problem 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built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convolution</a:t>
            </a:r>
            <a:r>
              <a:rPr sz="2400" spc="-1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neural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network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which 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take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less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size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fast.</a:t>
            </a:r>
            <a:endParaRPr sz="2400">
              <a:latin typeface="Tw Cen MT Condensed"/>
              <a:cs typeface="Tw Cen MT Condense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6775" y="3600450"/>
            <a:ext cx="4943475" cy="3257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6325" y="3810000"/>
            <a:ext cx="4343400" cy="2914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15755" y="1479232"/>
            <a:ext cx="2213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FULLY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CONNECTED</a:t>
            </a:r>
            <a:r>
              <a:rPr sz="2400" spc="-2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LAYER</a:t>
            </a:r>
            <a:endParaRPr sz="2400">
              <a:latin typeface="Tw Cen MT Condensed"/>
              <a:cs typeface="Tw Cen MT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5165" y="4449381"/>
            <a:ext cx="965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CNN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LAYER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550417"/>
            <a:ext cx="2134870" cy="12706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pc="-70" dirty="0">
                <a:latin typeface="Tw Cen MT"/>
                <a:cs typeface="Tw Cen MT"/>
              </a:rPr>
              <a:t>Tools</a:t>
            </a:r>
            <a:r>
              <a:rPr spc="-20" dirty="0">
                <a:latin typeface="Tw Cen MT"/>
                <a:cs typeface="Tw Cen MT"/>
              </a:rPr>
              <a:t> </a:t>
            </a:r>
            <a:r>
              <a:rPr spc="-25" dirty="0">
                <a:latin typeface="Tw Cen MT"/>
                <a:cs typeface="Tw Cen MT"/>
              </a:rPr>
              <a:t>used.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775" y="1722755"/>
            <a:ext cx="10333990" cy="39122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41300" marR="39370" indent="-229235">
              <a:lnSpc>
                <a:spcPct val="80000"/>
              </a:lnSpc>
              <a:spcBef>
                <a:spcPts val="68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recent 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years,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python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has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become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language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choice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science and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artificial intelligence 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two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technology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trends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essential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global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businesses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stay competitive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today.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fact,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python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fastest- 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growing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programming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language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today.</a:t>
            </a:r>
            <a:r>
              <a:rPr sz="2400" spc="-1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It’s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used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across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wide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variety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applications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from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web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development</a:t>
            </a:r>
            <a:r>
              <a:rPr sz="2400" spc="-1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task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automation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</a:t>
            </a:r>
            <a:r>
              <a:rPr sz="2400" spc="-9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analysis.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185"/>
              </a:lnSpc>
            </a:pPr>
            <a:r>
              <a:rPr sz="3600" b="1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Keras</a:t>
            </a:r>
            <a:endParaRPr sz="3600">
              <a:latin typeface="Tw Cen MT Condensed"/>
              <a:cs typeface="Tw Cen MT Condensed"/>
            </a:endParaRPr>
          </a:p>
          <a:p>
            <a:pPr marL="241300" marR="589280" indent="-229235">
              <a:lnSpc>
                <a:spcPct val="80900"/>
              </a:lnSpc>
              <a:spcBef>
                <a:spcPts val="26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Keras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 is a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minimalist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python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library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deep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learning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run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top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30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theano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tensorflow.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It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developed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make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implementing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deep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learning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models as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fast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easy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possible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research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development.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110"/>
              </a:lnSpc>
            </a:pPr>
            <a:r>
              <a:rPr sz="3600" b="1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TensorFlow</a:t>
            </a:r>
            <a:endParaRPr sz="3600">
              <a:latin typeface="Tw Cen MT Condensed"/>
              <a:cs typeface="Tw Cen MT Condensed"/>
            </a:endParaRPr>
          </a:p>
          <a:p>
            <a:pPr marL="241300" marR="5080" indent="-229235">
              <a:lnSpc>
                <a:spcPts val="2330"/>
              </a:lnSpc>
              <a:spcBef>
                <a:spcPts val="254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TensorFlow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end-to-end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open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source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platform for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machine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learning.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has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comprehensive,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flexible 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ecosystem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2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tools,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libraries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community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resources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lets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researchers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push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state-of-the-art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ML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developers</a:t>
            </a:r>
            <a:r>
              <a:rPr sz="2400" spc="-1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easily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build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deploy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ML</a:t>
            </a:r>
            <a:r>
              <a:rPr sz="2400" spc="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powered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applications.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210438"/>
            <a:ext cx="845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F</a:t>
            </a:r>
            <a:r>
              <a:rPr dirty="0"/>
              <a:t>l</a:t>
            </a:r>
            <a:r>
              <a:rPr spc="-40" dirty="0"/>
              <a:t>a</a:t>
            </a:r>
            <a:r>
              <a:rPr spc="30" dirty="0"/>
              <a:t>s</a:t>
            </a:r>
            <a:r>
              <a:rPr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7" y="735266"/>
            <a:ext cx="10735945" cy="58286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marR="5080" indent="-228600" algn="just">
              <a:lnSpc>
                <a:spcPts val="2550"/>
              </a:lnSpc>
              <a:spcBef>
                <a:spcPts val="459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Flask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web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application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framework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written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python.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Armin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ronacher,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who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leads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international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group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2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python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enthusiasts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named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pocco,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develops</a:t>
            </a:r>
            <a:r>
              <a:rPr sz="2400" spc="-1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it.</a:t>
            </a:r>
            <a:r>
              <a:rPr sz="2400" spc="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Flask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based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werkzeug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WSGI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toolkit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jinja2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template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engine.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725"/>
              </a:lnSpc>
            </a:pPr>
            <a:r>
              <a:rPr sz="36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Jupyter</a:t>
            </a:r>
            <a:r>
              <a:rPr sz="3600" b="1" spc="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notebook</a:t>
            </a:r>
            <a:endParaRPr sz="3600">
              <a:latin typeface="Tw Cen MT Condensed"/>
              <a:cs typeface="Tw Cen MT Condensed"/>
            </a:endParaRPr>
          </a:p>
          <a:p>
            <a:pPr marL="241300" marR="101600" indent="-228600" algn="just">
              <a:lnSpc>
                <a:spcPct val="89900"/>
              </a:lnSpc>
              <a:spcBef>
                <a:spcPts val="19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Jupyterlab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web-based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interactive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development</a:t>
            </a:r>
            <a:r>
              <a:rPr sz="2400" spc="-1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environment</a:t>
            </a:r>
            <a:r>
              <a:rPr sz="2400" spc="-1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jupyter</a:t>
            </a:r>
            <a:r>
              <a:rPr sz="2400" spc="-10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notebooks,</a:t>
            </a:r>
            <a:r>
              <a:rPr sz="2400" spc="-1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code,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data.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Jupyterlab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flexible: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configure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arrange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user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interface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support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wide</a:t>
            </a:r>
            <a:r>
              <a:rPr sz="2400" spc="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range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workflows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science,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scientific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computing,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machine</a:t>
            </a:r>
            <a:r>
              <a:rPr sz="2400" spc="-3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learning.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675"/>
              </a:lnSpc>
            </a:pPr>
            <a:r>
              <a:rPr sz="3600" b="1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Camera</a:t>
            </a:r>
            <a:r>
              <a:rPr sz="3600" b="1" spc="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module</a:t>
            </a:r>
            <a:endParaRPr sz="3600">
              <a:latin typeface="Tw Cen MT Condensed"/>
              <a:cs typeface="Tw Cen MT Condensed"/>
            </a:endParaRPr>
          </a:p>
          <a:p>
            <a:pPr marL="241300" marR="81915" indent="-228600">
              <a:lnSpc>
                <a:spcPct val="90400"/>
              </a:lnSpc>
              <a:spcBef>
                <a:spcPts val="18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Python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provides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various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libraries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image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video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processing.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them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OpenCV.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OpenCV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vast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library  that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helps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providing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various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image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video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operations.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With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OpenCV,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we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capture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video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from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camera.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lets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you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create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video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capture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object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which is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helpful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capture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videos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through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webcam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then 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you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may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perform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desired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operations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video.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675"/>
              </a:lnSpc>
            </a:pPr>
            <a:r>
              <a:rPr sz="36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OpenCV</a:t>
            </a:r>
            <a:endParaRPr sz="3600">
              <a:latin typeface="Tw Cen MT Condensed"/>
              <a:cs typeface="Tw Cen MT Condensed"/>
            </a:endParaRPr>
          </a:p>
          <a:p>
            <a:pPr marL="241300" marR="189865" indent="-228600">
              <a:lnSpc>
                <a:spcPct val="904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OpenCV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open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source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computer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vision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machine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learning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software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library.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OpenCV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was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built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provide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common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infrastructure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computer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vision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applications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accelerate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use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machine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perception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commercial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products.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Being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bsd-licensed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product,</a:t>
            </a:r>
            <a:r>
              <a:rPr sz="2400" spc="-1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OpenCV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makes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easy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businesses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utilize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modify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code.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822" y="583818"/>
            <a:ext cx="5583555" cy="1108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260"/>
              </a:lnSpc>
              <a:spcBef>
                <a:spcPts val="105"/>
              </a:spcBef>
            </a:pPr>
            <a:r>
              <a:rPr spc="-10" dirty="0">
                <a:latin typeface="Tw Cen MT"/>
                <a:cs typeface="Tw Cen MT"/>
              </a:rPr>
              <a:t>Importing important</a:t>
            </a:r>
            <a:r>
              <a:rPr spc="440" dirty="0">
                <a:latin typeface="Tw Cen MT"/>
                <a:cs typeface="Tw Cen MT"/>
              </a:rPr>
              <a:t> </a:t>
            </a:r>
            <a:r>
              <a:rPr spc="-25" dirty="0">
                <a:latin typeface="Tw Cen MT"/>
                <a:cs typeface="Tw Cen MT"/>
              </a:rPr>
              <a:t>modules</a:t>
            </a:r>
          </a:p>
          <a:p>
            <a:pPr marL="12700">
              <a:lnSpc>
                <a:spcPts val="4260"/>
              </a:lnSpc>
            </a:pPr>
            <a:r>
              <a:rPr spc="-5" dirty="0"/>
              <a:t>Import</a:t>
            </a:r>
            <a:r>
              <a:rPr spc="95" dirty="0"/>
              <a:t> </a:t>
            </a:r>
            <a:r>
              <a:rPr spc="-5" dirty="0"/>
              <a:t>NumPy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7" y="1593913"/>
            <a:ext cx="10337800" cy="41783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701675">
              <a:lnSpc>
                <a:spcPts val="2330"/>
              </a:lnSpc>
              <a:spcBef>
                <a:spcPts val="635"/>
              </a:spcBef>
            </a:pP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NumPy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fundamental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package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scientific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computing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python.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It</a:t>
            </a:r>
            <a:r>
              <a:rPr sz="2400" spc="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a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python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library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provides</a:t>
            </a:r>
            <a:r>
              <a:rPr sz="2400" spc="-1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multidimensional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array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object,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various</a:t>
            </a:r>
            <a:r>
              <a:rPr sz="2400" spc="-1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derived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objects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2025"/>
              </a:lnSpc>
            </a:pPr>
            <a:r>
              <a:rPr sz="2400" b="1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Import</a:t>
            </a:r>
            <a:r>
              <a:rPr sz="24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seaborn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2290"/>
              </a:lnSpc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Seaborn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a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python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visualization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library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based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on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matplotlib.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provides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high-level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interface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drawing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2140"/>
              </a:lnSpc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attractive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informative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statistical</a:t>
            </a:r>
            <a:r>
              <a:rPr sz="2400" spc="-1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graphics.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610"/>
              </a:lnSpc>
            </a:pP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Import</a:t>
            </a:r>
            <a:r>
              <a:rPr sz="3600" b="1" spc="9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matplotlib.Pyplot</a:t>
            </a:r>
            <a:endParaRPr sz="3600">
              <a:latin typeface="Tw Cen MT Condensed"/>
              <a:cs typeface="Tw Cen MT Condensed"/>
            </a:endParaRPr>
          </a:p>
          <a:p>
            <a:pPr marL="12700" marR="359410">
              <a:lnSpc>
                <a:spcPts val="2330"/>
              </a:lnSpc>
              <a:spcBef>
                <a:spcPts val="295"/>
              </a:spcBef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Matplotlib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a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plotting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library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python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programming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language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its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numerical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mathematics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extension 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NumPy.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125"/>
              </a:lnSpc>
            </a:pP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Import</a:t>
            </a:r>
            <a:r>
              <a:rPr sz="3600" b="1" spc="9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w Cen MT Condensed"/>
                <a:cs typeface="Tw Cen MT Condensed"/>
              </a:rPr>
              <a:t>utils</a:t>
            </a:r>
            <a:endParaRPr sz="3600">
              <a:latin typeface="Tw Cen MT Condensed"/>
              <a:cs typeface="Tw Cen MT Condensed"/>
            </a:endParaRPr>
          </a:p>
          <a:p>
            <a:pPr marL="12700">
              <a:lnSpc>
                <a:spcPts val="2595"/>
              </a:lnSpc>
            </a:pP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Python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utils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 is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collection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small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python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classes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which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make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common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patterns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shorter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easier.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4035"/>
              </a:lnSpc>
              <a:spcBef>
                <a:spcPts val="125"/>
              </a:spcBef>
            </a:pP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Import</a:t>
            </a:r>
            <a:r>
              <a:rPr sz="3600" b="1" spc="9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w Cen MT Condensed"/>
                <a:cs typeface="Tw Cen MT Condensed"/>
              </a:rPr>
              <a:t>os</a:t>
            </a:r>
            <a:endParaRPr sz="3600">
              <a:latin typeface="Tw Cen MT Condensed"/>
              <a:cs typeface="Tw Cen MT Condensed"/>
            </a:endParaRPr>
          </a:p>
          <a:p>
            <a:pPr marL="12700">
              <a:lnSpc>
                <a:spcPts val="2595"/>
              </a:lnSpc>
            </a:pP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OS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module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python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provides</a:t>
            </a:r>
            <a:r>
              <a:rPr sz="2400" spc="-1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interacting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with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operating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system.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166624"/>
            <a:ext cx="44729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Import</a:t>
            </a:r>
            <a:r>
              <a:rPr spc="50" dirty="0"/>
              <a:t> </a:t>
            </a:r>
            <a:r>
              <a:rPr spc="-25" dirty="0"/>
              <a:t>imagedatagenerator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7" y="643953"/>
            <a:ext cx="10500360" cy="52273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41300" marR="5080" indent="-228600">
              <a:lnSpc>
                <a:spcPts val="2330"/>
              </a:lnSpc>
              <a:spcBef>
                <a:spcPts val="63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imagedatagenerator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class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very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useful in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image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classification.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There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are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several ways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use</a:t>
            </a:r>
            <a:r>
              <a:rPr sz="2400" spc="-3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this 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generator, 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depending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method 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use,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here 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will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focus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flow_from_directory takes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path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directory 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containing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images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sorted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sub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directories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image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augmentation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parameters.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120"/>
              </a:lnSpc>
            </a:pP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Import </a:t>
            </a:r>
            <a:r>
              <a:rPr sz="3600" b="1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dense</a:t>
            </a:r>
            <a:r>
              <a:rPr sz="3600" b="1" spc="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layer</a:t>
            </a:r>
            <a:endParaRPr sz="36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170"/>
              </a:lnSpc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Dense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layer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regular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deeply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connected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neural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network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layer.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It</a:t>
            </a:r>
            <a:r>
              <a:rPr sz="2400" spc="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most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common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frequently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used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layer.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610"/>
              </a:lnSpc>
            </a:pP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Import </a:t>
            </a:r>
            <a:r>
              <a:rPr sz="3600" b="1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input</a:t>
            </a:r>
            <a:r>
              <a:rPr sz="3600" b="1" spc="1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layer</a:t>
            </a:r>
            <a:endParaRPr sz="36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135"/>
              </a:lnSpc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Input is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used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instantiate a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keras</a:t>
            </a:r>
            <a:r>
              <a:rPr sz="2400" spc="-1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tensor.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610"/>
              </a:lnSpc>
            </a:pP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Import </a:t>
            </a:r>
            <a:r>
              <a:rPr sz="36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dropout</a:t>
            </a:r>
            <a:r>
              <a:rPr sz="3600" b="1" spc="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layer</a:t>
            </a:r>
            <a:endParaRPr sz="3600">
              <a:latin typeface="Tw Cen MT Condensed"/>
              <a:cs typeface="Tw Cen MT Condensed"/>
            </a:endParaRPr>
          </a:p>
          <a:p>
            <a:pPr marL="241300" marR="8890" indent="-228600">
              <a:lnSpc>
                <a:spcPts val="2330"/>
              </a:lnSpc>
              <a:spcBef>
                <a:spcPts val="290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dropout</a:t>
            </a:r>
            <a:r>
              <a:rPr sz="2400" spc="-1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layer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randomly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sets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input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units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0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with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frequency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rate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each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step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during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training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time,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which 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helps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prevent</a:t>
            </a:r>
            <a:r>
              <a:rPr sz="2400" spc="-18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overfitting.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125"/>
              </a:lnSpc>
            </a:pP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Import </a:t>
            </a:r>
            <a:r>
              <a:rPr sz="3600" b="1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flatten</a:t>
            </a:r>
            <a:r>
              <a:rPr sz="3600" b="1" spc="20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layer</a:t>
            </a:r>
            <a:endParaRPr sz="36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320"/>
              </a:lnSpc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If</a:t>
            </a:r>
            <a:r>
              <a:rPr sz="2400" spc="2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inputs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are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shaped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(batch,)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without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feature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axis,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then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flattening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adds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extra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channel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dimension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output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140"/>
              </a:lnSpc>
            </a:pP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shape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(batch,</a:t>
            </a:r>
            <a:r>
              <a:rPr sz="2400" spc="-20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1).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610"/>
              </a:lnSpc>
            </a:pP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Import </a:t>
            </a:r>
            <a:r>
              <a:rPr sz="3600" b="1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conv2d</a:t>
            </a:r>
            <a:r>
              <a:rPr sz="3600" b="1" spc="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layer</a:t>
            </a:r>
            <a:endParaRPr sz="36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635"/>
              </a:lnSpc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layer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creates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convolution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kernel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convolved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with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layer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input</a:t>
            </a:r>
            <a:r>
              <a:rPr sz="2400" spc="-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produce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tensor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20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outputs.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822" y="218693"/>
            <a:ext cx="44253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Import </a:t>
            </a:r>
            <a:r>
              <a:rPr spc="-20" dirty="0"/>
              <a:t>batch</a:t>
            </a:r>
            <a:r>
              <a:rPr spc="110" dirty="0"/>
              <a:t> </a:t>
            </a:r>
            <a:r>
              <a:rPr spc="-10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22" y="695324"/>
            <a:ext cx="10776585" cy="5962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" indent="-247650">
              <a:lnSpc>
                <a:spcPts val="2605"/>
              </a:lnSpc>
              <a:spcBef>
                <a:spcPts val="10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Normalize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activations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previous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layer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at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each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batch,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i.e.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Applies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transformation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maintains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mean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140"/>
              </a:lnSpc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activation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close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0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activation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standard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deviation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close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1.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610"/>
              </a:lnSpc>
            </a:pP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Import</a:t>
            </a:r>
            <a:r>
              <a:rPr sz="3600" b="1" spc="9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activation</a:t>
            </a:r>
            <a:endParaRPr sz="36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175"/>
              </a:lnSpc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Relu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activation: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max(x,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0),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element-wise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maximum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0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input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tensor.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575"/>
              </a:lnSpc>
            </a:pP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Import</a:t>
            </a:r>
            <a:r>
              <a:rPr sz="3600" b="1" spc="9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maxpooling2d</a:t>
            </a:r>
            <a:endParaRPr sz="36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320"/>
              </a:lnSpc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Down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samples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input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representation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by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taking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maximum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value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over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window</a:t>
            </a:r>
            <a:r>
              <a:rPr sz="2400" spc="-8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defined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by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pool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size</a:t>
            </a:r>
            <a:r>
              <a:rPr sz="2400" spc="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each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140"/>
              </a:lnSpc>
            </a:pP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dimension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along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feature's</a:t>
            </a:r>
            <a:r>
              <a:rPr sz="2400" spc="-30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axis.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615"/>
              </a:lnSpc>
            </a:pP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Import</a:t>
            </a:r>
            <a:r>
              <a:rPr sz="3600" b="1" spc="9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endParaRPr sz="36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170"/>
              </a:lnSpc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groups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layers</a:t>
            </a:r>
            <a:r>
              <a:rPr sz="2400" spc="-1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into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object</a:t>
            </a:r>
            <a:r>
              <a:rPr sz="2400" spc="-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with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training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inference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features.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610"/>
              </a:lnSpc>
            </a:pP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Import</a:t>
            </a:r>
            <a:r>
              <a:rPr sz="3600" b="1" spc="9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sequential</a:t>
            </a:r>
            <a:endParaRPr sz="3600">
              <a:latin typeface="Tw Cen MT Condensed"/>
              <a:cs typeface="Tw Cen MT Condensed"/>
            </a:endParaRPr>
          </a:p>
          <a:p>
            <a:pPr marL="241300" marR="46355" indent="-228600">
              <a:lnSpc>
                <a:spcPct val="78200"/>
              </a:lnSpc>
              <a:spcBef>
                <a:spcPts val="380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sequential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appropriate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plain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stack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layers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where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each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layer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has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exactly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input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tensor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one  output</a:t>
            </a:r>
            <a:r>
              <a:rPr sz="2400" spc="-9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tensor.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185"/>
              </a:lnSpc>
            </a:pP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Import</a:t>
            </a:r>
            <a:r>
              <a:rPr sz="3600" b="1" spc="9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adam</a:t>
            </a:r>
            <a:endParaRPr sz="36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320"/>
              </a:lnSpc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Adam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optimization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stochastic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gradient</a:t>
            </a:r>
            <a:r>
              <a:rPr sz="2400" spc="-1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descent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method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based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adaptive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estimation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first-order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140"/>
              </a:lnSpc>
            </a:pP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second-order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moments.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615"/>
              </a:lnSpc>
            </a:pP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Import</a:t>
            </a:r>
            <a:r>
              <a:rPr sz="3600" b="1" spc="9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modelcheckpoint</a:t>
            </a:r>
            <a:endParaRPr sz="36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635"/>
              </a:lnSpc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Callback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save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keras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or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weights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at</a:t>
            </a:r>
            <a:r>
              <a:rPr sz="2400" spc="-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some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frequency.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93344"/>
            <a:ext cx="410082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Import</a:t>
            </a:r>
            <a:r>
              <a:rPr spc="45" dirty="0"/>
              <a:t> </a:t>
            </a:r>
            <a:r>
              <a:rPr spc="-20" dirty="0"/>
              <a:t>reducelronplateau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7" y="617474"/>
            <a:ext cx="10333355" cy="3854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" indent="-247650">
              <a:lnSpc>
                <a:spcPts val="2605"/>
              </a:lnSpc>
              <a:spcBef>
                <a:spcPts val="10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Reduce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learning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rate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when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metric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has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stopped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improving.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950"/>
              </a:lnSpc>
            </a:pP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Import</a:t>
            </a:r>
            <a:r>
              <a:rPr sz="3600" b="1" spc="9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ipyhton.Display</a:t>
            </a:r>
            <a:endParaRPr sz="36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660"/>
              </a:lnSpc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When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this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object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returned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by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passed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display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function,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it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will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result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being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480"/>
              </a:lnSpc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displayed in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frontend.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950"/>
              </a:lnSpc>
            </a:pP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Import</a:t>
            </a:r>
            <a:r>
              <a:rPr sz="3600" b="1" spc="9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livelossplot</a:t>
            </a:r>
            <a:endParaRPr sz="36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550"/>
              </a:lnSpc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livelossplot</a:t>
            </a:r>
            <a:r>
              <a:rPr sz="2400" spc="-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python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package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live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training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loss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plots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jupyter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notebook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keras.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985"/>
              </a:lnSpc>
            </a:pPr>
            <a:r>
              <a:rPr sz="3600" b="1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Import</a:t>
            </a:r>
            <a:r>
              <a:rPr sz="3600" b="1" spc="9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TensorFlow</a:t>
            </a:r>
            <a:endParaRPr sz="3600">
              <a:latin typeface="Tw Cen MT Condensed"/>
              <a:cs typeface="Tw Cen MT Condensed"/>
            </a:endParaRPr>
          </a:p>
          <a:p>
            <a:pPr marL="241300" marR="5080" indent="-228600">
              <a:lnSpc>
                <a:spcPct val="90000"/>
              </a:lnSpc>
              <a:spcBef>
                <a:spcPts val="190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TensorFlow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an end-to-end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open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source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platform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machine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learning.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has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comprehensive,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flexible 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ecosystem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2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tools,</a:t>
            </a:r>
            <a:r>
              <a:rPr sz="2400" spc="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libraries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community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resources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lets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researchers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push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state-of-the-art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ML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developers</a:t>
            </a:r>
            <a:r>
              <a:rPr sz="2400" spc="-1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easily</a:t>
            </a:r>
            <a:r>
              <a:rPr sz="2400" spc="-1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build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deploy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ML</a:t>
            </a:r>
            <a:r>
              <a:rPr sz="2400" spc="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powered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applications.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272161"/>
            <a:ext cx="5140325" cy="1139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latin typeface="Tw Cen MT"/>
                <a:cs typeface="Tw Cen MT"/>
              </a:rPr>
              <a:t>LOADING </a:t>
            </a:r>
            <a:r>
              <a:rPr spc="-25" dirty="0">
                <a:latin typeface="Tw Cen MT"/>
                <a:cs typeface="Tw Cen MT"/>
              </a:rPr>
              <a:t>IMAGE</a:t>
            </a:r>
            <a:r>
              <a:rPr spc="5" dirty="0">
                <a:latin typeface="Tw Cen MT"/>
                <a:cs typeface="Tw Cen MT"/>
              </a:rPr>
              <a:t> </a:t>
            </a:r>
            <a:r>
              <a:rPr spc="-105" dirty="0">
                <a:latin typeface="Tw Cen MT"/>
                <a:cs typeface="Tw Cen MT"/>
              </a:rPr>
              <a:t>DATASET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Data</a:t>
            </a:r>
            <a:r>
              <a:rPr spc="65" dirty="0"/>
              <a:t> </a:t>
            </a:r>
            <a:r>
              <a:rPr spc="-15" dirty="0"/>
              <a:t>augmentation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775" y="1484630"/>
            <a:ext cx="10022840" cy="35210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39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Data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augmentation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encompasses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wide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range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techniques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used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generate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“new”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training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samples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from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original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ones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by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applying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random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jitters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perturbations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(but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same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time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ensuring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class  labels of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are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not</a:t>
            </a:r>
            <a:r>
              <a:rPr sz="2400" spc="-9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changed).</a:t>
            </a:r>
            <a:endParaRPr sz="2400">
              <a:latin typeface="Tw Cen MT Condensed"/>
              <a:cs typeface="Tw Cen MT Condensed"/>
            </a:endParaRPr>
          </a:p>
          <a:p>
            <a:pPr marL="241300" marR="440690" indent="-229235" algn="just">
              <a:lnSpc>
                <a:spcPts val="2550"/>
              </a:lnSpc>
              <a:spcBef>
                <a:spcPts val="11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have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smaller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number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images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disgust. 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augmentation technique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generate</a:t>
            </a:r>
            <a:r>
              <a:rPr sz="2400" spc="-2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new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images. this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done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with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image</a:t>
            </a:r>
            <a:r>
              <a:rPr sz="2400" spc="-2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datagenerator.</a:t>
            </a:r>
            <a:endParaRPr sz="2400">
              <a:latin typeface="Tw Cen MT Condensed"/>
              <a:cs typeface="Tw Cen MT Condensed"/>
            </a:endParaRPr>
          </a:p>
          <a:p>
            <a:pPr marL="260350" indent="-248285" algn="just">
              <a:lnSpc>
                <a:spcPts val="2325"/>
              </a:lnSpc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augmented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more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likely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generalize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example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points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not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included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training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set.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950"/>
              </a:lnSpc>
            </a:pPr>
            <a:r>
              <a:rPr sz="3600" b="1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loading</a:t>
            </a:r>
            <a:r>
              <a:rPr sz="3600" b="1" spc="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dataset</a:t>
            </a:r>
            <a:endParaRPr sz="3600">
              <a:latin typeface="Tw Cen MT Condensed"/>
              <a:cs typeface="Tw Cen MT Condensed"/>
            </a:endParaRPr>
          </a:p>
          <a:p>
            <a:pPr marL="260350" indent="-248285">
              <a:lnSpc>
                <a:spcPts val="2660"/>
              </a:lnSpc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have 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two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sets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train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test</a:t>
            </a:r>
            <a:r>
              <a:rPr sz="2400" spc="2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data.</a:t>
            </a:r>
            <a:endParaRPr sz="2400">
              <a:latin typeface="Tw Cen MT Condensed"/>
              <a:cs typeface="Tw Cen MT Condensed"/>
            </a:endParaRPr>
          </a:p>
          <a:p>
            <a:pPr marL="260350" indent="-248285">
              <a:lnSpc>
                <a:spcPts val="2590"/>
              </a:lnSpc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we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had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split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our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80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perc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train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dataset</a:t>
            </a:r>
            <a:r>
              <a:rPr sz="2400" spc="-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20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perc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test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dataset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testing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our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model.</a:t>
            </a:r>
            <a:endParaRPr sz="2400">
              <a:latin typeface="Tw Cen MT Condensed"/>
              <a:cs typeface="Tw Cen MT Condensed"/>
            </a:endParaRPr>
          </a:p>
          <a:p>
            <a:pPr marL="260350" indent="-248285">
              <a:lnSpc>
                <a:spcPts val="2715"/>
              </a:lnSpc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use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method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flow_from_directory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load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our</a:t>
            </a:r>
            <a:r>
              <a:rPr sz="2400" spc="-2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dataset.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8390" y="2852038"/>
            <a:ext cx="5088255" cy="9569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3650"/>
              </a:lnSpc>
              <a:spcBef>
                <a:spcPts val="130"/>
              </a:spcBef>
            </a:pPr>
            <a:r>
              <a:rPr sz="3200" spc="10" dirty="0">
                <a:latin typeface="Tw Cen MT"/>
                <a:cs typeface="Tw Cen MT"/>
              </a:rPr>
              <a:t>Facial expression</a:t>
            </a:r>
            <a:r>
              <a:rPr sz="3200" spc="-280" dirty="0">
                <a:latin typeface="Tw Cen MT"/>
                <a:cs typeface="Tw Cen MT"/>
              </a:rPr>
              <a:t> </a:t>
            </a:r>
            <a:r>
              <a:rPr sz="3200" spc="15" dirty="0">
                <a:latin typeface="Tw Cen MT"/>
                <a:cs typeface="Tw Cen MT"/>
              </a:rPr>
              <a:t>recognition.</a:t>
            </a:r>
            <a:endParaRPr sz="3200">
              <a:latin typeface="Tw Cen MT"/>
              <a:cs typeface="Tw Cen MT"/>
            </a:endParaRPr>
          </a:p>
          <a:p>
            <a:pPr algn="ctr">
              <a:lnSpc>
                <a:spcPts val="3650"/>
              </a:lnSpc>
            </a:pPr>
            <a:r>
              <a:rPr sz="3200" spc="10" dirty="0">
                <a:latin typeface="Tw Cen MT"/>
                <a:cs typeface="Tw Cen MT"/>
              </a:rPr>
              <a:t>Mini</a:t>
            </a:r>
            <a:r>
              <a:rPr sz="3200" spc="-55" dirty="0">
                <a:latin typeface="Tw Cen MT"/>
                <a:cs typeface="Tw Cen MT"/>
              </a:rPr>
              <a:t> </a:t>
            </a:r>
            <a:r>
              <a:rPr sz="3200" spc="5" dirty="0">
                <a:latin typeface="Tw Cen MT"/>
                <a:cs typeface="Tw Cen MT"/>
              </a:rPr>
              <a:t>project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1904" y="3749103"/>
            <a:ext cx="724535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40" dirty="0">
                <a:solidFill>
                  <a:srgbClr val="FFFFFF"/>
                </a:solidFill>
                <a:latin typeface="Tw Cen MT"/>
                <a:cs typeface="Tw Cen MT"/>
              </a:rPr>
              <a:t>gayatri </a:t>
            </a:r>
            <a:r>
              <a:rPr sz="2750" b="1" spc="30" dirty="0">
                <a:solidFill>
                  <a:srgbClr val="FFFFFF"/>
                </a:solidFill>
                <a:latin typeface="Tw Cen MT"/>
                <a:cs typeface="Tw Cen MT"/>
              </a:rPr>
              <a:t>vidya parishad </a:t>
            </a:r>
            <a:r>
              <a:rPr sz="2750" b="1" spc="35" dirty="0">
                <a:solidFill>
                  <a:srgbClr val="FFFFFF"/>
                </a:solidFill>
                <a:latin typeface="Tw Cen MT"/>
                <a:cs typeface="Tw Cen MT"/>
              </a:rPr>
              <a:t>college </a:t>
            </a:r>
            <a:r>
              <a:rPr sz="2750" b="1" spc="20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2750" b="1" spc="-3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b="1" spc="30" dirty="0">
                <a:solidFill>
                  <a:srgbClr val="FFFFFF"/>
                </a:solidFill>
                <a:latin typeface="Tw Cen MT"/>
                <a:cs typeface="Tw Cen MT"/>
              </a:rPr>
              <a:t>engineering(a)</a:t>
            </a:r>
            <a:endParaRPr sz="275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684" y="5260022"/>
            <a:ext cx="3328670" cy="552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spc="5" dirty="0">
                <a:solidFill>
                  <a:srgbClr val="FFFFFF"/>
                </a:solidFill>
                <a:latin typeface="Tw Cen MT"/>
                <a:cs typeface="Tw Cen MT"/>
              </a:rPr>
              <a:t>DONE</a:t>
            </a:r>
            <a:r>
              <a:rPr sz="1800" b="1" spc="-7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w Cen MT"/>
                <a:cs typeface="Tw Cen MT"/>
              </a:rPr>
              <a:t>BY:</a:t>
            </a:r>
            <a:endParaRPr sz="1800" dirty="0">
              <a:latin typeface="Tw Cen MT"/>
              <a:cs typeface="Tw Cen MT"/>
            </a:endParaRPr>
          </a:p>
          <a:p>
            <a:pPr marL="12700" marR="5080">
              <a:lnSpc>
                <a:spcPts val="2180"/>
              </a:lnSpc>
              <a:spcBef>
                <a:spcPts val="30"/>
              </a:spcBef>
            </a:pPr>
            <a:r>
              <a:rPr lang="en-US" sz="1800" b="1" dirty="0">
                <a:solidFill>
                  <a:srgbClr val="FFFFFF"/>
                </a:solidFill>
                <a:latin typeface="Tw Cen MT"/>
                <a:cs typeface="Tw Cen MT"/>
              </a:rPr>
              <a:t>Abhi Achalla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76800" y="504698"/>
            <a:ext cx="2586101" cy="3310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528574"/>
            <a:ext cx="78466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w Cen MT"/>
                <a:cs typeface="Tw Cen MT"/>
              </a:rPr>
              <a:t>Role </a:t>
            </a:r>
            <a:r>
              <a:rPr spc="-20" dirty="0">
                <a:latin typeface="Tw Cen MT"/>
                <a:cs typeface="Tw Cen MT"/>
              </a:rPr>
              <a:t>of layer in </a:t>
            </a:r>
            <a:r>
              <a:rPr dirty="0">
                <a:latin typeface="Tw Cen MT"/>
                <a:cs typeface="Tw Cen MT"/>
              </a:rPr>
              <a:t>CNN </a:t>
            </a:r>
            <a:r>
              <a:rPr spc="-10" dirty="0">
                <a:latin typeface="Tw Cen MT"/>
                <a:cs typeface="Tw Cen MT"/>
              </a:rPr>
              <a:t>image</a:t>
            </a:r>
            <a:r>
              <a:rPr spc="-275" dirty="0">
                <a:latin typeface="Tw Cen MT"/>
                <a:cs typeface="Tw Cen MT"/>
              </a:rPr>
              <a:t> </a:t>
            </a:r>
            <a:r>
              <a:rPr spc="-25" dirty="0">
                <a:latin typeface="Tw Cen MT"/>
                <a:cs typeface="Tw Cen MT"/>
              </a:rPr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7" y="1582800"/>
            <a:ext cx="10527030" cy="36315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60350" indent="-247650">
              <a:lnSpc>
                <a:spcPct val="100000"/>
              </a:lnSpc>
              <a:spcBef>
                <a:spcPts val="82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convolutional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neural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network(CNN)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architecture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has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three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main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parts:</a:t>
            </a:r>
            <a:endParaRPr sz="2400">
              <a:latin typeface="Tw Cen MT Condensed"/>
              <a:cs typeface="Tw Cen MT Condensed"/>
            </a:endParaRPr>
          </a:p>
          <a:p>
            <a:pPr marL="241300" marR="5080" indent="-228600">
              <a:lnSpc>
                <a:spcPct val="90000"/>
              </a:lnSpc>
              <a:spcBef>
                <a:spcPts val="1010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b="1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convolutional </a:t>
            </a:r>
            <a:r>
              <a:rPr sz="2400" b="1" dirty="0">
                <a:solidFill>
                  <a:srgbClr val="FFFFFF"/>
                </a:solidFill>
                <a:latin typeface="Tw Cen MT Condensed"/>
                <a:cs typeface="Tw Cen MT Condensed"/>
              </a:rPr>
              <a:t>layer</a:t>
            </a:r>
            <a:r>
              <a:rPr sz="2400" b="1" spc="-40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extracts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features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from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source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image.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Convolution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helps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with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blurring,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sharpening,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edge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detection, noise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reduction,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or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other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operations that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 help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machine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learn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specific characteristics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 an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image.</a:t>
            </a:r>
            <a:endParaRPr sz="2400">
              <a:latin typeface="Tw Cen MT Condensed"/>
              <a:cs typeface="Tw Cen MT Condensed"/>
            </a:endParaRPr>
          </a:p>
          <a:p>
            <a:pPr marL="260350" indent="-247650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b="1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b="1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pooling</a:t>
            </a:r>
            <a:r>
              <a:rPr sz="2400" b="1" spc="9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w Cen MT Condensed"/>
                <a:cs typeface="Tw Cen MT Condensed"/>
              </a:rPr>
              <a:t>layer</a:t>
            </a:r>
            <a:r>
              <a:rPr sz="2400" b="1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reduces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image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dimensionality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without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losing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important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features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patterns.</a:t>
            </a:r>
            <a:endParaRPr sz="2400">
              <a:latin typeface="Tw Cen MT Condensed"/>
              <a:cs typeface="Tw Cen MT Condensed"/>
            </a:endParaRPr>
          </a:p>
          <a:p>
            <a:pPr marL="241300" marR="19050" indent="-228600">
              <a:lnSpc>
                <a:spcPts val="2550"/>
              </a:lnSpc>
              <a:spcBef>
                <a:spcPts val="108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b="1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b="1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fully </a:t>
            </a:r>
            <a:r>
              <a:rPr sz="2400" b="1" dirty="0">
                <a:solidFill>
                  <a:srgbClr val="FFFFFF"/>
                </a:solidFill>
                <a:latin typeface="Tw Cen MT Condensed"/>
                <a:cs typeface="Tw Cen MT Condensed"/>
              </a:rPr>
              <a:t>connected</a:t>
            </a:r>
            <a:r>
              <a:rPr sz="2400" b="1" spc="-38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w Cen MT Condensed"/>
                <a:cs typeface="Tw Cen MT Condensed"/>
              </a:rPr>
              <a:t>layer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also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known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dense 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layer,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 which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results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convolutional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layers are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fed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through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more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neural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layers</a:t>
            </a:r>
            <a:r>
              <a:rPr sz="2400" spc="-1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generate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prediction.</a:t>
            </a:r>
            <a:endParaRPr sz="24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755"/>
              </a:lnSpc>
              <a:spcBef>
                <a:spcPts val="700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between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convolutional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layer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fully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connected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layer,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there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a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‘flatten’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layer.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Flattening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transforms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755"/>
              </a:lnSpc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two-dimensional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matrix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2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features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into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vector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fed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into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fully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connected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neural</a:t>
            </a:r>
            <a:r>
              <a:rPr sz="2400" spc="-1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network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classifier.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656843"/>
            <a:ext cx="35629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>
                <a:latin typeface="Tw Cen MT"/>
                <a:cs typeface="Tw Cen MT"/>
              </a:rPr>
              <a:t>Create </a:t>
            </a:r>
            <a:r>
              <a:rPr dirty="0">
                <a:latin typeface="Tw Cen MT"/>
                <a:cs typeface="Tw Cen MT"/>
              </a:rPr>
              <a:t>CNN</a:t>
            </a:r>
            <a:r>
              <a:rPr spc="-70" dirty="0">
                <a:latin typeface="Tw Cen MT"/>
                <a:cs typeface="Tw Cen MT"/>
              </a:rPr>
              <a:t> </a:t>
            </a:r>
            <a:r>
              <a:rPr spc="-15" dirty="0">
                <a:latin typeface="Tw Cen MT"/>
                <a:cs typeface="Tw Cen MT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775" y="1451165"/>
            <a:ext cx="9538335" cy="45281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In 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keras,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this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a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typical process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building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CNN</a:t>
            </a:r>
            <a:r>
              <a:rPr sz="2400" spc="-20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architecture:</a:t>
            </a:r>
            <a:endParaRPr sz="2400">
              <a:latin typeface="Tw Cen MT Condensed"/>
              <a:cs typeface="Tw Cen MT Condensed"/>
            </a:endParaRPr>
          </a:p>
          <a:p>
            <a:pPr marL="241300" marR="5080" indent="-229235">
              <a:lnSpc>
                <a:spcPct val="101699"/>
              </a:lnSpc>
              <a:spcBef>
                <a:spcPts val="37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Reshape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input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into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format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suitable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convolutional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layers,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using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x_train.Reshape()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x_test.Reshape().</a:t>
            </a:r>
            <a:endParaRPr sz="2400">
              <a:latin typeface="Tw Cen MT Condensed"/>
              <a:cs typeface="Tw Cen MT Condensed"/>
            </a:endParaRPr>
          </a:p>
          <a:p>
            <a:pPr marL="260350" indent="-248285">
              <a:lnSpc>
                <a:spcPts val="2855"/>
              </a:lnSpc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class-based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classification,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one-hot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encode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categories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using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to_categorical()</a:t>
            </a:r>
            <a:endParaRPr sz="2400">
              <a:latin typeface="Tw Cen MT Condensed"/>
              <a:cs typeface="Tw Cen MT Condensed"/>
            </a:endParaRPr>
          </a:p>
          <a:p>
            <a:pPr marL="260350" indent="-248285">
              <a:lnSpc>
                <a:spcPts val="2865"/>
              </a:lnSpc>
              <a:spcBef>
                <a:spcPts val="5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Build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using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sequential.Add()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function.</a:t>
            </a:r>
            <a:endParaRPr sz="2400">
              <a:latin typeface="Tw Cen MT Condensed"/>
              <a:cs typeface="Tw Cen MT Condensed"/>
            </a:endParaRPr>
          </a:p>
          <a:p>
            <a:pPr marL="260350" indent="-248285">
              <a:lnSpc>
                <a:spcPts val="2855"/>
              </a:lnSpc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Add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convolutional</a:t>
            </a:r>
            <a:r>
              <a:rPr sz="2400" spc="-1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layer.</a:t>
            </a:r>
            <a:endParaRPr sz="2400">
              <a:latin typeface="Tw Cen MT Condensed"/>
              <a:cs typeface="Tw Cen MT Condensed"/>
            </a:endParaRPr>
          </a:p>
          <a:p>
            <a:pPr marL="260350" indent="-248285">
              <a:lnSpc>
                <a:spcPts val="2865"/>
              </a:lnSpc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Add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pooling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layer</a:t>
            </a:r>
            <a:endParaRPr sz="2400">
              <a:latin typeface="Tw Cen MT Condensed"/>
              <a:cs typeface="Tw Cen MT Condensed"/>
            </a:endParaRPr>
          </a:p>
          <a:p>
            <a:pPr marL="260350" indent="-248285">
              <a:lnSpc>
                <a:spcPts val="2870"/>
              </a:lnSpc>
              <a:spcBef>
                <a:spcPts val="5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Add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“flatten”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layer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which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prepares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vector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fully</a:t>
            </a:r>
            <a:r>
              <a:rPr sz="2400" spc="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connected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layers.</a:t>
            </a:r>
            <a:endParaRPr sz="2400">
              <a:latin typeface="Tw Cen MT Condensed"/>
              <a:cs typeface="Tw Cen MT Condensed"/>
            </a:endParaRPr>
          </a:p>
          <a:p>
            <a:pPr marL="260350" indent="-248285">
              <a:lnSpc>
                <a:spcPts val="2870"/>
              </a:lnSpc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Add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one or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more fully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connected</a:t>
            </a:r>
            <a:r>
              <a:rPr sz="2400" spc="-2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layer.</a:t>
            </a:r>
            <a:endParaRPr sz="2400">
              <a:latin typeface="Tw Cen MT Condensed"/>
              <a:cs typeface="Tw Cen MT Condensed"/>
            </a:endParaRPr>
          </a:p>
          <a:p>
            <a:pPr marL="260350" indent="-248285">
              <a:lnSpc>
                <a:spcPts val="2865"/>
              </a:lnSpc>
              <a:spcBef>
                <a:spcPts val="5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Compile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using</a:t>
            </a:r>
            <a:r>
              <a:rPr sz="2400" spc="-30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model.Compile().</a:t>
            </a:r>
            <a:endParaRPr sz="2400">
              <a:latin typeface="Tw Cen MT Condensed"/>
              <a:cs typeface="Tw Cen MT Condensed"/>
            </a:endParaRPr>
          </a:p>
          <a:p>
            <a:pPr marL="260350" indent="-248285">
              <a:lnSpc>
                <a:spcPts val="2855"/>
              </a:lnSpc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Train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using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model.Fit(),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supplying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x_train(),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x_test(),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y_train()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y_test()</a:t>
            </a:r>
            <a:endParaRPr sz="2400">
              <a:latin typeface="Tw Cen MT Condensed"/>
              <a:cs typeface="Tw Cen MT Condensed"/>
            </a:endParaRPr>
          </a:p>
          <a:p>
            <a:pPr marL="317500" indent="-305435">
              <a:lnSpc>
                <a:spcPts val="2870"/>
              </a:lnSpc>
              <a:buSzPct val="95833"/>
              <a:buFont typeface="Wingdings"/>
              <a:buChar char=""/>
              <a:tabLst>
                <a:tab pos="318135" algn="l"/>
              </a:tabLst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Use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model.Predict()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generate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2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prediction.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7" y="626999"/>
            <a:ext cx="21926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rgbClr val="FFFFFF"/>
                </a:solidFill>
                <a:latin typeface="Tw Cen MT"/>
                <a:cs typeface="Tw Cen MT"/>
              </a:rPr>
              <a:t>CNN</a:t>
            </a:r>
            <a:r>
              <a:rPr sz="3600" b="1" spc="-6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Tw Cen MT"/>
                <a:cs typeface="Tw Cen MT"/>
              </a:rPr>
              <a:t>layers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850" y="1266840"/>
            <a:ext cx="6524625" cy="5591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1476375"/>
            <a:ext cx="5924550" cy="5076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84008" y="13588"/>
            <a:ext cx="43745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0" spc="5" dirty="0">
                <a:latin typeface="Tw Cen MT"/>
                <a:cs typeface="Tw Cen MT"/>
              </a:rPr>
              <a:t>Filters: </a:t>
            </a:r>
            <a:r>
              <a:rPr sz="2400" b="0" spc="-20" dirty="0">
                <a:latin typeface="Tw Cen MT"/>
                <a:cs typeface="Tw Cen MT"/>
              </a:rPr>
              <a:t>integer, </a:t>
            </a:r>
            <a:r>
              <a:rPr sz="2400" b="0" spc="5" dirty="0">
                <a:latin typeface="Tw Cen MT"/>
                <a:cs typeface="Tw Cen MT"/>
              </a:rPr>
              <a:t>the </a:t>
            </a:r>
            <a:r>
              <a:rPr sz="2400" b="0" dirty="0">
                <a:latin typeface="Tw Cen MT"/>
                <a:cs typeface="Tw Cen MT"/>
              </a:rPr>
              <a:t>dimensionality</a:t>
            </a:r>
            <a:r>
              <a:rPr sz="2400" b="0" spc="-235" dirty="0">
                <a:latin typeface="Tw Cen MT"/>
                <a:cs typeface="Tw Cen MT"/>
              </a:rPr>
              <a:t> </a:t>
            </a:r>
            <a:r>
              <a:rPr sz="2400" b="0" dirty="0">
                <a:latin typeface="Tw Cen MT"/>
                <a:cs typeface="Tw Cen MT"/>
              </a:rPr>
              <a:t>of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4008" y="386016"/>
            <a:ext cx="4689475" cy="624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 output</a:t>
            </a:r>
            <a:r>
              <a:rPr sz="2400" spc="-10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space.</a:t>
            </a:r>
            <a:endParaRPr sz="2400">
              <a:latin typeface="Tw Cen MT"/>
              <a:cs typeface="Tw Cen MT"/>
            </a:endParaRPr>
          </a:p>
          <a:p>
            <a:pPr marL="12700">
              <a:lnSpc>
                <a:spcPts val="2855"/>
              </a:lnSpc>
            </a:pP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Strides: an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integer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or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tuple/list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2400" spc="-1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endParaRPr sz="2400">
              <a:latin typeface="Tw Cen MT"/>
              <a:cs typeface="Tw Cen MT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integers,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specifying the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strides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2400" spc="-19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</a:t>
            </a:r>
            <a:endParaRPr sz="2400">
              <a:latin typeface="Tw Cen MT"/>
              <a:cs typeface="Tw Cen MT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convolution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along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 height</a:t>
            </a:r>
            <a:r>
              <a:rPr sz="2400" spc="-5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and</a:t>
            </a:r>
            <a:endParaRPr sz="2400">
              <a:latin typeface="Tw Cen MT"/>
              <a:cs typeface="Tw Cen MT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width.</a:t>
            </a:r>
            <a:endParaRPr sz="2400">
              <a:latin typeface="Tw Cen MT"/>
              <a:cs typeface="Tw Cen MT"/>
            </a:endParaRPr>
          </a:p>
          <a:p>
            <a:pPr marL="12700" marR="165735" algn="just">
              <a:lnSpc>
                <a:spcPct val="99100"/>
              </a:lnSpc>
              <a:spcBef>
                <a:spcPts val="75"/>
              </a:spcBef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When using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conv2d </a:t>
            </a:r>
            <a:r>
              <a:rPr sz="2400" spc="-25" dirty="0">
                <a:solidFill>
                  <a:srgbClr val="FFFFFF"/>
                </a:solidFill>
                <a:latin typeface="Tw Cen MT"/>
                <a:cs typeface="Tw Cen MT"/>
              </a:rPr>
              <a:t>layer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first</a:t>
            </a:r>
            <a:r>
              <a:rPr sz="2400" spc="-1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w Cen MT"/>
                <a:cs typeface="Tw Cen MT"/>
              </a:rPr>
              <a:t>we 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give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input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shape </a:t>
            </a:r>
            <a:r>
              <a:rPr sz="2400" spc="-40" dirty="0">
                <a:solidFill>
                  <a:srgbClr val="FFFFFF"/>
                </a:solidFill>
                <a:latin typeface="Tw Cen MT"/>
                <a:cs typeface="Tw Cen MT"/>
              </a:rPr>
              <a:t>ex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48,48,1. </a:t>
            </a:r>
            <a:r>
              <a:rPr sz="2400" spc="-114" dirty="0">
                <a:solidFill>
                  <a:srgbClr val="FFFFFF"/>
                </a:solidFill>
                <a:latin typeface="Tw Cen MT"/>
                <a:cs typeface="Tw Cen MT"/>
              </a:rPr>
              <a:t>We 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use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grayscale</a:t>
            </a:r>
            <a:r>
              <a:rPr sz="2400" spc="-1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images.</a:t>
            </a:r>
            <a:endParaRPr sz="2400">
              <a:latin typeface="Tw Cen MT"/>
              <a:cs typeface="Tw Cen MT"/>
            </a:endParaRPr>
          </a:p>
          <a:p>
            <a:pPr marL="12700" marR="5080">
              <a:lnSpc>
                <a:spcPct val="100099"/>
              </a:lnSpc>
              <a:spcBef>
                <a:spcPts val="50"/>
              </a:spcBef>
            </a:pP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Padding: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one of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"valid"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"same" 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(case-insensitive). </a:t>
            </a:r>
            <a:r>
              <a:rPr sz="2400" spc="-25" dirty="0">
                <a:solidFill>
                  <a:srgbClr val="FFFFFF"/>
                </a:solidFill>
                <a:latin typeface="Tw Cen MT"/>
                <a:cs typeface="Tw Cen MT"/>
              </a:rPr>
              <a:t>"Valid"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means no  padding.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"Same"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results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padding 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evenly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 left/right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or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up/down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of 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input </a:t>
            </a:r>
            <a:r>
              <a:rPr sz="2400" spc="15" dirty="0">
                <a:solidFill>
                  <a:srgbClr val="FFFFFF"/>
                </a:solidFill>
                <a:latin typeface="Tw Cen MT"/>
                <a:cs typeface="Tw Cen MT"/>
              </a:rPr>
              <a:t>such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output has the</a:t>
            </a:r>
            <a:r>
              <a:rPr sz="2400" spc="-2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same  height/width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dimension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</a:t>
            </a:r>
            <a:r>
              <a:rPr sz="2400" spc="-19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input.</a:t>
            </a:r>
            <a:endParaRPr sz="2400">
              <a:latin typeface="Tw Cen MT"/>
              <a:cs typeface="Tw Cen MT"/>
            </a:endParaRPr>
          </a:p>
          <a:p>
            <a:pPr marL="12700">
              <a:lnSpc>
                <a:spcPts val="2855"/>
              </a:lnSpc>
            </a:pP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Activation: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activation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function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use.</a:t>
            </a:r>
            <a:r>
              <a:rPr sz="2400" spc="-16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If</a:t>
            </a:r>
            <a:endParaRPr sz="2400">
              <a:latin typeface="Tw Cen MT"/>
              <a:cs typeface="Tw Cen MT"/>
            </a:endParaRPr>
          </a:p>
          <a:p>
            <a:pPr marL="12700" marR="1061720">
              <a:lnSpc>
                <a:spcPts val="2850"/>
              </a:lnSpc>
              <a:spcBef>
                <a:spcPts val="170"/>
              </a:spcBef>
            </a:pPr>
            <a:r>
              <a:rPr sz="2400" spc="-25" dirty="0">
                <a:solidFill>
                  <a:srgbClr val="FFFFFF"/>
                </a:solidFill>
                <a:latin typeface="Tw Cen MT"/>
                <a:cs typeface="Tw Cen MT"/>
              </a:rPr>
              <a:t>you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don't specify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anything,</a:t>
            </a:r>
            <a:r>
              <a:rPr sz="2400" spc="-1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no 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activation is</a:t>
            </a:r>
            <a:r>
              <a:rPr sz="2400" spc="-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applied.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850" y="1009650"/>
            <a:ext cx="5962650" cy="440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1219200"/>
            <a:ext cx="5362575" cy="3800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39483" y="591502"/>
            <a:ext cx="4022090" cy="588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Normalize the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activations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  previous </a:t>
            </a:r>
            <a:r>
              <a:rPr sz="2400" spc="-25" dirty="0">
                <a:solidFill>
                  <a:srgbClr val="FFFFFF"/>
                </a:solidFill>
                <a:latin typeface="Tw Cen MT"/>
                <a:cs typeface="Tw Cen MT"/>
              </a:rPr>
              <a:t>layer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at </a:t>
            </a:r>
            <a:r>
              <a:rPr sz="2400" spc="15" dirty="0">
                <a:solidFill>
                  <a:srgbClr val="FFFFFF"/>
                </a:solidFill>
                <a:latin typeface="Tw Cen MT"/>
                <a:cs typeface="Tw Cen MT"/>
              </a:rPr>
              <a:t>each batch,</a:t>
            </a:r>
            <a:r>
              <a:rPr sz="2400" spc="-1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i.e. 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Applies a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transformation that 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maintains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mean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activation  close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0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and the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activation  </a:t>
            </a:r>
            <a:r>
              <a:rPr sz="2400" spc="15" dirty="0">
                <a:solidFill>
                  <a:srgbClr val="FFFFFF"/>
                </a:solidFill>
                <a:latin typeface="Tw Cen MT"/>
                <a:cs typeface="Tw Cen MT"/>
              </a:rPr>
              <a:t>standard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deviation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close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to</a:t>
            </a:r>
            <a:r>
              <a:rPr sz="2400" spc="-26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1.</a:t>
            </a:r>
            <a:endParaRPr sz="2400">
              <a:latin typeface="Tw Cen MT"/>
              <a:cs typeface="Tw Cen MT"/>
            </a:endParaRPr>
          </a:p>
          <a:p>
            <a:pPr marL="12700" marR="58419">
              <a:lnSpc>
                <a:spcPct val="100000"/>
              </a:lnSpc>
              <a:spcBef>
                <a:spcPts val="45"/>
              </a:spcBef>
            </a:pPr>
            <a:r>
              <a:rPr sz="2400" spc="-30" dirty="0">
                <a:solidFill>
                  <a:srgbClr val="FFFFFF"/>
                </a:solidFill>
                <a:latin typeface="Tw Cen MT"/>
                <a:cs typeface="Tw Cen MT"/>
              </a:rPr>
              <a:t>Down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samples the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input 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representation </a:t>
            </a:r>
            <a:r>
              <a:rPr sz="2400" spc="-65" dirty="0">
                <a:solidFill>
                  <a:srgbClr val="FFFFFF"/>
                </a:solidFill>
                <a:latin typeface="Tw Cen MT"/>
                <a:cs typeface="Tw Cen MT"/>
              </a:rPr>
              <a:t>by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taking the  maximum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value </a:t>
            </a:r>
            <a:r>
              <a:rPr sz="2400" spc="-20" dirty="0">
                <a:solidFill>
                  <a:srgbClr val="FFFFFF"/>
                </a:solidFill>
                <a:latin typeface="Tw Cen MT"/>
                <a:cs typeface="Tw Cen MT"/>
              </a:rPr>
              <a:t>over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window 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defined </a:t>
            </a:r>
            <a:r>
              <a:rPr sz="2400" spc="-65" dirty="0">
                <a:solidFill>
                  <a:srgbClr val="FFFFFF"/>
                </a:solidFill>
                <a:latin typeface="Tw Cen MT"/>
                <a:cs typeface="Tw Cen MT"/>
              </a:rPr>
              <a:t>by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pool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size </a:t>
            </a:r>
            <a:r>
              <a:rPr sz="2400" spc="-20" dirty="0">
                <a:solidFill>
                  <a:srgbClr val="FFFFFF"/>
                </a:solidFill>
                <a:latin typeface="Tw Cen MT"/>
                <a:cs typeface="Tw Cen MT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Tw Cen MT"/>
                <a:cs typeface="Tw Cen MT"/>
              </a:rPr>
              <a:t>each 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dimension along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 feature's  axis.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window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shifted </a:t>
            </a:r>
            <a:r>
              <a:rPr sz="2400" spc="-65" dirty="0">
                <a:solidFill>
                  <a:srgbClr val="FFFFFF"/>
                </a:solidFill>
                <a:latin typeface="Tw Cen MT"/>
                <a:cs typeface="Tw Cen MT"/>
              </a:rPr>
              <a:t>by 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strides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in </a:t>
            </a:r>
            <a:r>
              <a:rPr sz="2400" spc="15" dirty="0">
                <a:solidFill>
                  <a:srgbClr val="FFFFFF"/>
                </a:solidFill>
                <a:latin typeface="Tw Cen MT"/>
                <a:cs typeface="Tw Cen MT"/>
              </a:rPr>
              <a:t>each</a:t>
            </a:r>
            <a:r>
              <a:rPr sz="2400" spc="-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dimension.</a:t>
            </a:r>
            <a:endParaRPr sz="2400">
              <a:latin typeface="Tw Cen MT"/>
              <a:cs typeface="Tw Cen MT"/>
            </a:endParaRPr>
          </a:p>
          <a:p>
            <a:pPr marL="12700">
              <a:lnSpc>
                <a:spcPts val="2855"/>
              </a:lnSpc>
            </a:pP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Dropout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is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technique</a:t>
            </a:r>
            <a:r>
              <a:rPr sz="2400" spc="-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where</a:t>
            </a:r>
            <a:endParaRPr sz="2400">
              <a:latin typeface="Tw Cen MT"/>
              <a:cs typeface="Tw Cen MT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randomly selected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neurons</a:t>
            </a:r>
            <a:r>
              <a:rPr sz="2400" spc="-6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are</a:t>
            </a:r>
            <a:endParaRPr sz="2400">
              <a:latin typeface="Tw Cen MT"/>
              <a:cs typeface="Tw Cen MT"/>
            </a:endParaRPr>
          </a:p>
          <a:p>
            <a:pPr marL="12700">
              <a:lnSpc>
                <a:spcPts val="2865"/>
              </a:lnSpc>
            </a:pP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ignored during</a:t>
            </a:r>
            <a:r>
              <a:rPr sz="2400" spc="-9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training.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1154811"/>
            <a:ext cx="81006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Maxpooling </a:t>
            </a:r>
            <a:r>
              <a:rPr spc="-30" dirty="0"/>
              <a:t>kernel </a:t>
            </a:r>
            <a:r>
              <a:rPr spc="-15" dirty="0"/>
              <a:t>matrix </a:t>
            </a:r>
            <a:r>
              <a:rPr dirty="0"/>
              <a:t>to </a:t>
            </a:r>
            <a:r>
              <a:rPr spc="-20" dirty="0"/>
              <a:t>generate </a:t>
            </a:r>
            <a:r>
              <a:rPr dirty="0"/>
              <a:t>CNN</a:t>
            </a:r>
            <a:r>
              <a:rPr spc="365" dirty="0"/>
              <a:t> </a:t>
            </a:r>
            <a:r>
              <a:rPr spc="-15" dirty="0"/>
              <a:t>matrix</a:t>
            </a:r>
          </a:p>
        </p:txBody>
      </p:sp>
      <p:sp>
        <p:nvSpPr>
          <p:cNvPr id="3" name="object 3"/>
          <p:cNvSpPr/>
          <p:nvPr/>
        </p:nvSpPr>
        <p:spPr>
          <a:xfrm>
            <a:off x="6962775" y="2486025"/>
            <a:ext cx="5229225" cy="2733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72325" y="2695575"/>
            <a:ext cx="4781550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857375"/>
            <a:ext cx="7210425" cy="437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825" y="2066925"/>
            <a:ext cx="6696075" cy="3771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507618"/>
            <a:ext cx="22231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w Cen MT"/>
                <a:cs typeface="Tw Cen MT"/>
              </a:rPr>
              <a:t>CNN</a:t>
            </a:r>
            <a:r>
              <a:rPr spc="-65" dirty="0">
                <a:latin typeface="Tw Cen MT"/>
                <a:cs typeface="Tw Cen MT"/>
              </a:rPr>
              <a:t> </a:t>
            </a:r>
            <a:r>
              <a:rPr spc="-15" dirty="0">
                <a:latin typeface="Tw Cen MT"/>
                <a:cs typeface="Tw Cen MT"/>
              </a:rPr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704850" y="1990725"/>
            <a:ext cx="10782300" cy="336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2200275"/>
            <a:ext cx="10182225" cy="2762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75" y="507618"/>
            <a:ext cx="21355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Tw Cen MT"/>
                <a:cs typeface="Tw Cen MT"/>
              </a:rPr>
              <a:t>Activations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775" y="1265853"/>
            <a:ext cx="5327015" cy="523430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600" b="1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Relu</a:t>
            </a:r>
            <a:endParaRPr sz="3600">
              <a:latin typeface="Tw Cen MT Condensed"/>
              <a:cs typeface="Tw Cen MT Condensed"/>
            </a:endParaRPr>
          </a:p>
          <a:p>
            <a:pPr marL="12700" marR="5080">
              <a:lnSpc>
                <a:spcPct val="90000"/>
              </a:lnSpc>
              <a:spcBef>
                <a:spcPts val="1075"/>
              </a:spcBef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rectified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linear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unit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most used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activation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 in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deep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learning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models.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returns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0 if  it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receives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any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negative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input,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but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any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positive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value</a:t>
            </a:r>
            <a:r>
              <a:rPr sz="2400" spc="-1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x  it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returns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value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back.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So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 be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written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as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f(x)=max(0,x)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3600" b="1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SoftMax</a:t>
            </a:r>
            <a:endParaRPr sz="3600">
              <a:latin typeface="Tw Cen MT Condensed"/>
              <a:cs typeface="Tw Cen MT Condensed"/>
            </a:endParaRPr>
          </a:p>
          <a:p>
            <a:pPr marL="12700">
              <a:lnSpc>
                <a:spcPts val="2755"/>
              </a:lnSpc>
              <a:spcBef>
                <a:spcPts val="785"/>
              </a:spcBef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SoftMax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 is a function that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turns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vector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K</a:t>
            </a:r>
            <a:endParaRPr sz="2400">
              <a:latin typeface="Tw Cen MT Condensed"/>
              <a:cs typeface="Tw Cen MT Condensed"/>
            </a:endParaRPr>
          </a:p>
          <a:p>
            <a:pPr marL="12700" marR="47625">
              <a:lnSpc>
                <a:spcPct val="90000"/>
              </a:lnSpc>
              <a:spcBef>
                <a:spcPts val="165"/>
              </a:spcBef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real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values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into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vector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K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real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values that sum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1. 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input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values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 be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positive, 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negative, 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zero,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or</a:t>
            </a:r>
            <a:r>
              <a:rPr sz="2400" spc="-2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greater  than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one,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but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SoftMax transforms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them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into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values 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between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0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1,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they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 be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interpreted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as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probabilities.</a:t>
            </a:r>
            <a:endParaRPr sz="2400">
              <a:latin typeface="Tw Cen MT Condensed"/>
              <a:cs typeface="Tw Cen MT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3200" y="857250"/>
            <a:ext cx="3562350" cy="260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2750" y="1066800"/>
            <a:ext cx="2962275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9850" y="3581400"/>
            <a:ext cx="4200525" cy="2600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3790950"/>
            <a:ext cx="3600450" cy="2000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507618"/>
            <a:ext cx="48964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latin typeface="Tw Cen MT"/>
                <a:cs typeface="Tw Cen MT"/>
              </a:rPr>
              <a:t>Train </a:t>
            </a:r>
            <a:r>
              <a:rPr spc="-25" dirty="0">
                <a:latin typeface="Tw Cen MT"/>
                <a:cs typeface="Tw Cen MT"/>
              </a:rPr>
              <a:t>and </a:t>
            </a:r>
            <a:r>
              <a:rPr spc="-30" dirty="0">
                <a:latin typeface="Tw Cen MT"/>
                <a:cs typeface="Tw Cen MT"/>
              </a:rPr>
              <a:t>evaluate</a:t>
            </a:r>
            <a:r>
              <a:rPr spc="330" dirty="0">
                <a:latin typeface="Tw Cen MT"/>
                <a:cs typeface="Tw Cen MT"/>
              </a:rPr>
              <a:t> </a:t>
            </a:r>
            <a:r>
              <a:rPr spc="-15" dirty="0">
                <a:latin typeface="Tw Cen MT"/>
                <a:cs typeface="Tw Cen MT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7" y="1356360"/>
            <a:ext cx="10368915" cy="393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035"/>
              </a:lnSpc>
              <a:spcBef>
                <a:spcPts val="105"/>
              </a:spcBef>
            </a:pPr>
            <a:r>
              <a:rPr sz="3600" b="1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Sample</a:t>
            </a:r>
            <a:endParaRPr sz="3600">
              <a:latin typeface="Tw Cen MT Condensed"/>
              <a:cs typeface="Tw Cen MT Condensed"/>
            </a:endParaRPr>
          </a:p>
          <a:p>
            <a:pPr marL="79375">
              <a:lnSpc>
                <a:spcPts val="2320"/>
              </a:lnSpc>
            </a:pP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element</a:t>
            </a:r>
            <a:r>
              <a:rPr sz="2400" spc="-1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2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dataset.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instance,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image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sample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convolutional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network.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audio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snippet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2140"/>
              </a:lnSpc>
            </a:pP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sample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speech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recognition</a:t>
            </a:r>
            <a:r>
              <a:rPr sz="2400" spc="-3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610"/>
              </a:lnSpc>
            </a:pPr>
            <a:r>
              <a:rPr sz="36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Batch</a:t>
            </a:r>
            <a:endParaRPr sz="3600">
              <a:latin typeface="Tw Cen MT Condensed"/>
              <a:cs typeface="Tw Cen MT Condensed"/>
            </a:endParaRPr>
          </a:p>
          <a:p>
            <a:pPr marL="12700" marR="5080">
              <a:lnSpc>
                <a:spcPct val="79500"/>
              </a:lnSpc>
              <a:spcBef>
                <a:spcPts val="345"/>
              </a:spcBef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set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N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samples.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samples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 a </a:t>
            </a:r>
            <a:r>
              <a:rPr sz="2400" b="1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batch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are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processed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independently,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 parallel.</a:t>
            </a:r>
            <a:r>
              <a:rPr sz="2400" spc="-3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If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training,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batch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results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only one update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model.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b="1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batch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generally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approximates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distribution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input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 better than a  single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input.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4035"/>
              </a:lnSpc>
              <a:spcBef>
                <a:spcPts val="125"/>
              </a:spcBef>
            </a:pPr>
            <a:r>
              <a:rPr sz="36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Epochs</a:t>
            </a:r>
            <a:endParaRPr sz="3600">
              <a:latin typeface="Tw Cen MT Condensed"/>
              <a:cs typeface="Tw Cen MT Condensed"/>
            </a:endParaRPr>
          </a:p>
          <a:p>
            <a:pPr marL="12700" marR="13335">
              <a:lnSpc>
                <a:spcPct val="80900"/>
              </a:lnSpc>
              <a:spcBef>
                <a:spcPts val="265"/>
              </a:spcBef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arbitrary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cutoff,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generally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defined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"one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pass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over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entire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dataset",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used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separate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training</a:t>
            </a:r>
            <a:r>
              <a:rPr sz="2400" spc="-3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into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distinct 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phases,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which is useful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logging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periodic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evaluation.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When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using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validation_data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or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validation_split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with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fit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method of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keras models,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evaluation will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be run at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end of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every</a:t>
            </a:r>
            <a:r>
              <a:rPr sz="2400" spc="-25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epoch.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884174"/>
            <a:ext cx="14979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Callbacks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7" y="1409128"/>
            <a:ext cx="10005060" cy="40163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427355">
              <a:lnSpc>
                <a:spcPts val="2550"/>
              </a:lnSpc>
              <a:spcBef>
                <a:spcPts val="459"/>
              </a:spcBef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callback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object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perform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actions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various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stages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training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(e.g.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At</a:t>
            </a:r>
            <a:r>
              <a:rPr sz="2400" spc="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start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end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2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 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epoch,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before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after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single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batch,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etc).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2325"/>
              </a:lnSpc>
            </a:pP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Callback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save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keras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or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weights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at</a:t>
            </a:r>
            <a:r>
              <a:rPr sz="2400" spc="-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some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frequency.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950"/>
              </a:lnSpc>
            </a:pPr>
            <a:r>
              <a:rPr sz="3600" b="1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Modelcheckpoint</a:t>
            </a:r>
            <a:endParaRPr sz="3600">
              <a:latin typeface="Tw Cen MT Condensed"/>
              <a:cs typeface="Tw Cen MT Condensed"/>
            </a:endParaRPr>
          </a:p>
          <a:p>
            <a:pPr marL="12700" marR="5080" algn="just">
              <a:lnSpc>
                <a:spcPct val="89900"/>
              </a:lnSpc>
              <a:spcBef>
                <a:spcPts val="195"/>
              </a:spcBef>
            </a:pP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Modelcheckpoint</a:t>
            </a:r>
            <a:r>
              <a:rPr sz="2400" spc="-1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callback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used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conjunction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with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training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using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model.Fit()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save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weights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(in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checkpoint</a:t>
            </a:r>
            <a:r>
              <a:rPr sz="2400" spc="-1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file)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some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interval,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so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or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weights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loaded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later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continue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training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from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the 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state</a:t>
            </a:r>
            <a:r>
              <a:rPr sz="2400" spc="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saved.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750"/>
              </a:lnSpc>
            </a:pPr>
            <a:r>
              <a:rPr sz="3600" b="1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Reducelronplateau</a:t>
            </a:r>
            <a:endParaRPr sz="3600">
              <a:latin typeface="Tw Cen MT Condensed"/>
              <a:cs typeface="Tw Cen MT Condensed"/>
            </a:endParaRPr>
          </a:p>
          <a:p>
            <a:pPr marL="12700" marR="14604">
              <a:lnSpc>
                <a:spcPct val="90000"/>
              </a:lnSpc>
              <a:spcBef>
                <a:spcPts val="195"/>
              </a:spcBef>
            </a:pP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Models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often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benefit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from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reducing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learning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rate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by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factor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2-10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once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learning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stagnates.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This</a:t>
            </a:r>
            <a:r>
              <a:rPr sz="2400" spc="8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callback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monitors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quantity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if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no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improvement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seen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'patience'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number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epochs,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learning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rate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reduced</a:t>
            </a:r>
            <a:r>
              <a:rPr sz="2400" b="1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732155"/>
            <a:ext cx="17062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latin typeface="Tw Cen MT"/>
                <a:cs typeface="Tw Cen MT"/>
              </a:rPr>
              <a:t>Model</a:t>
            </a:r>
            <a:r>
              <a:rPr spc="-35" dirty="0">
                <a:latin typeface="Tw Cen MT"/>
                <a:cs typeface="Tw Cen MT"/>
              </a:rPr>
              <a:t> </a:t>
            </a:r>
            <a:r>
              <a:rPr spc="-15" dirty="0">
                <a:latin typeface="Tw Cen MT"/>
                <a:cs typeface="Tw Cen MT"/>
              </a:rPr>
              <a:t>fit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775" y="1300861"/>
            <a:ext cx="10286365" cy="24999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5080" indent="-229235">
              <a:lnSpc>
                <a:spcPct val="90400"/>
              </a:lnSpc>
              <a:spcBef>
                <a:spcPts val="38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fitting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a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measure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how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well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machine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learning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generalizes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similar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on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which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it 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was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trained. A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 is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well-fitted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produces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more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accurate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outcomes.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 is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overfitted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matches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too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closely.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 is underfitted doesn’t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match closely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enough.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Models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trained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by 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numpy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arrays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using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fit().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main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purpose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fit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used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evaluate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your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training.</a:t>
            </a:r>
            <a:endParaRPr sz="2400">
              <a:latin typeface="Tw Cen MT Condensed"/>
              <a:cs typeface="Tw Cen MT Condensed"/>
            </a:endParaRPr>
          </a:p>
          <a:p>
            <a:pPr marL="241300" marR="155575" indent="-229235">
              <a:lnSpc>
                <a:spcPct val="91300"/>
              </a:lnSpc>
              <a:spcBef>
                <a:spcPts val="90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train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with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fit(),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you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need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specify a loss function,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an 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optimizer,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optionally,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some metrics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monitor.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If</a:t>
            </a:r>
            <a:r>
              <a:rPr sz="2400" spc="2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your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1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has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multiple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outputs,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you</a:t>
            </a:r>
            <a:r>
              <a:rPr sz="2400" spc="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specify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different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losses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metrics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each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output,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you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modulate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contribution of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each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output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total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loss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2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model.</a:t>
            </a:r>
            <a:endParaRPr sz="2400">
              <a:latin typeface="Tw Cen MT Condensed"/>
              <a:cs typeface="Tw Cen MT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775" y="5230495"/>
            <a:ext cx="10211435" cy="726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" indent="-248285">
              <a:lnSpc>
                <a:spcPts val="2755"/>
              </a:lnSpc>
              <a:spcBef>
                <a:spcPts val="10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Adam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optimization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a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stochastic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gradient</a:t>
            </a:r>
            <a:r>
              <a:rPr sz="2400" spc="-1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descent</a:t>
            </a:r>
            <a:r>
              <a:rPr sz="2400" spc="-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method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based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adaptive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estimation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first-order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755"/>
              </a:lnSpc>
            </a:pP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second-order</a:t>
            </a:r>
            <a:r>
              <a:rPr sz="2400" spc="-18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moments.</a:t>
            </a:r>
            <a:endParaRPr sz="2400">
              <a:latin typeface="Tw Cen MT Condensed"/>
              <a:cs typeface="Tw Cen MT Condense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4850" y="3924300"/>
            <a:ext cx="9886950" cy="1371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4133850"/>
            <a:ext cx="9286875" cy="77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93038"/>
            <a:ext cx="15659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Tw Cen MT"/>
                <a:cs typeface="Tw Cen MT"/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775" y="1479295"/>
            <a:ext cx="10132695" cy="33204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48895" indent="-228600">
              <a:lnSpc>
                <a:spcPct val="80200"/>
              </a:lnSpc>
              <a:spcBef>
                <a:spcPts val="67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20" dirty="0">
                <a:solidFill>
                  <a:srgbClr val="FFFFFF"/>
                </a:solidFill>
                <a:latin typeface="Tw Cen MT"/>
                <a:cs typeface="Tw Cen MT"/>
              </a:rPr>
              <a:t>D</a:t>
            </a:r>
            <a:r>
              <a:rPr sz="1950" spc="-20" dirty="0">
                <a:solidFill>
                  <a:srgbClr val="FFFFFF"/>
                </a:solidFill>
                <a:latin typeface="Tw Cen MT"/>
                <a:cs typeface="Tw Cen MT"/>
              </a:rPr>
              <a:t>ETECTING EMOTION </a:t>
            </a:r>
            <a:r>
              <a:rPr sz="1950" spc="-10" dirty="0">
                <a:solidFill>
                  <a:srgbClr val="FFFFFF"/>
                </a:solidFill>
                <a:latin typeface="Tw Cen MT"/>
                <a:cs typeface="Tw Cen MT"/>
              </a:rPr>
              <a:t>FROM </a:t>
            </a:r>
            <a:r>
              <a:rPr sz="1950" spc="-20" dirty="0">
                <a:solidFill>
                  <a:srgbClr val="FFFFFF"/>
                </a:solidFill>
                <a:latin typeface="Tw Cen MT"/>
                <a:cs typeface="Tw Cen MT"/>
              </a:rPr>
              <a:t>FACIAL </a:t>
            </a:r>
            <a:r>
              <a:rPr sz="1950" spc="-10" dirty="0">
                <a:solidFill>
                  <a:srgbClr val="FFFFFF"/>
                </a:solidFill>
                <a:latin typeface="Tw Cen MT"/>
                <a:cs typeface="Tw Cen MT"/>
              </a:rPr>
              <a:t>EXPRESSION </a:t>
            </a:r>
            <a:r>
              <a:rPr sz="1950" spc="10" dirty="0">
                <a:solidFill>
                  <a:srgbClr val="FFFFFF"/>
                </a:solidFill>
                <a:latin typeface="Tw Cen MT"/>
                <a:cs typeface="Tw Cen MT"/>
              </a:rPr>
              <a:t>HAS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BECOME </a:t>
            </a:r>
            <a:r>
              <a:rPr sz="1950" spc="10" dirty="0">
                <a:solidFill>
                  <a:srgbClr val="FFFFFF"/>
                </a:solidFill>
                <a:latin typeface="Tw Cen MT"/>
                <a:cs typeface="Tw Cen MT"/>
              </a:rPr>
              <a:t>AN </a:t>
            </a:r>
            <a:r>
              <a:rPr sz="1950" spc="-10" dirty="0">
                <a:solidFill>
                  <a:srgbClr val="FFFFFF"/>
                </a:solidFill>
                <a:latin typeface="Tw Cen MT"/>
                <a:cs typeface="Tw Cen MT"/>
              </a:rPr>
              <a:t>URGENT </a:t>
            </a:r>
            <a:r>
              <a:rPr sz="1950" spc="-25" dirty="0">
                <a:solidFill>
                  <a:srgbClr val="FFFFFF"/>
                </a:solidFill>
                <a:latin typeface="Tw Cen MT"/>
                <a:cs typeface="Tw Cen MT"/>
              </a:rPr>
              <a:t>NEED </a:t>
            </a:r>
            <a:r>
              <a:rPr sz="1950" spc="-10" dirty="0">
                <a:solidFill>
                  <a:srgbClr val="FFFFFF"/>
                </a:solidFill>
                <a:latin typeface="Tw Cen MT"/>
                <a:cs typeface="Tw Cen MT"/>
              </a:rPr>
              <a:t>BECAUSE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OF  ITS </a:t>
            </a:r>
            <a:r>
              <a:rPr sz="1950" spc="-10" dirty="0">
                <a:solidFill>
                  <a:srgbClr val="FFFFFF"/>
                </a:solidFill>
                <a:latin typeface="Tw Cen MT"/>
                <a:cs typeface="Tw Cen MT"/>
              </a:rPr>
              <a:t>IMMENSE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APPLICATIONS </a:t>
            </a:r>
            <a:r>
              <a:rPr sz="1950" spc="10" dirty="0">
                <a:solidFill>
                  <a:srgbClr val="FFFFFF"/>
                </a:solidFill>
                <a:latin typeface="Tw Cen MT"/>
                <a:cs typeface="Tw Cen MT"/>
              </a:rPr>
              <a:t>IN </a:t>
            </a:r>
            <a:r>
              <a:rPr sz="1950" dirty="0">
                <a:solidFill>
                  <a:srgbClr val="FFFFFF"/>
                </a:solidFill>
                <a:latin typeface="Tw Cen MT"/>
                <a:cs typeface="Tw Cen MT"/>
              </a:rPr>
              <a:t>ARTIFICIAL </a:t>
            </a:r>
            <a:r>
              <a:rPr sz="1950" spc="-10" dirty="0">
                <a:solidFill>
                  <a:srgbClr val="FFFFFF"/>
                </a:solidFill>
                <a:latin typeface="Tw Cen MT"/>
                <a:cs typeface="Tw Cen MT"/>
              </a:rPr>
              <a:t>INTELLIGENCE </a:t>
            </a:r>
            <a:r>
              <a:rPr sz="1950" spc="10" dirty="0">
                <a:solidFill>
                  <a:srgbClr val="FFFFFF"/>
                </a:solidFill>
                <a:latin typeface="Tw Cen MT"/>
                <a:cs typeface="Tw Cen MT"/>
              </a:rPr>
              <a:t>SUCH AS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HUMAN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-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COMPUTER  </a:t>
            </a:r>
            <a:r>
              <a:rPr sz="1950" spc="-10" dirty="0">
                <a:solidFill>
                  <a:srgbClr val="FFFFFF"/>
                </a:solidFill>
                <a:latin typeface="Tw Cen MT"/>
                <a:cs typeface="Tw Cen MT"/>
              </a:rPr>
              <a:t>COLLABORATION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, </a:t>
            </a:r>
            <a:r>
              <a:rPr sz="1950" spc="-55" dirty="0">
                <a:solidFill>
                  <a:srgbClr val="FFFFFF"/>
                </a:solidFill>
                <a:latin typeface="Tw Cen MT"/>
                <a:cs typeface="Tw Cen MT"/>
              </a:rPr>
              <a:t>DATA </a:t>
            </a:r>
            <a:r>
              <a:rPr sz="1950" spc="5" dirty="0">
                <a:solidFill>
                  <a:srgbClr val="FFFFFF"/>
                </a:solidFill>
                <a:latin typeface="Tw Cen MT"/>
                <a:cs typeface="Tw Cen MT"/>
              </a:rPr>
              <a:t>DRIVEN </a:t>
            </a:r>
            <a:r>
              <a:rPr sz="1950" spc="-10" dirty="0">
                <a:solidFill>
                  <a:srgbClr val="FFFFFF"/>
                </a:solidFill>
                <a:latin typeface="Tw Cen MT"/>
                <a:cs typeface="Tw Cen MT"/>
              </a:rPr>
              <a:t>ANIMATION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,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HUMAN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-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ROBOT </a:t>
            </a:r>
            <a:r>
              <a:rPr sz="1950" spc="-10" dirty="0">
                <a:solidFill>
                  <a:srgbClr val="FFFFFF"/>
                </a:solidFill>
                <a:latin typeface="Tw Cen MT"/>
                <a:cs typeface="Tw Cen MT"/>
              </a:rPr>
              <a:t>COMMUNICATION </a:t>
            </a:r>
            <a:r>
              <a:rPr sz="1950" spc="-30" dirty="0">
                <a:solidFill>
                  <a:srgbClr val="FFFFFF"/>
                </a:solidFill>
                <a:latin typeface="Tw Cen MT"/>
                <a:cs typeface="Tw Cen MT"/>
              </a:rPr>
              <a:t>ETC</a:t>
            </a:r>
            <a:r>
              <a:rPr sz="2400" spc="-30" dirty="0">
                <a:solidFill>
                  <a:srgbClr val="FFFFFF"/>
                </a:solidFill>
                <a:latin typeface="Tw Cen MT"/>
                <a:cs typeface="Tw Cen MT"/>
              </a:rPr>
              <a:t>.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S</a:t>
            </a:r>
            <a:r>
              <a:rPr sz="1950" dirty="0">
                <a:solidFill>
                  <a:srgbClr val="FFFFFF"/>
                </a:solidFill>
                <a:latin typeface="Tw Cen MT"/>
                <a:cs typeface="Tw Cen MT"/>
              </a:rPr>
              <a:t>INCE </a:t>
            </a:r>
            <a:r>
              <a:rPr sz="1950" spc="20" dirty="0">
                <a:solidFill>
                  <a:srgbClr val="FFFFFF"/>
                </a:solidFill>
                <a:latin typeface="Tw Cen MT"/>
                <a:cs typeface="Tw Cen MT"/>
              </a:rPr>
              <a:t>IT  </a:t>
            </a:r>
            <a:r>
              <a:rPr sz="1950" spc="10" dirty="0">
                <a:solidFill>
                  <a:srgbClr val="FFFFFF"/>
                </a:solidFill>
                <a:latin typeface="Tw Cen MT"/>
                <a:cs typeface="Tw Cen MT"/>
              </a:rPr>
              <a:t>IS </a:t>
            </a:r>
            <a:r>
              <a:rPr sz="1950" dirty="0">
                <a:solidFill>
                  <a:srgbClr val="FFFFFF"/>
                </a:solidFill>
                <a:latin typeface="Tw Cen MT"/>
                <a:cs typeface="Tw Cen MT"/>
              </a:rPr>
              <a:t>A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DEMANDING AND </a:t>
            </a:r>
            <a:r>
              <a:rPr sz="1950" spc="-15" dirty="0">
                <a:solidFill>
                  <a:srgbClr val="FFFFFF"/>
                </a:solidFill>
                <a:latin typeface="Tw Cen MT"/>
                <a:cs typeface="Tw Cen MT"/>
              </a:rPr>
              <a:t>INTERESTING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PROBLEM </a:t>
            </a:r>
            <a:r>
              <a:rPr sz="1950" spc="10" dirty="0">
                <a:solidFill>
                  <a:srgbClr val="FFFFFF"/>
                </a:solidFill>
                <a:latin typeface="Tw Cen MT"/>
                <a:cs typeface="Tw Cen MT"/>
              </a:rPr>
              <a:t>IN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COMPUTER </a:t>
            </a:r>
            <a:r>
              <a:rPr sz="1950" dirty="0">
                <a:solidFill>
                  <a:srgbClr val="FFFFFF"/>
                </a:solidFill>
                <a:latin typeface="Tw Cen MT"/>
                <a:cs typeface="Tw Cen MT"/>
              </a:rPr>
              <a:t>VISION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,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SEVERAL </a:t>
            </a:r>
            <a:r>
              <a:rPr sz="1950" spc="-25" dirty="0">
                <a:solidFill>
                  <a:srgbClr val="FFFFFF"/>
                </a:solidFill>
                <a:latin typeface="Tw Cen MT"/>
                <a:cs typeface="Tw Cen MT"/>
              </a:rPr>
              <a:t>WORKS </a:t>
            </a:r>
            <a:r>
              <a:rPr sz="1950" spc="20" dirty="0">
                <a:solidFill>
                  <a:srgbClr val="FFFFFF"/>
                </a:solidFill>
                <a:latin typeface="Tw Cen MT"/>
                <a:cs typeface="Tw Cen MT"/>
              </a:rPr>
              <a:t>HAD  </a:t>
            </a:r>
            <a:r>
              <a:rPr sz="1950" spc="-15" dirty="0">
                <a:solidFill>
                  <a:srgbClr val="FFFFFF"/>
                </a:solidFill>
                <a:latin typeface="Tw Cen MT"/>
                <a:cs typeface="Tw Cen MT"/>
              </a:rPr>
              <a:t>BEEN </a:t>
            </a:r>
            <a:r>
              <a:rPr sz="1950" dirty="0">
                <a:solidFill>
                  <a:srgbClr val="FFFFFF"/>
                </a:solidFill>
                <a:latin typeface="Tw Cen MT"/>
                <a:cs typeface="Tw Cen MT"/>
              </a:rPr>
              <a:t>CONDUCTED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REGARDING </a:t>
            </a:r>
            <a:r>
              <a:rPr sz="1950" dirty="0">
                <a:solidFill>
                  <a:srgbClr val="FFFFFF"/>
                </a:solidFill>
                <a:latin typeface="Tw Cen MT"/>
                <a:cs typeface="Tw Cen MT"/>
              </a:rPr>
              <a:t>THIS </a:t>
            </a:r>
            <a:r>
              <a:rPr sz="1950" spc="-15" dirty="0">
                <a:solidFill>
                  <a:srgbClr val="FFFFFF"/>
                </a:solidFill>
                <a:latin typeface="Tw Cen MT"/>
                <a:cs typeface="Tw Cen MT"/>
              </a:rPr>
              <a:t>TOPIC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.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1950" spc="5" dirty="0">
                <a:solidFill>
                  <a:srgbClr val="FFFFFF"/>
                </a:solidFill>
                <a:latin typeface="Tw Cen MT"/>
                <a:cs typeface="Tw Cen MT"/>
              </a:rPr>
              <a:t>HE </a:t>
            </a:r>
            <a:r>
              <a:rPr sz="1950" dirty="0">
                <a:solidFill>
                  <a:srgbClr val="FFFFFF"/>
                </a:solidFill>
                <a:latin typeface="Tw Cen MT"/>
                <a:cs typeface="Tw Cen MT"/>
              </a:rPr>
              <a:t>OBJECTIVE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OF </a:t>
            </a:r>
            <a:r>
              <a:rPr sz="1950" dirty="0">
                <a:solidFill>
                  <a:srgbClr val="FFFFFF"/>
                </a:solidFill>
                <a:latin typeface="Tw Cen MT"/>
                <a:cs typeface="Tw Cen MT"/>
              </a:rPr>
              <a:t>THIS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PROJECT </a:t>
            </a:r>
            <a:r>
              <a:rPr sz="1950" spc="10" dirty="0">
                <a:solidFill>
                  <a:srgbClr val="FFFFFF"/>
                </a:solidFill>
                <a:latin typeface="Tw Cen MT"/>
                <a:cs typeface="Tw Cen MT"/>
              </a:rPr>
              <a:t>IS </a:t>
            </a:r>
            <a:r>
              <a:rPr sz="1950" spc="-55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DEVELOP</a:t>
            </a:r>
            <a:r>
              <a:rPr sz="1950" spc="9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950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endParaRPr sz="1950">
              <a:latin typeface="Tw Cen MT"/>
              <a:cs typeface="Tw Cen MT"/>
            </a:endParaRPr>
          </a:p>
          <a:p>
            <a:pPr marL="241300" marR="5080">
              <a:lnSpc>
                <a:spcPct val="80300"/>
              </a:lnSpc>
              <a:spcBef>
                <a:spcPts val="360"/>
              </a:spcBef>
            </a:pPr>
            <a:r>
              <a:rPr sz="1950" spc="-20" dirty="0">
                <a:solidFill>
                  <a:srgbClr val="FFFFFF"/>
                </a:solidFill>
                <a:latin typeface="Tw Cen MT"/>
                <a:cs typeface="Tw Cen MT"/>
              </a:rPr>
              <a:t>FACIAL </a:t>
            </a:r>
            <a:r>
              <a:rPr sz="1950" spc="-10" dirty="0">
                <a:solidFill>
                  <a:srgbClr val="FFFFFF"/>
                </a:solidFill>
                <a:latin typeface="Tw Cen MT"/>
                <a:cs typeface="Tw Cen MT"/>
              </a:rPr>
              <a:t>EXPRESSION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RECOGNITION </a:t>
            </a:r>
            <a:r>
              <a:rPr sz="1950" spc="-15" dirty="0">
                <a:solidFill>
                  <a:srgbClr val="FFFFFF"/>
                </a:solidFill>
                <a:latin typeface="Tw Cen MT"/>
                <a:cs typeface="Tw Cen MT"/>
              </a:rPr>
              <a:t>SYSTEM </a:t>
            </a:r>
            <a:r>
              <a:rPr sz="1950" spc="-20" dirty="0">
                <a:solidFill>
                  <a:srgbClr val="FFFFFF"/>
                </a:solidFill>
                <a:latin typeface="Tw Cen MT"/>
                <a:cs typeface="Tw Cen MT"/>
              </a:rPr>
              <a:t>BASED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ON </a:t>
            </a:r>
            <a:r>
              <a:rPr sz="1950" spc="-10" dirty="0">
                <a:solidFill>
                  <a:srgbClr val="FFFFFF"/>
                </a:solidFill>
                <a:latin typeface="Tw Cen MT"/>
                <a:cs typeface="Tw Cen MT"/>
              </a:rPr>
              <a:t>CONVOLUTIONAL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NEURAL </a:t>
            </a:r>
            <a:r>
              <a:rPr sz="1950" spc="-25" dirty="0">
                <a:solidFill>
                  <a:srgbClr val="FFFFFF"/>
                </a:solidFill>
                <a:latin typeface="Tw Cen MT"/>
                <a:cs typeface="Tw Cen MT"/>
              </a:rPr>
              <a:t>NETWORK 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WITH </a:t>
            </a:r>
            <a:r>
              <a:rPr sz="1950" spc="-55" dirty="0">
                <a:solidFill>
                  <a:srgbClr val="FFFFFF"/>
                </a:solidFill>
                <a:latin typeface="Tw Cen MT"/>
                <a:cs typeface="Tw Cen MT"/>
              </a:rPr>
              <a:t>DATA </a:t>
            </a:r>
            <a:r>
              <a:rPr sz="1950" spc="-25" dirty="0">
                <a:solidFill>
                  <a:srgbClr val="FFFFFF"/>
                </a:solidFill>
                <a:latin typeface="Tw Cen MT"/>
                <a:cs typeface="Tw Cen MT"/>
              </a:rPr>
              <a:t>AUGMENTATION</a:t>
            </a:r>
            <a:r>
              <a:rPr sz="2400" spc="-25" dirty="0">
                <a:solidFill>
                  <a:srgbClr val="FFFFFF"/>
                </a:solidFill>
                <a:latin typeface="Tw Cen MT"/>
                <a:cs typeface="Tw Cen MT"/>
              </a:rPr>
              <a:t>.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1950" spc="5" dirty="0">
                <a:solidFill>
                  <a:srgbClr val="FFFFFF"/>
                </a:solidFill>
                <a:latin typeface="Tw Cen MT"/>
                <a:cs typeface="Tw Cen MT"/>
              </a:rPr>
              <a:t>HIS </a:t>
            </a:r>
            <a:r>
              <a:rPr sz="1950" spc="-15" dirty="0">
                <a:solidFill>
                  <a:srgbClr val="FFFFFF"/>
                </a:solidFill>
                <a:latin typeface="Tw Cen MT"/>
                <a:cs typeface="Tw Cen MT"/>
              </a:rPr>
              <a:t>APPROACH ENABLES </a:t>
            </a:r>
            <a:r>
              <a:rPr sz="1950" spc="-55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sz="1950" dirty="0">
                <a:solidFill>
                  <a:srgbClr val="FFFFFF"/>
                </a:solidFill>
                <a:latin typeface="Tw Cen MT"/>
                <a:cs typeface="Tw Cen MT"/>
              </a:rPr>
              <a:t>CLASSIFY </a:t>
            </a:r>
            <a:r>
              <a:rPr sz="1950" spc="-10" dirty="0">
                <a:solidFill>
                  <a:srgbClr val="FFFFFF"/>
                </a:solidFill>
                <a:latin typeface="Tw Cen MT"/>
                <a:cs typeface="Tw Cen MT"/>
              </a:rPr>
              <a:t>SEVEN BASIC </a:t>
            </a:r>
            <a:r>
              <a:rPr sz="1950" spc="-20" dirty="0">
                <a:solidFill>
                  <a:srgbClr val="FFFFFF"/>
                </a:solidFill>
                <a:latin typeface="Tw Cen MT"/>
                <a:cs typeface="Tw Cen MT"/>
              </a:rPr>
              <a:t>EMOTIONS  </a:t>
            </a:r>
            <a:r>
              <a:rPr sz="1950" dirty="0">
                <a:solidFill>
                  <a:srgbClr val="FFFFFF"/>
                </a:solidFill>
                <a:latin typeface="Tw Cen MT"/>
                <a:cs typeface="Tw Cen MT"/>
              </a:rPr>
              <a:t>CONSIST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OF </a:t>
            </a:r>
            <a:r>
              <a:rPr sz="1950" spc="-45" dirty="0">
                <a:solidFill>
                  <a:srgbClr val="FFFFFF"/>
                </a:solidFill>
                <a:latin typeface="Tw Cen MT"/>
                <a:cs typeface="Tw Cen MT"/>
              </a:rPr>
              <a:t>ANGRY</a:t>
            </a:r>
            <a:r>
              <a:rPr sz="2400" spc="-45" dirty="0">
                <a:solidFill>
                  <a:srgbClr val="FFFFFF"/>
                </a:solidFill>
                <a:latin typeface="Tw Cen MT"/>
                <a:cs typeface="Tw Cen MT"/>
              </a:rPr>
              <a:t>, </a:t>
            </a:r>
            <a:r>
              <a:rPr sz="1950" spc="-20" dirty="0">
                <a:solidFill>
                  <a:srgbClr val="FFFFFF"/>
                </a:solidFill>
                <a:latin typeface="Tw Cen MT"/>
                <a:cs typeface="Tw Cen MT"/>
              </a:rPr>
              <a:t>DISGUST</a:t>
            </a:r>
            <a:r>
              <a:rPr sz="2400" spc="-20" dirty="0">
                <a:solidFill>
                  <a:srgbClr val="FFFFFF"/>
                </a:solidFill>
                <a:latin typeface="Tw Cen MT"/>
                <a:cs typeface="Tw Cen MT"/>
              </a:rPr>
              <a:t>, </a:t>
            </a:r>
            <a:r>
              <a:rPr sz="1950" spc="-10" dirty="0">
                <a:solidFill>
                  <a:srgbClr val="FFFFFF"/>
                </a:solidFill>
                <a:latin typeface="Tw Cen MT"/>
                <a:cs typeface="Tw Cen MT"/>
              </a:rPr>
              <a:t>FEAR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, </a:t>
            </a:r>
            <a:r>
              <a:rPr sz="1950" spc="-25" dirty="0">
                <a:solidFill>
                  <a:srgbClr val="FFFFFF"/>
                </a:solidFill>
                <a:latin typeface="Tw Cen MT"/>
                <a:cs typeface="Tw Cen MT"/>
              </a:rPr>
              <a:t>HAPPY</a:t>
            </a:r>
            <a:r>
              <a:rPr sz="2400" spc="-25" dirty="0">
                <a:solidFill>
                  <a:srgbClr val="FFFFFF"/>
                </a:solidFill>
                <a:latin typeface="Tw Cen MT"/>
                <a:cs typeface="Tw Cen MT"/>
              </a:rPr>
              <a:t>, </a:t>
            </a:r>
            <a:r>
              <a:rPr sz="1950" spc="-10" dirty="0">
                <a:solidFill>
                  <a:srgbClr val="FFFFFF"/>
                </a:solidFill>
                <a:latin typeface="Tw Cen MT"/>
                <a:cs typeface="Tw Cen MT"/>
              </a:rPr>
              <a:t>NEUTRAL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, </a:t>
            </a:r>
            <a:r>
              <a:rPr sz="1950" spc="5" dirty="0">
                <a:solidFill>
                  <a:srgbClr val="FFFFFF"/>
                </a:solidFill>
                <a:latin typeface="Tw Cen MT"/>
                <a:cs typeface="Tw Cen MT"/>
              </a:rPr>
              <a:t>SAD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AND </a:t>
            </a:r>
            <a:r>
              <a:rPr sz="1950" dirty="0">
                <a:solidFill>
                  <a:srgbClr val="FFFFFF"/>
                </a:solidFill>
                <a:latin typeface="Tw Cen MT"/>
                <a:cs typeface="Tw Cen MT"/>
              </a:rPr>
              <a:t>SURPRISE </a:t>
            </a:r>
            <a:r>
              <a:rPr sz="1950" spc="-10" dirty="0">
                <a:solidFill>
                  <a:srgbClr val="FFFFFF"/>
                </a:solidFill>
                <a:latin typeface="Tw Cen MT"/>
                <a:cs typeface="Tw Cen MT"/>
              </a:rPr>
              <a:t>FROM IMAGE </a:t>
            </a:r>
            <a:r>
              <a:rPr sz="1950" spc="-40" dirty="0">
                <a:solidFill>
                  <a:srgbClr val="FFFFFF"/>
                </a:solidFill>
                <a:latin typeface="Tw Cen MT"/>
                <a:cs typeface="Tw Cen MT"/>
              </a:rPr>
              <a:t>DATA</a:t>
            </a:r>
            <a:r>
              <a:rPr sz="2400" spc="-40" dirty="0">
                <a:solidFill>
                  <a:srgbClr val="FFFFFF"/>
                </a:solidFill>
                <a:latin typeface="Tw Cen MT"/>
                <a:cs typeface="Tw Cen MT"/>
              </a:rPr>
              <a:t>. 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C</a:t>
            </a:r>
            <a:r>
              <a:rPr sz="1950" spc="-15" dirty="0">
                <a:solidFill>
                  <a:srgbClr val="FFFFFF"/>
                </a:solidFill>
                <a:latin typeface="Tw Cen MT"/>
                <a:cs typeface="Tw Cen MT"/>
              </a:rPr>
              <a:t>ONVOLUTIONAL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NEURAL </a:t>
            </a:r>
            <a:r>
              <a:rPr sz="1950" spc="-25" dirty="0">
                <a:solidFill>
                  <a:srgbClr val="FFFFFF"/>
                </a:solidFill>
                <a:latin typeface="Tw Cen MT"/>
                <a:cs typeface="Tw Cen MT"/>
              </a:rPr>
              <a:t>NETWORK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WITH </a:t>
            </a:r>
            <a:r>
              <a:rPr sz="1950" spc="-55" dirty="0">
                <a:solidFill>
                  <a:srgbClr val="FFFFFF"/>
                </a:solidFill>
                <a:latin typeface="Tw Cen MT"/>
                <a:cs typeface="Tw Cen MT"/>
              </a:rPr>
              <a:t>DATA </a:t>
            </a:r>
            <a:r>
              <a:rPr sz="1950" spc="-25" dirty="0">
                <a:solidFill>
                  <a:srgbClr val="FFFFFF"/>
                </a:solidFill>
                <a:latin typeface="Tw Cen MT"/>
                <a:cs typeface="Tw Cen MT"/>
              </a:rPr>
              <a:t>AUGMENTATION </a:t>
            </a:r>
            <a:r>
              <a:rPr sz="1950" dirty="0">
                <a:solidFill>
                  <a:srgbClr val="FFFFFF"/>
                </a:solidFill>
                <a:latin typeface="Tw Cen MT"/>
                <a:cs typeface="Tw Cen MT"/>
              </a:rPr>
              <a:t>LEADS </a:t>
            </a:r>
            <a:r>
              <a:rPr sz="1950" spc="-55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sz="1950" dirty="0">
                <a:solidFill>
                  <a:srgbClr val="FFFFFF"/>
                </a:solidFill>
                <a:latin typeface="Tw Cen MT"/>
                <a:cs typeface="Tw Cen MT"/>
              </a:rPr>
              <a:t>HIGHER  </a:t>
            </a:r>
            <a:r>
              <a:rPr sz="1950" spc="-25" dirty="0">
                <a:solidFill>
                  <a:srgbClr val="FFFFFF"/>
                </a:solidFill>
                <a:latin typeface="Tw Cen MT"/>
                <a:cs typeface="Tw Cen MT"/>
              </a:rPr>
              <a:t>VALIDATION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ACCURACY </a:t>
            </a:r>
            <a:r>
              <a:rPr sz="1950" dirty="0">
                <a:solidFill>
                  <a:srgbClr val="FFFFFF"/>
                </a:solidFill>
                <a:latin typeface="Tw Cen MT"/>
                <a:cs typeface="Tw Cen MT"/>
              </a:rPr>
              <a:t>THAN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THE </a:t>
            </a:r>
            <a:r>
              <a:rPr sz="1950" spc="-25" dirty="0">
                <a:solidFill>
                  <a:srgbClr val="FFFFFF"/>
                </a:solidFill>
                <a:latin typeface="Tw Cen MT"/>
                <a:cs typeface="Tw Cen MT"/>
              </a:rPr>
              <a:t>OTHER </a:t>
            </a:r>
            <a:r>
              <a:rPr sz="1950" spc="-15" dirty="0">
                <a:solidFill>
                  <a:srgbClr val="FFFFFF"/>
                </a:solidFill>
                <a:latin typeface="Tw Cen MT"/>
                <a:cs typeface="Tw Cen MT"/>
              </a:rPr>
              <a:t>EXISTING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MODELS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(</a:t>
            </a:r>
            <a:r>
              <a:rPr sz="1950" spc="10" dirty="0">
                <a:solidFill>
                  <a:srgbClr val="FFFFFF"/>
                </a:solidFill>
                <a:latin typeface="Tw Cen MT"/>
                <a:cs typeface="Tw Cen MT"/>
              </a:rPr>
              <a:t>WHICH IS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96.24%) </a:t>
            </a:r>
            <a:r>
              <a:rPr sz="1950" spc="10" dirty="0">
                <a:solidFill>
                  <a:srgbClr val="FFFFFF"/>
                </a:solidFill>
                <a:latin typeface="Tw Cen MT"/>
                <a:cs typeface="Tw Cen MT"/>
              </a:rPr>
              <a:t>AS </a:t>
            </a:r>
            <a:r>
              <a:rPr sz="1950" spc="-10" dirty="0">
                <a:solidFill>
                  <a:srgbClr val="FFFFFF"/>
                </a:solidFill>
                <a:latin typeface="Tw Cen MT"/>
                <a:cs typeface="Tw Cen MT"/>
              </a:rPr>
              <a:t>WELL </a:t>
            </a:r>
            <a:r>
              <a:rPr sz="1950" spc="20" dirty="0">
                <a:solidFill>
                  <a:srgbClr val="FFFFFF"/>
                </a:solidFill>
                <a:latin typeface="Tw Cen MT"/>
                <a:cs typeface="Tw Cen MT"/>
              </a:rPr>
              <a:t>AS 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HELPS </a:t>
            </a:r>
            <a:r>
              <a:rPr sz="1950" spc="-55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sz="1950" spc="-15" dirty="0">
                <a:solidFill>
                  <a:srgbClr val="FFFFFF"/>
                </a:solidFill>
                <a:latin typeface="Tw Cen MT"/>
                <a:cs typeface="Tw Cen MT"/>
              </a:rPr>
              <a:t>OVERCOME </a:t>
            </a:r>
            <a:r>
              <a:rPr sz="1950" spc="-5" dirty="0">
                <a:solidFill>
                  <a:srgbClr val="FFFFFF"/>
                </a:solidFill>
                <a:latin typeface="Tw Cen MT"/>
                <a:cs typeface="Tw Cen MT"/>
              </a:rPr>
              <a:t>THEIR</a:t>
            </a:r>
            <a:r>
              <a:rPr sz="1950" spc="-11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Tw Cen MT"/>
                <a:cs typeface="Tw Cen MT"/>
              </a:rPr>
              <a:t>LIMITATIONS</a:t>
            </a:r>
            <a:r>
              <a:rPr sz="2400" spc="-25" dirty="0">
                <a:solidFill>
                  <a:srgbClr val="FFFFFF"/>
                </a:solidFill>
                <a:latin typeface="Tw Cen MT"/>
                <a:cs typeface="Tw Cen MT"/>
              </a:rPr>
              <a:t>.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152" y="660336"/>
            <a:ext cx="4753610" cy="10502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90"/>
              </a:spcBef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compilation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final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step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 creating a</a:t>
            </a:r>
            <a:r>
              <a:rPr sz="2400" spc="-1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model. 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Once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compilation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done, 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move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training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phase.</a:t>
            </a:r>
            <a:endParaRPr sz="2400">
              <a:latin typeface="Tw Cen MT Condensed"/>
              <a:cs typeface="Tw Cen MT Condense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5152" y="1623694"/>
            <a:ext cx="11798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</a:t>
            </a:r>
            <a:r>
              <a:rPr spc="25" dirty="0"/>
              <a:t>s</a:t>
            </a:r>
            <a:r>
              <a:rPr dirty="0"/>
              <a:t>tory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marR="71755" indent="-228600">
              <a:lnSpc>
                <a:spcPct val="90200"/>
              </a:lnSpc>
              <a:spcBef>
                <a:spcPts val="384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pc="10" dirty="0"/>
              <a:t>One of </a:t>
            </a:r>
            <a:r>
              <a:rPr spc="-5" dirty="0"/>
              <a:t>the </a:t>
            </a:r>
            <a:r>
              <a:rPr spc="5" dirty="0"/>
              <a:t>default </a:t>
            </a:r>
            <a:r>
              <a:rPr spc="10" dirty="0"/>
              <a:t>callbacks </a:t>
            </a:r>
            <a:r>
              <a:rPr dirty="0"/>
              <a:t>that is </a:t>
            </a:r>
            <a:r>
              <a:rPr spc="-15" dirty="0"/>
              <a:t>registered</a:t>
            </a:r>
            <a:r>
              <a:rPr spc="-265" dirty="0"/>
              <a:t> </a:t>
            </a:r>
            <a:r>
              <a:rPr dirty="0"/>
              <a:t>when  </a:t>
            </a:r>
            <a:r>
              <a:rPr spc="-5" dirty="0"/>
              <a:t>training </a:t>
            </a:r>
            <a:r>
              <a:rPr spc="5" dirty="0"/>
              <a:t>all </a:t>
            </a:r>
            <a:r>
              <a:rPr spc="-5" dirty="0"/>
              <a:t>deep </a:t>
            </a:r>
            <a:r>
              <a:rPr dirty="0"/>
              <a:t>learning </a:t>
            </a:r>
            <a:r>
              <a:rPr spc="10" dirty="0"/>
              <a:t>models </a:t>
            </a:r>
            <a:r>
              <a:rPr dirty="0"/>
              <a:t>is </a:t>
            </a:r>
            <a:r>
              <a:rPr spc="-5" dirty="0"/>
              <a:t>the </a:t>
            </a:r>
            <a:r>
              <a:rPr dirty="0"/>
              <a:t>history  </a:t>
            </a:r>
            <a:r>
              <a:rPr spc="10" dirty="0"/>
              <a:t>callback.</a:t>
            </a:r>
            <a:r>
              <a:rPr spc="-145" dirty="0"/>
              <a:t> </a:t>
            </a:r>
            <a:r>
              <a:rPr spc="-20" dirty="0"/>
              <a:t>Its</a:t>
            </a:r>
            <a:r>
              <a:rPr dirty="0"/>
              <a:t> </a:t>
            </a:r>
            <a:r>
              <a:rPr spc="-5" dirty="0"/>
              <a:t>records</a:t>
            </a:r>
            <a:r>
              <a:rPr spc="-75" dirty="0"/>
              <a:t> </a:t>
            </a:r>
            <a:r>
              <a:rPr spc="-5" dirty="0"/>
              <a:t>training</a:t>
            </a:r>
            <a:r>
              <a:rPr spc="-45" dirty="0"/>
              <a:t> </a:t>
            </a:r>
            <a:r>
              <a:rPr spc="5" dirty="0"/>
              <a:t>metrics</a:t>
            </a:r>
            <a:r>
              <a:rPr spc="-80" dirty="0"/>
              <a:t> </a:t>
            </a:r>
            <a:r>
              <a:rPr spc="-5" dirty="0"/>
              <a:t>for</a:t>
            </a:r>
            <a:r>
              <a:rPr spc="-45" dirty="0"/>
              <a:t> </a:t>
            </a:r>
            <a:r>
              <a:rPr spc="10" dirty="0"/>
              <a:t>each</a:t>
            </a:r>
            <a:r>
              <a:rPr spc="-45" dirty="0"/>
              <a:t> </a:t>
            </a:r>
            <a:r>
              <a:rPr dirty="0"/>
              <a:t>epoch.  </a:t>
            </a:r>
            <a:r>
              <a:rPr spc="-25" dirty="0"/>
              <a:t>This </a:t>
            </a:r>
            <a:r>
              <a:rPr spc="10" dirty="0"/>
              <a:t>includes </a:t>
            </a:r>
            <a:r>
              <a:rPr spc="-5" dirty="0"/>
              <a:t>the </a:t>
            </a:r>
            <a:r>
              <a:rPr dirty="0"/>
              <a:t>loss </a:t>
            </a:r>
            <a:r>
              <a:rPr spc="10" dirty="0"/>
              <a:t>and </a:t>
            </a:r>
            <a:r>
              <a:rPr spc="-5" dirty="0"/>
              <a:t>the </a:t>
            </a:r>
            <a:r>
              <a:rPr spc="5" dirty="0"/>
              <a:t>accuracy </a:t>
            </a:r>
            <a:r>
              <a:rPr spc="-5" dirty="0"/>
              <a:t>(for  </a:t>
            </a:r>
            <a:r>
              <a:rPr dirty="0"/>
              <a:t>classification problems) </a:t>
            </a:r>
            <a:r>
              <a:rPr spc="5" dirty="0"/>
              <a:t>as </a:t>
            </a:r>
            <a:r>
              <a:rPr spc="-20" dirty="0"/>
              <a:t>well </a:t>
            </a:r>
            <a:r>
              <a:rPr spc="5" dirty="0"/>
              <a:t>as </a:t>
            </a:r>
            <a:r>
              <a:rPr spc="-5" dirty="0"/>
              <a:t>the </a:t>
            </a:r>
            <a:r>
              <a:rPr dirty="0"/>
              <a:t>loss </a:t>
            </a:r>
            <a:r>
              <a:rPr spc="10" dirty="0"/>
              <a:t>and  </a:t>
            </a:r>
            <a:r>
              <a:rPr spc="5" dirty="0"/>
              <a:t>accuracy </a:t>
            </a:r>
            <a:r>
              <a:rPr spc="-5" dirty="0"/>
              <a:t>for the validation </a:t>
            </a:r>
            <a:r>
              <a:rPr dirty="0"/>
              <a:t>dataset, if </a:t>
            </a:r>
            <a:r>
              <a:rPr spc="10" dirty="0"/>
              <a:t>one </a:t>
            </a:r>
            <a:r>
              <a:rPr dirty="0"/>
              <a:t>is</a:t>
            </a:r>
            <a:r>
              <a:rPr spc="-215" dirty="0"/>
              <a:t> </a:t>
            </a:r>
            <a:r>
              <a:rPr spc="-5" dirty="0"/>
              <a:t>set.</a:t>
            </a:r>
          </a:p>
          <a:p>
            <a:pPr marL="241300" marR="137160" indent="-228600">
              <a:lnSpc>
                <a:spcPct val="89500"/>
              </a:lnSpc>
              <a:spcBef>
                <a:spcPts val="50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pc="-30" dirty="0"/>
              <a:t>The </a:t>
            </a:r>
            <a:r>
              <a:rPr dirty="0"/>
              <a:t>history </a:t>
            </a:r>
            <a:r>
              <a:rPr spc="10" dirty="0"/>
              <a:t>object </a:t>
            </a:r>
            <a:r>
              <a:rPr dirty="0"/>
              <a:t>is </a:t>
            </a:r>
            <a:r>
              <a:rPr spc="-10" dirty="0"/>
              <a:t>returned </a:t>
            </a:r>
            <a:r>
              <a:rPr spc="-20" dirty="0"/>
              <a:t>from </a:t>
            </a:r>
            <a:r>
              <a:rPr spc="5" dirty="0"/>
              <a:t>calls </a:t>
            </a:r>
            <a:r>
              <a:rPr spc="-15" dirty="0"/>
              <a:t>to </a:t>
            </a:r>
            <a:r>
              <a:rPr spc="-5" dirty="0"/>
              <a:t>the </a:t>
            </a:r>
            <a:r>
              <a:rPr spc="-15" dirty="0"/>
              <a:t>fit()  </a:t>
            </a:r>
            <a:r>
              <a:rPr dirty="0"/>
              <a:t>function </a:t>
            </a:r>
            <a:r>
              <a:rPr spc="5" dirty="0"/>
              <a:t>used </a:t>
            </a:r>
            <a:r>
              <a:rPr spc="-15" dirty="0"/>
              <a:t>to train </a:t>
            </a:r>
            <a:r>
              <a:rPr spc="-5" dirty="0"/>
              <a:t>the </a:t>
            </a:r>
            <a:r>
              <a:rPr spc="10" dirty="0"/>
              <a:t>model. </a:t>
            </a:r>
            <a:r>
              <a:rPr dirty="0"/>
              <a:t>Metrics </a:t>
            </a:r>
            <a:r>
              <a:rPr spc="-15" dirty="0"/>
              <a:t>are</a:t>
            </a:r>
            <a:r>
              <a:rPr spc="-204" dirty="0"/>
              <a:t> </a:t>
            </a:r>
            <a:r>
              <a:rPr spc="-10" dirty="0"/>
              <a:t>stored  </a:t>
            </a:r>
            <a:r>
              <a:rPr dirty="0"/>
              <a:t>in a </a:t>
            </a:r>
            <a:r>
              <a:rPr spc="5" dirty="0"/>
              <a:t>dictionary </a:t>
            </a:r>
            <a:r>
              <a:rPr dirty="0"/>
              <a:t>in </a:t>
            </a:r>
            <a:r>
              <a:rPr spc="-5" dirty="0"/>
              <a:t>the </a:t>
            </a:r>
            <a:r>
              <a:rPr dirty="0"/>
              <a:t>history </a:t>
            </a:r>
            <a:r>
              <a:rPr spc="15" dirty="0"/>
              <a:t>member </a:t>
            </a:r>
            <a:r>
              <a:rPr spc="10" dirty="0"/>
              <a:t>of </a:t>
            </a:r>
            <a:r>
              <a:rPr spc="-5" dirty="0"/>
              <a:t>the </a:t>
            </a:r>
            <a:r>
              <a:rPr spc="10" dirty="0"/>
              <a:t>object  </a:t>
            </a:r>
            <a:r>
              <a:rPr spc="-10" dirty="0"/>
              <a:t>returned.</a:t>
            </a:r>
          </a:p>
          <a:p>
            <a:pPr marL="260350" indent="-247650">
              <a:lnSpc>
                <a:spcPts val="2505"/>
              </a:lnSpc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pc="-25" dirty="0"/>
              <a:t>We</a:t>
            </a:r>
            <a:r>
              <a:rPr spc="-40" dirty="0"/>
              <a:t> </a:t>
            </a:r>
            <a:r>
              <a:rPr spc="10" dirty="0"/>
              <a:t>can</a:t>
            </a:r>
            <a:r>
              <a:rPr spc="-40" dirty="0"/>
              <a:t> </a:t>
            </a:r>
            <a:r>
              <a:rPr dirty="0"/>
              <a:t>use</a:t>
            </a:r>
            <a:r>
              <a:rPr spc="-40" dirty="0"/>
              <a:t> </a:t>
            </a:r>
            <a:r>
              <a:rPr spc="-5" dirty="0"/>
              <a:t>the</a:t>
            </a:r>
            <a:r>
              <a:rPr spc="-40" dirty="0"/>
              <a:t> </a:t>
            </a:r>
            <a:r>
              <a:rPr dirty="0"/>
              <a:t>data</a:t>
            </a:r>
            <a:r>
              <a:rPr spc="35" dirty="0"/>
              <a:t> </a:t>
            </a:r>
            <a:r>
              <a:rPr spc="5" dirty="0"/>
              <a:t>collected</a:t>
            </a:r>
            <a:r>
              <a:rPr spc="-114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5" dirty="0"/>
              <a:t>the</a:t>
            </a:r>
            <a:r>
              <a:rPr spc="35" dirty="0"/>
              <a:t> </a:t>
            </a:r>
            <a:r>
              <a:rPr dirty="0"/>
              <a:t>history</a:t>
            </a:r>
            <a:r>
              <a:rPr spc="-40" dirty="0"/>
              <a:t> </a:t>
            </a:r>
            <a:r>
              <a:rPr spc="10" dirty="0"/>
              <a:t>object</a:t>
            </a:r>
            <a:r>
              <a:rPr spc="-85" dirty="0"/>
              <a:t> </a:t>
            </a:r>
            <a:r>
              <a:rPr spc="-15" dirty="0"/>
              <a:t>to</a:t>
            </a:r>
          </a:p>
          <a:p>
            <a:pPr marL="241300">
              <a:lnSpc>
                <a:spcPts val="2755"/>
              </a:lnSpc>
            </a:pPr>
            <a:r>
              <a:rPr spc="-5" dirty="0"/>
              <a:t>create</a:t>
            </a:r>
            <a:r>
              <a:rPr spc="-50" dirty="0"/>
              <a:t> </a:t>
            </a:r>
            <a:r>
              <a:rPr spc="-5" dirty="0"/>
              <a:t>plots.</a:t>
            </a:r>
          </a:p>
        </p:txBody>
      </p:sp>
      <p:sp>
        <p:nvSpPr>
          <p:cNvPr id="5" name="object 5"/>
          <p:cNvSpPr/>
          <p:nvPr/>
        </p:nvSpPr>
        <p:spPr>
          <a:xfrm>
            <a:off x="5514975" y="1438275"/>
            <a:ext cx="6677024" cy="420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4525" y="1647825"/>
            <a:ext cx="6296025" cy="3600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248030"/>
            <a:ext cx="37966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Visualization </a:t>
            </a:r>
            <a:r>
              <a:rPr dirty="0"/>
              <a:t>of</a:t>
            </a:r>
            <a:r>
              <a:rPr spc="160" dirty="0"/>
              <a:t> </a:t>
            </a:r>
            <a:r>
              <a:rPr spc="5" dirty="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7" y="772731"/>
            <a:ext cx="9701530" cy="138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We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create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plots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from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collected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history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data.</a:t>
            </a:r>
            <a:endParaRPr sz="2400">
              <a:latin typeface="Tw Cen MT Condensed"/>
              <a:cs typeface="Tw Cen MT Condensed"/>
            </a:endParaRPr>
          </a:p>
          <a:p>
            <a:pPr marL="698500" marR="320675" indent="-228600">
              <a:lnSpc>
                <a:spcPts val="2550"/>
              </a:lnSpc>
              <a:spcBef>
                <a:spcPts val="235"/>
              </a:spcBef>
              <a:buSzPct val="95833"/>
              <a:buFont typeface="Wingdings"/>
              <a:buChar char=""/>
              <a:tabLst>
                <a:tab pos="718185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 plot of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accuracy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on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 training and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validation </a:t>
            </a:r>
            <a:r>
              <a:rPr sz="2400" spc="15" dirty="0">
                <a:solidFill>
                  <a:srgbClr val="FFFFFF"/>
                </a:solidFill>
                <a:latin typeface="Tw Cen MT"/>
                <a:cs typeface="Tw Cen MT"/>
              </a:rPr>
              <a:t>datasets </a:t>
            </a:r>
            <a:r>
              <a:rPr sz="2400" spc="-20" dirty="0">
                <a:solidFill>
                  <a:srgbClr val="FFFFFF"/>
                </a:solidFill>
                <a:latin typeface="Tw Cen MT"/>
                <a:cs typeface="Tw Cen MT"/>
              </a:rPr>
              <a:t>over</a:t>
            </a:r>
            <a:r>
              <a:rPr sz="2400" spc="-2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training 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epochs.</a:t>
            </a:r>
            <a:endParaRPr sz="2400">
              <a:latin typeface="Tw Cen MT"/>
              <a:cs typeface="Tw Cen MT"/>
            </a:endParaRPr>
          </a:p>
          <a:p>
            <a:pPr marL="717550" indent="-248285">
              <a:lnSpc>
                <a:spcPts val="2600"/>
              </a:lnSpc>
              <a:buSzPct val="95833"/>
              <a:buFont typeface="Wingdings"/>
              <a:buChar char=""/>
              <a:tabLst>
                <a:tab pos="718185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 plot of loss on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 training and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validation </a:t>
            </a:r>
            <a:r>
              <a:rPr sz="2400" spc="15" dirty="0">
                <a:solidFill>
                  <a:srgbClr val="FFFFFF"/>
                </a:solidFill>
                <a:latin typeface="Tw Cen MT"/>
                <a:cs typeface="Tw Cen MT"/>
              </a:rPr>
              <a:t>datasets </a:t>
            </a:r>
            <a:r>
              <a:rPr sz="2400" spc="-20" dirty="0">
                <a:solidFill>
                  <a:srgbClr val="FFFFFF"/>
                </a:solidFill>
                <a:latin typeface="Tw Cen MT"/>
                <a:cs typeface="Tw Cen MT"/>
              </a:rPr>
              <a:t>over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training</a:t>
            </a:r>
            <a:r>
              <a:rPr sz="2400" spc="-4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epochs.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4850" y="2305050"/>
            <a:ext cx="10106025" cy="402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2514600"/>
            <a:ext cx="950595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775" y="1021714"/>
            <a:ext cx="10479405" cy="51708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93345" indent="-229235">
              <a:lnSpc>
                <a:spcPct val="90000"/>
              </a:lnSpc>
              <a:spcBef>
                <a:spcPts val="39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plot of accuracy 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see that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 could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probably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trained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little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more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trend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accuracy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both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datasets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still</a:t>
            </a:r>
            <a:r>
              <a:rPr sz="2400" spc="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rising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last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few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epochs.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We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also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see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has not</a:t>
            </a:r>
            <a:r>
              <a:rPr sz="2400" spc="-8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yet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over-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learned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training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dataset,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showing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comparable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skill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both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datasets.</a:t>
            </a:r>
            <a:endParaRPr sz="2400">
              <a:latin typeface="Tw Cen MT Condensed"/>
              <a:cs typeface="Tw Cen MT Condensed"/>
            </a:endParaRPr>
          </a:p>
          <a:p>
            <a:pPr marL="241300" marR="5080" indent="-229235">
              <a:lnSpc>
                <a:spcPct val="89900"/>
              </a:lnSpc>
              <a:spcBef>
                <a:spcPts val="4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plot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loss, 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see that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has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comparable performance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both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train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validation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datasets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(labeled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test).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If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these parallel plots start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depart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consistently,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might be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sign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stop training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at</a:t>
            </a:r>
            <a:r>
              <a:rPr sz="2400" spc="-2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  earlier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epoch.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3675"/>
              </a:lnSpc>
            </a:pPr>
            <a:r>
              <a:rPr sz="3600" b="1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Represent </a:t>
            </a:r>
            <a:r>
              <a:rPr sz="3600" b="1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model </a:t>
            </a:r>
            <a:r>
              <a:rPr sz="3600" b="1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as</a:t>
            </a:r>
            <a:r>
              <a:rPr sz="3600" b="1" spc="2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json</a:t>
            </a:r>
            <a:endParaRPr sz="3600">
              <a:latin typeface="Tw Cen MT Condensed"/>
              <a:cs typeface="Tw Cen MT Condensed"/>
            </a:endParaRPr>
          </a:p>
          <a:p>
            <a:pPr marL="260350" indent="-248285">
              <a:lnSpc>
                <a:spcPts val="2660"/>
              </a:lnSpc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JSON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simple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file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format</a:t>
            </a:r>
            <a:r>
              <a:rPr sz="2400" spc="-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describing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hierarchically.</a:t>
            </a:r>
            <a:endParaRPr sz="2400">
              <a:latin typeface="Tw Cen MT Condensed"/>
              <a:cs typeface="Tw Cen MT Condensed"/>
            </a:endParaRPr>
          </a:p>
          <a:p>
            <a:pPr marL="12700" marR="108585">
              <a:lnSpc>
                <a:spcPts val="2550"/>
              </a:lnSpc>
              <a:spcBef>
                <a:spcPts val="235"/>
              </a:spcBef>
            </a:pP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Keras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provides 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ability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describe any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using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json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format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with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to_json()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function.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This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 be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saved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file</a:t>
            </a:r>
            <a:r>
              <a:rPr sz="2400" spc="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later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loaded</a:t>
            </a:r>
            <a:r>
              <a:rPr sz="2400" spc="-10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via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model_from_json()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</a:t>
            </a:r>
            <a:r>
              <a:rPr sz="2400" spc="-10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will</a:t>
            </a:r>
            <a:r>
              <a:rPr sz="2400" spc="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create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new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1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from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JSON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specification.</a:t>
            </a:r>
            <a:endParaRPr sz="2400">
              <a:latin typeface="Tw Cen MT Condensed"/>
              <a:cs typeface="Tw Cen MT Condensed"/>
            </a:endParaRPr>
          </a:p>
          <a:p>
            <a:pPr marL="260350" indent="-248285">
              <a:lnSpc>
                <a:spcPts val="2435"/>
              </a:lnSpc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weights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are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saved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directly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from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using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save_weights()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later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loaded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using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590"/>
              </a:lnSpc>
            </a:pP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symmetrical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load_weights()</a:t>
            </a:r>
            <a:r>
              <a:rPr sz="2400" spc="-2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function.</a:t>
            </a:r>
            <a:endParaRPr sz="2400">
              <a:latin typeface="Tw Cen MT Condensed"/>
              <a:cs typeface="Tw Cen MT Condensed"/>
            </a:endParaRPr>
          </a:p>
          <a:p>
            <a:pPr marL="241300" marR="118745" indent="-229235">
              <a:lnSpc>
                <a:spcPct val="90000"/>
              </a:lnSpc>
              <a:spcBef>
                <a:spcPts val="16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weight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loaded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from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saved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files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new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created.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important</a:t>
            </a:r>
            <a:r>
              <a:rPr sz="2400" spc="-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compile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loaded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before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it is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used.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This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 predictions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made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using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use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appropriate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efficient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computation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keras</a:t>
            </a:r>
            <a:r>
              <a:rPr sz="2400" spc="-2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backend.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507618"/>
            <a:ext cx="37725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Tw Cen MT"/>
                <a:cs typeface="Tw Cen MT"/>
              </a:rPr>
              <a:t>Saving </a:t>
            </a:r>
            <a:r>
              <a:rPr spc="-10" dirty="0">
                <a:latin typeface="Tw Cen MT"/>
                <a:cs typeface="Tw Cen MT"/>
              </a:rPr>
              <a:t>keras</a:t>
            </a:r>
            <a:r>
              <a:rPr spc="145" dirty="0">
                <a:latin typeface="Tw Cen MT"/>
                <a:cs typeface="Tw Cen MT"/>
              </a:rPr>
              <a:t> </a:t>
            </a:r>
            <a:r>
              <a:rPr spc="-15" dirty="0">
                <a:latin typeface="Tw Cen MT"/>
                <a:cs typeface="Tw Cen MT"/>
              </a:rPr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276475" y="1409700"/>
            <a:ext cx="7820025" cy="173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86025" y="1619250"/>
            <a:ext cx="7219950" cy="1133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57" y="3305111"/>
            <a:ext cx="9054465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114" dirty="0">
                <a:solidFill>
                  <a:srgbClr val="FFFFFF"/>
                </a:solidFill>
                <a:latin typeface="Tw Cen MT"/>
                <a:cs typeface="Tw Cen MT"/>
              </a:rPr>
              <a:t>We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can include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model in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our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code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Tw Cen MT"/>
                <a:cs typeface="Tw Cen MT"/>
              </a:rPr>
              <a:t>give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inputs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and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predict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  outputs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cv2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and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display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an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output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after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processing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input </a:t>
            </a:r>
            <a:r>
              <a:rPr sz="2400" spc="-55" dirty="0">
                <a:solidFill>
                  <a:srgbClr val="FFFFFF"/>
                </a:solidFill>
                <a:latin typeface="Tw Cen MT"/>
                <a:cs typeface="Tw Cen MT"/>
              </a:rPr>
              <a:t>we</a:t>
            </a:r>
            <a:r>
              <a:rPr sz="2400" spc="-41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provide 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model </a:t>
            </a:r>
            <a:r>
              <a:rPr sz="2400" spc="-50" dirty="0">
                <a:solidFill>
                  <a:srgbClr val="FFFFFF"/>
                </a:solidFill>
                <a:latin typeface="Tw Cen MT"/>
                <a:cs typeface="Tw Cen MT"/>
              </a:rPr>
              <a:t>we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build.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507618"/>
            <a:ext cx="39878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latin typeface="Tw Cen MT"/>
                <a:cs typeface="Tw Cen MT"/>
              </a:rPr>
              <a:t>Metrics </a:t>
            </a:r>
            <a:r>
              <a:rPr spc="-20" dirty="0">
                <a:latin typeface="Tw Cen MT"/>
                <a:cs typeface="Tw Cen MT"/>
              </a:rPr>
              <a:t>and</a:t>
            </a:r>
            <a:r>
              <a:rPr spc="135" dirty="0">
                <a:latin typeface="Tw Cen MT"/>
                <a:cs typeface="Tw Cen MT"/>
              </a:rPr>
              <a:t> </a:t>
            </a:r>
            <a:r>
              <a:rPr spc="-25" dirty="0">
                <a:latin typeface="Tw Cen MT"/>
                <a:cs typeface="Tw Cen MT"/>
              </a:rPr>
              <a:t>accuracy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22" y="1418653"/>
            <a:ext cx="8550275" cy="28390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60350" indent="-247650">
              <a:lnSpc>
                <a:spcPct val="100000"/>
              </a:lnSpc>
              <a:spcBef>
                <a:spcPts val="82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Keras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allows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you to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list the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metrics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monitor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during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training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your</a:t>
            </a:r>
            <a:r>
              <a:rPr sz="2400" spc="-1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model.</a:t>
            </a:r>
            <a:endParaRPr sz="24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665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You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do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this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by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specifying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“metrics”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argument</a:t>
            </a:r>
            <a:r>
              <a:rPr sz="2400" spc="-1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providing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list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names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785"/>
              </a:lnSpc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500" i="1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compile()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your</a:t>
            </a:r>
            <a:r>
              <a:rPr sz="2400" spc="-2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model.</a:t>
            </a:r>
            <a:endParaRPr sz="24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755"/>
              </a:lnSpc>
              <a:spcBef>
                <a:spcPts val="70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All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metrics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are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reported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verbose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output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history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object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returned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from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calling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755"/>
              </a:lnSpc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fit()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function.</a:t>
            </a:r>
            <a:endParaRPr sz="24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715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Regardless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whether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your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problem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a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binary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or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multi-class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classification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problem,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you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715"/>
              </a:lnSpc>
            </a:pP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specify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‘accuracy‘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metric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report</a:t>
            </a:r>
            <a:r>
              <a:rPr sz="2400" spc="-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accuracy.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550799"/>
            <a:ext cx="24784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w Cen MT"/>
                <a:cs typeface="Tw Cen MT"/>
              </a:rPr>
              <a:t>Cr</a:t>
            </a:r>
            <a:r>
              <a:rPr spc="-45" dirty="0">
                <a:latin typeface="Tw Cen MT"/>
                <a:cs typeface="Tw Cen MT"/>
              </a:rPr>
              <a:t>o</a:t>
            </a:r>
            <a:r>
              <a:rPr spc="-40" dirty="0">
                <a:latin typeface="Tw Cen MT"/>
                <a:cs typeface="Tw Cen MT"/>
              </a:rPr>
              <a:t>ss</a:t>
            </a:r>
            <a:r>
              <a:rPr dirty="0">
                <a:latin typeface="Tw Cen MT"/>
                <a:cs typeface="Tw Cen MT"/>
              </a:rPr>
              <a:t>e</a:t>
            </a:r>
            <a:r>
              <a:rPr spc="-40" dirty="0">
                <a:latin typeface="Tw Cen MT"/>
                <a:cs typeface="Tw Cen MT"/>
              </a:rPr>
              <a:t>nt</a:t>
            </a:r>
            <a:r>
              <a:rPr dirty="0">
                <a:latin typeface="Tw Cen MT"/>
                <a:cs typeface="Tw Cen MT"/>
              </a:rPr>
              <a:t>r</a:t>
            </a:r>
            <a:r>
              <a:rPr spc="-45" dirty="0">
                <a:latin typeface="Tw Cen MT"/>
                <a:cs typeface="Tw Cen MT"/>
              </a:rPr>
              <a:t>o</a:t>
            </a:r>
            <a:r>
              <a:rPr spc="-114" dirty="0">
                <a:latin typeface="Tw Cen MT"/>
                <a:cs typeface="Tw Cen MT"/>
              </a:rPr>
              <a:t>p</a:t>
            </a:r>
            <a:r>
              <a:rPr dirty="0">
                <a:latin typeface="Tw Cen MT"/>
                <a:cs typeface="Tw Cen MT"/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775" y="1270698"/>
            <a:ext cx="10464800" cy="43211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69215">
              <a:lnSpc>
                <a:spcPct val="90000"/>
              </a:lnSpc>
              <a:spcBef>
                <a:spcPts val="390"/>
              </a:spcBef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As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part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optimization algorithm,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error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the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current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state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must be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estimated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repeatedly. 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This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requires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choice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error</a:t>
            </a:r>
            <a:r>
              <a:rPr sz="2400" spc="-10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function,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conventionally</a:t>
            </a:r>
            <a:r>
              <a:rPr sz="2400" spc="-10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called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loss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function,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can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used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estimate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loss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so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weights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updated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reduce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loss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next</a:t>
            </a:r>
            <a:r>
              <a:rPr sz="2400" spc="-8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evaluation.</a:t>
            </a:r>
            <a:endParaRPr sz="2400">
              <a:latin typeface="Tw Cen MT Condensed"/>
              <a:cs typeface="Tw Cen MT Condensed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Cross-entropy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default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loss</a:t>
            </a:r>
            <a:r>
              <a:rPr sz="2400" spc="-8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binary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classification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problems.</a:t>
            </a:r>
            <a:endParaRPr sz="2400">
              <a:latin typeface="Tw Cen MT Condensed"/>
              <a:cs typeface="Tw Cen MT Condensed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intended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use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with</a:t>
            </a:r>
            <a:r>
              <a:rPr sz="2400" spc="10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binary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classification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where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target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values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are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set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{0,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1}.</a:t>
            </a:r>
            <a:endParaRPr sz="2400">
              <a:latin typeface="Tw Cen MT Condensed"/>
              <a:cs typeface="Tw Cen MT Condensed"/>
            </a:endParaRPr>
          </a:p>
          <a:p>
            <a:pPr marL="260350" indent="-248285">
              <a:lnSpc>
                <a:spcPts val="2715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Mathematically,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preferred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loss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function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under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inference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framework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maximum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likelihood.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715"/>
              </a:lnSpc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loss function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be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evaluated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first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only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changed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if</a:t>
            </a:r>
            <a:r>
              <a:rPr sz="2400" spc="20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you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have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good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reason.</a:t>
            </a:r>
            <a:endParaRPr sz="2400">
              <a:latin typeface="Tw Cen MT Condensed"/>
              <a:cs typeface="Tw Cen MT Condensed"/>
            </a:endParaRPr>
          </a:p>
          <a:p>
            <a:pPr marL="241300" marR="5080" indent="-229235">
              <a:lnSpc>
                <a:spcPts val="2630"/>
              </a:lnSpc>
              <a:spcBef>
                <a:spcPts val="1019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Cross-entropy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measure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from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field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information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theory,</a:t>
            </a:r>
            <a:r>
              <a:rPr sz="2400" spc="-1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building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upon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entropy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generally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calculating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difference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between 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two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probability</a:t>
            </a:r>
            <a:r>
              <a:rPr sz="2400" spc="-1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distribution.</a:t>
            </a:r>
            <a:endParaRPr sz="2400">
              <a:latin typeface="Tw Cen MT Condensed"/>
              <a:cs typeface="Tw Cen MT Condensed"/>
            </a:endParaRPr>
          </a:p>
          <a:p>
            <a:pPr marL="241300" marR="262890" indent="-229235">
              <a:lnSpc>
                <a:spcPts val="2550"/>
              </a:lnSpc>
              <a:spcBef>
                <a:spcPts val="104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Cross-entropy</a:t>
            </a:r>
            <a:r>
              <a:rPr sz="2400" spc="-10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will</a:t>
            </a:r>
            <a:r>
              <a:rPr sz="2400" spc="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calculate</a:t>
            </a:r>
            <a:r>
              <a:rPr sz="2400" spc="-10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score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summarizes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average</a:t>
            </a:r>
            <a:r>
              <a:rPr sz="2400" spc="-10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difference</a:t>
            </a:r>
            <a:r>
              <a:rPr sz="2400" spc="-10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between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actual</a:t>
            </a:r>
            <a:r>
              <a:rPr sz="2400" spc="-1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predicted  probability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distributions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predicting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class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1.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score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minimized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perfect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cross-entropy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value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0.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956563"/>
            <a:ext cx="30492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w Cen MT"/>
                <a:cs typeface="Tw Cen MT"/>
              </a:rPr>
              <a:t>Web</a:t>
            </a:r>
            <a:r>
              <a:rPr spc="-80" dirty="0">
                <a:latin typeface="Tw Cen MT"/>
                <a:cs typeface="Tw Cen MT"/>
              </a:rPr>
              <a:t> </a:t>
            </a:r>
            <a:r>
              <a:rPr spc="-30" dirty="0">
                <a:latin typeface="Tw Cen MT"/>
                <a:cs typeface="Tw Cen MT"/>
              </a:rPr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7" y="1603502"/>
            <a:ext cx="10547350" cy="375539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60350" indent="-247650">
              <a:lnSpc>
                <a:spcPct val="100000"/>
              </a:lnSpc>
              <a:spcBef>
                <a:spcPts val="819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output of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 is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given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web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application.</a:t>
            </a:r>
            <a:endParaRPr sz="2400">
              <a:latin typeface="Tw Cen MT Condensed"/>
              <a:cs typeface="Tw Cen MT Condensed"/>
            </a:endParaRPr>
          </a:p>
          <a:p>
            <a:pPr marL="260350" indent="-247650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built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web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application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with</a:t>
            </a:r>
            <a:r>
              <a:rPr sz="2400" spc="-20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flask.</a:t>
            </a:r>
            <a:endParaRPr sz="24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715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Flask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a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lightweight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wsgi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web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application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framework.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designed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make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getting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started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quick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easy,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with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715"/>
              </a:lnSpc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ability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scale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up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complex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applications.</a:t>
            </a:r>
            <a:endParaRPr sz="2400">
              <a:latin typeface="Tw Cen MT Condensed"/>
              <a:cs typeface="Tw Cen MT Condensed"/>
            </a:endParaRPr>
          </a:p>
          <a:p>
            <a:pPr marL="316865" indent="-304800">
              <a:lnSpc>
                <a:spcPts val="2755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317500" algn="l"/>
              </a:tabLst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It began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as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 a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simple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wrapper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around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werkzeug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jinja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has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become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most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popular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python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web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755"/>
              </a:lnSpc>
            </a:pP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application</a:t>
            </a:r>
            <a:r>
              <a:rPr sz="2400" spc="-1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frameworks.</a:t>
            </a:r>
            <a:endParaRPr sz="2400">
              <a:latin typeface="Tw Cen MT Condensed"/>
              <a:cs typeface="Tw Cen MT Condensed"/>
            </a:endParaRPr>
          </a:p>
          <a:p>
            <a:pPr marL="260350" indent="-247650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render template</a:t>
            </a:r>
            <a:r>
              <a:rPr sz="2400" spc="-2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.</a:t>
            </a:r>
            <a:endParaRPr sz="24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72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give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path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input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video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feed.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If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input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a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video, 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video</a:t>
            </a:r>
            <a:r>
              <a:rPr sz="2400" spc="-3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path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or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if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input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webcam,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720"/>
              </a:lnSpc>
            </a:pP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give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0 in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definition.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534924"/>
            <a:ext cx="1196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0" dirty="0">
                <a:latin typeface="Tw Cen MT"/>
                <a:cs typeface="Tw Cen MT"/>
              </a:rPr>
              <a:t>Output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850" y="981075"/>
            <a:ext cx="10020300" cy="5876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1190625"/>
            <a:ext cx="9420225" cy="529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850" y="742962"/>
            <a:ext cx="996315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952500"/>
            <a:ext cx="9363075" cy="5267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839469"/>
            <a:ext cx="20878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w Cen MT"/>
                <a:cs typeface="Tw Cen MT"/>
              </a:rPr>
              <a:t>C</a:t>
            </a:r>
            <a:r>
              <a:rPr spc="-40" dirty="0">
                <a:latin typeface="Tw Cen MT"/>
                <a:cs typeface="Tw Cen MT"/>
              </a:rPr>
              <a:t>on</a:t>
            </a:r>
            <a:r>
              <a:rPr spc="-35" dirty="0">
                <a:latin typeface="Tw Cen MT"/>
                <a:cs typeface="Tw Cen MT"/>
              </a:rPr>
              <a:t>c</a:t>
            </a:r>
            <a:r>
              <a:rPr spc="-40" dirty="0">
                <a:latin typeface="Tw Cen MT"/>
                <a:cs typeface="Tw Cen MT"/>
              </a:rPr>
              <a:t>lusio</a:t>
            </a:r>
            <a:r>
              <a:rPr dirty="0">
                <a:latin typeface="Tw Cen MT"/>
                <a:cs typeface="Tw Cen MT"/>
              </a:rPr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5960934" y="2472689"/>
            <a:ext cx="174625" cy="2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57" y="1341247"/>
            <a:ext cx="10505440" cy="48329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60350" indent="-247650">
              <a:lnSpc>
                <a:spcPct val="100000"/>
              </a:lnSpc>
              <a:spcBef>
                <a:spcPts val="819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made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CNN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predict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facial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solve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real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time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problems.</a:t>
            </a:r>
            <a:endParaRPr sz="2400">
              <a:latin typeface="Tw Cen MT Condensed"/>
              <a:cs typeface="Tw Cen MT Condensed"/>
            </a:endParaRPr>
          </a:p>
          <a:p>
            <a:pPr marL="260350" indent="-247650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We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build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web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application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using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flask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display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output.</a:t>
            </a:r>
            <a:endParaRPr sz="2400">
              <a:latin typeface="Tw Cen MT Condensed"/>
              <a:cs typeface="Tw Cen MT Condensed"/>
            </a:endParaRPr>
          </a:p>
          <a:p>
            <a:pPr marL="260350" indent="-247650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350" algn="l"/>
                <a:tab pos="5154930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calculated accuracy of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its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accuracy</a:t>
            </a:r>
            <a:r>
              <a:rPr sz="2400" spc="-3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66.7	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36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Applications </a:t>
            </a:r>
            <a:r>
              <a:rPr sz="3600" b="1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3600" b="1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facial </a:t>
            </a:r>
            <a:r>
              <a:rPr sz="3600" b="1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</a:t>
            </a:r>
            <a:r>
              <a:rPr sz="3600" b="1" spc="5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recognizing.</a:t>
            </a:r>
            <a:endParaRPr sz="36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715"/>
              </a:lnSpc>
              <a:spcBef>
                <a:spcPts val="78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Facial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other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gestures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convey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nonverbal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communication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cues</a:t>
            </a:r>
            <a:r>
              <a:rPr sz="2400" spc="-1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play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important</a:t>
            </a:r>
            <a:r>
              <a:rPr sz="2400" spc="-1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role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715"/>
              </a:lnSpc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interpersonal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relations.</a:t>
            </a:r>
            <a:endParaRPr sz="2400">
              <a:latin typeface="Tw Cen MT Condensed"/>
              <a:cs typeface="Tw Cen MT Condensed"/>
            </a:endParaRPr>
          </a:p>
          <a:p>
            <a:pPr marL="260350" indent="-247650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Computer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monitor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counsel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person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by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using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emotions.</a:t>
            </a:r>
            <a:endParaRPr sz="24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755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businesses,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since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facial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recognition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software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delivers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raw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emotional</a:t>
            </a:r>
            <a:r>
              <a:rPr sz="2400" spc="-1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responses,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provide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755"/>
              </a:lnSpc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valuable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information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about</a:t>
            </a:r>
            <a:r>
              <a:rPr sz="2400" spc="-1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sentiment</a:t>
            </a:r>
            <a:r>
              <a:rPr sz="2400" spc="-8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target</a:t>
            </a:r>
            <a:r>
              <a:rPr sz="2400" spc="-8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audience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towards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marketing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message,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product</a:t>
            </a:r>
            <a:r>
              <a:rPr sz="2400" spc="-8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or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brand.</a:t>
            </a:r>
            <a:endParaRPr sz="2400">
              <a:latin typeface="Tw Cen MT Condensed"/>
              <a:cs typeface="Tw Cen MT Condensed"/>
            </a:endParaRPr>
          </a:p>
          <a:p>
            <a:pPr marL="241300" marR="5080" indent="-228600">
              <a:lnSpc>
                <a:spcPts val="2550"/>
              </a:lnSpc>
              <a:spcBef>
                <a:spcPts val="108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Facial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 recognition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also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used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video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game testing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phase. 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conduct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market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research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measure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moment-by-moment</a:t>
            </a:r>
            <a:r>
              <a:rPr sz="2400" spc="-1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facial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expressions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2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emotions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automatically,</a:t>
            </a:r>
            <a:r>
              <a:rPr sz="2400" spc="-1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making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it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easy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aggregate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results.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822" y="462915"/>
            <a:ext cx="22402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>
                <a:latin typeface="Tw Cen MT"/>
                <a:cs typeface="Tw Cen MT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22" y="1006157"/>
            <a:ext cx="10130790" cy="41973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89900"/>
              </a:lnSpc>
              <a:spcBef>
                <a:spcPts val="390"/>
              </a:spcBef>
            </a:pP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human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our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feelings using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many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means,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this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project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deal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with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expressions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 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convey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person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perception.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There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are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7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universal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facial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they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are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anger,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contempt,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disgust,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fear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,joy, 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sadness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1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surprise.</a:t>
            </a:r>
            <a:endParaRPr sz="2400">
              <a:latin typeface="Tw Cen MT Condensed"/>
              <a:cs typeface="Tw Cen MT Condensed"/>
            </a:endParaRPr>
          </a:p>
          <a:p>
            <a:pPr marL="69850">
              <a:lnSpc>
                <a:spcPts val="2715"/>
              </a:lnSpc>
              <a:spcBef>
                <a:spcPts val="725"/>
              </a:spcBef>
            </a:pP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This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project is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build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detect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facial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person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any video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system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camera.</a:t>
            </a:r>
            <a:r>
              <a:rPr sz="2400" spc="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project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2715"/>
              </a:lnSpc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developed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using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deep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learning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algorithm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convolution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neural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network.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These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algorithm is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most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useful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image recognition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categorizing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into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types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category.</a:t>
            </a:r>
            <a:endParaRPr sz="2400">
              <a:latin typeface="Tw Cen MT Condensed"/>
              <a:cs typeface="Tw Cen MT Condensed"/>
            </a:endParaRPr>
          </a:p>
          <a:p>
            <a:pPr marL="12700" marR="125095" indent="57150">
              <a:lnSpc>
                <a:spcPct val="90000"/>
              </a:lnSpc>
              <a:spcBef>
                <a:spcPts val="1015"/>
              </a:spcBef>
              <a:tabLst>
                <a:tab pos="460375" algn="l"/>
                <a:tab pos="1365885" algn="l"/>
                <a:tab pos="1737360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trained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use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input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from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video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or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camera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predict</a:t>
            </a:r>
            <a:r>
              <a:rPr sz="2400" spc="-1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facial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2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image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display 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	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web page. 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 use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training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model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a dataset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machine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learning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competition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in2013 and  has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images	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	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distinct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varieties.</a:t>
            </a:r>
            <a:endParaRPr sz="2400">
              <a:latin typeface="Tw Cen MT Condensed"/>
              <a:cs typeface="Tw Cen MT Condensed"/>
            </a:endParaRPr>
          </a:p>
          <a:p>
            <a:pPr marL="12700" marR="281305" indent="219075">
              <a:lnSpc>
                <a:spcPts val="2630"/>
              </a:lnSpc>
              <a:spcBef>
                <a:spcPts val="1019"/>
              </a:spcBef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dataset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split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80 per of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train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dataset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20 per of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test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dataset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evaluation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our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get  how</a:t>
            </a:r>
            <a:r>
              <a:rPr sz="2400" spc="-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accurate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it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predicting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inputs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we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provide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display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screen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Thank</a:t>
            </a:r>
            <a:r>
              <a:rPr spc="-55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329565"/>
            <a:ext cx="41014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latin typeface="Tw Cen MT"/>
                <a:cs typeface="Tw Cen MT"/>
              </a:rPr>
              <a:t>Definition </a:t>
            </a:r>
            <a:r>
              <a:rPr spc="-20" dirty="0">
                <a:latin typeface="Tw Cen MT"/>
                <a:cs typeface="Tw Cen MT"/>
              </a:rPr>
              <a:t>of</a:t>
            </a:r>
            <a:r>
              <a:rPr spc="-355" dirty="0">
                <a:latin typeface="Tw Cen MT"/>
                <a:cs typeface="Tw Cen MT"/>
              </a:rPr>
              <a:t> </a:t>
            </a:r>
            <a:r>
              <a:rPr spc="-25" dirty="0">
                <a:latin typeface="Tw Cen MT"/>
                <a:cs typeface="Tw Cen MT"/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7" y="1311973"/>
            <a:ext cx="10358755" cy="302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0" indent="-247650">
              <a:lnSpc>
                <a:spcPts val="2715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recent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years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there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has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been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growing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interest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improving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all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aspects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interaction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between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humans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590"/>
              </a:lnSpc>
            </a:pP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computers.</a:t>
            </a:r>
            <a:endParaRPr sz="2400">
              <a:latin typeface="Tw Cen MT Condensed"/>
              <a:cs typeface="Tw Cen MT Condensed"/>
            </a:endParaRPr>
          </a:p>
          <a:p>
            <a:pPr marL="241300" marR="5080" indent="-228600">
              <a:lnSpc>
                <a:spcPct val="90000"/>
              </a:lnSpc>
              <a:spcBef>
                <a:spcPts val="16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rapid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advance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technology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recent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years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has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made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computers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cheaper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more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powerful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has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made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use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 microphones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pc-cameras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affordable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easily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available.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microphones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cameras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enable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computer</a:t>
            </a:r>
            <a:r>
              <a:rPr sz="2400" spc="-3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“see”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“hear,”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use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this information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act.</a:t>
            </a:r>
            <a:endParaRPr sz="2400">
              <a:latin typeface="Tw Cen MT Condensed"/>
              <a:cs typeface="Tw Cen MT Condensed"/>
            </a:endParaRPr>
          </a:p>
          <a:p>
            <a:pPr marL="241300" marR="506095" indent="-228600">
              <a:lnSpc>
                <a:spcPts val="2550"/>
              </a:lnSpc>
              <a:spcBef>
                <a:spcPts val="10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argued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truly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achieve effective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human-computer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intelligent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interaction,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there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a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need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the 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computer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able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interact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naturally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with</a:t>
            </a:r>
            <a:r>
              <a:rPr sz="2400" spc="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w Cen MT Condensed"/>
                <a:cs typeface="Tw Cen MT Condensed"/>
              </a:rPr>
              <a:t>user,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like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way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Tw Cen MT Condensed"/>
                <a:cs typeface="Tw Cen MT Condensed"/>
              </a:rPr>
              <a:t>human-human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interaction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takes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place.</a:t>
            </a:r>
            <a:endParaRPr sz="2400">
              <a:latin typeface="Tw Cen MT Condensed"/>
              <a:cs typeface="Tw Cen MT Condensed"/>
            </a:endParaRPr>
          </a:p>
          <a:p>
            <a:pPr marL="260350" indent="-247650">
              <a:lnSpc>
                <a:spcPts val="2440"/>
              </a:lnSpc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Human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beings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possess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emotions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everyday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interactions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with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others.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Emotions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are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often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reflected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715"/>
              </a:lnSpc>
            </a:pP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face,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hand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body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gestures,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voice,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our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feelings</a:t>
            </a:r>
            <a:r>
              <a:rPr sz="2400" spc="-15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likings.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042" y="1171574"/>
            <a:ext cx="10469245" cy="34067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288290" indent="-229235">
              <a:lnSpc>
                <a:spcPct val="90000"/>
              </a:lnSpc>
              <a:spcBef>
                <a:spcPts val="39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Psychologists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engineers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alike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have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tried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analyze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facial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expressions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understand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categorize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these  expressions.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knowledge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can be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example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used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teach computers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recognize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human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emotions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from 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video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images acquired</a:t>
            </a:r>
            <a:r>
              <a:rPr sz="2400" spc="-3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from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built-in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cameras.</a:t>
            </a:r>
            <a:endParaRPr sz="2400">
              <a:latin typeface="Tw Cen MT Condensed"/>
              <a:cs typeface="Tw Cen MT Condensed"/>
            </a:endParaRPr>
          </a:p>
          <a:p>
            <a:pPr marL="260350" indent="-248285">
              <a:lnSpc>
                <a:spcPts val="2715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There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are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several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related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problems: detection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 an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image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segment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face,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extraction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facial</a:t>
            </a:r>
            <a:r>
              <a:rPr sz="2400" spc="-30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715"/>
              </a:lnSpc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information,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classification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1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expression.</a:t>
            </a:r>
            <a:endParaRPr sz="2400">
              <a:latin typeface="Tw Cen MT Condensed"/>
              <a:cs typeface="Tw Cen MT Condensed"/>
            </a:endParaRPr>
          </a:p>
          <a:p>
            <a:pPr marL="241300" marR="5080" indent="-229235">
              <a:lnSpc>
                <a:spcPts val="2630"/>
              </a:lnSpc>
              <a:spcBef>
                <a:spcPts val="1025"/>
              </a:spcBef>
              <a:buSzPct val="95833"/>
              <a:buFont typeface="Wingdings"/>
              <a:buChar char=""/>
              <a:tabLst>
                <a:tab pos="318135" algn="l"/>
              </a:tabLst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system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performs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these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operations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accurately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real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time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would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major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step</a:t>
            </a:r>
            <a:r>
              <a:rPr sz="2400" spc="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forward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achieving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human-like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interaction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between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man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machine.</a:t>
            </a:r>
            <a:endParaRPr sz="2400">
              <a:latin typeface="Tw Cen MT Condensed"/>
              <a:cs typeface="Tw Cen MT Condensed"/>
            </a:endParaRPr>
          </a:p>
          <a:p>
            <a:pPr marL="241300" marR="141605" indent="-229235">
              <a:lnSpc>
                <a:spcPts val="2550"/>
              </a:lnSpc>
              <a:spcBef>
                <a:spcPts val="103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demand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meet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requirements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inspired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us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build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5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facail</a:t>
            </a:r>
            <a:r>
              <a:rPr sz="2400" spc="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recognition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system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apply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it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solve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real  time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problems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such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as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computer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instructors,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emotion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monitor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ect.</a:t>
            </a:r>
            <a:endParaRPr sz="24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7" y="442849"/>
            <a:ext cx="64770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latin typeface="Tw Cen MT"/>
                <a:cs typeface="Tw Cen MT"/>
              </a:rPr>
              <a:t>The </a:t>
            </a:r>
            <a:r>
              <a:rPr dirty="0">
                <a:latin typeface="Tw Cen MT"/>
                <a:cs typeface="Tw Cen MT"/>
              </a:rPr>
              <a:t>7 </a:t>
            </a:r>
            <a:r>
              <a:rPr spc="-25" dirty="0">
                <a:latin typeface="Tw Cen MT"/>
                <a:cs typeface="Tw Cen MT"/>
              </a:rPr>
              <a:t>universal facial</a:t>
            </a:r>
            <a:r>
              <a:rPr spc="370" dirty="0">
                <a:latin typeface="Tw Cen MT"/>
                <a:cs typeface="Tw Cen MT"/>
              </a:rPr>
              <a:t> </a:t>
            </a:r>
            <a:r>
              <a:rPr spc="-25" dirty="0">
                <a:latin typeface="Tw Cen MT"/>
                <a:cs typeface="Tw Cen MT"/>
              </a:rPr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7" y="1003935"/>
            <a:ext cx="10285730" cy="553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" indent="-247650">
              <a:lnSpc>
                <a:spcPts val="2715"/>
              </a:lnSpc>
              <a:spcBef>
                <a:spcPts val="10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widely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supported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within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 scientific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community</a:t>
            </a:r>
            <a:r>
              <a:rPr sz="2400" spc="-32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there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are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seven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basic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emotions,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each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with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their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own</a:t>
            </a:r>
            <a:endParaRPr sz="2400">
              <a:latin typeface="Tw Cen MT Condensed"/>
              <a:cs typeface="Tw Cen MT Condensed"/>
            </a:endParaRPr>
          </a:p>
          <a:p>
            <a:pPr marL="241300">
              <a:lnSpc>
                <a:spcPts val="2715"/>
              </a:lnSpc>
            </a:pP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unique and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distinctive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facial</a:t>
            </a:r>
            <a:r>
              <a:rPr sz="2400" spc="-2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expressions.</a:t>
            </a:r>
            <a:endParaRPr sz="2400">
              <a:latin typeface="Tw Cen MT Condensed"/>
              <a:cs typeface="Tw Cen MT Condensed"/>
            </a:endParaRPr>
          </a:p>
          <a:p>
            <a:pPr marL="927100" marR="8265159" lvl="1" indent="-28575">
              <a:lnSpc>
                <a:spcPts val="3150"/>
              </a:lnSpc>
              <a:spcBef>
                <a:spcPts val="75"/>
              </a:spcBef>
              <a:buSzPct val="95833"/>
              <a:buAutoNum type="arabicPeriod"/>
              <a:tabLst>
                <a:tab pos="1071245" algn="l"/>
              </a:tabLst>
            </a:pP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H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app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ne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s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s 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2.Sadness 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3.Fear</a:t>
            </a:r>
            <a:endParaRPr sz="2400">
              <a:latin typeface="Tw Cen MT Condensed"/>
              <a:cs typeface="Tw Cen MT Condensed"/>
            </a:endParaRPr>
          </a:p>
          <a:p>
            <a:pPr marL="1099185" indent="-172720">
              <a:lnSpc>
                <a:spcPct val="100000"/>
              </a:lnSpc>
              <a:spcBef>
                <a:spcPts val="210"/>
              </a:spcBef>
              <a:buSzPct val="95833"/>
              <a:buAutoNum type="arabicPeriod" startAt="4"/>
              <a:tabLst>
                <a:tab pos="1099820" algn="l"/>
              </a:tabLst>
            </a:pP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Disgust</a:t>
            </a:r>
            <a:endParaRPr sz="2400">
              <a:latin typeface="Tw Cen MT Condensed"/>
              <a:cs typeface="Tw Cen MT Condensed"/>
            </a:endParaRPr>
          </a:p>
          <a:p>
            <a:pPr marL="927100" marR="7925434">
              <a:lnSpc>
                <a:spcPts val="3150"/>
              </a:lnSpc>
              <a:spcBef>
                <a:spcPts val="155"/>
              </a:spcBef>
              <a:buSzPct val="95833"/>
              <a:buAutoNum type="arabicPeriod" startAt="4"/>
              <a:tabLst>
                <a:tab pos="1099820" algn="l"/>
              </a:tabLst>
            </a:pP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Anger 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6.Contempt</a:t>
            </a:r>
            <a:r>
              <a:rPr sz="2400" spc="-229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7.Surprise.</a:t>
            </a:r>
            <a:endParaRPr sz="2400">
              <a:latin typeface="Tw Cen MT Condensed"/>
              <a:cs typeface="Tw Cen MT Condensed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241300" marR="35560" indent="-228600">
              <a:lnSpc>
                <a:spcPct val="109500"/>
              </a:lnSpc>
              <a:spcBef>
                <a:spcPts val="5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Dr. 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Ekman’s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initial study consisted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showing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these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groups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people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photographs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individuals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displaying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different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facial</a:t>
            </a:r>
            <a:r>
              <a:rPr sz="2400" spc="-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expressions</a:t>
            </a:r>
            <a:r>
              <a:rPr sz="2400" spc="-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emotion.</a:t>
            </a:r>
            <a:r>
              <a:rPr sz="2400" spc="-1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He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would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then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ask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groups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judge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what</a:t>
            </a:r>
            <a:r>
              <a:rPr sz="2400" spc="-8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emotion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they</a:t>
            </a:r>
            <a:r>
              <a:rPr sz="2400" spc="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thought</a:t>
            </a:r>
            <a:r>
              <a:rPr sz="2400" spc="-16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was 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being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displayed in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each</a:t>
            </a:r>
            <a:r>
              <a:rPr sz="2400" spc="-27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photograph.</a:t>
            </a:r>
            <a:endParaRPr sz="2400">
              <a:latin typeface="Tw Cen MT Condensed"/>
              <a:cs typeface="Tw Cen MT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5050" y="1495425"/>
            <a:ext cx="5357876" cy="3862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15075" y="1695450"/>
            <a:ext cx="4962525" cy="346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822" y="548766"/>
            <a:ext cx="3300095" cy="127381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pc="-30" dirty="0">
                <a:latin typeface="Tw Cen MT"/>
                <a:cs typeface="Tw Cen MT"/>
              </a:rPr>
              <a:t>Existing</a:t>
            </a:r>
            <a:r>
              <a:rPr spc="160" dirty="0">
                <a:latin typeface="Tw Cen MT"/>
                <a:cs typeface="Tw Cen MT"/>
              </a:rPr>
              <a:t> </a:t>
            </a:r>
            <a:r>
              <a:rPr spc="-20" dirty="0">
                <a:latin typeface="Tw Cen MT"/>
                <a:cs typeface="Tw Cen MT"/>
              </a:rPr>
              <a:t>Systems: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pc="-25" dirty="0"/>
              <a:t>SVM</a:t>
            </a:r>
            <a:r>
              <a:rPr spc="15" dirty="0"/>
              <a:t> </a:t>
            </a:r>
            <a:r>
              <a:rPr spc="-10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822" y="1896427"/>
            <a:ext cx="10196830" cy="36156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238760" algn="just">
              <a:lnSpc>
                <a:spcPct val="90000"/>
              </a:lnSpc>
              <a:spcBef>
                <a:spcPts val="390"/>
              </a:spcBef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support</a:t>
            </a:r>
            <a:r>
              <a:rPr sz="2400" spc="-8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vector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machine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(SVM)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supervised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machine</a:t>
            </a:r>
            <a:r>
              <a:rPr sz="2400" spc="-114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learning</a:t>
            </a:r>
            <a:r>
              <a:rPr sz="2400" spc="-1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</a:t>
            </a:r>
            <a:r>
              <a:rPr sz="2400" spc="-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that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uses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classification</a:t>
            </a:r>
            <a:r>
              <a:rPr sz="2400" spc="-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algorithms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two-group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classification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problems.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After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giving an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SVM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model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sets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labeled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training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Tw Cen MT Condensed"/>
                <a:cs typeface="Tw Cen MT Condensed"/>
              </a:rPr>
              <a:t>each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category, 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they’re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able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categorize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new</a:t>
            </a:r>
            <a:r>
              <a:rPr sz="2400" spc="-7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text.</a:t>
            </a:r>
            <a:endParaRPr sz="2400">
              <a:latin typeface="Tw Cen MT Condensed"/>
              <a:cs typeface="Tw Cen MT Condensed"/>
            </a:endParaRPr>
          </a:p>
          <a:p>
            <a:pPr marL="12700" marR="5080">
              <a:lnSpc>
                <a:spcPct val="99100"/>
              </a:lnSpc>
              <a:spcBef>
                <a:spcPts val="75"/>
              </a:spcBef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this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proposed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algorithm initially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detecting 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eye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mouth,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features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eye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mouth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are </a:t>
            </a:r>
            <a:r>
              <a:rPr sz="2400" spc="-10" dirty="0">
                <a:solidFill>
                  <a:srgbClr val="FFFFFF"/>
                </a:solidFill>
                <a:latin typeface="Tw Cen MT Condensed"/>
                <a:cs typeface="Tw Cen MT Condensed"/>
              </a:rPr>
              <a:t>extracted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using 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gabor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 filter,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LBP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PCA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used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reduce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dimensions</a:t>
            </a:r>
            <a:r>
              <a:rPr sz="2400" spc="-1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</a:t>
            </a:r>
            <a:r>
              <a:rPr sz="2400" spc="1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features.</a:t>
            </a:r>
            <a:r>
              <a:rPr sz="2400" spc="-1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Finally</a:t>
            </a:r>
            <a:r>
              <a:rPr sz="2400" spc="3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SVM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is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used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classification</a:t>
            </a:r>
            <a:r>
              <a:rPr sz="2400" spc="-12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of 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expression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facial action</a:t>
            </a:r>
            <a:r>
              <a:rPr sz="2400" spc="-29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units.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example. 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Let’s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imagine </a:t>
            </a:r>
            <a:r>
              <a:rPr sz="2400" spc="-55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have 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two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tags: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red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blue,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</a:t>
            </a:r>
            <a:r>
              <a:rPr sz="2400" spc="-229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our</a:t>
            </a:r>
            <a:endParaRPr sz="2400">
              <a:latin typeface="Tw Cen MT Condensed"/>
              <a:cs typeface="Tw Cen MT Condensed"/>
            </a:endParaRPr>
          </a:p>
          <a:p>
            <a:pPr marL="6985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has </a:t>
            </a:r>
            <a:r>
              <a:rPr sz="2400" spc="-45" dirty="0">
                <a:solidFill>
                  <a:srgbClr val="FFFFFF"/>
                </a:solidFill>
                <a:latin typeface="Tw Cen MT Condensed"/>
                <a:cs typeface="Tw Cen MT Condensed"/>
              </a:rPr>
              <a:t>two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features: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x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and 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y. </a:t>
            </a:r>
            <a:r>
              <a:rPr sz="2400" spc="-25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want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 classifier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that, given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2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pair</a:t>
            </a:r>
            <a:endParaRPr sz="2400">
              <a:latin typeface="Tw Cen MT Condensed"/>
              <a:cs typeface="Tw Cen MT Condensed"/>
            </a:endParaRPr>
          </a:p>
          <a:p>
            <a:pPr marL="69850">
              <a:lnSpc>
                <a:spcPts val="2870"/>
              </a:lnSpc>
              <a:spcBef>
                <a:spcPts val="45"/>
              </a:spcBef>
            </a:pP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of (x,y)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coordinates,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outputs if </a:t>
            </a:r>
            <a:r>
              <a:rPr sz="2400" spc="-65" dirty="0">
                <a:solidFill>
                  <a:srgbClr val="FFFFFF"/>
                </a:solidFill>
                <a:latin typeface="Tw Cen MT Condensed"/>
                <a:cs typeface="Tw Cen MT Condensed"/>
              </a:rPr>
              <a:t>it’s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either </a:t>
            </a:r>
            <a:r>
              <a:rPr sz="2400" spc="-15" dirty="0">
                <a:solidFill>
                  <a:srgbClr val="FFFFFF"/>
                </a:solidFill>
                <a:latin typeface="Tw Cen MT Condensed"/>
                <a:cs typeface="Tw Cen MT Condensed"/>
              </a:rPr>
              <a:t>red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Tw Cen MT Condensed"/>
                <a:cs typeface="Tw Cen MT Condensed"/>
              </a:rPr>
              <a:t>blue. </a:t>
            </a:r>
            <a:r>
              <a:rPr sz="2400" spc="-30" dirty="0">
                <a:solidFill>
                  <a:srgbClr val="FFFFFF"/>
                </a:solidFill>
                <a:latin typeface="Tw Cen MT Condensed"/>
                <a:cs typeface="Tw Cen MT Condensed"/>
              </a:rPr>
              <a:t>We </a:t>
            </a:r>
            <a:r>
              <a:rPr sz="2400" spc="5" dirty="0">
                <a:solidFill>
                  <a:srgbClr val="FFFFFF"/>
                </a:solidFill>
                <a:latin typeface="Tw Cen MT Condensed"/>
                <a:cs typeface="Tw Cen MT Condensed"/>
              </a:rPr>
              <a:t>plot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our</a:t>
            </a:r>
            <a:r>
              <a:rPr sz="2400" spc="-40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already</a:t>
            </a:r>
            <a:endParaRPr sz="2400">
              <a:latin typeface="Tw Cen MT Condensed"/>
              <a:cs typeface="Tw Cen MT Condensed"/>
            </a:endParaRPr>
          </a:p>
          <a:p>
            <a:pPr marL="12700">
              <a:lnSpc>
                <a:spcPts val="2870"/>
              </a:lnSpc>
            </a:pP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labeled </a:t>
            </a:r>
            <a:r>
              <a:rPr sz="2400" spc="-5" dirty="0">
                <a:solidFill>
                  <a:srgbClr val="FFFFFF"/>
                </a:solidFill>
                <a:latin typeface="Tw Cen MT Condensed"/>
                <a:cs typeface="Tw Cen MT Condensed"/>
              </a:rPr>
              <a:t>training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on </a:t>
            </a:r>
            <a:r>
              <a:rPr sz="2400" dirty="0">
                <a:solidFill>
                  <a:srgbClr val="FFFFFF"/>
                </a:solidFill>
                <a:latin typeface="Tw Cen MT Condensed"/>
                <a:cs typeface="Tw Cen MT Condensed"/>
              </a:rPr>
              <a:t>a</a:t>
            </a:r>
            <a:r>
              <a:rPr sz="2400" spc="-245" dirty="0">
                <a:solidFill>
                  <a:srgbClr val="FFFFFF"/>
                </a:solidFill>
                <a:latin typeface="Tw Cen MT Condensed"/>
                <a:cs typeface="Tw Cen MT Condensed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 Condensed"/>
                <a:cs typeface="Tw Cen MT Condensed"/>
              </a:rPr>
              <a:t>plane</a:t>
            </a:r>
            <a:endParaRPr sz="2400">
              <a:latin typeface="Tw Cen MT Condensed"/>
              <a:cs typeface="Tw Cen MT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24800" y="3676677"/>
            <a:ext cx="3057525" cy="3181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34350" y="3886200"/>
            <a:ext cx="2457450" cy="2638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" y="239712"/>
            <a:ext cx="11368405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b="0" dirty="0">
                <a:latin typeface="Tw Cen MT Condensed"/>
                <a:cs typeface="Tw Cen MT Condensed"/>
              </a:rPr>
              <a:t>A</a:t>
            </a:r>
            <a:r>
              <a:rPr sz="2400" b="0" spc="-15" dirty="0">
                <a:latin typeface="Tw Cen MT Condensed"/>
                <a:cs typeface="Tw Cen MT Condensed"/>
              </a:rPr>
              <a:t> </a:t>
            </a:r>
            <a:r>
              <a:rPr sz="2400" b="0" spc="10" dirty="0">
                <a:latin typeface="Tw Cen MT Condensed"/>
                <a:cs typeface="Tw Cen MT Condensed"/>
              </a:rPr>
              <a:t>support</a:t>
            </a:r>
            <a:r>
              <a:rPr sz="2400" b="0" spc="-85" dirty="0">
                <a:latin typeface="Tw Cen MT Condensed"/>
                <a:cs typeface="Tw Cen MT Condensed"/>
              </a:rPr>
              <a:t> </a:t>
            </a:r>
            <a:r>
              <a:rPr sz="2400" b="0" spc="-5" dirty="0">
                <a:latin typeface="Tw Cen MT Condensed"/>
                <a:cs typeface="Tw Cen MT Condensed"/>
              </a:rPr>
              <a:t>vector</a:t>
            </a:r>
            <a:r>
              <a:rPr sz="2400" b="0" spc="-40" dirty="0">
                <a:latin typeface="Tw Cen MT Condensed"/>
                <a:cs typeface="Tw Cen MT Condensed"/>
              </a:rPr>
              <a:t> </a:t>
            </a:r>
            <a:r>
              <a:rPr sz="2400" b="0" spc="10" dirty="0">
                <a:latin typeface="Tw Cen MT Condensed"/>
                <a:cs typeface="Tw Cen MT Condensed"/>
              </a:rPr>
              <a:t>machine</a:t>
            </a:r>
            <a:r>
              <a:rPr sz="2400" b="0" spc="-114" dirty="0">
                <a:latin typeface="Tw Cen MT Condensed"/>
                <a:cs typeface="Tw Cen MT Condensed"/>
              </a:rPr>
              <a:t> </a:t>
            </a:r>
            <a:r>
              <a:rPr sz="2400" b="0" spc="-10" dirty="0">
                <a:latin typeface="Tw Cen MT Condensed"/>
                <a:cs typeface="Tw Cen MT Condensed"/>
              </a:rPr>
              <a:t>takes</a:t>
            </a:r>
            <a:r>
              <a:rPr sz="2400" b="0" spc="-70" dirty="0">
                <a:latin typeface="Tw Cen MT Condensed"/>
                <a:cs typeface="Tw Cen MT Condensed"/>
              </a:rPr>
              <a:t> </a:t>
            </a:r>
            <a:r>
              <a:rPr sz="2400" b="0" dirty="0">
                <a:latin typeface="Tw Cen MT Condensed"/>
                <a:cs typeface="Tw Cen MT Condensed"/>
              </a:rPr>
              <a:t>these</a:t>
            </a:r>
            <a:r>
              <a:rPr sz="2400" b="0" spc="-40" dirty="0">
                <a:latin typeface="Tw Cen MT Condensed"/>
                <a:cs typeface="Tw Cen MT Condensed"/>
              </a:rPr>
              <a:t> </a:t>
            </a:r>
            <a:r>
              <a:rPr sz="2400" b="0" dirty="0">
                <a:latin typeface="Tw Cen MT Condensed"/>
                <a:cs typeface="Tw Cen MT Condensed"/>
              </a:rPr>
              <a:t>data</a:t>
            </a:r>
            <a:r>
              <a:rPr sz="2400" b="0" spc="-40" dirty="0">
                <a:latin typeface="Tw Cen MT Condensed"/>
                <a:cs typeface="Tw Cen MT Condensed"/>
              </a:rPr>
              <a:t> </a:t>
            </a:r>
            <a:r>
              <a:rPr sz="2400" b="0" spc="5" dirty="0">
                <a:latin typeface="Tw Cen MT Condensed"/>
                <a:cs typeface="Tw Cen MT Condensed"/>
              </a:rPr>
              <a:t>points</a:t>
            </a:r>
            <a:r>
              <a:rPr sz="2400" b="0" spc="10" dirty="0">
                <a:latin typeface="Tw Cen MT Condensed"/>
                <a:cs typeface="Tw Cen MT Condensed"/>
              </a:rPr>
              <a:t> and</a:t>
            </a:r>
            <a:r>
              <a:rPr sz="2400" b="0" spc="-40" dirty="0">
                <a:latin typeface="Tw Cen MT Condensed"/>
                <a:cs typeface="Tw Cen MT Condensed"/>
              </a:rPr>
              <a:t> </a:t>
            </a:r>
            <a:r>
              <a:rPr sz="2400" b="0" spc="5" dirty="0">
                <a:latin typeface="Tw Cen MT Condensed"/>
                <a:cs typeface="Tw Cen MT Condensed"/>
              </a:rPr>
              <a:t>outputs</a:t>
            </a:r>
            <a:r>
              <a:rPr sz="2400" b="0" spc="-70" dirty="0">
                <a:latin typeface="Tw Cen MT Condensed"/>
                <a:cs typeface="Tw Cen MT Condensed"/>
              </a:rPr>
              <a:t> </a:t>
            </a:r>
            <a:r>
              <a:rPr sz="2400" b="0" spc="-5" dirty="0">
                <a:latin typeface="Tw Cen MT Condensed"/>
                <a:cs typeface="Tw Cen MT Condensed"/>
              </a:rPr>
              <a:t>the</a:t>
            </a:r>
            <a:r>
              <a:rPr sz="2400" b="0" spc="-40" dirty="0">
                <a:latin typeface="Tw Cen MT Condensed"/>
                <a:cs typeface="Tw Cen MT Condensed"/>
              </a:rPr>
              <a:t> </a:t>
            </a:r>
            <a:r>
              <a:rPr sz="2400" b="0" spc="15" dirty="0">
                <a:latin typeface="Tw Cen MT Condensed"/>
                <a:cs typeface="Tw Cen MT Condensed"/>
              </a:rPr>
              <a:t>hyperplane</a:t>
            </a:r>
            <a:r>
              <a:rPr sz="2400" b="0" spc="-114" dirty="0">
                <a:latin typeface="Tw Cen MT Condensed"/>
                <a:cs typeface="Tw Cen MT Condensed"/>
              </a:rPr>
              <a:t> </a:t>
            </a:r>
            <a:r>
              <a:rPr sz="2400" b="0" dirty="0">
                <a:latin typeface="Tw Cen MT Condensed"/>
                <a:cs typeface="Tw Cen MT Condensed"/>
              </a:rPr>
              <a:t>(which</a:t>
            </a:r>
            <a:r>
              <a:rPr sz="2400" b="0" spc="-114" dirty="0">
                <a:latin typeface="Tw Cen MT Condensed"/>
                <a:cs typeface="Tw Cen MT Condensed"/>
              </a:rPr>
              <a:t> </a:t>
            </a:r>
            <a:r>
              <a:rPr sz="2400" b="0" dirty="0">
                <a:latin typeface="Tw Cen MT Condensed"/>
                <a:cs typeface="Tw Cen MT Condensed"/>
              </a:rPr>
              <a:t>in</a:t>
            </a:r>
            <a:r>
              <a:rPr sz="2400" b="0" spc="-40" dirty="0">
                <a:latin typeface="Tw Cen MT Condensed"/>
                <a:cs typeface="Tw Cen MT Condensed"/>
              </a:rPr>
              <a:t> </a:t>
            </a:r>
            <a:r>
              <a:rPr sz="2400" b="0" spc="-45" dirty="0">
                <a:latin typeface="Tw Cen MT Condensed"/>
                <a:cs typeface="Tw Cen MT Condensed"/>
              </a:rPr>
              <a:t>two</a:t>
            </a:r>
            <a:r>
              <a:rPr sz="2400" b="0" spc="40" dirty="0">
                <a:latin typeface="Tw Cen MT Condensed"/>
                <a:cs typeface="Tw Cen MT Condensed"/>
              </a:rPr>
              <a:t> </a:t>
            </a:r>
            <a:r>
              <a:rPr sz="2400" b="0" spc="10" dirty="0">
                <a:latin typeface="Tw Cen MT Condensed"/>
                <a:cs typeface="Tw Cen MT Condensed"/>
              </a:rPr>
              <a:t>dimensions</a:t>
            </a:r>
            <a:r>
              <a:rPr sz="2400" b="0" spc="-145" dirty="0">
                <a:latin typeface="Tw Cen MT Condensed"/>
                <a:cs typeface="Tw Cen MT Condensed"/>
              </a:rPr>
              <a:t> </a:t>
            </a:r>
            <a:r>
              <a:rPr sz="2400" b="0" spc="-65" dirty="0">
                <a:latin typeface="Tw Cen MT Condensed"/>
                <a:cs typeface="Tw Cen MT Condensed"/>
              </a:rPr>
              <a:t>it’s</a:t>
            </a:r>
            <a:r>
              <a:rPr sz="2400" b="0" spc="80" dirty="0">
                <a:latin typeface="Tw Cen MT Condensed"/>
                <a:cs typeface="Tw Cen MT Condensed"/>
              </a:rPr>
              <a:t> </a:t>
            </a:r>
            <a:r>
              <a:rPr sz="2400" b="0" spc="5" dirty="0">
                <a:latin typeface="Tw Cen MT Condensed"/>
                <a:cs typeface="Tw Cen MT Condensed"/>
              </a:rPr>
              <a:t>simply</a:t>
            </a:r>
            <a:r>
              <a:rPr sz="2400" b="0" spc="-40" dirty="0">
                <a:latin typeface="Tw Cen MT Condensed"/>
                <a:cs typeface="Tw Cen MT Condensed"/>
              </a:rPr>
              <a:t> </a:t>
            </a:r>
            <a:r>
              <a:rPr sz="2400" b="0" dirty="0">
                <a:latin typeface="Tw Cen MT Condensed"/>
                <a:cs typeface="Tw Cen MT Condensed"/>
              </a:rPr>
              <a:t>a</a:t>
            </a:r>
            <a:r>
              <a:rPr sz="2400" b="0" spc="40" dirty="0">
                <a:latin typeface="Tw Cen MT Condensed"/>
                <a:cs typeface="Tw Cen MT Condensed"/>
              </a:rPr>
              <a:t> </a:t>
            </a:r>
            <a:r>
              <a:rPr sz="2400" b="0" spc="5" dirty="0">
                <a:latin typeface="Tw Cen MT Condensed"/>
                <a:cs typeface="Tw Cen MT Condensed"/>
              </a:rPr>
              <a:t>line)</a:t>
            </a:r>
            <a:r>
              <a:rPr sz="2400" b="0" spc="-60" dirty="0">
                <a:latin typeface="Tw Cen MT Condensed"/>
                <a:cs typeface="Tw Cen MT Condensed"/>
              </a:rPr>
              <a:t> </a:t>
            </a:r>
            <a:r>
              <a:rPr sz="2400" b="0" dirty="0">
                <a:latin typeface="Tw Cen MT Condensed"/>
                <a:cs typeface="Tw Cen MT Condensed"/>
              </a:rPr>
              <a:t>that  </a:t>
            </a:r>
            <a:r>
              <a:rPr sz="2400" b="0" spc="5" dirty="0">
                <a:latin typeface="Tw Cen MT Condensed"/>
                <a:cs typeface="Tw Cen MT Condensed"/>
              </a:rPr>
              <a:t>best </a:t>
            </a:r>
            <a:r>
              <a:rPr sz="2400" b="0" spc="-10" dirty="0">
                <a:latin typeface="Tw Cen MT Condensed"/>
                <a:cs typeface="Tw Cen MT Condensed"/>
              </a:rPr>
              <a:t>separates </a:t>
            </a:r>
            <a:r>
              <a:rPr sz="2400" b="0" spc="-5" dirty="0">
                <a:latin typeface="Tw Cen MT Condensed"/>
                <a:cs typeface="Tw Cen MT Condensed"/>
              </a:rPr>
              <a:t>the tags. </a:t>
            </a:r>
            <a:r>
              <a:rPr sz="2400" b="0" spc="-25" dirty="0">
                <a:latin typeface="Tw Cen MT Condensed"/>
                <a:cs typeface="Tw Cen MT Condensed"/>
              </a:rPr>
              <a:t>This </a:t>
            </a:r>
            <a:r>
              <a:rPr sz="2400" b="0" dirty="0">
                <a:latin typeface="Tw Cen MT Condensed"/>
                <a:cs typeface="Tw Cen MT Condensed"/>
              </a:rPr>
              <a:t>line is </a:t>
            </a:r>
            <a:r>
              <a:rPr sz="2400" b="0" spc="-5" dirty="0">
                <a:latin typeface="Tw Cen MT Condensed"/>
                <a:cs typeface="Tw Cen MT Condensed"/>
              </a:rPr>
              <a:t>the </a:t>
            </a:r>
            <a:r>
              <a:rPr sz="2400" b="0" spc="5" dirty="0">
                <a:latin typeface="Tw Cen MT Condensed"/>
                <a:cs typeface="Tw Cen MT Condensed"/>
              </a:rPr>
              <a:t>decision </a:t>
            </a:r>
            <a:r>
              <a:rPr sz="2400" b="0" spc="15" dirty="0">
                <a:latin typeface="Tw Cen MT Condensed"/>
                <a:cs typeface="Tw Cen MT Condensed"/>
              </a:rPr>
              <a:t>boundary: </a:t>
            </a:r>
            <a:r>
              <a:rPr sz="2400" b="0" spc="5" dirty="0">
                <a:latin typeface="Tw Cen MT Condensed"/>
                <a:cs typeface="Tw Cen MT Condensed"/>
              </a:rPr>
              <a:t>anything </a:t>
            </a:r>
            <a:r>
              <a:rPr sz="2400" b="0" dirty="0">
                <a:latin typeface="Tw Cen MT Condensed"/>
                <a:cs typeface="Tw Cen MT Condensed"/>
              </a:rPr>
              <a:t>that </a:t>
            </a:r>
            <a:r>
              <a:rPr sz="2400" b="0" spc="-5" dirty="0">
                <a:latin typeface="Tw Cen MT Condensed"/>
                <a:cs typeface="Tw Cen MT Condensed"/>
              </a:rPr>
              <a:t>falls </a:t>
            </a:r>
            <a:r>
              <a:rPr sz="2400" b="0" spc="-15" dirty="0">
                <a:latin typeface="Tw Cen MT Condensed"/>
                <a:cs typeface="Tw Cen MT Condensed"/>
              </a:rPr>
              <a:t>to </a:t>
            </a:r>
            <a:r>
              <a:rPr sz="2400" b="0" spc="10" dirty="0">
                <a:latin typeface="Tw Cen MT Condensed"/>
                <a:cs typeface="Tw Cen MT Condensed"/>
              </a:rPr>
              <a:t>one </a:t>
            </a:r>
            <a:r>
              <a:rPr sz="2400" b="0" dirty="0">
                <a:latin typeface="Tw Cen MT Condensed"/>
                <a:cs typeface="Tw Cen MT Condensed"/>
              </a:rPr>
              <a:t>side </a:t>
            </a:r>
            <a:r>
              <a:rPr sz="2400" b="0" spc="5" dirty="0">
                <a:latin typeface="Tw Cen MT Condensed"/>
                <a:cs typeface="Tw Cen MT Condensed"/>
              </a:rPr>
              <a:t>of </a:t>
            </a:r>
            <a:r>
              <a:rPr sz="2400" b="0" dirty="0">
                <a:latin typeface="Tw Cen MT Condensed"/>
                <a:cs typeface="Tw Cen MT Condensed"/>
              </a:rPr>
              <a:t>it </a:t>
            </a:r>
            <a:r>
              <a:rPr sz="2400" b="0" spc="-55" dirty="0">
                <a:latin typeface="Tw Cen MT Condensed"/>
                <a:cs typeface="Tw Cen MT Condensed"/>
              </a:rPr>
              <a:t>we </a:t>
            </a:r>
            <a:r>
              <a:rPr sz="2400" b="0" spc="-10" dirty="0">
                <a:latin typeface="Tw Cen MT Condensed"/>
                <a:cs typeface="Tw Cen MT Condensed"/>
              </a:rPr>
              <a:t>will </a:t>
            </a:r>
            <a:r>
              <a:rPr sz="2400" b="0" dirty="0">
                <a:latin typeface="Tw Cen MT Condensed"/>
                <a:cs typeface="Tw Cen MT Condensed"/>
              </a:rPr>
              <a:t>classify </a:t>
            </a:r>
            <a:r>
              <a:rPr sz="2400" b="0" spc="5" dirty="0">
                <a:latin typeface="Tw Cen MT Condensed"/>
                <a:cs typeface="Tw Cen MT Condensed"/>
              </a:rPr>
              <a:t>as </a:t>
            </a:r>
            <a:r>
              <a:rPr sz="2400" b="0" spc="-20" dirty="0">
                <a:latin typeface="Tw Cen MT Condensed"/>
                <a:cs typeface="Tw Cen MT Condensed"/>
              </a:rPr>
              <a:t>blue, </a:t>
            </a:r>
            <a:r>
              <a:rPr sz="2400" b="0" spc="20" dirty="0">
                <a:latin typeface="Tw Cen MT Condensed"/>
                <a:cs typeface="Tw Cen MT Condensed"/>
              </a:rPr>
              <a:t>and  </a:t>
            </a:r>
            <a:r>
              <a:rPr sz="2400" b="0" spc="5" dirty="0">
                <a:latin typeface="Tw Cen MT Condensed"/>
                <a:cs typeface="Tw Cen MT Condensed"/>
              </a:rPr>
              <a:t>anything </a:t>
            </a:r>
            <a:r>
              <a:rPr sz="2400" b="0" dirty="0">
                <a:latin typeface="Tw Cen MT Condensed"/>
                <a:cs typeface="Tw Cen MT Condensed"/>
              </a:rPr>
              <a:t>that </a:t>
            </a:r>
            <a:r>
              <a:rPr sz="2400" b="0" spc="-5" dirty="0">
                <a:latin typeface="Tw Cen MT Condensed"/>
                <a:cs typeface="Tw Cen MT Condensed"/>
              </a:rPr>
              <a:t>falls </a:t>
            </a:r>
            <a:r>
              <a:rPr sz="2400" b="0" spc="-15" dirty="0">
                <a:latin typeface="Tw Cen MT Condensed"/>
                <a:cs typeface="Tw Cen MT Condensed"/>
              </a:rPr>
              <a:t>to </a:t>
            </a:r>
            <a:r>
              <a:rPr sz="2400" b="0" spc="-5" dirty="0">
                <a:latin typeface="Tw Cen MT Condensed"/>
                <a:cs typeface="Tw Cen MT Condensed"/>
              </a:rPr>
              <a:t>the </a:t>
            </a:r>
            <a:r>
              <a:rPr sz="2400" b="0" spc="5" dirty="0">
                <a:latin typeface="Tw Cen MT Condensed"/>
                <a:cs typeface="Tw Cen MT Condensed"/>
              </a:rPr>
              <a:t>other </a:t>
            </a:r>
            <a:r>
              <a:rPr sz="2400" b="0" spc="10" dirty="0">
                <a:latin typeface="Tw Cen MT Condensed"/>
                <a:cs typeface="Tw Cen MT Condensed"/>
              </a:rPr>
              <a:t>as</a:t>
            </a:r>
            <a:r>
              <a:rPr sz="2400" b="0" spc="-185" dirty="0">
                <a:latin typeface="Tw Cen MT Condensed"/>
                <a:cs typeface="Tw Cen MT Condensed"/>
              </a:rPr>
              <a:t> </a:t>
            </a:r>
            <a:r>
              <a:rPr sz="2400" b="0" spc="-5" dirty="0">
                <a:latin typeface="Tw Cen MT Condensed"/>
                <a:cs typeface="Tw Cen MT Condensed"/>
              </a:rPr>
              <a:t>red.</a:t>
            </a:r>
            <a:endParaRPr sz="2400">
              <a:latin typeface="Tw Cen MT Condensed"/>
              <a:cs typeface="Tw Cen MT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8650" y="2362200"/>
            <a:ext cx="3962400" cy="420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2571750"/>
            <a:ext cx="3362325" cy="3600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4144</Words>
  <Application>Microsoft Office PowerPoint</Application>
  <PresentationFormat>Widescreen</PresentationFormat>
  <Paragraphs>250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Times New Roman</vt:lpstr>
      <vt:lpstr>Tw Cen MT</vt:lpstr>
      <vt:lpstr>Tw Cen MT Condensed</vt:lpstr>
      <vt:lpstr>Wingdings</vt:lpstr>
      <vt:lpstr>Office Theme</vt:lpstr>
      <vt:lpstr>PowerPoint Presentation</vt:lpstr>
      <vt:lpstr>Facial expression recognition. Mini project</vt:lpstr>
      <vt:lpstr>Abstract</vt:lpstr>
      <vt:lpstr>Introduction</vt:lpstr>
      <vt:lpstr>Definition of problem</vt:lpstr>
      <vt:lpstr>PowerPoint Presentation</vt:lpstr>
      <vt:lpstr>The 7 universal facial expressions</vt:lpstr>
      <vt:lpstr>Existing Systems: SVM classifier</vt:lpstr>
      <vt:lpstr>A support vector machine takes these data points and outputs the hyperplane (which in two dimensions it’s simply a line) that  best separates the tags. This line is the decision boundary: anything that falls to one side of it we will classify as blue, and  anything that falls to the other as red.</vt:lpstr>
      <vt:lpstr>SVM Process</vt:lpstr>
      <vt:lpstr>PowerPoint Presentation</vt:lpstr>
      <vt:lpstr>Proposed system</vt:lpstr>
      <vt:lpstr>Tools used. Python</vt:lpstr>
      <vt:lpstr>Flask</vt:lpstr>
      <vt:lpstr>Importing important modules Import NumPy</vt:lpstr>
      <vt:lpstr>Import imagedatagenerator</vt:lpstr>
      <vt:lpstr>Import batch normalization</vt:lpstr>
      <vt:lpstr>Import reducelronplateau</vt:lpstr>
      <vt:lpstr>LOADING IMAGE DATASET Data augmentation</vt:lpstr>
      <vt:lpstr>Role of layer in CNN image classification</vt:lpstr>
      <vt:lpstr>Create CNN model</vt:lpstr>
      <vt:lpstr>Filters: integer, the dimensionality of</vt:lpstr>
      <vt:lpstr>PowerPoint Presentation</vt:lpstr>
      <vt:lpstr>Maxpooling kernel matrix to generate CNN matrix</vt:lpstr>
      <vt:lpstr>CNN model</vt:lpstr>
      <vt:lpstr>Activations</vt:lpstr>
      <vt:lpstr>Train and evaluate model</vt:lpstr>
      <vt:lpstr>Callbacks</vt:lpstr>
      <vt:lpstr>Model fit</vt:lpstr>
      <vt:lpstr>History</vt:lpstr>
      <vt:lpstr>Visualization of history</vt:lpstr>
      <vt:lpstr>PowerPoint Presentation</vt:lpstr>
      <vt:lpstr>Saving keras model</vt:lpstr>
      <vt:lpstr>Metrics and accuracy</vt:lpstr>
      <vt:lpstr>Crossentropy</vt:lpstr>
      <vt:lpstr>Web application</vt:lpstr>
      <vt:lpstr>Output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NEMANI. MURTHY</cp:lastModifiedBy>
  <cp:revision>2</cp:revision>
  <dcterms:created xsi:type="dcterms:W3CDTF">2020-11-11T05:08:11Z</dcterms:created>
  <dcterms:modified xsi:type="dcterms:W3CDTF">2020-11-11T05:09:38Z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2020-08-09T00:00:00Z</vt:filetime>
  </property>
  <property fmtid="{D5CDD505-2E9C-101B-9397-08002B2CF9AE}" pid="3" name="LastSaved">
    <vt:filetime>2020-11-11T00:00:00Z</vt:filetime>
  </property>
</Properties>
</file>