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4034-61C2-1B43-9F89-11997DD947CC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31AE-C9B3-2F40-8084-81FEF194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31AE-C9B3-2F40-8084-81FEF1949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31AE-C9B3-2F40-8084-81FEF1949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31AE-C9B3-2F40-8084-81FEF1949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31AE-C9B3-2F40-8084-81FEF19494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7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E590-3B74-3D4A-A23C-88EE99475419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85F691-FAFA-8A42-B67B-59C0942819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10FC-256A-A141-9CD8-0BF0D872A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407" y="3529160"/>
            <a:ext cx="2848300" cy="161353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Abhishek Agarwal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026BE8-5315-1746-8880-A3FD8676C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683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0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A56E-414E-5F41-A6A9-494EA86A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E08B-2E93-A14A-B0CC-5FFF0829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Protection of technology-related intellectual property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Advances in new technologies subject to increasing regulations related safety and emissions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Trying to incorporate consumer desire in styling and performance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Developing new green technologies</a:t>
            </a:r>
          </a:p>
        </p:txBody>
      </p:sp>
    </p:spTree>
    <p:extLst>
      <p:ext uri="{BB962C8B-B14F-4D97-AF65-F5344CB8AC3E}">
        <p14:creationId xmlns:p14="http://schemas.microsoft.com/office/powerpoint/2010/main" val="8115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165-DEA0-FC44-B447-7A64E53A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Porter’s Five Forces Analysis</a:t>
            </a:r>
          </a:p>
        </p:txBody>
      </p:sp>
    </p:spTree>
    <p:extLst>
      <p:ext uri="{BB962C8B-B14F-4D97-AF65-F5344CB8AC3E}">
        <p14:creationId xmlns:p14="http://schemas.microsoft.com/office/powerpoint/2010/main" val="402427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FB5-53F6-6F48-B112-97FA6F32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of Competitive Rivalry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5AC8-6734-2C42-AD38-CF6722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Large firms like Suzuki, Yamaha and Honda provide strong competition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Relatively less competition in the domain of variety provided by other firms under heavyweight motorcycles category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Moderate switching costs in the industry leading to strong competition in field customer services and satisfaction</a:t>
            </a:r>
          </a:p>
        </p:txBody>
      </p:sp>
    </p:spTree>
    <p:extLst>
      <p:ext uri="{BB962C8B-B14F-4D97-AF65-F5344CB8AC3E}">
        <p14:creationId xmlns:p14="http://schemas.microsoft.com/office/powerpoint/2010/main" val="238921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2F18-2CC0-1843-8F57-375230E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of New Entrants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95BB-FC3C-4446-9B8D-DE3A6B93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Presence of moderate economies of scale, which is beneficial for the existing companies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Extremely high cost of brand establishment and development, which successfully prevents new companies to enter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Moderate customer switching costs, which helps new entrants to gain customer base relatively faster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9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4635-24F2-DA4D-BAE7-223310E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Bargaining Power of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7D87-F5A7-7841-9FB6-1214FF62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Weak power of the suppliers due to low control on distribution of their products by companies like Harley-Davidson, Inc.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moderately sized suppliers have some influence over the large companies, leading to relatively low bargaining power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the supplies are relatively stable and high, the suppliers need not leverage their bargaining powers</a:t>
            </a:r>
          </a:p>
        </p:txBody>
      </p:sp>
    </p:spTree>
    <p:extLst>
      <p:ext uri="{BB962C8B-B14F-4D97-AF65-F5344CB8AC3E}">
        <p14:creationId xmlns:p14="http://schemas.microsoft.com/office/powerpoint/2010/main" val="412912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6EBF-6AA3-EA4B-A19A-1E926F92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Bargaining Power of Buyers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D529-0F93-FE4F-A2CC-906875E1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Presence of less variety and differentiation in products makes customers relatively powerful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 availability of alternatives for the motorcycles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Numerous sources of technical information about the products are readily available to the customers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2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DC03-8986-8A4F-8E6C-AAB1FE6F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of Substitute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6506-AE91-C140-95A8-896888EA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Moderate switching costs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Substitutes are easily available, though Harley-Davidson, Inc. has been successful in maintaining a loyal customer base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Less variety in the products available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1620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6554-584C-B14D-808F-5B519CEB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127"/>
            <a:ext cx="10515600" cy="348085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SWOT ANALYSIS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r>
              <a:rPr lang="en-US" sz="3600" dirty="0"/>
              <a:t>“Strengths, Weaknesses, Opportunities</a:t>
            </a:r>
            <a:br>
              <a:rPr lang="en-US" sz="3600" dirty="0"/>
            </a:br>
            <a:r>
              <a:rPr lang="en-US" sz="3600" dirty="0"/>
              <a:t> and</a:t>
            </a:r>
            <a:br>
              <a:rPr lang="en-US" sz="3600" dirty="0"/>
            </a:br>
            <a:r>
              <a:rPr lang="en-US" sz="3600" dirty="0"/>
              <a:t> Threats”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2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1523-48D3-CA47-B8BE-5F885437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(Internal Factor)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0C7B-55AA-754B-9412-2ACDB477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level of customer Loyalty and Satisfaction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brand image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been successful in executing its manufacturing strategy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Stability in maintaining relations with dealer community and the distribution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Successful in innovating technologies and stylings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4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B136-49CD-8B45-AEB6-F1C7104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(Internal Factor)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2714-0ACB-2A4E-ABA9-38A59F8D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Limited variety of products in an evolving market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 sale numbers outside of United States, almost insignificant in various developing and developed countries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 been facing difficulties in expanding to other domains (outside of HDMC and HDFS)</a:t>
            </a:r>
          </a:p>
        </p:txBody>
      </p:sp>
    </p:spTree>
    <p:extLst>
      <p:ext uri="{BB962C8B-B14F-4D97-AF65-F5344CB8AC3E}">
        <p14:creationId xmlns:p14="http://schemas.microsoft.com/office/powerpoint/2010/main" val="24077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80D9-76F7-F644-B60E-429192C6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4CA8-C4BB-E441-8FE6-9482C99D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197"/>
            <a:ext cx="10515600" cy="310380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Founded in 1903 as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Harley-Davidson Motor Company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Harley-Davidson, Inc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was incorporated in 1981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Parent company of Harley-Davidson Motor Company (HDMC) and Harley-Davidson Financial Services (HDFS)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Headquarters : 3700 West Juneau Avenue, Milwaukee, Wisconsin, United States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IPO on 1986-07-18 – NYSE : HOG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9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0108-D2D6-264A-84E0-444C5A47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(External factor)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BE46-3D76-BA4A-8041-ECB9AE52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Latest environmental policies by EPA and other state regulatory agencies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impact of the 2017 Tax Cuts and Jobs Act (2017 Tax Act)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New trends of consumer demands, increasing participation of women in middleweight motorcycle community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 of evolving technologies in providing better customer services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1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1D6-54E0-BA42-A73D-742865D8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(External factor)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ACBF-DD1E-1249-B521-742E300C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trend of board fights (with the investor Impala being the latest one)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After-effects in demand and supply due to the COVID-19 pandemic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Increasing tension between United States and China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Tightened environmental regulations and global concern over internal combustion engines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stable supply of innovative and diverse products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Highly increasing competition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 services operations are exposed to credit risk on its retail</a:t>
            </a:r>
          </a:p>
        </p:txBody>
      </p:sp>
    </p:spTree>
    <p:extLst>
      <p:ext uri="{BB962C8B-B14F-4D97-AF65-F5344CB8AC3E}">
        <p14:creationId xmlns:p14="http://schemas.microsoft.com/office/powerpoint/2010/main" val="351048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8A3E-CB3A-214E-861C-3E436661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: 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717C-02DC-6B4A-97F1-F40CD4B7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Company need to cope with the increasing environmental awareness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Needs to innovate their products and provide a better diversity in the range of products as well as technologies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to reach the potential sources of untapped markets in various developing and developed countries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use of the assets under its subsidiary HDFS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5459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72C1-ABF2-4A43-AC7E-AF2E3951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79"/>
            <a:ext cx="10515600" cy="4579983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Manufacturer and seller of heavyweight motorcycles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(&gt; 600 cc)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CEO 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Matthew Levatich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 May 2005 - 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Common Stock Par value :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$.01 PER SHARE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Number of shares of the registrant’s common stock outstanding at January 31, 2020: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152,807,930 shares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Employees – As of December 31, 2019, the Motorcycles segment had approximately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5,000 employees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HOG :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Year-to-Date: -47.97%</a:t>
            </a:r>
            <a:b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          This Week: -8.42%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8BD18-0D59-AF48-9170-D85ABC54F2A1}"/>
              </a:ext>
            </a:extLst>
          </p:cNvPr>
          <p:cNvSpPr txBox="1"/>
          <p:nvPr/>
        </p:nvSpPr>
        <p:spPr>
          <a:xfrm>
            <a:off x="1584102" y="1012204"/>
            <a:ext cx="379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Introduction (Contd.)</a:t>
            </a:r>
          </a:p>
        </p:txBody>
      </p:sp>
    </p:spTree>
    <p:extLst>
      <p:ext uri="{BB962C8B-B14F-4D97-AF65-F5344CB8AC3E}">
        <p14:creationId xmlns:p14="http://schemas.microsoft.com/office/powerpoint/2010/main" val="13461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56E-19D8-A047-82E9-597E8D69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D9B9-F487-5C42-B2C0-A733E68C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operates under two segments 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Motorcycles and Related Products ( HDMC ) :</a:t>
            </a:r>
          </a:p>
          <a:p>
            <a:pPr lvl="2">
              <a:buFont typeface="Wingdings" pitchFamily="2" charset="2"/>
              <a:buChar char="v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Company's current line-up of motorcycles competes primarily in the 	cruiser and touring segments. </a:t>
            </a:r>
          </a:p>
          <a:p>
            <a:pPr marL="457200" lvl="1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Financial Services (HDFS)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functioning in United States and Canada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operates facilities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India, United States, Brazil and Thailand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9169-1D9C-2245-85A9-CFD5E00D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 ( FY 2019 )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AE89-27E4-0545-BEFF-511224E4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85.3% of the total revenue was generated by the Motorcycles and Related Products division while 14.7% by Financial services.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Retail Unit Sales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57.7% (majority) in the United States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20.2% in EMEA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the sales dominated by Japan, Canada and Latin America.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Company's products are sold to retail customers primarily through a network of independent dealers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6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E89B-2412-2543-BEE3-BD6A8BE6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69" y="901522"/>
            <a:ext cx="10722735" cy="4546242"/>
          </a:xfrm>
        </p:spPr>
        <p:txBody>
          <a:bodyPr>
            <a:normAutofit/>
          </a:bodyPr>
          <a:lstStyle/>
          <a:p>
            <a:pPr algn="ctr"/>
            <a:r>
              <a:rPr lang="en-US" sz="6700" b="1" dirty="0">
                <a:latin typeface="Aparajita" panose="020B0604020202020204" pitchFamily="34" charset="0"/>
                <a:cs typeface="Aparajita" panose="020B0604020202020204" pitchFamily="34" charset="0"/>
              </a:rPr>
              <a:t>PEST ANALYSIS</a:t>
            </a:r>
            <a:br>
              <a:rPr lang="en-US" sz="6700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br>
              <a:rPr lang="en-US" dirty="0"/>
            </a:br>
            <a:r>
              <a:rPr lang="en-US" sz="4000" dirty="0"/>
              <a:t>“Political, Economical, Social </a:t>
            </a:r>
            <a:br>
              <a:rPr lang="en-US" sz="4000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sz="4000" dirty="0"/>
              <a:t>Technological” </a:t>
            </a:r>
            <a:br>
              <a:rPr lang="en-US" sz="4000" dirty="0"/>
            </a:br>
            <a:r>
              <a:rPr lang="en-US" sz="4000" dirty="0"/>
              <a:t>factors</a:t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1C8F-EDDB-9243-B1EA-ACC80A0A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975-D3A6-2C42-A0AE-4F773FCB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of United Kingdom’s withdrawal from the European Union(EU)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Violations of laws that apply to the foreign operations, such as the U.S. Foreign Corrupt Practices Act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Impact of the 2017 Tax Cuts and Jobs Act (2017 Tax Act)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Increasing tensions between United States and China leading to higher tariffs of imports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5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B60F-9DF1-CB4D-846A-D24CE381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4E04-4B19-4A43-962E-2724C012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Tightening of credit and retail markets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Weaker demand for discretionary purchases like motorcycles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Economic conditions and related pressure on select suppliers due to difficulties in global manufacturing areas</a:t>
            </a:r>
          </a:p>
        </p:txBody>
      </p:sp>
    </p:spTree>
    <p:extLst>
      <p:ext uri="{BB962C8B-B14F-4D97-AF65-F5344CB8AC3E}">
        <p14:creationId xmlns:p14="http://schemas.microsoft.com/office/powerpoint/2010/main" val="11567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7D89-CB2C-9E44-8B25-DD07A9BA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0E85-1DE9-A54E-9363-E85E0C96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women willing to enter the heavyweight biking industry as customers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for pro-environment tactics as majority of automobiles use internal combustion engines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maintain the relations with Labor Unions at both domestic and international fronts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Maintenance of employee relations amid recent COVID-19 pandemic and layoffs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85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979</Words>
  <Application>Microsoft Macintosh PowerPoint</Application>
  <PresentationFormat>Widescreen</PresentationFormat>
  <Paragraphs>114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Aparajita</vt:lpstr>
      <vt:lpstr>Arial</vt:lpstr>
      <vt:lpstr>Calibri</vt:lpstr>
      <vt:lpstr>Gill Sans MT</vt:lpstr>
      <vt:lpstr>Wingdings</vt:lpstr>
      <vt:lpstr>Gallery</vt:lpstr>
      <vt:lpstr>PowerPoint Presentation</vt:lpstr>
      <vt:lpstr>Introduction</vt:lpstr>
      <vt:lpstr>PowerPoint Presentation</vt:lpstr>
      <vt:lpstr>Operations</vt:lpstr>
      <vt:lpstr>Market Overview ( FY 2019 )</vt:lpstr>
      <vt:lpstr>PEST ANALYSIS  “Political, Economical, Social  and  Technological”  factors </vt:lpstr>
      <vt:lpstr>Political Factors</vt:lpstr>
      <vt:lpstr>Economic Factors </vt:lpstr>
      <vt:lpstr>Social Factors</vt:lpstr>
      <vt:lpstr>Technological Factors</vt:lpstr>
      <vt:lpstr>Porter’s Five Forces Analysis</vt:lpstr>
      <vt:lpstr>Intensity of Competitive Rivalry</vt:lpstr>
      <vt:lpstr>Threat of New Entrants</vt:lpstr>
      <vt:lpstr>Bargaining Power of Suppliers</vt:lpstr>
      <vt:lpstr>Bargaining Power of Buyers</vt:lpstr>
      <vt:lpstr>Threat of Substitute Products</vt:lpstr>
      <vt:lpstr>SWOT ANALYSIS   “Strengths, Weaknesses, Opportunities  and  Threats”</vt:lpstr>
      <vt:lpstr>Strengths (Internal Factor) </vt:lpstr>
      <vt:lpstr>Weaknesses (Internal Factor)</vt:lpstr>
      <vt:lpstr>Opportunities (External factor)</vt:lpstr>
      <vt:lpstr>Threats (External factor)</vt:lpstr>
      <vt:lpstr>Analysis :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Agarwal</dc:creator>
  <cp:lastModifiedBy>Abhishek Agarwal</cp:lastModifiedBy>
  <cp:revision>48</cp:revision>
  <dcterms:created xsi:type="dcterms:W3CDTF">2020-04-19T15:53:33Z</dcterms:created>
  <dcterms:modified xsi:type="dcterms:W3CDTF">2020-04-19T16:10:39Z</dcterms:modified>
</cp:coreProperties>
</file>