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4"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477E8D2-24A7-4292-823F-2A2368E4EAFD}">
          <p14:sldIdLst>
            <p14:sldId id="256"/>
            <p14:sldId id="257"/>
            <p14:sldId id="258"/>
            <p14:sldId id="259"/>
            <p14:sldId id="260"/>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410" autoAdjust="0"/>
  </p:normalViewPr>
  <p:slideViewPr>
    <p:cSldViewPr snapToGrid="0" snapToObjects="1">
      <p:cViewPr varScale="1">
        <p:scale>
          <a:sx n="76" d="100"/>
          <a:sy n="76" d="100"/>
        </p:scale>
        <p:origin x="82"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49CA5E-7DC8-48AC-8895-9F208E5C1C82}" type="datetimeFigureOut">
              <a:rPr lang="en-IN" smtClean="0"/>
              <a:t>14-06-2025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A6F5F5-3E39-4F4F-BD16-EA57D8FABE25}" type="slidenum">
              <a:rPr lang="en-IN" smtClean="0"/>
              <a:t>‹#›</a:t>
            </a:fld>
            <a:endParaRPr lang="en-IN"/>
          </a:p>
        </p:txBody>
      </p:sp>
    </p:spTree>
    <p:extLst>
      <p:ext uri="{BB962C8B-B14F-4D97-AF65-F5344CB8AC3E}">
        <p14:creationId xmlns:p14="http://schemas.microsoft.com/office/powerpoint/2010/main" val="2945689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A6F5F5-3E39-4F4F-BD16-EA57D8FABE25}" type="slidenum">
              <a:rPr lang="en-IN" smtClean="0"/>
              <a:t>1</a:t>
            </a:fld>
            <a:endParaRPr lang="en-IN"/>
          </a:p>
        </p:txBody>
      </p:sp>
    </p:spTree>
    <p:extLst>
      <p:ext uri="{BB962C8B-B14F-4D97-AF65-F5344CB8AC3E}">
        <p14:creationId xmlns:p14="http://schemas.microsoft.com/office/powerpoint/2010/main" val="1365535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Total Minutes Played</a:t>
            </a:r>
            <a:endParaRPr dirty="0"/>
          </a:p>
          <a:p>
            <a:r>
              <a:rPr b="0" dirty="0"/>
              <a:t>No alt text provided</a:t>
            </a:r>
            <a:endParaRPr dirty="0"/>
          </a:p>
          <a:p>
            <a:endParaRPr dirty="0"/>
          </a:p>
          <a:p>
            <a:r>
              <a:rPr b="1" dirty="0"/>
              <a:t>Total Minutes Played</a:t>
            </a:r>
            <a:endParaRPr dirty="0"/>
          </a:p>
          <a:p>
            <a:r>
              <a:rPr b="0" dirty="0"/>
              <a:t>No alt text provided</a:t>
            </a:r>
            <a:endParaRPr dirty="0"/>
          </a:p>
          <a:p>
            <a:endParaRPr dirty="0"/>
          </a:p>
          <a:p>
            <a:r>
              <a:rPr b="1" dirty="0"/>
              <a:t>Total Minutes Played</a:t>
            </a:r>
            <a:endParaRPr dirty="0"/>
          </a:p>
          <a:p>
            <a:r>
              <a:rPr b="0" dirty="0"/>
              <a:t>No alt text provided</a:t>
            </a:r>
            <a:endParaRPr dirty="0"/>
          </a:p>
          <a:p>
            <a:endParaRPr dirty="0"/>
          </a:p>
          <a:p>
            <a:r>
              <a:rPr b="1" dirty="0"/>
              <a:t>Total Minutes Played</a:t>
            </a:r>
            <a:endParaRPr dirty="0"/>
          </a:p>
          <a:p>
            <a:r>
              <a:rPr b="0" dirty="0"/>
              <a:t>No alt text provided</a:t>
            </a:r>
            <a:endParaRPr dirty="0"/>
          </a:p>
          <a:p>
            <a:endParaRPr dirty="0"/>
          </a:p>
          <a:p>
            <a:r>
              <a:rPr b="1" dirty="0"/>
              <a:t>Total Minutes Played</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Shuffle Usage Distribution</a:t>
            </a:r>
            <a:endParaRPr dirty="0"/>
          </a:p>
          <a:p>
            <a:r>
              <a:rPr b="0" dirty="0"/>
              <a:t>No alt text provided</a:t>
            </a:r>
            <a:endParaRPr dirty="0"/>
          </a:p>
          <a:p>
            <a:endParaRPr dirty="0"/>
          </a:p>
          <a:p>
            <a:r>
              <a:rPr b="1" dirty="0"/>
              <a:t>Listening Platform Usage</a:t>
            </a:r>
            <a:endParaRPr dirty="0"/>
          </a:p>
          <a:p>
            <a:r>
              <a:rPr b="0" dirty="0"/>
              <a:t>No alt text provided</a:t>
            </a:r>
            <a:endParaRPr dirty="0"/>
          </a:p>
          <a:p>
            <a:endParaRPr dirty="0"/>
          </a:p>
          <a:p>
            <a:r>
              <a:rPr b="1" dirty="0"/>
              <a:t>Artist Name</a:t>
            </a:r>
            <a:endParaRPr dirty="0"/>
          </a:p>
          <a:p>
            <a:r>
              <a:rPr b="0" dirty="0"/>
              <a:t>No alt text provided</a:t>
            </a:r>
            <a:endParaRPr dirty="0"/>
          </a:p>
          <a:p>
            <a:endParaRPr dirty="0"/>
          </a:p>
          <a:p>
            <a:r>
              <a:rPr b="1" dirty="0"/>
              <a:t>Day Name</a:t>
            </a:r>
            <a:endParaRPr dirty="0"/>
          </a:p>
          <a:p>
            <a:r>
              <a:rPr b="0" dirty="0"/>
              <a:t>No alt text provided</a:t>
            </a:r>
            <a:endParaRPr dirty="0"/>
          </a:p>
          <a:p>
            <a:endParaRPr dirty="0"/>
          </a:p>
          <a:p>
            <a:r>
              <a:rPr b="1" dirty="0"/>
              <a:t>Top 10 Artist by Played Minutes</a:t>
            </a:r>
            <a:endParaRPr dirty="0"/>
          </a:p>
          <a:p>
            <a:r>
              <a:rPr b="0" dirty="0"/>
              <a:t>No alt text provided</a:t>
            </a:r>
            <a:endParaRPr dirty="0"/>
          </a:p>
          <a:p>
            <a:endParaRPr dirty="0"/>
          </a:p>
          <a:p>
            <a:r>
              <a:rPr b="1" dirty="0"/>
              <a:t>Count of Track by Weekday</a:t>
            </a:r>
            <a:endParaRPr dirty="0"/>
          </a:p>
          <a:p>
            <a:r>
              <a:rPr b="0" dirty="0"/>
              <a:t>No alt text provided</a:t>
            </a:r>
            <a:endParaRPr dirty="0"/>
          </a:p>
          <a:p>
            <a:endParaRPr dirty="0"/>
          </a:p>
          <a:p>
            <a:r>
              <a:rPr b="1" dirty="0"/>
              <a:t>Tracks Played by Hour and Day of Week Heatmap</a:t>
            </a:r>
            <a:endParaRPr dirty="0"/>
          </a:p>
          <a:p>
            <a:r>
              <a:rPr b="0" dirty="0"/>
              <a:t>No alt text provided</a:t>
            </a:r>
            <a:endParaRPr dirty="0"/>
          </a:p>
          <a:p>
            <a:endParaRPr dirty="0"/>
          </a:p>
          <a:p>
            <a:r>
              <a:rPr b="1" dirty="0"/>
              <a:t>Album Name</a:t>
            </a:r>
            <a:endParaRPr dirty="0"/>
          </a:p>
          <a:p>
            <a:r>
              <a:rPr b="0" dirty="0"/>
              <a:t>No alt text provided</a:t>
            </a:r>
            <a:endParaRPr dirty="0"/>
          </a:p>
          <a:p>
            <a:endParaRPr dirty="0"/>
          </a:p>
          <a:p>
            <a:r>
              <a:rPr b="1" dirty="0"/>
              <a:t>Track Name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56196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474626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08198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48621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6/14/2025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120793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7ED9C8-F09A-4D9E-BEC0-4725162E21FF}" type="datetimeFigureOut">
              <a:rPr lang="en-US" smtClean="0"/>
              <a:t>6/14/2025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040486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7310046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63234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861345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4166650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02276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6/14/2025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6/14/2025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6/14/2025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6/14/2025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05324936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hyperlink" Target="https://app.powerbi.com/groups/me/reports/87ea168f-5076-420a-a18b-c698080db58f?pbi_source=PowerPoint"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87ea168f-5076-420a-a18b-c698080db58f/?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B336D15-38AA-D675-53D1-026DF2AF97FF}"/>
              </a:ext>
            </a:extLst>
          </p:cNvPr>
          <p:cNvGrpSpPr/>
          <p:nvPr/>
        </p:nvGrpSpPr>
        <p:grpSpPr>
          <a:xfrm>
            <a:off x="0" y="0"/>
            <a:ext cx="12192000" cy="6858000"/>
            <a:chOff x="597960" y="0"/>
            <a:chExt cx="12192000" cy="6858000"/>
          </a:xfrm>
          <a:solidFill>
            <a:schemeClr val="bg1"/>
          </a:solidFill>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960" y="0"/>
              <a:ext cx="12192000" cy="6858000"/>
            </a:xfrm>
            <a:prstGeom prst="rect">
              <a:avLst/>
            </a:prstGeom>
            <a:grpFill/>
          </p:spPr>
        </p:pic>
        <p:pic>
          <p:nvPicPr>
            <p:cNvPr id="3" name="Picture 2">
              <a:extLst>
                <a:ext uri="{FF2B5EF4-FFF2-40B4-BE49-F238E27FC236}">
                  <a16:creationId xmlns:a16="http://schemas.microsoft.com/office/drawing/2014/main" id="{D67E8558-B604-F525-78D6-23CD721C73CE}"/>
                </a:ext>
              </a:extLst>
            </p:cNvPr>
            <p:cNvPicPr>
              <a:picLocks noChangeAspect="1"/>
            </p:cNvPicPr>
            <p:nvPr/>
          </p:nvPicPr>
          <p:blipFill>
            <a:blip r:embed="rId4">
              <a:alphaModFix/>
            </a:blip>
            <a:srcRect l="8547" t="6446" r="13830" b="6716"/>
            <a:stretch>
              <a:fillRect/>
            </a:stretch>
          </p:blipFill>
          <p:spPr>
            <a:xfrm>
              <a:off x="752979" y="887025"/>
              <a:ext cx="989461" cy="952119"/>
            </a:xfrm>
            <a:prstGeom prst="ellipse">
              <a:avLst/>
            </a:prstGeom>
            <a:grpFill/>
          </p:spPr>
        </p:pic>
        <p:sp>
          <p:nvSpPr>
            <p:cNvPr id="13" name="Text Placeholder 2"/>
            <p:cNvSpPr txBox="1">
              <a:spLocks/>
            </p:cNvSpPr>
            <p:nvPr/>
          </p:nvSpPr>
          <p:spPr>
            <a:xfrm>
              <a:off x="1897459" y="1918017"/>
              <a:ext cx="2153587" cy="435358"/>
            </a:xfrm>
            <a:prstGeom prst="rect">
              <a:avLst/>
            </a:prstGeom>
            <a:grp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sz="1500" dirty="0">
                  <a:solidFill>
                    <a:schemeClr val="bg1"/>
                  </a:solidFill>
                  <a:hlinkClick r:id="rId5"/>
                </a:rPr>
                <a:t>View</a:t>
              </a:r>
              <a:r>
                <a:rPr lang="en-US" dirty="0">
                  <a:solidFill>
                    <a:schemeClr val="bg1"/>
                  </a:solidFill>
                  <a:hlinkClick r:id="rId5"/>
                </a:rPr>
                <a:t> in Power BI</a:t>
              </a:r>
              <a:endParaRPr lang="en-US" dirty="0">
                <a:solidFill>
                  <a:schemeClr val="bg1"/>
                </a:solidFill>
              </a:endParaRPr>
            </a:p>
          </p:txBody>
        </p:sp>
        <p:pic>
          <p:nvPicPr>
            <p:cNvPr id="16" name="Picture 15" descr="Microsoft Power BI"/>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5327" y="133277"/>
              <a:ext cx="2953471" cy="487008"/>
            </a:xfrm>
            <a:prstGeom prst="rect">
              <a:avLst/>
            </a:prstGeom>
            <a:grpFill/>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3703" y="1920121"/>
              <a:ext cx="162027" cy="153025"/>
            </a:xfrm>
            <a:prstGeom prst="rect">
              <a:avLst/>
            </a:prstGeom>
            <a:grpFill/>
          </p:spPr>
        </p:pic>
        <p:sp>
          <p:nvSpPr>
            <p:cNvPr id="5" name="TextBox 4">
              <a:extLst>
                <a:ext uri="{FF2B5EF4-FFF2-40B4-BE49-F238E27FC236}">
                  <a16:creationId xmlns:a16="http://schemas.microsoft.com/office/drawing/2014/main" id="{6A99F218-9800-5D66-A23A-843413C06E22}"/>
                </a:ext>
              </a:extLst>
            </p:cNvPr>
            <p:cNvSpPr txBox="1"/>
            <p:nvPr/>
          </p:nvSpPr>
          <p:spPr>
            <a:xfrm>
              <a:off x="1897459" y="887025"/>
              <a:ext cx="6926803" cy="1077218"/>
            </a:xfrm>
            <a:prstGeom prst="rect">
              <a:avLst/>
            </a:prstGeom>
            <a:noFill/>
          </p:spPr>
          <p:txBody>
            <a:bodyPr wrap="square">
              <a:spAutoFit/>
            </a:bodyPr>
            <a:lstStyle/>
            <a:p>
              <a:r>
                <a:rPr lang="en-US" sz="3200" b="1" dirty="0">
                  <a:solidFill>
                    <a:srgbClr val="00B050"/>
                  </a:solidFill>
                  <a:latin typeface="Perpetua Titling MT" panose="02020502060505020804" pitchFamily="18" charset="0"/>
                  <a:cs typeface="Segoe UI Light" charset="0"/>
                </a:rPr>
                <a:t>Spotify </a:t>
              </a:r>
              <a:r>
                <a:rPr lang="en-US" sz="3200" b="1" dirty="0" err="1">
                  <a:solidFill>
                    <a:srgbClr val="00B050"/>
                  </a:solidFill>
                  <a:latin typeface="Perpetua Titling MT" panose="02020502060505020804" pitchFamily="18" charset="0"/>
                  <a:cs typeface="Segoe UI Light" charset="0"/>
                </a:rPr>
                <a:t>Lintening</a:t>
              </a:r>
              <a:r>
                <a:rPr lang="en-US" sz="3200" b="1" dirty="0">
                  <a:solidFill>
                    <a:srgbClr val="00B050"/>
                  </a:solidFill>
                  <a:latin typeface="Perpetua Titling MT" panose="02020502060505020804" pitchFamily="18" charset="0"/>
                  <a:cs typeface="Segoe UI Light" charset="0"/>
                </a:rPr>
                <a:t> Analysis </a:t>
              </a:r>
              <a:r>
                <a:rPr lang="en-US" sz="3200" b="1" dirty="0">
                  <a:solidFill>
                    <a:srgbClr val="00B050"/>
                  </a:solidFill>
                  <a:latin typeface="Perpetua Titling MT" panose="02020502060505020804" pitchFamily="18" charset="0"/>
                </a:rPr>
                <a:t>Dashboard </a:t>
              </a:r>
              <a:endParaRPr lang="en-IN" dirty="0"/>
            </a:p>
          </p:txBody>
        </p:sp>
      </p:grpSp>
      <p:sp>
        <p:nvSpPr>
          <p:cNvPr id="6" name="TextBox 5">
            <a:extLst>
              <a:ext uri="{FF2B5EF4-FFF2-40B4-BE49-F238E27FC236}">
                <a16:creationId xmlns:a16="http://schemas.microsoft.com/office/drawing/2014/main" id="{82CEB293-5994-1622-915B-90EB17E9C27E}"/>
              </a:ext>
            </a:extLst>
          </p:cNvPr>
          <p:cNvSpPr txBox="1"/>
          <p:nvPr/>
        </p:nvSpPr>
        <p:spPr>
          <a:xfrm>
            <a:off x="199037" y="2307149"/>
            <a:ext cx="6416386" cy="400110"/>
          </a:xfrm>
          <a:prstGeom prst="rect">
            <a:avLst/>
          </a:prstGeom>
          <a:noFill/>
        </p:spPr>
        <p:txBody>
          <a:bodyPr wrap="square">
            <a:spAutoFit/>
          </a:bodyPr>
          <a:lstStyle/>
          <a:p>
            <a:r>
              <a:rPr lang="en-US" sz="2000" dirty="0"/>
              <a:t>A deep dive into user listening behavior</a:t>
            </a:r>
            <a:endParaRPr lang="en-IN" sz="2000" dirty="0"/>
          </a:p>
        </p:txBody>
      </p:sp>
      <p:sp>
        <p:nvSpPr>
          <p:cNvPr id="11" name="Rectangle 3">
            <a:extLst>
              <a:ext uri="{FF2B5EF4-FFF2-40B4-BE49-F238E27FC236}">
                <a16:creationId xmlns:a16="http://schemas.microsoft.com/office/drawing/2014/main" id="{2B259758-F803-2013-8C64-39AFFA6C4805}"/>
              </a:ext>
            </a:extLst>
          </p:cNvPr>
          <p:cNvSpPr>
            <a:spLocks noChangeArrowheads="1"/>
          </p:cNvSpPr>
          <p:nvPr/>
        </p:nvSpPr>
        <p:spPr bwMode="auto">
          <a:xfrm>
            <a:off x="199037" y="5431473"/>
            <a:ext cx="361442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effectLst/>
                <a:latin typeface="Arial" panose="020B0604020202020204" pitchFamily="34" charset="0"/>
              </a:rPr>
              <a:t>Abhinav Kadam</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effectLst/>
                <a:latin typeface="Arial" panose="020B0604020202020204" pitchFamily="34" charset="0"/>
              </a:rPr>
              <a:t>Date:</a:t>
            </a:r>
            <a:r>
              <a:rPr kumimoji="0" lang="en-US" altLang="en-US" sz="2400" b="0" i="0" u="none" strike="noStrike" cap="none" normalizeH="0" baseline="0" dirty="0">
                <a:ln>
                  <a:noFill/>
                </a:ln>
                <a:effectLst/>
                <a:latin typeface="Arial" panose="020B0604020202020204" pitchFamily="34" charset="0"/>
              </a:rPr>
              <a:t> June 2025</a:t>
            </a:r>
          </a:p>
        </p:txBody>
      </p:sp>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Minutes Played ,Total Minutes Played ,Total Minutes Played ,Total Minutes Played ,Total Minutes Played ,lineChart ,image ,shape ,advancedSlicerVisual ,Shuffle Usage Distribution ,Listening Platform Usage ,Artist Name ,Day Name ,Top 10 Artist by Played Minutes ,Count of Track by Weekday ,Tracks Played by Hour and Day of Week Heatmap ,Album Name ,Track Name. Please refer to the notes on this slide for details">
            <a:hlinkClick r:id="rId3"/>
          </p:cNvPr>
          <p:cNvPicPr>
            <a:picLocks noChangeAspect="1"/>
          </p:cNvPicPr>
          <p:nvPr/>
        </p:nvPicPr>
        <p:blipFill>
          <a:blip r:embed="rId4"/>
          <a:stretch>
            <a:fillRect/>
          </a:stretch>
        </p:blipFill>
        <p:spPr>
          <a:xfrm>
            <a:off x="1584319" y="1657755"/>
            <a:ext cx="8966449" cy="5115565"/>
          </a:xfrm>
          <a:prstGeom prst="rect">
            <a:avLst/>
          </a:prstGeom>
          <a:noFill/>
        </p:spPr>
      </p:pic>
      <p:sp>
        <p:nvSpPr>
          <p:cNvPr id="4" name="Title" hidden="1"/>
          <p:cNvSpPr>
            <a:spLocks noGrp="1"/>
          </p:cNvSpPr>
          <p:nvPr>
            <p:ph type="title"/>
          </p:nvPr>
        </p:nvSpPr>
        <p:spPr/>
        <p:txBody>
          <a:bodyPr/>
          <a:lstStyle/>
          <a:p>
            <a:r>
              <a:t>Page 1</a:t>
            </a:r>
          </a:p>
        </p:txBody>
      </p:sp>
      <p:sp>
        <p:nvSpPr>
          <p:cNvPr id="5" name="TextBox 4">
            <a:extLst>
              <a:ext uri="{FF2B5EF4-FFF2-40B4-BE49-F238E27FC236}">
                <a16:creationId xmlns:a16="http://schemas.microsoft.com/office/drawing/2014/main" id="{8104DC96-0AE7-B7B1-2874-036393C7AFCF}"/>
              </a:ext>
            </a:extLst>
          </p:cNvPr>
          <p:cNvSpPr txBox="1"/>
          <p:nvPr/>
        </p:nvSpPr>
        <p:spPr>
          <a:xfrm>
            <a:off x="345477" y="874636"/>
            <a:ext cx="11632158" cy="707886"/>
          </a:xfrm>
          <a:prstGeom prst="rect">
            <a:avLst/>
          </a:prstGeom>
          <a:noFill/>
        </p:spPr>
        <p:txBody>
          <a:bodyPr wrap="square">
            <a:spAutoFit/>
          </a:bodyPr>
          <a:lstStyle/>
          <a:p>
            <a:pPr marL="342900" indent="-342900">
              <a:buFont typeface="Wingdings" panose="05000000000000000000" pitchFamily="2" charset="2"/>
              <a:buChar char="Ø"/>
            </a:pPr>
            <a:r>
              <a:rPr lang="en-US" sz="2000" dirty="0"/>
              <a:t>This dashboard analyzes over 415,000 minutes of Spotify listening data, focusing on usage patterns by time, device, artist, and track completion behavior.</a:t>
            </a:r>
            <a:endParaRPr lang="en-IN" sz="2000" dirty="0"/>
          </a:p>
        </p:txBody>
      </p:sp>
      <p:sp>
        <p:nvSpPr>
          <p:cNvPr id="6" name="TextBox 5">
            <a:extLst>
              <a:ext uri="{FF2B5EF4-FFF2-40B4-BE49-F238E27FC236}">
                <a16:creationId xmlns:a16="http://schemas.microsoft.com/office/drawing/2014/main" id="{9361AB4E-8F9C-7E0A-3458-475BD8EA019F}"/>
              </a:ext>
            </a:extLst>
          </p:cNvPr>
          <p:cNvSpPr txBox="1"/>
          <p:nvPr/>
        </p:nvSpPr>
        <p:spPr>
          <a:xfrm>
            <a:off x="3" y="30146"/>
            <a:ext cx="4289704" cy="769441"/>
          </a:xfrm>
          <a:prstGeom prst="rect">
            <a:avLst/>
          </a:prstGeom>
          <a:noFill/>
        </p:spPr>
        <p:txBody>
          <a:bodyPr wrap="square" rtlCol="0">
            <a:spAutoFit/>
          </a:bodyPr>
          <a:lstStyle/>
          <a:p>
            <a:pPr marL="571500" indent="-571500">
              <a:buFont typeface="Wingdings" panose="05000000000000000000" pitchFamily="2" charset="2"/>
              <a:buChar char="v"/>
            </a:pPr>
            <a:r>
              <a:rPr lang="en-US" sz="4400" b="1" dirty="0">
                <a:solidFill>
                  <a:srgbClr val="00B050"/>
                </a:solidFill>
              </a:rPr>
              <a:t>Dashboard</a:t>
            </a:r>
            <a:endParaRPr lang="en-IN" sz="4400" b="1" dirty="0">
              <a:solidFill>
                <a:srgbClr val="00B05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E64D5466-E3A1-E0A9-AE1F-54D06B0A5143}"/>
              </a:ext>
            </a:extLst>
          </p:cNvPr>
          <p:cNvGrpSpPr/>
          <p:nvPr/>
        </p:nvGrpSpPr>
        <p:grpSpPr>
          <a:xfrm>
            <a:off x="682135" y="2948806"/>
            <a:ext cx="10827731" cy="3532104"/>
            <a:chOff x="484533" y="2948806"/>
            <a:chExt cx="10827731" cy="3532104"/>
          </a:xfrm>
        </p:grpSpPr>
        <p:pic>
          <p:nvPicPr>
            <p:cNvPr id="13" name="Picture 12">
              <a:extLst>
                <a:ext uri="{FF2B5EF4-FFF2-40B4-BE49-F238E27FC236}">
                  <a16:creationId xmlns:a16="http://schemas.microsoft.com/office/drawing/2014/main" id="{824E1EBD-5851-6D27-BEFD-0076112BD71D}"/>
                </a:ext>
              </a:extLst>
            </p:cNvPr>
            <p:cNvPicPr>
              <a:picLocks noChangeAspect="1"/>
            </p:cNvPicPr>
            <p:nvPr/>
          </p:nvPicPr>
          <p:blipFill>
            <a:blip r:embed="rId2"/>
            <a:stretch>
              <a:fillRect/>
            </a:stretch>
          </p:blipFill>
          <p:spPr>
            <a:xfrm>
              <a:off x="9141174" y="2948806"/>
              <a:ext cx="2171090" cy="1281546"/>
            </a:xfrm>
            <a:prstGeom prst="rect">
              <a:avLst/>
            </a:prstGeom>
          </p:spPr>
        </p:pic>
        <p:pic>
          <p:nvPicPr>
            <p:cNvPr id="15" name="Picture 14">
              <a:extLst>
                <a:ext uri="{FF2B5EF4-FFF2-40B4-BE49-F238E27FC236}">
                  <a16:creationId xmlns:a16="http://schemas.microsoft.com/office/drawing/2014/main" id="{D221B110-91CB-7894-9107-46B34C7A9C60}"/>
                </a:ext>
              </a:extLst>
            </p:cNvPr>
            <p:cNvPicPr>
              <a:picLocks noChangeAspect="1"/>
            </p:cNvPicPr>
            <p:nvPr/>
          </p:nvPicPr>
          <p:blipFill>
            <a:blip r:embed="rId3"/>
            <a:stretch>
              <a:fillRect/>
            </a:stretch>
          </p:blipFill>
          <p:spPr>
            <a:xfrm>
              <a:off x="484533" y="2986159"/>
              <a:ext cx="2171091" cy="1254245"/>
            </a:xfrm>
            <a:prstGeom prst="rect">
              <a:avLst/>
            </a:prstGeom>
          </p:spPr>
        </p:pic>
        <p:pic>
          <p:nvPicPr>
            <p:cNvPr id="17" name="Picture 16">
              <a:extLst>
                <a:ext uri="{FF2B5EF4-FFF2-40B4-BE49-F238E27FC236}">
                  <a16:creationId xmlns:a16="http://schemas.microsoft.com/office/drawing/2014/main" id="{55044296-67C3-B615-FEA3-3DB8FEC51937}"/>
                </a:ext>
              </a:extLst>
            </p:cNvPr>
            <p:cNvPicPr>
              <a:picLocks noChangeAspect="1"/>
            </p:cNvPicPr>
            <p:nvPr/>
          </p:nvPicPr>
          <p:blipFill>
            <a:blip r:embed="rId4"/>
            <a:stretch>
              <a:fillRect/>
            </a:stretch>
          </p:blipFill>
          <p:spPr>
            <a:xfrm>
              <a:off x="2670336" y="5199364"/>
              <a:ext cx="2200176" cy="1281546"/>
            </a:xfrm>
            <a:prstGeom prst="rect">
              <a:avLst/>
            </a:prstGeom>
          </p:spPr>
        </p:pic>
        <p:pic>
          <p:nvPicPr>
            <p:cNvPr id="19" name="Picture 18">
              <a:extLst>
                <a:ext uri="{FF2B5EF4-FFF2-40B4-BE49-F238E27FC236}">
                  <a16:creationId xmlns:a16="http://schemas.microsoft.com/office/drawing/2014/main" id="{C968BA8F-60AA-6B0E-A2D4-5FF1538EC922}"/>
                </a:ext>
              </a:extLst>
            </p:cNvPr>
            <p:cNvPicPr>
              <a:picLocks noChangeAspect="1"/>
            </p:cNvPicPr>
            <p:nvPr/>
          </p:nvPicPr>
          <p:blipFill>
            <a:blip r:embed="rId5"/>
            <a:stretch>
              <a:fillRect/>
            </a:stretch>
          </p:blipFill>
          <p:spPr>
            <a:xfrm>
              <a:off x="7442540" y="4995188"/>
              <a:ext cx="2225645" cy="1281547"/>
            </a:xfrm>
            <a:prstGeom prst="rect">
              <a:avLst/>
            </a:prstGeom>
          </p:spPr>
        </p:pic>
        <p:pic>
          <p:nvPicPr>
            <p:cNvPr id="21" name="Picture 20">
              <a:extLst>
                <a:ext uri="{FF2B5EF4-FFF2-40B4-BE49-F238E27FC236}">
                  <a16:creationId xmlns:a16="http://schemas.microsoft.com/office/drawing/2014/main" id="{6D66E257-9F25-2D5F-6071-C3EB0F672B10}"/>
                </a:ext>
              </a:extLst>
            </p:cNvPr>
            <p:cNvPicPr>
              <a:picLocks noChangeAspect="1"/>
            </p:cNvPicPr>
            <p:nvPr/>
          </p:nvPicPr>
          <p:blipFill>
            <a:blip r:embed="rId6"/>
            <a:stretch>
              <a:fillRect/>
            </a:stretch>
          </p:blipFill>
          <p:spPr>
            <a:xfrm>
              <a:off x="4870512" y="2974650"/>
              <a:ext cx="2225645" cy="1299867"/>
            </a:xfrm>
            <a:prstGeom prst="rect">
              <a:avLst/>
            </a:prstGeom>
          </p:spPr>
        </p:pic>
      </p:grpSp>
      <p:sp>
        <p:nvSpPr>
          <p:cNvPr id="23" name="TextBox 22">
            <a:extLst>
              <a:ext uri="{FF2B5EF4-FFF2-40B4-BE49-F238E27FC236}">
                <a16:creationId xmlns:a16="http://schemas.microsoft.com/office/drawing/2014/main" id="{5BBE4A1D-6208-4EED-C9BA-791B5FB3664D}"/>
              </a:ext>
            </a:extLst>
          </p:cNvPr>
          <p:cNvSpPr txBox="1"/>
          <p:nvPr/>
        </p:nvSpPr>
        <p:spPr>
          <a:xfrm>
            <a:off x="504629" y="1066680"/>
            <a:ext cx="6097656" cy="523220"/>
          </a:xfrm>
          <a:prstGeom prst="rect">
            <a:avLst/>
          </a:prstGeom>
          <a:noFill/>
        </p:spPr>
        <p:txBody>
          <a:bodyPr wrap="square">
            <a:spAutoFit/>
          </a:bodyPr>
          <a:lstStyle/>
          <a:p>
            <a:pPr marL="457200" indent="-457200">
              <a:buFont typeface="Wingdings" panose="05000000000000000000" pitchFamily="2" charset="2"/>
              <a:buChar char="§"/>
            </a:pPr>
            <a:r>
              <a:rPr lang="en-IN" sz="2800" b="1" dirty="0">
                <a:solidFill>
                  <a:srgbClr val="00B050"/>
                </a:solidFill>
              </a:rPr>
              <a:t>Visual Elements: KPI Cards</a:t>
            </a:r>
          </a:p>
        </p:txBody>
      </p:sp>
      <p:sp>
        <p:nvSpPr>
          <p:cNvPr id="25" name="TextBox 24">
            <a:extLst>
              <a:ext uri="{FF2B5EF4-FFF2-40B4-BE49-F238E27FC236}">
                <a16:creationId xmlns:a16="http://schemas.microsoft.com/office/drawing/2014/main" id="{1EB969BB-E291-DA5D-8281-28F3ADBE9413}"/>
              </a:ext>
            </a:extLst>
          </p:cNvPr>
          <p:cNvSpPr txBox="1"/>
          <p:nvPr/>
        </p:nvSpPr>
        <p:spPr>
          <a:xfrm>
            <a:off x="553124" y="1764956"/>
            <a:ext cx="11124371" cy="646331"/>
          </a:xfrm>
          <a:prstGeom prst="rect">
            <a:avLst/>
          </a:prstGeom>
          <a:noFill/>
        </p:spPr>
        <p:txBody>
          <a:bodyPr wrap="square">
            <a:spAutoFit/>
          </a:bodyPr>
          <a:lstStyle/>
          <a:p>
            <a:pPr marL="285750" indent="-285750">
              <a:buFont typeface="Wingdings" panose="05000000000000000000" pitchFamily="2" charset="2"/>
              <a:buChar char="Ø"/>
            </a:pPr>
            <a:r>
              <a:rPr lang="en-US" dirty="0"/>
              <a:t>The user has listened to over 415,000 minutes of music, covering 16.5K tracks across 4,112 artists. Most tracks were completed, with a relatively low skip rate, indicating high engagement.</a:t>
            </a:r>
            <a:endParaRPr lang="en-IN" dirty="0"/>
          </a:p>
        </p:txBody>
      </p:sp>
      <p:sp>
        <p:nvSpPr>
          <p:cNvPr id="28" name="TextBox 27">
            <a:extLst>
              <a:ext uri="{FF2B5EF4-FFF2-40B4-BE49-F238E27FC236}">
                <a16:creationId xmlns:a16="http://schemas.microsoft.com/office/drawing/2014/main" id="{246B147D-B081-91C7-380F-8811A08F2F76}"/>
              </a:ext>
            </a:extLst>
          </p:cNvPr>
          <p:cNvSpPr txBox="1"/>
          <p:nvPr/>
        </p:nvSpPr>
        <p:spPr>
          <a:xfrm>
            <a:off x="4329997" y="43785"/>
            <a:ext cx="3310145" cy="707886"/>
          </a:xfrm>
          <a:prstGeom prst="rect">
            <a:avLst/>
          </a:prstGeom>
          <a:noFill/>
        </p:spPr>
        <p:txBody>
          <a:bodyPr wrap="square">
            <a:spAutoFit/>
          </a:bodyPr>
          <a:lstStyle/>
          <a:p>
            <a:pPr marL="571500" indent="-571500">
              <a:buFont typeface="Wingdings" panose="05000000000000000000" pitchFamily="2" charset="2"/>
              <a:buChar char="v"/>
            </a:pPr>
            <a:r>
              <a:rPr lang="en-IN" sz="4000" b="1" dirty="0">
                <a:solidFill>
                  <a:srgbClr val="00B050"/>
                </a:solidFill>
              </a:rPr>
              <a:t>Key Metrics</a:t>
            </a:r>
          </a:p>
        </p:txBody>
      </p:sp>
    </p:spTree>
    <p:extLst>
      <p:ext uri="{BB962C8B-B14F-4D97-AF65-F5344CB8AC3E}">
        <p14:creationId xmlns:p14="http://schemas.microsoft.com/office/powerpoint/2010/main" val="2533952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A5ABF1-ADE1-4D1C-3AA2-2821A2F79755}"/>
              </a:ext>
            </a:extLst>
          </p:cNvPr>
          <p:cNvSpPr txBox="1"/>
          <p:nvPr/>
        </p:nvSpPr>
        <p:spPr>
          <a:xfrm>
            <a:off x="1959429" y="130629"/>
            <a:ext cx="8541100" cy="830997"/>
          </a:xfrm>
          <a:prstGeom prst="rect">
            <a:avLst/>
          </a:prstGeom>
          <a:noFill/>
        </p:spPr>
        <p:txBody>
          <a:bodyPr wrap="square" rtlCol="0">
            <a:spAutoFit/>
          </a:bodyPr>
          <a:lstStyle/>
          <a:p>
            <a:pPr marL="685800" indent="-685800" algn="ctr">
              <a:buFont typeface="Wingdings" panose="05000000000000000000" pitchFamily="2" charset="2"/>
              <a:buChar char="v"/>
            </a:pPr>
            <a:r>
              <a:rPr lang="en-IN" sz="4800" b="1" dirty="0">
                <a:solidFill>
                  <a:srgbClr val="00B050"/>
                </a:solidFill>
              </a:rPr>
              <a:t>Shuffle Usage Distribution</a:t>
            </a:r>
          </a:p>
        </p:txBody>
      </p:sp>
      <p:pic>
        <p:nvPicPr>
          <p:cNvPr id="4" name="Picture 3">
            <a:extLst>
              <a:ext uri="{FF2B5EF4-FFF2-40B4-BE49-F238E27FC236}">
                <a16:creationId xmlns:a16="http://schemas.microsoft.com/office/drawing/2014/main" id="{B8FAB004-1A80-A2BF-F1DF-2BA4BD399F81}"/>
              </a:ext>
            </a:extLst>
          </p:cNvPr>
          <p:cNvPicPr>
            <a:picLocks noChangeAspect="1"/>
          </p:cNvPicPr>
          <p:nvPr/>
        </p:nvPicPr>
        <p:blipFill>
          <a:blip r:embed="rId2"/>
          <a:stretch>
            <a:fillRect/>
          </a:stretch>
        </p:blipFill>
        <p:spPr>
          <a:xfrm>
            <a:off x="412813" y="2008534"/>
            <a:ext cx="4553585" cy="2800741"/>
          </a:xfrm>
          <a:prstGeom prst="rect">
            <a:avLst/>
          </a:prstGeom>
        </p:spPr>
      </p:pic>
      <p:sp>
        <p:nvSpPr>
          <p:cNvPr id="6" name="TextBox 5">
            <a:extLst>
              <a:ext uri="{FF2B5EF4-FFF2-40B4-BE49-F238E27FC236}">
                <a16:creationId xmlns:a16="http://schemas.microsoft.com/office/drawing/2014/main" id="{558067E8-719B-C521-21A9-B91C7E5E3516}"/>
              </a:ext>
            </a:extLst>
          </p:cNvPr>
          <p:cNvSpPr txBox="1"/>
          <p:nvPr/>
        </p:nvSpPr>
        <p:spPr>
          <a:xfrm>
            <a:off x="135655" y="1328271"/>
            <a:ext cx="6094324" cy="523220"/>
          </a:xfrm>
          <a:prstGeom prst="rect">
            <a:avLst/>
          </a:prstGeom>
          <a:noFill/>
        </p:spPr>
        <p:txBody>
          <a:bodyPr wrap="square">
            <a:spAutoFit/>
          </a:bodyPr>
          <a:lstStyle/>
          <a:p>
            <a:pPr marL="342900" indent="-342900">
              <a:buFont typeface="Wingdings" panose="05000000000000000000" pitchFamily="2" charset="2"/>
              <a:buChar char="§"/>
            </a:pPr>
            <a:r>
              <a:rPr lang="en-IN" sz="2800" b="1" dirty="0">
                <a:solidFill>
                  <a:srgbClr val="00B050"/>
                </a:solidFill>
              </a:rPr>
              <a:t>Visual Type: Donut Chart</a:t>
            </a:r>
          </a:p>
        </p:txBody>
      </p:sp>
      <p:sp>
        <p:nvSpPr>
          <p:cNvPr id="8" name="TextBox 7">
            <a:extLst>
              <a:ext uri="{FF2B5EF4-FFF2-40B4-BE49-F238E27FC236}">
                <a16:creationId xmlns:a16="http://schemas.microsoft.com/office/drawing/2014/main" id="{C52DCDD8-0940-9323-8056-A1A3964D771C}"/>
              </a:ext>
            </a:extLst>
          </p:cNvPr>
          <p:cNvSpPr txBox="1"/>
          <p:nvPr/>
        </p:nvSpPr>
        <p:spPr>
          <a:xfrm>
            <a:off x="5569299" y="2008534"/>
            <a:ext cx="5634614" cy="1015663"/>
          </a:xfrm>
          <a:prstGeom prst="rect">
            <a:avLst/>
          </a:prstGeom>
          <a:noFill/>
        </p:spPr>
        <p:txBody>
          <a:bodyPr wrap="square">
            <a:spAutoFit/>
          </a:bodyPr>
          <a:lstStyle/>
          <a:p>
            <a:pPr marL="285750" indent="-285750">
              <a:buFont typeface="Wingdings" panose="05000000000000000000" pitchFamily="2" charset="2"/>
              <a:buChar char="Ø"/>
            </a:pPr>
            <a:r>
              <a:rPr lang="en-US" sz="2000" dirty="0"/>
              <a:t>Shuffle mode was used in 25.5% of plays, with 112K plays in non-shuffle mode. This suggests a preference for linear or album-style listening.</a:t>
            </a:r>
            <a:endParaRPr lang="en-IN" sz="2000" dirty="0"/>
          </a:p>
        </p:txBody>
      </p:sp>
    </p:spTree>
    <p:extLst>
      <p:ext uri="{BB962C8B-B14F-4D97-AF65-F5344CB8AC3E}">
        <p14:creationId xmlns:p14="http://schemas.microsoft.com/office/powerpoint/2010/main" val="2510941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D0979F-09B8-F394-9CC0-0D1D0CDF671C}"/>
              </a:ext>
            </a:extLst>
          </p:cNvPr>
          <p:cNvSpPr txBox="1"/>
          <p:nvPr/>
        </p:nvSpPr>
        <p:spPr>
          <a:xfrm>
            <a:off x="3479242" y="131857"/>
            <a:ext cx="6094324" cy="830997"/>
          </a:xfrm>
          <a:prstGeom prst="rect">
            <a:avLst/>
          </a:prstGeom>
          <a:noFill/>
        </p:spPr>
        <p:txBody>
          <a:bodyPr wrap="square">
            <a:spAutoFit/>
          </a:bodyPr>
          <a:lstStyle/>
          <a:p>
            <a:pPr marL="685800" indent="-685800">
              <a:buFont typeface="Wingdings" panose="05000000000000000000" pitchFamily="2" charset="2"/>
              <a:buChar char="v"/>
            </a:pPr>
            <a:r>
              <a:rPr lang="en-IN" sz="4800" b="1" dirty="0">
                <a:solidFill>
                  <a:srgbClr val="00B050"/>
                </a:solidFill>
              </a:rPr>
              <a:t>Platform Usage</a:t>
            </a:r>
          </a:p>
        </p:txBody>
      </p:sp>
      <p:sp>
        <p:nvSpPr>
          <p:cNvPr id="5" name="TextBox 4">
            <a:extLst>
              <a:ext uri="{FF2B5EF4-FFF2-40B4-BE49-F238E27FC236}">
                <a16:creationId xmlns:a16="http://schemas.microsoft.com/office/drawing/2014/main" id="{CBFC53B9-54F8-9551-7780-DD80387C2088}"/>
              </a:ext>
            </a:extLst>
          </p:cNvPr>
          <p:cNvSpPr txBox="1"/>
          <p:nvPr/>
        </p:nvSpPr>
        <p:spPr>
          <a:xfrm>
            <a:off x="253723" y="1312538"/>
            <a:ext cx="6094324" cy="523220"/>
          </a:xfrm>
          <a:prstGeom prst="rect">
            <a:avLst/>
          </a:prstGeom>
          <a:noFill/>
        </p:spPr>
        <p:txBody>
          <a:bodyPr wrap="square">
            <a:spAutoFit/>
          </a:bodyPr>
          <a:lstStyle/>
          <a:p>
            <a:pPr marL="457200" indent="-457200">
              <a:buFont typeface="Wingdings" panose="05000000000000000000" pitchFamily="2" charset="2"/>
              <a:buChar char="§"/>
            </a:pPr>
            <a:r>
              <a:rPr lang="en-IN" sz="2800" b="1" dirty="0">
                <a:solidFill>
                  <a:srgbClr val="00B050"/>
                </a:solidFill>
              </a:rPr>
              <a:t>Visual Type:</a:t>
            </a:r>
            <a:r>
              <a:rPr lang="en-IN" sz="2800" dirty="0">
                <a:solidFill>
                  <a:srgbClr val="00B050"/>
                </a:solidFill>
              </a:rPr>
              <a:t> Donut Chart</a:t>
            </a:r>
          </a:p>
        </p:txBody>
      </p:sp>
      <p:pic>
        <p:nvPicPr>
          <p:cNvPr id="7" name="Picture 6">
            <a:extLst>
              <a:ext uri="{FF2B5EF4-FFF2-40B4-BE49-F238E27FC236}">
                <a16:creationId xmlns:a16="http://schemas.microsoft.com/office/drawing/2014/main" id="{81461A45-0E71-B920-0566-76733E1B3246}"/>
              </a:ext>
            </a:extLst>
          </p:cNvPr>
          <p:cNvPicPr>
            <a:picLocks noChangeAspect="1"/>
          </p:cNvPicPr>
          <p:nvPr/>
        </p:nvPicPr>
        <p:blipFill>
          <a:blip r:embed="rId2"/>
          <a:stretch>
            <a:fillRect/>
          </a:stretch>
        </p:blipFill>
        <p:spPr>
          <a:xfrm>
            <a:off x="527513" y="2074910"/>
            <a:ext cx="4858428" cy="3943900"/>
          </a:xfrm>
          <a:prstGeom prst="rect">
            <a:avLst/>
          </a:prstGeom>
        </p:spPr>
      </p:pic>
      <p:sp>
        <p:nvSpPr>
          <p:cNvPr id="9" name="TextBox 8">
            <a:extLst>
              <a:ext uri="{FF2B5EF4-FFF2-40B4-BE49-F238E27FC236}">
                <a16:creationId xmlns:a16="http://schemas.microsoft.com/office/drawing/2014/main" id="{FB3D2BC7-4245-3B77-02CF-ECDE7904AE2B}"/>
              </a:ext>
            </a:extLst>
          </p:cNvPr>
          <p:cNvSpPr txBox="1"/>
          <p:nvPr/>
        </p:nvSpPr>
        <p:spPr>
          <a:xfrm>
            <a:off x="6096000" y="2763857"/>
            <a:ext cx="6094324" cy="923330"/>
          </a:xfrm>
          <a:prstGeom prst="rect">
            <a:avLst/>
          </a:prstGeom>
          <a:noFill/>
        </p:spPr>
        <p:txBody>
          <a:bodyPr wrap="square">
            <a:spAutoFit/>
          </a:bodyPr>
          <a:lstStyle/>
          <a:p>
            <a:pPr marL="285750" indent="-285750">
              <a:buFont typeface="Wingdings" panose="05000000000000000000" pitchFamily="2" charset="2"/>
              <a:buChar char="Ø"/>
            </a:pPr>
            <a:r>
              <a:rPr lang="en-US" dirty="0"/>
              <a:t>93.3% of listening occurred on Android devices, showing a dominant mobile-first behavior. Other platforms like iOS, Cast, and Windows have minimal share.</a:t>
            </a:r>
            <a:endParaRPr lang="en-IN" dirty="0"/>
          </a:p>
        </p:txBody>
      </p:sp>
    </p:spTree>
    <p:extLst>
      <p:ext uri="{BB962C8B-B14F-4D97-AF65-F5344CB8AC3E}">
        <p14:creationId xmlns:p14="http://schemas.microsoft.com/office/powerpoint/2010/main" val="492518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DE2E0C-F8D0-6B06-52BF-E95C02E8E1CF}"/>
              </a:ext>
            </a:extLst>
          </p:cNvPr>
          <p:cNvSpPr txBox="1"/>
          <p:nvPr/>
        </p:nvSpPr>
        <p:spPr>
          <a:xfrm>
            <a:off x="2082524" y="151956"/>
            <a:ext cx="8659167" cy="830997"/>
          </a:xfrm>
          <a:prstGeom prst="rect">
            <a:avLst/>
          </a:prstGeom>
          <a:noFill/>
        </p:spPr>
        <p:txBody>
          <a:bodyPr wrap="square">
            <a:spAutoFit/>
          </a:bodyPr>
          <a:lstStyle/>
          <a:p>
            <a:pPr marL="685800" indent="-685800">
              <a:buFont typeface="Wingdings" panose="05000000000000000000" pitchFamily="2" charset="2"/>
              <a:buChar char="v"/>
            </a:pPr>
            <a:r>
              <a:rPr lang="en-IN" sz="4800" b="1" dirty="0">
                <a:solidFill>
                  <a:srgbClr val="00B050"/>
                </a:solidFill>
              </a:rPr>
              <a:t>Listening Patterns by Weekday</a:t>
            </a:r>
          </a:p>
        </p:txBody>
      </p:sp>
      <p:sp>
        <p:nvSpPr>
          <p:cNvPr id="5" name="TextBox 4">
            <a:extLst>
              <a:ext uri="{FF2B5EF4-FFF2-40B4-BE49-F238E27FC236}">
                <a16:creationId xmlns:a16="http://schemas.microsoft.com/office/drawing/2014/main" id="{6FBBD4B5-5B53-E98F-C628-60AD175389B3}"/>
              </a:ext>
            </a:extLst>
          </p:cNvPr>
          <p:cNvSpPr txBox="1"/>
          <p:nvPr/>
        </p:nvSpPr>
        <p:spPr>
          <a:xfrm>
            <a:off x="317783" y="1166838"/>
            <a:ext cx="6094324" cy="523220"/>
          </a:xfrm>
          <a:prstGeom prst="rect">
            <a:avLst/>
          </a:prstGeom>
          <a:noFill/>
        </p:spPr>
        <p:txBody>
          <a:bodyPr wrap="square">
            <a:spAutoFit/>
          </a:bodyPr>
          <a:lstStyle/>
          <a:p>
            <a:pPr marL="285750" indent="-285750">
              <a:buFont typeface="Wingdings" panose="05000000000000000000" pitchFamily="2" charset="2"/>
              <a:buChar char="§"/>
            </a:pPr>
            <a:r>
              <a:rPr lang="en-IN" sz="2800" dirty="0">
                <a:solidFill>
                  <a:srgbClr val="00B050"/>
                </a:solidFill>
              </a:rPr>
              <a:t>Visual Type: Bar Chart</a:t>
            </a:r>
          </a:p>
        </p:txBody>
      </p:sp>
      <p:pic>
        <p:nvPicPr>
          <p:cNvPr id="9" name="Picture 8">
            <a:extLst>
              <a:ext uri="{FF2B5EF4-FFF2-40B4-BE49-F238E27FC236}">
                <a16:creationId xmlns:a16="http://schemas.microsoft.com/office/drawing/2014/main" id="{B1A3AF37-76D8-B307-85E1-D8832B782221}"/>
              </a:ext>
            </a:extLst>
          </p:cNvPr>
          <p:cNvPicPr>
            <a:picLocks noChangeAspect="1"/>
          </p:cNvPicPr>
          <p:nvPr/>
        </p:nvPicPr>
        <p:blipFill>
          <a:blip r:embed="rId2"/>
          <a:stretch>
            <a:fillRect/>
          </a:stretch>
        </p:blipFill>
        <p:spPr>
          <a:xfrm>
            <a:off x="675519" y="1949942"/>
            <a:ext cx="5249449" cy="3837910"/>
          </a:xfrm>
          <a:prstGeom prst="rect">
            <a:avLst/>
          </a:prstGeom>
        </p:spPr>
      </p:pic>
      <p:sp>
        <p:nvSpPr>
          <p:cNvPr id="11" name="TextBox 10">
            <a:extLst>
              <a:ext uri="{FF2B5EF4-FFF2-40B4-BE49-F238E27FC236}">
                <a16:creationId xmlns:a16="http://schemas.microsoft.com/office/drawing/2014/main" id="{CDA25E8E-7171-24A4-7E35-04C59A46F837}"/>
              </a:ext>
            </a:extLst>
          </p:cNvPr>
          <p:cNvSpPr txBox="1"/>
          <p:nvPr/>
        </p:nvSpPr>
        <p:spPr>
          <a:xfrm>
            <a:off x="6196695" y="1971439"/>
            <a:ext cx="6094324" cy="1200329"/>
          </a:xfrm>
          <a:prstGeom prst="rect">
            <a:avLst/>
          </a:prstGeom>
          <a:noFill/>
        </p:spPr>
        <p:txBody>
          <a:bodyPr wrap="square">
            <a:spAutoFit/>
          </a:bodyPr>
          <a:lstStyle/>
          <a:p>
            <a:pPr marL="285750" indent="-285750">
              <a:buFont typeface="Wingdings" panose="05000000000000000000" pitchFamily="2" charset="2"/>
              <a:buChar char="Ø"/>
            </a:pPr>
            <a:r>
              <a:rPr lang="en-US" dirty="0"/>
              <a:t>Listening peaked on Fridays (over 26K tracks), suggesting more leisure time or end-of-week mood. Sunday and Saturday had lower counts, possibly due to other offline activities.</a:t>
            </a:r>
            <a:endParaRPr lang="en-IN" dirty="0"/>
          </a:p>
        </p:txBody>
      </p:sp>
    </p:spTree>
    <p:extLst>
      <p:ext uri="{BB962C8B-B14F-4D97-AF65-F5344CB8AC3E}">
        <p14:creationId xmlns:p14="http://schemas.microsoft.com/office/powerpoint/2010/main" val="16660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7B4326-FBAC-5BCC-DAD4-4717FDFCD2D5}"/>
              </a:ext>
            </a:extLst>
          </p:cNvPr>
          <p:cNvPicPr>
            <a:picLocks noChangeAspect="1"/>
          </p:cNvPicPr>
          <p:nvPr/>
        </p:nvPicPr>
        <p:blipFill>
          <a:blip r:embed="rId2"/>
          <a:stretch>
            <a:fillRect/>
          </a:stretch>
        </p:blipFill>
        <p:spPr>
          <a:xfrm>
            <a:off x="983097" y="2007162"/>
            <a:ext cx="8497486" cy="2200582"/>
          </a:xfrm>
          <a:prstGeom prst="rect">
            <a:avLst/>
          </a:prstGeom>
        </p:spPr>
      </p:pic>
      <p:sp>
        <p:nvSpPr>
          <p:cNvPr id="5" name="TextBox 4">
            <a:extLst>
              <a:ext uri="{FF2B5EF4-FFF2-40B4-BE49-F238E27FC236}">
                <a16:creationId xmlns:a16="http://schemas.microsoft.com/office/drawing/2014/main" id="{57A6D4B9-D69C-3C65-17B0-5FECB689C88A}"/>
              </a:ext>
            </a:extLst>
          </p:cNvPr>
          <p:cNvSpPr txBox="1"/>
          <p:nvPr/>
        </p:nvSpPr>
        <p:spPr>
          <a:xfrm>
            <a:off x="341644" y="182099"/>
            <a:ext cx="11605846" cy="830997"/>
          </a:xfrm>
          <a:prstGeom prst="rect">
            <a:avLst/>
          </a:prstGeom>
          <a:noFill/>
        </p:spPr>
        <p:txBody>
          <a:bodyPr wrap="square">
            <a:spAutoFit/>
          </a:bodyPr>
          <a:lstStyle/>
          <a:p>
            <a:pPr marL="685800" indent="-685800">
              <a:buFont typeface="Wingdings" panose="05000000000000000000" pitchFamily="2" charset="2"/>
              <a:buChar char="v"/>
            </a:pPr>
            <a:r>
              <a:rPr lang="en-US" sz="4800" b="1" dirty="0">
                <a:solidFill>
                  <a:srgbClr val="00B050"/>
                </a:solidFill>
              </a:rPr>
              <a:t>Heatmap – Tracks by Hour and Weekday</a:t>
            </a:r>
            <a:endParaRPr lang="en-IN" sz="4800" b="1" dirty="0">
              <a:solidFill>
                <a:srgbClr val="00B050"/>
              </a:solidFill>
            </a:endParaRPr>
          </a:p>
        </p:txBody>
      </p:sp>
      <p:sp>
        <p:nvSpPr>
          <p:cNvPr id="7" name="TextBox 6">
            <a:extLst>
              <a:ext uri="{FF2B5EF4-FFF2-40B4-BE49-F238E27FC236}">
                <a16:creationId xmlns:a16="http://schemas.microsoft.com/office/drawing/2014/main" id="{A14613B1-9EC1-CE14-A2A3-6A4764A94B89}"/>
              </a:ext>
            </a:extLst>
          </p:cNvPr>
          <p:cNvSpPr txBox="1"/>
          <p:nvPr/>
        </p:nvSpPr>
        <p:spPr>
          <a:xfrm>
            <a:off x="414497" y="1186933"/>
            <a:ext cx="6094324" cy="523220"/>
          </a:xfrm>
          <a:prstGeom prst="rect">
            <a:avLst/>
          </a:prstGeom>
          <a:noFill/>
        </p:spPr>
        <p:txBody>
          <a:bodyPr wrap="square">
            <a:spAutoFit/>
          </a:bodyPr>
          <a:lstStyle/>
          <a:p>
            <a:pPr marL="457200" indent="-457200">
              <a:buFont typeface="Wingdings" panose="05000000000000000000" pitchFamily="2" charset="2"/>
              <a:buChar char="§"/>
            </a:pPr>
            <a:r>
              <a:rPr lang="en-IN" sz="2800" b="1" dirty="0">
                <a:solidFill>
                  <a:srgbClr val="00B050"/>
                </a:solidFill>
              </a:rPr>
              <a:t>Visual Type:</a:t>
            </a:r>
            <a:r>
              <a:rPr lang="en-IN" sz="2800" dirty="0">
                <a:solidFill>
                  <a:srgbClr val="00B050"/>
                </a:solidFill>
              </a:rPr>
              <a:t> Matrix Heatmap</a:t>
            </a:r>
          </a:p>
        </p:txBody>
      </p:sp>
      <p:sp>
        <p:nvSpPr>
          <p:cNvPr id="9" name="TextBox 8">
            <a:extLst>
              <a:ext uri="{FF2B5EF4-FFF2-40B4-BE49-F238E27FC236}">
                <a16:creationId xmlns:a16="http://schemas.microsoft.com/office/drawing/2014/main" id="{CDBF095E-A0A4-3C59-8842-5707E3A3FC4A}"/>
              </a:ext>
            </a:extLst>
          </p:cNvPr>
          <p:cNvSpPr txBox="1"/>
          <p:nvPr/>
        </p:nvSpPr>
        <p:spPr>
          <a:xfrm>
            <a:off x="414497" y="5035344"/>
            <a:ext cx="10964393" cy="646331"/>
          </a:xfrm>
          <a:prstGeom prst="rect">
            <a:avLst/>
          </a:prstGeom>
          <a:noFill/>
        </p:spPr>
        <p:txBody>
          <a:bodyPr wrap="square">
            <a:spAutoFit/>
          </a:bodyPr>
          <a:lstStyle/>
          <a:p>
            <a:pPr marL="285750" indent="-285750">
              <a:buFont typeface="Wingdings" panose="05000000000000000000" pitchFamily="2" charset="2"/>
              <a:buChar char="Ø"/>
            </a:pPr>
            <a:r>
              <a:rPr lang="en-US" dirty="0"/>
              <a:t>Most active listening hours are between 16:00 to 21:00 across weekdays. Friday and Thursday evenings stand out, hinting at winding-down routines.</a:t>
            </a:r>
            <a:endParaRPr lang="en-IN" dirty="0"/>
          </a:p>
        </p:txBody>
      </p:sp>
    </p:spTree>
    <p:extLst>
      <p:ext uri="{BB962C8B-B14F-4D97-AF65-F5344CB8AC3E}">
        <p14:creationId xmlns:p14="http://schemas.microsoft.com/office/powerpoint/2010/main" val="1066932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5E1379-6408-85EA-5341-977B504C7D4F}"/>
              </a:ext>
            </a:extLst>
          </p:cNvPr>
          <p:cNvSpPr txBox="1"/>
          <p:nvPr/>
        </p:nvSpPr>
        <p:spPr>
          <a:xfrm>
            <a:off x="2253342" y="140116"/>
            <a:ext cx="8096459" cy="830997"/>
          </a:xfrm>
          <a:prstGeom prst="rect">
            <a:avLst/>
          </a:prstGeom>
          <a:noFill/>
        </p:spPr>
        <p:txBody>
          <a:bodyPr wrap="square">
            <a:spAutoFit/>
          </a:bodyPr>
          <a:lstStyle/>
          <a:p>
            <a:pPr marL="685800" indent="-685800">
              <a:buFont typeface="Wingdings" panose="05000000000000000000" pitchFamily="2" charset="2"/>
              <a:buChar char="v"/>
            </a:pPr>
            <a:r>
              <a:rPr lang="en-IN" sz="4800" dirty="0">
                <a:solidFill>
                  <a:srgbClr val="00B050"/>
                </a:solidFill>
              </a:rPr>
              <a:t>Monthly Listening Trend</a:t>
            </a:r>
          </a:p>
        </p:txBody>
      </p:sp>
      <p:pic>
        <p:nvPicPr>
          <p:cNvPr id="5" name="Picture 4">
            <a:extLst>
              <a:ext uri="{FF2B5EF4-FFF2-40B4-BE49-F238E27FC236}">
                <a16:creationId xmlns:a16="http://schemas.microsoft.com/office/drawing/2014/main" id="{C9BA055E-BBD7-F709-0772-D2CC6B2C4A42}"/>
              </a:ext>
            </a:extLst>
          </p:cNvPr>
          <p:cNvPicPr>
            <a:picLocks noChangeAspect="1"/>
          </p:cNvPicPr>
          <p:nvPr/>
        </p:nvPicPr>
        <p:blipFill>
          <a:blip r:embed="rId2"/>
          <a:stretch>
            <a:fillRect/>
          </a:stretch>
        </p:blipFill>
        <p:spPr>
          <a:xfrm>
            <a:off x="877721" y="1886191"/>
            <a:ext cx="10336067" cy="3286584"/>
          </a:xfrm>
          <a:prstGeom prst="rect">
            <a:avLst/>
          </a:prstGeom>
        </p:spPr>
      </p:pic>
      <p:sp>
        <p:nvSpPr>
          <p:cNvPr id="7" name="TextBox 6">
            <a:extLst>
              <a:ext uri="{FF2B5EF4-FFF2-40B4-BE49-F238E27FC236}">
                <a16:creationId xmlns:a16="http://schemas.microsoft.com/office/drawing/2014/main" id="{BE5358DD-EA2E-852B-0FD5-C21C881D0225}"/>
              </a:ext>
            </a:extLst>
          </p:cNvPr>
          <p:cNvSpPr txBox="1"/>
          <p:nvPr/>
        </p:nvSpPr>
        <p:spPr>
          <a:xfrm>
            <a:off x="394398" y="1225118"/>
            <a:ext cx="6094324" cy="523220"/>
          </a:xfrm>
          <a:prstGeom prst="rect">
            <a:avLst/>
          </a:prstGeom>
          <a:noFill/>
        </p:spPr>
        <p:txBody>
          <a:bodyPr wrap="square">
            <a:spAutoFit/>
          </a:bodyPr>
          <a:lstStyle/>
          <a:p>
            <a:pPr marL="457200" indent="-457200">
              <a:buFont typeface="Wingdings" panose="05000000000000000000" pitchFamily="2" charset="2"/>
              <a:buChar char="§"/>
            </a:pPr>
            <a:r>
              <a:rPr lang="en-IN" sz="2800" b="1" dirty="0">
                <a:solidFill>
                  <a:srgbClr val="00B050"/>
                </a:solidFill>
              </a:rPr>
              <a:t>Visual Type:</a:t>
            </a:r>
            <a:r>
              <a:rPr lang="en-IN" sz="2800" dirty="0">
                <a:solidFill>
                  <a:srgbClr val="00B050"/>
                </a:solidFill>
              </a:rPr>
              <a:t> Area Chart</a:t>
            </a:r>
          </a:p>
        </p:txBody>
      </p:sp>
      <p:sp>
        <p:nvSpPr>
          <p:cNvPr id="9" name="TextBox 8">
            <a:extLst>
              <a:ext uri="{FF2B5EF4-FFF2-40B4-BE49-F238E27FC236}">
                <a16:creationId xmlns:a16="http://schemas.microsoft.com/office/drawing/2014/main" id="{E0C61E5F-741B-3782-BB3E-154BE91B8E0B}"/>
              </a:ext>
            </a:extLst>
          </p:cNvPr>
          <p:cNvSpPr txBox="1"/>
          <p:nvPr/>
        </p:nvSpPr>
        <p:spPr>
          <a:xfrm>
            <a:off x="324060" y="5401548"/>
            <a:ext cx="10889728" cy="646331"/>
          </a:xfrm>
          <a:prstGeom prst="rect">
            <a:avLst/>
          </a:prstGeom>
          <a:noFill/>
        </p:spPr>
        <p:txBody>
          <a:bodyPr wrap="square">
            <a:spAutoFit/>
          </a:bodyPr>
          <a:lstStyle/>
          <a:p>
            <a:pPr marL="285750" indent="-285750">
              <a:buFont typeface="Wingdings" panose="05000000000000000000" pitchFamily="2" charset="2"/>
              <a:buChar char="Ø"/>
            </a:pPr>
            <a:r>
              <a:rPr lang="en-US" dirty="0"/>
              <a:t>Listening time peaked in September and October, with a gradual dip in December. This might align with academic or personal life patterns.</a:t>
            </a:r>
            <a:endParaRPr lang="en-IN" dirty="0"/>
          </a:p>
        </p:txBody>
      </p:sp>
    </p:spTree>
    <p:extLst>
      <p:ext uri="{BB962C8B-B14F-4D97-AF65-F5344CB8AC3E}">
        <p14:creationId xmlns:p14="http://schemas.microsoft.com/office/powerpoint/2010/main" val="1471827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BC5F48-431C-BDAB-979B-DC7B2E14EB93}"/>
              </a:ext>
            </a:extLst>
          </p:cNvPr>
          <p:cNvSpPr txBox="1"/>
          <p:nvPr/>
        </p:nvSpPr>
        <p:spPr>
          <a:xfrm>
            <a:off x="2454310" y="141905"/>
            <a:ext cx="8247184" cy="830997"/>
          </a:xfrm>
          <a:prstGeom prst="rect">
            <a:avLst/>
          </a:prstGeom>
          <a:noFill/>
        </p:spPr>
        <p:txBody>
          <a:bodyPr wrap="square">
            <a:spAutoFit/>
          </a:bodyPr>
          <a:lstStyle/>
          <a:p>
            <a:pPr marL="685800" indent="-685800">
              <a:buFont typeface="Wingdings" panose="05000000000000000000" pitchFamily="2" charset="2"/>
              <a:buChar char="v"/>
            </a:pPr>
            <a:r>
              <a:rPr lang="en-US" sz="4800" b="1" dirty="0">
                <a:solidFill>
                  <a:srgbClr val="00B050"/>
                </a:solidFill>
              </a:rPr>
              <a:t>Top 10 Artists by Minutes</a:t>
            </a:r>
            <a:endParaRPr lang="en-IN" sz="4800" b="1" dirty="0">
              <a:solidFill>
                <a:srgbClr val="00B050"/>
              </a:solidFill>
            </a:endParaRPr>
          </a:p>
        </p:txBody>
      </p:sp>
      <p:pic>
        <p:nvPicPr>
          <p:cNvPr id="5" name="Picture 4">
            <a:extLst>
              <a:ext uri="{FF2B5EF4-FFF2-40B4-BE49-F238E27FC236}">
                <a16:creationId xmlns:a16="http://schemas.microsoft.com/office/drawing/2014/main" id="{523221B2-F66B-9F97-1AE8-825BFF04BEDC}"/>
              </a:ext>
            </a:extLst>
          </p:cNvPr>
          <p:cNvPicPr>
            <a:picLocks noChangeAspect="1"/>
          </p:cNvPicPr>
          <p:nvPr/>
        </p:nvPicPr>
        <p:blipFill>
          <a:blip r:embed="rId2"/>
          <a:stretch>
            <a:fillRect/>
          </a:stretch>
        </p:blipFill>
        <p:spPr>
          <a:xfrm>
            <a:off x="914517" y="2191231"/>
            <a:ext cx="5077534" cy="3600953"/>
          </a:xfrm>
          <a:prstGeom prst="rect">
            <a:avLst/>
          </a:prstGeom>
        </p:spPr>
      </p:pic>
      <p:sp>
        <p:nvSpPr>
          <p:cNvPr id="7" name="TextBox 6">
            <a:extLst>
              <a:ext uri="{FF2B5EF4-FFF2-40B4-BE49-F238E27FC236}">
                <a16:creationId xmlns:a16="http://schemas.microsoft.com/office/drawing/2014/main" id="{06D0B829-B73A-343E-BB63-C8DD040A42A1}"/>
              </a:ext>
            </a:extLst>
          </p:cNvPr>
          <p:cNvSpPr txBox="1"/>
          <p:nvPr/>
        </p:nvSpPr>
        <p:spPr>
          <a:xfrm>
            <a:off x="483578" y="1473991"/>
            <a:ext cx="6094324" cy="523220"/>
          </a:xfrm>
          <a:prstGeom prst="rect">
            <a:avLst/>
          </a:prstGeom>
          <a:noFill/>
        </p:spPr>
        <p:txBody>
          <a:bodyPr wrap="square">
            <a:spAutoFit/>
          </a:bodyPr>
          <a:lstStyle/>
          <a:p>
            <a:pPr marL="457200" indent="-457200">
              <a:buFont typeface="Wingdings" panose="05000000000000000000" pitchFamily="2" charset="2"/>
              <a:buChar char="§"/>
            </a:pPr>
            <a:r>
              <a:rPr lang="en-IN" sz="2800" b="1" dirty="0">
                <a:solidFill>
                  <a:srgbClr val="00B050"/>
                </a:solidFill>
              </a:rPr>
              <a:t>Visual Type:</a:t>
            </a:r>
            <a:r>
              <a:rPr lang="en-IN" sz="2800" dirty="0">
                <a:solidFill>
                  <a:srgbClr val="00B050"/>
                </a:solidFill>
              </a:rPr>
              <a:t> Bar Chart</a:t>
            </a:r>
          </a:p>
        </p:txBody>
      </p:sp>
      <p:sp>
        <p:nvSpPr>
          <p:cNvPr id="9" name="TextBox 8">
            <a:extLst>
              <a:ext uri="{FF2B5EF4-FFF2-40B4-BE49-F238E27FC236}">
                <a16:creationId xmlns:a16="http://schemas.microsoft.com/office/drawing/2014/main" id="{5AB0B1C0-5475-A3D3-DD59-0706D55CF8C7}"/>
              </a:ext>
            </a:extLst>
          </p:cNvPr>
          <p:cNvSpPr txBox="1"/>
          <p:nvPr/>
        </p:nvSpPr>
        <p:spPr>
          <a:xfrm>
            <a:off x="6423409" y="2498300"/>
            <a:ext cx="5630046" cy="923330"/>
          </a:xfrm>
          <a:prstGeom prst="rect">
            <a:avLst/>
          </a:prstGeom>
          <a:noFill/>
        </p:spPr>
        <p:txBody>
          <a:bodyPr wrap="square">
            <a:spAutoFit/>
          </a:bodyPr>
          <a:lstStyle/>
          <a:p>
            <a:pPr marL="285750" indent="-285750">
              <a:buFont typeface="Wingdings" panose="05000000000000000000" pitchFamily="2" charset="2"/>
              <a:buChar char="Ø"/>
            </a:pPr>
            <a:r>
              <a:rPr lang="en-US" dirty="0"/>
              <a:t>The Beatles dominate listening time, followed by The Killers and John Mayer. This indicates strong artist loyalty and preference for classic/alternative rock.</a:t>
            </a:r>
            <a:endParaRPr lang="en-IN" dirty="0"/>
          </a:p>
        </p:txBody>
      </p:sp>
    </p:spTree>
    <p:extLst>
      <p:ext uri="{BB962C8B-B14F-4D97-AF65-F5344CB8AC3E}">
        <p14:creationId xmlns:p14="http://schemas.microsoft.com/office/powerpoint/2010/main" val="3664837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TotalTime>
  <Words>434</Words>
  <Application>Microsoft Office PowerPoint</Application>
  <PresentationFormat>Widescreen</PresentationFormat>
  <Paragraphs>83</Paragraphs>
  <Slides>9</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Calibri Light</vt:lpstr>
      <vt:lpstr>Perpetua Titling MT</vt:lpstr>
      <vt:lpstr>Wingdings</vt:lpstr>
      <vt:lpstr>Custom Design</vt:lpstr>
      <vt:lpstr>Office Theme</vt:lpstr>
      <vt:lpstr>PowerPoint Presentation</vt:lpstr>
      <vt:lpstr>Page 1</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Abhinav Kadam</cp:lastModifiedBy>
  <cp:revision>7</cp:revision>
  <dcterms:created xsi:type="dcterms:W3CDTF">2016-09-04T11:54:55Z</dcterms:created>
  <dcterms:modified xsi:type="dcterms:W3CDTF">2025-06-13T23:35:08Z</dcterms:modified>
</cp:coreProperties>
</file>