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99F9A-1853-4BD2-95A6-B3038F29A6B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0C8BB77-9761-4BF9-B517-617B1648A779}">
      <dgm:prSet phldrT="[Text]"/>
      <dgm:spPr/>
      <dgm:t>
        <a:bodyPr/>
        <a:lstStyle/>
        <a:p>
          <a:r>
            <a:rPr lang="en-IN" dirty="0"/>
            <a:t>Capture image/video</a:t>
          </a:r>
        </a:p>
      </dgm:t>
    </dgm:pt>
    <dgm:pt modelId="{2C64289B-6124-4C22-8A8B-6912503F6A89}" type="parTrans" cxnId="{C46948B6-86FF-4958-8516-C9AECD969605}">
      <dgm:prSet/>
      <dgm:spPr/>
      <dgm:t>
        <a:bodyPr/>
        <a:lstStyle/>
        <a:p>
          <a:endParaRPr lang="en-IN"/>
        </a:p>
      </dgm:t>
    </dgm:pt>
    <dgm:pt modelId="{342C3D5C-2828-4F41-83EB-7ADC6BF46774}" type="sibTrans" cxnId="{C46948B6-86FF-4958-8516-C9AECD969605}">
      <dgm:prSet/>
      <dgm:spPr/>
      <dgm:t>
        <a:bodyPr/>
        <a:lstStyle/>
        <a:p>
          <a:endParaRPr lang="en-IN"/>
        </a:p>
      </dgm:t>
    </dgm:pt>
    <dgm:pt modelId="{F5B5B8DD-F245-46AD-AD06-1E209B5936CE}">
      <dgm:prSet phldrT="[Text]"/>
      <dgm:spPr/>
      <dgm:t>
        <a:bodyPr/>
        <a:lstStyle/>
        <a:p>
          <a:r>
            <a:rPr lang="en-IN" dirty="0"/>
            <a:t>Detect Faces in stream and crop faces of 120x120.</a:t>
          </a:r>
        </a:p>
      </dgm:t>
    </dgm:pt>
    <dgm:pt modelId="{C7380044-8885-4F59-A2DE-DE3AC3CC0D1A}" type="parTrans" cxnId="{CC659358-DA6A-4A7D-83C2-3EF2EC51A49F}">
      <dgm:prSet/>
      <dgm:spPr/>
      <dgm:t>
        <a:bodyPr/>
        <a:lstStyle/>
        <a:p>
          <a:endParaRPr lang="en-IN"/>
        </a:p>
      </dgm:t>
    </dgm:pt>
    <dgm:pt modelId="{CF7D7E86-2AA7-411A-86D1-112487EC2072}" type="sibTrans" cxnId="{CC659358-DA6A-4A7D-83C2-3EF2EC51A49F}">
      <dgm:prSet/>
      <dgm:spPr/>
      <dgm:t>
        <a:bodyPr/>
        <a:lstStyle/>
        <a:p>
          <a:endParaRPr lang="en-IN"/>
        </a:p>
      </dgm:t>
    </dgm:pt>
    <dgm:pt modelId="{7834848A-A7F4-4CA9-A1BA-CC0261429969}">
      <dgm:prSet phldrT="[Text]"/>
      <dgm:spPr/>
      <dgm:t>
        <a:bodyPr/>
        <a:lstStyle/>
        <a:p>
          <a:r>
            <a:rPr lang="en-IN" dirty="0"/>
            <a:t>Extract each Face ROI</a:t>
          </a:r>
        </a:p>
      </dgm:t>
    </dgm:pt>
    <dgm:pt modelId="{B2C11C62-0D52-41B9-9801-C03727EFEC96}" type="parTrans" cxnId="{A8FA6285-101F-4D19-8983-EE78E19ED2A6}">
      <dgm:prSet/>
      <dgm:spPr/>
      <dgm:t>
        <a:bodyPr/>
        <a:lstStyle/>
        <a:p>
          <a:endParaRPr lang="en-IN"/>
        </a:p>
      </dgm:t>
    </dgm:pt>
    <dgm:pt modelId="{4100BC60-A510-4CD3-8898-9607F9E7F844}" type="sibTrans" cxnId="{A8FA6285-101F-4D19-8983-EE78E19ED2A6}">
      <dgm:prSet/>
      <dgm:spPr/>
      <dgm:t>
        <a:bodyPr/>
        <a:lstStyle/>
        <a:p>
          <a:endParaRPr lang="en-IN"/>
        </a:p>
      </dgm:t>
    </dgm:pt>
    <dgm:pt modelId="{6B27542F-E3F7-44B6-82D7-A7D3D0ADEBD6}">
      <dgm:prSet phldrT="[Text]"/>
      <dgm:spPr/>
      <dgm:t>
        <a:bodyPr/>
        <a:lstStyle/>
        <a:p>
          <a:r>
            <a:rPr lang="en-IN" dirty="0"/>
            <a:t>Apply model to each face ROI</a:t>
          </a:r>
        </a:p>
      </dgm:t>
    </dgm:pt>
    <dgm:pt modelId="{0346AAF0-4150-4ACC-8DB4-F7B01C6CADB9}" type="parTrans" cxnId="{8F486172-96A0-4479-A165-29765913893D}">
      <dgm:prSet/>
      <dgm:spPr/>
      <dgm:t>
        <a:bodyPr/>
        <a:lstStyle/>
        <a:p>
          <a:endParaRPr lang="en-IN"/>
        </a:p>
      </dgm:t>
    </dgm:pt>
    <dgm:pt modelId="{D383923B-C2CB-47E1-A6BF-0BF4E0646857}" type="sibTrans" cxnId="{8F486172-96A0-4479-A165-29765913893D}">
      <dgm:prSet/>
      <dgm:spPr/>
      <dgm:t>
        <a:bodyPr/>
        <a:lstStyle/>
        <a:p>
          <a:endParaRPr lang="en-IN"/>
        </a:p>
      </dgm:t>
    </dgm:pt>
    <dgm:pt modelId="{EB691F37-E62A-4EDE-A84A-1F8C0B07779E}">
      <dgm:prSet phldrT="[Text]"/>
      <dgm:spPr/>
      <dgm:t>
        <a:bodyPr/>
        <a:lstStyle/>
        <a:p>
          <a:r>
            <a:rPr lang="en-IN" dirty="0"/>
            <a:t>Load classifier model</a:t>
          </a:r>
        </a:p>
      </dgm:t>
    </dgm:pt>
    <dgm:pt modelId="{87D5D0FD-4F81-47C9-8BF7-C03264BD55A0}" type="parTrans" cxnId="{0161C1A9-9EA4-4745-B7EA-8A53DC315A06}">
      <dgm:prSet/>
      <dgm:spPr/>
      <dgm:t>
        <a:bodyPr/>
        <a:lstStyle/>
        <a:p>
          <a:endParaRPr lang="en-IN"/>
        </a:p>
      </dgm:t>
    </dgm:pt>
    <dgm:pt modelId="{76ACB56A-C2C5-4A08-8250-E54DDA3F55BE}" type="sibTrans" cxnId="{0161C1A9-9EA4-4745-B7EA-8A53DC315A06}">
      <dgm:prSet/>
      <dgm:spPr/>
      <dgm:t>
        <a:bodyPr/>
        <a:lstStyle/>
        <a:p>
          <a:endParaRPr lang="en-IN"/>
        </a:p>
      </dgm:t>
    </dgm:pt>
    <dgm:pt modelId="{ACD78912-5D0B-40F0-B295-5AEA576FA5ED}">
      <dgm:prSet phldrT="[Text]"/>
      <dgm:spPr/>
      <dgm:t>
        <a:bodyPr/>
        <a:lstStyle/>
        <a:p>
          <a:r>
            <a:rPr lang="en-IN" dirty="0"/>
            <a:t>Alarm if covered or threat detected.</a:t>
          </a:r>
        </a:p>
      </dgm:t>
    </dgm:pt>
    <dgm:pt modelId="{48AA9E23-2054-429F-B6CB-05C83E7AD883}" type="parTrans" cxnId="{7DAA55F2-D19E-411A-B5C5-38B2DF2FEB6F}">
      <dgm:prSet/>
      <dgm:spPr/>
      <dgm:t>
        <a:bodyPr/>
        <a:lstStyle/>
        <a:p>
          <a:endParaRPr lang="en-IN"/>
        </a:p>
      </dgm:t>
    </dgm:pt>
    <dgm:pt modelId="{6DCD92CB-83D8-47A2-819D-6B243A5B1600}" type="sibTrans" cxnId="{7DAA55F2-D19E-411A-B5C5-38B2DF2FEB6F}">
      <dgm:prSet/>
      <dgm:spPr/>
      <dgm:t>
        <a:bodyPr/>
        <a:lstStyle/>
        <a:p>
          <a:endParaRPr lang="en-IN"/>
        </a:p>
      </dgm:t>
    </dgm:pt>
    <dgm:pt modelId="{612D7C33-F600-4BB0-A72D-6F8B44CAE16D}" type="pres">
      <dgm:prSet presAssocID="{CC599F9A-1853-4BD2-95A6-B3038F29A6BE}" presName="Name0" presStyleCnt="0">
        <dgm:presLayoutVars>
          <dgm:dir/>
          <dgm:resizeHandles val="exact"/>
        </dgm:presLayoutVars>
      </dgm:prSet>
      <dgm:spPr/>
    </dgm:pt>
    <dgm:pt modelId="{657E2920-2684-4347-AAF5-8BA0B3F630C0}" type="pres">
      <dgm:prSet presAssocID="{EB691F37-E62A-4EDE-A84A-1F8C0B07779E}" presName="node" presStyleLbl="node1" presStyleIdx="0" presStyleCnt="6">
        <dgm:presLayoutVars>
          <dgm:bulletEnabled val="1"/>
        </dgm:presLayoutVars>
      </dgm:prSet>
      <dgm:spPr/>
    </dgm:pt>
    <dgm:pt modelId="{8A76BCD5-E0EA-411D-85D8-75E2956FCDD9}" type="pres">
      <dgm:prSet presAssocID="{76ACB56A-C2C5-4A08-8250-E54DDA3F55BE}" presName="sibTrans" presStyleLbl="sibTrans2D1" presStyleIdx="0" presStyleCnt="5"/>
      <dgm:spPr/>
    </dgm:pt>
    <dgm:pt modelId="{DD589524-A873-461F-BE70-A3C0B1EB5610}" type="pres">
      <dgm:prSet presAssocID="{76ACB56A-C2C5-4A08-8250-E54DDA3F55BE}" presName="connectorText" presStyleLbl="sibTrans2D1" presStyleIdx="0" presStyleCnt="5"/>
      <dgm:spPr/>
    </dgm:pt>
    <dgm:pt modelId="{7EF2AC00-0308-43B7-BC7D-F89C5AF3CFE4}" type="pres">
      <dgm:prSet presAssocID="{10C8BB77-9761-4BF9-B517-617B1648A779}" presName="node" presStyleLbl="node1" presStyleIdx="1" presStyleCnt="6">
        <dgm:presLayoutVars>
          <dgm:bulletEnabled val="1"/>
        </dgm:presLayoutVars>
      </dgm:prSet>
      <dgm:spPr/>
    </dgm:pt>
    <dgm:pt modelId="{24AEA7A7-81DB-45DD-B0BD-6D036A262F35}" type="pres">
      <dgm:prSet presAssocID="{342C3D5C-2828-4F41-83EB-7ADC6BF46774}" presName="sibTrans" presStyleLbl="sibTrans2D1" presStyleIdx="1" presStyleCnt="5"/>
      <dgm:spPr/>
    </dgm:pt>
    <dgm:pt modelId="{A5B5D59C-C24F-48F0-A010-66D11486FBB0}" type="pres">
      <dgm:prSet presAssocID="{342C3D5C-2828-4F41-83EB-7ADC6BF46774}" presName="connectorText" presStyleLbl="sibTrans2D1" presStyleIdx="1" presStyleCnt="5"/>
      <dgm:spPr/>
    </dgm:pt>
    <dgm:pt modelId="{25368564-F5B7-4822-9787-16469A7675E7}" type="pres">
      <dgm:prSet presAssocID="{F5B5B8DD-F245-46AD-AD06-1E209B5936CE}" presName="node" presStyleLbl="node1" presStyleIdx="2" presStyleCnt="6">
        <dgm:presLayoutVars>
          <dgm:bulletEnabled val="1"/>
        </dgm:presLayoutVars>
      </dgm:prSet>
      <dgm:spPr/>
    </dgm:pt>
    <dgm:pt modelId="{6CFC94AD-42E6-4E4B-9616-A5E364EEA12D}" type="pres">
      <dgm:prSet presAssocID="{CF7D7E86-2AA7-411A-86D1-112487EC2072}" presName="sibTrans" presStyleLbl="sibTrans2D1" presStyleIdx="2" presStyleCnt="5"/>
      <dgm:spPr/>
    </dgm:pt>
    <dgm:pt modelId="{382BEE58-896C-41FD-BFA0-6EC46A7576BF}" type="pres">
      <dgm:prSet presAssocID="{CF7D7E86-2AA7-411A-86D1-112487EC2072}" presName="connectorText" presStyleLbl="sibTrans2D1" presStyleIdx="2" presStyleCnt="5"/>
      <dgm:spPr/>
    </dgm:pt>
    <dgm:pt modelId="{10AE9634-7CD2-489B-A1D1-491466809921}" type="pres">
      <dgm:prSet presAssocID="{7834848A-A7F4-4CA9-A1BA-CC0261429969}" presName="node" presStyleLbl="node1" presStyleIdx="3" presStyleCnt="6">
        <dgm:presLayoutVars>
          <dgm:bulletEnabled val="1"/>
        </dgm:presLayoutVars>
      </dgm:prSet>
      <dgm:spPr/>
    </dgm:pt>
    <dgm:pt modelId="{F40127FC-0C44-4533-B255-FB7DC1D6F3F3}" type="pres">
      <dgm:prSet presAssocID="{4100BC60-A510-4CD3-8898-9607F9E7F844}" presName="sibTrans" presStyleLbl="sibTrans2D1" presStyleIdx="3" presStyleCnt="5"/>
      <dgm:spPr/>
    </dgm:pt>
    <dgm:pt modelId="{BAD7E66D-C195-4311-A344-6F3C7660A4F4}" type="pres">
      <dgm:prSet presAssocID="{4100BC60-A510-4CD3-8898-9607F9E7F844}" presName="connectorText" presStyleLbl="sibTrans2D1" presStyleIdx="3" presStyleCnt="5"/>
      <dgm:spPr/>
    </dgm:pt>
    <dgm:pt modelId="{0CA10524-82BA-488F-9942-904D5022C0D5}" type="pres">
      <dgm:prSet presAssocID="{6B27542F-E3F7-44B6-82D7-A7D3D0ADEBD6}" presName="node" presStyleLbl="node1" presStyleIdx="4" presStyleCnt="6">
        <dgm:presLayoutVars>
          <dgm:bulletEnabled val="1"/>
        </dgm:presLayoutVars>
      </dgm:prSet>
      <dgm:spPr/>
    </dgm:pt>
    <dgm:pt modelId="{3F241F72-0DFD-4664-A43E-4E0980B7668F}" type="pres">
      <dgm:prSet presAssocID="{D383923B-C2CB-47E1-A6BF-0BF4E0646857}" presName="sibTrans" presStyleLbl="sibTrans2D1" presStyleIdx="4" presStyleCnt="5"/>
      <dgm:spPr/>
    </dgm:pt>
    <dgm:pt modelId="{94F2FD3E-06BB-4FC9-956B-34CCC13EF636}" type="pres">
      <dgm:prSet presAssocID="{D383923B-C2CB-47E1-A6BF-0BF4E0646857}" presName="connectorText" presStyleLbl="sibTrans2D1" presStyleIdx="4" presStyleCnt="5"/>
      <dgm:spPr/>
    </dgm:pt>
    <dgm:pt modelId="{91CAC7BF-91B4-46DB-BB94-AE148D9C705D}" type="pres">
      <dgm:prSet presAssocID="{ACD78912-5D0B-40F0-B295-5AEA576FA5ED}" presName="node" presStyleLbl="node1" presStyleIdx="5" presStyleCnt="6">
        <dgm:presLayoutVars>
          <dgm:bulletEnabled val="1"/>
        </dgm:presLayoutVars>
      </dgm:prSet>
      <dgm:spPr/>
    </dgm:pt>
  </dgm:ptLst>
  <dgm:cxnLst>
    <dgm:cxn modelId="{140FFB07-7F5B-4578-92F4-2EAA94F385D6}" type="presOf" srcId="{7834848A-A7F4-4CA9-A1BA-CC0261429969}" destId="{10AE9634-7CD2-489B-A1D1-491466809921}" srcOrd="0" destOrd="0" presId="urn:microsoft.com/office/officeart/2005/8/layout/process1"/>
    <dgm:cxn modelId="{3FD4520A-B850-42B3-9BA7-B22BAA6C724C}" type="presOf" srcId="{10C8BB77-9761-4BF9-B517-617B1648A779}" destId="{7EF2AC00-0308-43B7-BC7D-F89C5AF3CFE4}" srcOrd="0" destOrd="0" presId="urn:microsoft.com/office/officeart/2005/8/layout/process1"/>
    <dgm:cxn modelId="{80E3DE11-AAB3-44F8-81FD-F3C31CD3AF5B}" type="presOf" srcId="{342C3D5C-2828-4F41-83EB-7ADC6BF46774}" destId="{24AEA7A7-81DB-45DD-B0BD-6D036A262F35}" srcOrd="0" destOrd="0" presId="urn:microsoft.com/office/officeart/2005/8/layout/process1"/>
    <dgm:cxn modelId="{07A7D61B-613E-43E1-A7EC-CD5FBA0E1176}" type="presOf" srcId="{CF7D7E86-2AA7-411A-86D1-112487EC2072}" destId="{382BEE58-896C-41FD-BFA0-6EC46A7576BF}" srcOrd="1" destOrd="0" presId="urn:microsoft.com/office/officeart/2005/8/layout/process1"/>
    <dgm:cxn modelId="{4E7F7D25-C170-47D9-8C2C-4315255DA137}" type="presOf" srcId="{F5B5B8DD-F245-46AD-AD06-1E209B5936CE}" destId="{25368564-F5B7-4822-9787-16469A7675E7}" srcOrd="0" destOrd="0" presId="urn:microsoft.com/office/officeart/2005/8/layout/process1"/>
    <dgm:cxn modelId="{532F8529-3199-4D6E-95B3-9CC4ACAD6969}" type="presOf" srcId="{4100BC60-A510-4CD3-8898-9607F9E7F844}" destId="{F40127FC-0C44-4533-B255-FB7DC1D6F3F3}" srcOrd="0" destOrd="0" presId="urn:microsoft.com/office/officeart/2005/8/layout/process1"/>
    <dgm:cxn modelId="{F3058D2B-C12B-4EF1-BD41-60C8BE7004F2}" type="presOf" srcId="{76ACB56A-C2C5-4A08-8250-E54DDA3F55BE}" destId="{DD589524-A873-461F-BE70-A3C0B1EB5610}" srcOrd="1" destOrd="0" presId="urn:microsoft.com/office/officeart/2005/8/layout/process1"/>
    <dgm:cxn modelId="{25575D39-B881-4557-B21B-20B3A02FE9E1}" type="presOf" srcId="{342C3D5C-2828-4F41-83EB-7ADC6BF46774}" destId="{A5B5D59C-C24F-48F0-A010-66D11486FBB0}" srcOrd="1" destOrd="0" presId="urn:microsoft.com/office/officeart/2005/8/layout/process1"/>
    <dgm:cxn modelId="{7945683F-D573-4145-B01D-ECD53AABF821}" type="presOf" srcId="{76ACB56A-C2C5-4A08-8250-E54DDA3F55BE}" destId="{8A76BCD5-E0EA-411D-85D8-75E2956FCDD9}" srcOrd="0" destOrd="0" presId="urn:microsoft.com/office/officeart/2005/8/layout/process1"/>
    <dgm:cxn modelId="{51AC9C66-3710-4EE4-8501-3576AD5EC7AB}" type="presOf" srcId="{6B27542F-E3F7-44B6-82D7-A7D3D0ADEBD6}" destId="{0CA10524-82BA-488F-9942-904D5022C0D5}" srcOrd="0" destOrd="0" presId="urn:microsoft.com/office/officeart/2005/8/layout/process1"/>
    <dgm:cxn modelId="{8F486172-96A0-4479-A165-29765913893D}" srcId="{CC599F9A-1853-4BD2-95A6-B3038F29A6BE}" destId="{6B27542F-E3F7-44B6-82D7-A7D3D0ADEBD6}" srcOrd="4" destOrd="0" parTransId="{0346AAF0-4150-4ACC-8DB4-F7B01C6CADB9}" sibTransId="{D383923B-C2CB-47E1-A6BF-0BF4E0646857}"/>
    <dgm:cxn modelId="{E92FBE54-FD63-4EA9-8257-4F91E72FC87F}" type="presOf" srcId="{CF7D7E86-2AA7-411A-86D1-112487EC2072}" destId="{6CFC94AD-42E6-4E4B-9616-A5E364EEA12D}" srcOrd="0" destOrd="0" presId="urn:microsoft.com/office/officeart/2005/8/layout/process1"/>
    <dgm:cxn modelId="{CC659358-DA6A-4A7D-83C2-3EF2EC51A49F}" srcId="{CC599F9A-1853-4BD2-95A6-B3038F29A6BE}" destId="{F5B5B8DD-F245-46AD-AD06-1E209B5936CE}" srcOrd="2" destOrd="0" parTransId="{C7380044-8885-4F59-A2DE-DE3AC3CC0D1A}" sibTransId="{CF7D7E86-2AA7-411A-86D1-112487EC2072}"/>
    <dgm:cxn modelId="{EC016A81-9139-425F-8448-FC981B06B85B}" type="presOf" srcId="{D383923B-C2CB-47E1-A6BF-0BF4E0646857}" destId="{94F2FD3E-06BB-4FC9-956B-34CCC13EF636}" srcOrd="1" destOrd="0" presId="urn:microsoft.com/office/officeart/2005/8/layout/process1"/>
    <dgm:cxn modelId="{A8FA6285-101F-4D19-8983-EE78E19ED2A6}" srcId="{CC599F9A-1853-4BD2-95A6-B3038F29A6BE}" destId="{7834848A-A7F4-4CA9-A1BA-CC0261429969}" srcOrd="3" destOrd="0" parTransId="{B2C11C62-0D52-41B9-9801-C03727EFEC96}" sibTransId="{4100BC60-A510-4CD3-8898-9607F9E7F844}"/>
    <dgm:cxn modelId="{0161C1A9-9EA4-4745-B7EA-8A53DC315A06}" srcId="{CC599F9A-1853-4BD2-95A6-B3038F29A6BE}" destId="{EB691F37-E62A-4EDE-A84A-1F8C0B07779E}" srcOrd="0" destOrd="0" parTransId="{87D5D0FD-4F81-47C9-8BF7-C03264BD55A0}" sibTransId="{76ACB56A-C2C5-4A08-8250-E54DDA3F55BE}"/>
    <dgm:cxn modelId="{55996AAC-A6D5-4303-B57F-87312707B517}" type="presOf" srcId="{CC599F9A-1853-4BD2-95A6-B3038F29A6BE}" destId="{612D7C33-F600-4BB0-A72D-6F8B44CAE16D}" srcOrd="0" destOrd="0" presId="urn:microsoft.com/office/officeart/2005/8/layout/process1"/>
    <dgm:cxn modelId="{125BD5B3-5B8B-43BF-9284-3597A7203D38}" type="presOf" srcId="{EB691F37-E62A-4EDE-A84A-1F8C0B07779E}" destId="{657E2920-2684-4347-AAF5-8BA0B3F630C0}" srcOrd="0" destOrd="0" presId="urn:microsoft.com/office/officeart/2005/8/layout/process1"/>
    <dgm:cxn modelId="{C46948B6-86FF-4958-8516-C9AECD969605}" srcId="{CC599F9A-1853-4BD2-95A6-B3038F29A6BE}" destId="{10C8BB77-9761-4BF9-B517-617B1648A779}" srcOrd="1" destOrd="0" parTransId="{2C64289B-6124-4C22-8A8B-6912503F6A89}" sibTransId="{342C3D5C-2828-4F41-83EB-7ADC6BF46774}"/>
    <dgm:cxn modelId="{D38BB8C7-6BF7-475E-9A35-4184B218C927}" type="presOf" srcId="{ACD78912-5D0B-40F0-B295-5AEA576FA5ED}" destId="{91CAC7BF-91B4-46DB-BB94-AE148D9C705D}" srcOrd="0" destOrd="0" presId="urn:microsoft.com/office/officeart/2005/8/layout/process1"/>
    <dgm:cxn modelId="{6F25C9D2-A46D-4110-8E4F-FD61DAC7C95D}" type="presOf" srcId="{D383923B-C2CB-47E1-A6BF-0BF4E0646857}" destId="{3F241F72-0DFD-4664-A43E-4E0980B7668F}" srcOrd="0" destOrd="0" presId="urn:microsoft.com/office/officeart/2005/8/layout/process1"/>
    <dgm:cxn modelId="{D885EFD7-DA36-4C4F-A6C2-EB0EC9C50942}" type="presOf" srcId="{4100BC60-A510-4CD3-8898-9607F9E7F844}" destId="{BAD7E66D-C195-4311-A344-6F3C7660A4F4}" srcOrd="1" destOrd="0" presId="urn:microsoft.com/office/officeart/2005/8/layout/process1"/>
    <dgm:cxn modelId="{7DAA55F2-D19E-411A-B5C5-38B2DF2FEB6F}" srcId="{CC599F9A-1853-4BD2-95A6-B3038F29A6BE}" destId="{ACD78912-5D0B-40F0-B295-5AEA576FA5ED}" srcOrd="5" destOrd="0" parTransId="{48AA9E23-2054-429F-B6CB-05C83E7AD883}" sibTransId="{6DCD92CB-83D8-47A2-819D-6B243A5B1600}"/>
    <dgm:cxn modelId="{EB81178F-1A20-4EB2-B028-4FC93A593852}" type="presParOf" srcId="{612D7C33-F600-4BB0-A72D-6F8B44CAE16D}" destId="{657E2920-2684-4347-AAF5-8BA0B3F630C0}" srcOrd="0" destOrd="0" presId="urn:microsoft.com/office/officeart/2005/8/layout/process1"/>
    <dgm:cxn modelId="{0B312A6C-F2AB-4D86-9765-AF04E38A1CE9}" type="presParOf" srcId="{612D7C33-F600-4BB0-A72D-6F8B44CAE16D}" destId="{8A76BCD5-E0EA-411D-85D8-75E2956FCDD9}" srcOrd="1" destOrd="0" presId="urn:microsoft.com/office/officeart/2005/8/layout/process1"/>
    <dgm:cxn modelId="{BC270C74-D21B-46EB-976B-F3250AAA1AB2}" type="presParOf" srcId="{8A76BCD5-E0EA-411D-85D8-75E2956FCDD9}" destId="{DD589524-A873-461F-BE70-A3C0B1EB5610}" srcOrd="0" destOrd="0" presId="urn:microsoft.com/office/officeart/2005/8/layout/process1"/>
    <dgm:cxn modelId="{AF30A9F4-8E16-4813-BF92-F1F44A9F2AC5}" type="presParOf" srcId="{612D7C33-F600-4BB0-A72D-6F8B44CAE16D}" destId="{7EF2AC00-0308-43B7-BC7D-F89C5AF3CFE4}" srcOrd="2" destOrd="0" presId="urn:microsoft.com/office/officeart/2005/8/layout/process1"/>
    <dgm:cxn modelId="{9542F906-4652-4EFE-81C1-262109523D8D}" type="presParOf" srcId="{612D7C33-F600-4BB0-A72D-6F8B44CAE16D}" destId="{24AEA7A7-81DB-45DD-B0BD-6D036A262F35}" srcOrd="3" destOrd="0" presId="urn:microsoft.com/office/officeart/2005/8/layout/process1"/>
    <dgm:cxn modelId="{78878A55-A2D5-4978-AE8F-55634F09EBEB}" type="presParOf" srcId="{24AEA7A7-81DB-45DD-B0BD-6D036A262F35}" destId="{A5B5D59C-C24F-48F0-A010-66D11486FBB0}" srcOrd="0" destOrd="0" presId="urn:microsoft.com/office/officeart/2005/8/layout/process1"/>
    <dgm:cxn modelId="{4023C028-C0DE-4033-8931-A04CBAD1DE58}" type="presParOf" srcId="{612D7C33-F600-4BB0-A72D-6F8B44CAE16D}" destId="{25368564-F5B7-4822-9787-16469A7675E7}" srcOrd="4" destOrd="0" presId="urn:microsoft.com/office/officeart/2005/8/layout/process1"/>
    <dgm:cxn modelId="{8B519AD9-3D31-4C0A-A560-6BC13BF54494}" type="presParOf" srcId="{612D7C33-F600-4BB0-A72D-6F8B44CAE16D}" destId="{6CFC94AD-42E6-4E4B-9616-A5E364EEA12D}" srcOrd="5" destOrd="0" presId="urn:microsoft.com/office/officeart/2005/8/layout/process1"/>
    <dgm:cxn modelId="{03611CB9-A677-4B27-BF7E-E37B4327880E}" type="presParOf" srcId="{6CFC94AD-42E6-4E4B-9616-A5E364EEA12D}" destId="{382BEE58-896C-41FD-BFA0-6EC46A7576BF}" srcOrd="0" destOrd="0" presId="urn:microsoft.com/office/officeart/2005/8/layout/process1"/>
    <dgm:cxn modelId="{AD42A499-41B2-4D83-B117-4E7E343376C7}" type="presParOf" srcId="{612D7C33-F600-4BB0-A72D-6F8B44CAE16D}" destId="{10AE9634-7CD2-489B-A1D1-491466809921}" srcOrd="6" destOrd="0" presId="urn:microsoft.com/office/officeart/2005/8/layout/process1"/>
    <dgm:cxn modelId="{16435962-45C6-4A5B-8538-ED66E30B2801}" type="presParOf" srcId="{612D7C33-F600-4BB0-A72D-6F8B44CAE16D}" destId="{F40127FC-0C44-4533-B255-FB7DC1D6F3F3}" srcOrd="7" destOrd="0" presId="urn:microsoft.com/office/officeart/2005/8/layout/process1"/>
    <dgm:cxn modelId="{1620E454-2ECA-4359-8A29-EF4B8F10A324}" type="presParOf" srcId="{F40127FC-0C44-4533-B255-FB7DC1D6F3F3}" destId="{BAD7E66D-C195-4311-A344-6F3C7660A4F4}" srcOrd="0" destOrd="0" presId="urn:microsoft.com/office/officeart/2005/8/layout/process1"/>
    <dgm:cxn modelId="{C8DB5CBF-D900-4360-B17F-86AA6413C74F}" type="presParOf" srcId="{612D7C33-F600-4BB0-A72D-6F8B44CAE16D}" destId="{0CA10524-82BA-488F-9942-904D5022C0D5}" srcOrd="8" destOrd="0" presId="urn:microsoft.com/office/officeart/2005/8/layout/process1"/>
    <dgm:cxn modelId="{D1664665-DD7C-4C9C-9F0A-402D23600E58}" type="presParOf" srcId="{612D7C33-F600-4BB0-A72D-6F8B44CAE16D}" destId="{3F241F72-0DFD-4664-A43E-4E0980B7668F}" srcOrd="9" destOrd="0" presId="urn:microsoft.com/office/officeart/2005/8/layout/process1"/>
    <dgm:cxn modelId="{F86D0318-ECAA-490B-AEE4-FDB5FF8063F2}" type="presParOf" srcId="{3F241F72-0DFD-4664-A43E-4E0980B7668F}" destId="{94F2FD3E-06BB-4FC9-956B-34CCC13EF636}" srcOrd="0" destOrd="0" presId="urn:microsoft.com/office/officeart/2005/8/layout/process1"/>
    <dgm:cxn modelId="{19C633DB-115D-400F-9033-CB215A7C84DF}" type="presParOf" srcId="{612D7C33-F600-4BB0-A72D-6F8B44CAE16D}" destId="{91CAC7BF-91B4-46DB-BB94-AE148D9C705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E2920-2684-4347-AAF5-8BA0B3F630C0}">
      <dsp:nvSpPr>
        <dsp:cNvPr id="0" name=""/>
        <dsp:cNvSpPr/>
      </dsp:nvSpPr>
      <dsp:spPr>
        <a:xfrm>
          <a:off x="0" y="2237994"/>
          <a:ext cx="1016000" cy="942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Load classifier model</a:t>
          </a:r>
        </a:p>
      </dsp:txBody>
      <dsp:txXfrm>
        <a:off x="27610" y="2265604"/>
        <a:ext cx="960780" cy="887457"/>
      </dsp:txXfrm>
    </dsp:sp>
    <dsp:sp modelId="{8A76BCD5-E0EA-411D-85D8-75E2956FCDD9}">
      <dsp:nvSpPr>
        <dsp:cNvPr id="0" name=""/>
        <dsp:cNvSpPr/>
      </dsp:nvSpPr>
      <dsp:spPr>
        <a:xfrm>
          <a:off x="11175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117599" y="2633743"/>
        <a:ext cx="150774" cy="151180"/>
      </dsp:txXfrm>
    </dsp:sp>
    <dsp:sp modelId="{7EF2AC00-0308-43B7-BC7D-F89C5AF3CFE4}">
      <dsp:nvSpPr>
        <dsp:cNvPr id="0" name=""/>
        <dsp:cNvSpPr/>
      </dsp:nvSpPr>
      <dsp:spPr>
        <a:xfrm>
          <a:off x="1422399" y="2237994"/>
          <a:ext cx="1016000" cy="942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Capture image/video</a:t>
          </a:r>
        </a:p>
      </dsp:txBody>
      <dsp:txXfrm>
        <a:off x="1450009" y="2265604"/>
        <a:ext cx="960780" cy="887457"/>
      </dsp:txXfrm>
    </dsp:sp>
    <dsp:sp modelId="{24AEA7A7-81DB-45DD-B0BD-6D036A262F35}">
      <dsp:nvSpPr>
        <dsp:cNvPr id="0" name=""/>
        <dsp:cNvSpPr/>
      </dsp:nvSpPr>
      <dsp:spPr>
        <a:xfrm>
          <a:off x="25399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539999" y="2633743"/>
        <a:ext cx="150774" cy="151180"/>
      </dsp:txXfrm>
    </dsp:sp>
    <dsp:sp modelId="{25368564-F5B7-4822-9787-16469A7675E7}">
      <dsp:nvSpPr>
        <dsp:cNvPr id="0" name=""/>
        <dsp:cNvSpPr/>
      </dsp:nvSpPr>
      <dsp:spPr>
        <a:xfrm>
          <a:off x="2844799" y="2237994"/>
          <a:ext cx="1016000" cy="942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Detect Faces in stream and crop faces of 120x120.</a:t>
          </a:r>
        </a:p>
      </dsp:txBody>
      <dsp:txXfrm>
        <a:off x="2872409" y="2265604"/>
        <a:ext cx="960780" cy="887457"/>
      </dsp:txXfrm>
    </dsp:sp>
    <dsp:sp modelId="{6CFC94AD-42E6-4E4B-9616-A5E364EEA12D}">
      <dsp:nvSpPr>
        <dsp:cNvPr id="0" name=""/>
        <dsp:cNvSpPr/>
      </dsp:nvSpPr>
      <dsp:spPr>
        <a:xfrm>
          <a:off x="3962400" y="2583349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962400" y="2633743"/>
        <a:ext cx="150774" cy="151180"/>
      </dsp:txXfrm>
    </dsp:sp>
    <dsp:sp modelId="{10AE9634-7CD2-489B-A1D1-491466809921}">
      <dsp:nvSpPr>
        <dsp:cNvPr id="0" name=""/>
        <dsp:cNvSpPr/>
      </dsp:nvSpPr>
      <dsp:spPr>
        <a:xfrm>
          <a:off x="4267199" y="2237994"/>
          <a:ext cx="1016000" cy="942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Extract each Face ROI</a:t>
          </a:r>
        </a:p>
      </dsp:txBody>
      <dsp:txXfrm>
        <a:off x="4294809" y="2265604"/>
        <a:ext cx="960780" cy="887457"/>
      </dsp:txXfrm>
    </dsp:sp>
    <dsp:sp modelId="{F40127FC-0C44-4533-B255-FB7DC1D6F3F3}">
      <dsp:nvSpPr>
        <dsp:cNvPr id="0" name=""/>
        <dsp:cNvSpPr/>
      </dsp:nvSpPr>
      <dsp:spPr>
        <a:xfrm>
          <a:off x="5384799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384799" y="2633743"/>
        <a:ext cx="150774" cy="151180"/>
      </dsp:txXfrm>
    </dsp:sp>
    <dsp:sp modelId="{0CA10524-82BA-488F-9942-904D5022C0D5}">
      <dsp:nvSpPr>
        <dsp:cNvPr id="0" name=""/>
        <dsp:cNvSpPr/>
      </dsp:nvSpPr>
      <dsp:spPr>
        <a:xfrm>
          <a:off x="5689599" y="2237994"/>
          <a:ext cx="1016000" cy="942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Apply model to each face ROI</a:t>
          </a:r>
        </a:p>
      </dsp:txBody>
      <dsp:txXfrm>
        <a:off x="5717209" y="2265604"/>
        <a:ext cx="960780" cy="887457"/>
      </dsp:txXfrm>
    </dsp:sp>
    <dsp:sp modelId="{3F241F72-0DFD-4664-A43E-4E0980B7668F}">
      <dsp:nvSpPr>
        <dsp:cNvPr id="0" name=""/>
        <dsp:cNvSpPr/>
      </dsp:nvSpPr>
      <dsp:spPr>
        <a:xfrm>
          <a:off x="6807200" y="2583349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807200" y="2633743"/>
        <a:ext cx="150774" cy="151180"/>
      </dsp:txXfrm>
    </dsp:sp>
    <dsp:sp modelId="{91CAC7BF-91B4-46DB-BB94-AE148D9C705D}">
      <dsp:nvSpPr>
        <dsp:cNvPr id="0" name=""/>
        <dsp:cNvSpPr/>
      </dsp:nvSpPr>
      <dsp:spPr>
        <a:xfrm>
          <a:off x="7112000" y="2237994"/>
          <a:ext cx="1016000" cy="942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Alarm if covered or threat detected.</a:t>
          </a:r>
        </a:p>
      </dsp:txBody>
      <dsp:txXfrm>
        <a:off x="7139610" y="2265604"/>
        <a:ext cx="960780" cy="88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87E16B-47BD-4F89-8944-2BBB9757CA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C3275-41AF-4B6C-869B-F91B8BF1370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313697-CC51-4937-BDCD-3AC579806D9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EEA327-F231-4054-BB07-3AF7DE48D47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AD477A1-6AC8-47C4-BE94-FC88019BD6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F89367-1D04-43B8-846C-B7DDE51918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8B01E5-6D07-40BA-BC19-09312D4005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FCAA57D-D572-4AF8-B3F8-07AA7D2E53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79E4CF-F3F2-4767-B208-CF4405187E3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F296CA-1EC0-400F-9D87-B8F8A7FFE3B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38B2E2-9EB2-4F73-8AB1-66DBAD9DF3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BB8066-4076-4949-B911-71FA4549182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2C0700-F96E-4B89-BA54-76621149D4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9B6B2DF-78AC-4217-99AD-3ADB11AA4F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471524-9B40-44D1-A031-354ACDE00E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9254E0-F331-40FE-B4D0-7EC2389DCC0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213D0B-35DC-45BF-85B4-D4C9C608480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A01258-D1A1-44A1-847E-606FEA705D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19649B4-C98E-44E8-AE56-8EAB99A716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0A54618-F2F7-4552-A593-7829ADB15C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7AC1CA1-946B-455D-9382-C6342DB6546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232AFCB-65E2-46C8-B2D6-35040C671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D66B3A-AA83-4E19-8BCD-7827929CB4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6F1CABA-7998-4346-BE72-774616AB5C6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9AC1171-7872-4D66-B7E5-6062C91BEC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738E28-82E6-422E-AD00-928B960CA6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7FE6881-12A4-4696-95CA-52CB488823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341B2D1-9E76-424C-BDD4-CD1AB8D201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1C8A53-1A2C-48F0-B218-1AD186B6E8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D414203-5BF1-41C4-9C90-54AD629436E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38DC5C-E122-4126-9168-1FA8D20A06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2C6FBA-480E-4240-8BF2-244E3B4773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31DF15-E69D-4F7F-A7CA-CDE312E88C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B817A5-C47B-4106-85D7-EC02CF3479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FDC812-4D0C-41DC-8B56-BFB9E4B7A1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A2D64-30E3-4443-9121-A86151EEE5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EACB15E-0F46-49E5-AB54-8FB40C162C0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613402-321C-4E07-B3AC-87011837A01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F9D2F16-7E3F-4810-A94C-099716793C3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8FC"/>
            </a:gs>
            <a:gs pos="100000">
              <a:srgbClr val="ABC0E4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1E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as_q=Keras+documentation%3A+About+Keras&amp;as_occt=title&amp;hl=en&amp;as_sdt=0%2C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cholar.google.com/scholar?as_q=An+approach+to+face+detection+and+recognition&amp;as_occt=title&amp;hl=en&amp;as_sdt=0%2C31" TargetMode="External"/><Relationship Id="rId4" Type="http://schemas.openxmlformats.org/officeDocument/2006/relationships/hyperlink" Target="https://scholar.google.com/scholar?as_q=OpenCV&amp;as_occt=title&amp;hl=en&amp;as_sdt=0%2C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croll: Horizontal 11"/>
          <p:cNvSpPr/>
          <p:nvPr/>
        </p:nvSpPr>
        <p:spPr>
          <a:xfrm>
            <a:off x="6577920" y="3126240"/>
            <a:ext cx="5492160" cy="1794600"/>
          </a:xfrm>
          <a:prstGeom prst="horizontalScroll">
            <a:avLst>
              <a:gd name="adj" fmla="val 12500"/>
            </a:avLst>
          </a:prstGeom>
          <a:solidFill>
            <a:srgbClr val="4472C4"/>
          </a:solidFill>
          <a:ln>
            <a:solidFill>
              <a:srgbClr val="ED7D31"/>
            </a:solidFill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3" name="Scroll: Horizontal 12"/>
          <p:cNvSpPr/>
          <p:nvPr/>
        </p:nvSpPr>
        <p:spPr>
          <a:xfrm>
            <a:off x="6517440" y="4618080"/>
            <a:ext cx="5492160" cy="1794600"/>
          </a:xfrm>
          <a:prstGeom prst="horizontalScroll">
            <a:avLst>
              <a:gd name="adj" fmla="val 12500"/>
            </a:avLst>
          </a:prstGeom>
          <a:solidFill>
            <a:srgbClr val="4472C4"/>
          </a:solidFill>
          <a:ln>
            <a:solidFill>
              <a:srgbClr val="ED7D31"/>
            </a:solidFill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4" name="Scroll: Horizontal 7"/>
          <p:cNvSpPr/>
          <p:nvPr/>
        </p:nvSpPr>
        <p:spPr>
          <a:xfrm>
            <a:off x="569880" y="4858560"/>
            <a:ext cx="5628240" cy="1676880"/>
          </a:xfrm>
          <a:prstGeom prst="horizontalScroll">
            <a:avLst>
              <a:gd name="adj" fmla="val 12500"/>
            </a:avLst>
          </a:prstGeom>
          <a:solidFill>
            <a:srgbClr val="4472C4"/>
          </a:solidFill>
          <a:ln>
            <a:solidFill>
              <a:srgbClr val="ED7D31"/>
            </a:solidFill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5" name="Scroll: Horizontal 5"/>
          <p:cNvSpPr/>
          <p:nvPr/>
        </p:nvSpPr>
        <p:spPr>
          <a:xfrm>
            <a:off x="603000" y="3128400"/>
            <a:ext cx="5492160" cy="1794600"/>
          </a:xfrm>
          <a:prstGeom prst="horizontalScroll">
            <a:avLst>
              <a:gd name="adj" fmla="val 12500"/>
            </a:avLst>
          </a:prstGeom>
          <a:solidFill>
            <a:srgbClr val="4472C4"/>
          </a:solidFill>
          <a:ln>
            <a:solidFill>
              <a:srgbClr val="ED7D31"/>
            </a:solidFill>
          </a:ln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23880" y="1980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6000" b="0" strike="noStrike" spc="-1">
                <a:solidFill>
                  <a:schemeClr val="accent5">
                    <a:lumMod val="75000"/>
                  </a:schemeClr>
                </a:solidFill>
                <a:latin typeface="Calibri Light"/>
              </a:rPr>
              <a:t>Face-Mask-Detection-for-ATM-Security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787440" y="3417840"/>
            <a:ext cx="5343120" cy="294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	Jay Prakash Pandey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	12019002004044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Institute of engineering and management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                 Rohan Das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	1201900204440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Institute of engineering and management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Subtitle 2"/>
          <p:cNvSpPr/>
          <p:nvPr/>
        </p:nvSpPr>
        <p:spPr>
          <a:xfrm>
            <a:off x="752040" y="3417840"/>
            <a:ext cx="5343120" cy="294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60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	Pro. Kajari Sur(Mentor)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	Professor ,IT- department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Institute of engineering and management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	Abhishek Anand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	12019002004044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Institute of engineering and management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4"/>
          <p:cNvSpPr/>
          <p:nvPr/>
        </p:nvSpPr>
        <p:spPr>
          <a:xfrm>
            <a:off x="752040" y="2961360"/>
            <a:ext cx="2931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Presented by: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Picture 9" descr="design-444b67ed-cd7e-4f96-aa0b-a4a19fe382d0.png"/>
          <p:cNvPicPr/>
          <p:nvPr/>
        </p:nvPicPr>
        <p:blipFill>
          <a:blip r:embed="rId2"/>
          <a:stretch/>
        </p:blipFill>
        <p:spPr>
          <a:xfrm>
            <a:off x="11437200" y="0"/>
            <a:ext cx="753840" cy="52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1"/>
          <p:cNvPicPr/>
          <p:nvPr/>
        </p:nvPicPr>
        <p:blipFill>
          <a:blip r:embed="rId2"/>
          <a:stretch/>
        </p:blipFill>
        <p:spPr>
          <a:xfrm>
            <a:off x="0" y="-95760"/>
            <a:ext cx="12191400" cy="69530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2" descr="design-444b67ed-cd7e-4f96-aa0b-a4a19fe382d0.png"/>
          <p:cNvPicPr/>
          <p:nvPr/>
        </p:nvPicPr>
        <p:blipFill>
          <a:blip r:embed="rId3"/>
          <a:stretch/>
        </p:blipFill>
        <p:spPr>
          <a:xfrm>
            <a:off x="11347920" y="0"/>
            <a:ext cx="753840" cy="52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llout: Down Arrow 4"/>
          <p:cNvSpPr/>
          <p:nvPr/>
        </p:nvSpPr>
        <p:spPr>
          <a:xfrm>
            <a:off x="5320080" y="477000"/>
            <a:ext cx="358632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2815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0" strike="noStrike" spc="-1">
                <a:solidFill>
                  <a:srgbClr val="FFFFFF"/>
                </a:solidFill>
                <a:latin typeface="Calibri Light"/>
              </a:rPr>
              <a:t>		1.Introduction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960520" y="1802520"/>
            <a:ext cx="5614920" cy="421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1500" lnSpcReduction="20000"/>
          </a:bodyPr>
          <a:lstStyle/>
          <a:p>
            <a:pPr marL="207000" indent="-207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Automated Teller Machine is a computerized machine that provides the customers of banks the facility of accessing their accounts for dispensing cash and to carry out other financial transactions without the need of actually visiting a bank branch.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07000" indent="-207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Services available through an ATM include: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41436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Make deposits of cash and checks.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1436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Withdraw cash.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1436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Transfer money between accounts.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41436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Obtain account balance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Picture 3" descr="design-444b67ed-cd7e-4f96-aa0b-a4a19fe382d0.png"/>
          <p:cNvPicPr/>
          <p:nvPr/>
        </p:nvPicPr>
        <p:blipFill>
          <a:blip r:embed="rId2"/>
          <a:stretch/>
        </p:blipFill>
        <p:spPr>
          <a:xfrm>
            <a:off x="11437200" y="0"/>
            <a:ext cx="753840" cy="523080"/>
          </a:xfrm>
          <a:prstGeom prst="rect">
            <a:avLst/>
          </a:prstGeom>
          <a:ln w="0">
            <a:noFill/>
          </a:ln>
        </p:spPr>
      </p:pic>
      <p:sp>
        <p:nvSpPr>
          <p:cNvPr id="175" name="Picture 5"/>
          <p:cNvSpPr/>
          <p:nvPr/>
        </p:nvSpPr>
        <p:spPr>
          <a:xfrm>
            <a:off x="0" y="0"/>
            <a:ext cx="6299640" cy="6875640"/>
          </a:xfrm>
          <a:custGeom>
            <a:avLst/>
            <a:gdLst>
              <a:gd name="textAreaLeft" fmla="*/ 0 w 6299640"/>
              <a:gd name="textAreaRight" fmla="*/ 6300360 w 6299640"/>
              <a:gd name="textAreaTop" fmla="*/ 0 h 6875640"/>
              <a:gd name="textAreaBottom" fmla="*/ 6876360 h 6875640"/>
            </a:gdLst>
            <a:ahLst/>
            <a:cxnLst/>
            <a:rect l="textAreaLeft" t="textAreaTop" r="textAreaRight" b="textAreaBottom"/>
            <a:pathLst>
              <a:path w="6797127" h="6847853">
                <a:moveTo>
                  <a:pt x="2817444" y="6309737"/>
                </a:moveTo>
                <a:cubicBezTo>
                  <a:pt x="2894937" y="6309737"/>
                  <a:pt x="2972429" y="6339299"/>
                  <a:pt x="3031554" y="6398424"/>
                </a:cubicBezTo>
                <a:lnTo>
                  <a:pt x="3480983" y="6847853"/>
                </a:lnTo>
                <a:lnTo>
                  <a:pt x="2153905" y="6847853"/>
                </a:lnTo>
                <a:lnTo>
                  <a:pt x="2603334" y="6398424"/>
                </a:lnTo>
                <a:cubicBezTo>
                  <a:pt x="2662459" y="6339299"/>
                  <a:pt x="2739952" y="6309737"/>
                  <a:pt x="2817444" y="6309737"/>
                </a:cubicBezTo>
                <a:close/>
                <a:moveTo>
                  <a:pt x="4213737" y="4947739"/>
                </a:moveTo>
                <a:cubicBezTo>
                  <a:pt x="4291229" y="4947739"/>
                  <a:pt x="4368723" y="4977302"/>
                  <a:pt x="4427847" y="5036426"/>
                </a:cubicBezTo>
                <a:lnTo>
                  <a:pt x="5336726" y="5945306"/>
                </a:lnTo>
                <a:cubicBezTo>
                  <a:pt x="5454976" y="6063555"/>
                  <a:pt x="5454976" y="6255276"/>
                  <a:pt x="5336726" y="6373525"/>
                </a:cubicBezTo>
                <a:lnTo>
                  <a:pt x="4862399" y="6847853"/>
                </a:lnTo>
                <a:lnTo>
                  <a:pt x="3565075" y="6847853"/>
                </a:lnTo>
                <a:lnTo>
                  <a:pt x="3090747" y="6373525"/>
                </a:lnTo>
                <a:cubicBezTo>
                  <a:pt x="2972498" y="6255276"/>
                  <a:pt x="2972498" y="6063555"/>
                  <a:pt x="3090747" y="5945306"/>
                </a:cubicBezTo>
                <a:lnTo>
                  <a:pt x="3999627" y="5036426"/>
                </a:lnTo>
                <a:cubicBezTo>
                  <a:pt x="4058752" y="4977301"/>
                  <a:pt x="4136244" y="4947739"/>
                  <a:pt x="4213737" y="4947739"/>
                </a:cubicBezTo>
                <a:close/>
                <a:moveTo>
                  <a:pt x="1426103" y="4918395"/>
                </a:moveTo>
                <a:cubicBezTo>
                  <a:pt x="1503594" y="4918395"/>
                  <a:pt x="1581088" y="4947958"/>
                  <a:pt x="1640212" y="5007083"/>
                </a:cubicBezTo>
                <a:lnTo>
                  <a:pt x="2549091" y="5915962"/>
                </a:lnTo>
                <a:cubicBezTo>
                  <a:pt x="2667341" y="6034211"/>
                  <a:pt x="2667341" y="6225932"/>
                  <a:pt x="2549091" y="6344181"/>
                </a:cubicBezTo>
                <a:lnTo>
                  <a:pt x="2045419" y="6847853"/>
                </a:lnTo>
                <a:lnTo>
                  <a:pt x="806786" y="6847853"/>
                </a:lnTo>
                <a:lnTo>
                  <a:pt x="303114" y="6344181"/>
                </a:lnTo>
                <a:cubicBezTo>
                  <a:pt x="184864" y="6225932"/>
                  <a:pt x="184864" y="6034211"/>
                  <a:pt x="303114" y="5915962"/>
                </a:cubicBezTo>
                <a:lnTo>
                  <a:pt x="1211993" y="5007082"/>
                </a:lnTo>
                <a:cubicBezTo>
                  <a:pt x="1271117" y="4947958"/>
                  <a:pt x="1348611" y="4918395"/>
                  <a:pt x="1426103" y="4918395"/>
                </a:cubicBezTo>
                <a:close/>
                <a:moveTo>
                  <a:pt x="5585451" y="3556398"/>
                </a:moveTo>
                <a:cubicBezTo>
                  <a:pt x="5662944" y="3556398"/>
                  <a:pt x="5740436" y="3585960"/>
                  <a:pt x="5799561" y="3645085"/>
                </a:cubicBezTo>
                <a:lnTo>
                  <a:pt x="6708441" y="4553965"/>
                </a:lnTo>
                <a:cubicBezTo>
                  <a:pt x="6826690" y="4672214"/>
                  <a:pt x="6826690" y="4863935"/>
                  <a:pt x="6708441" y="4982185"/>
                </a:cubicBezTo>
                <a:lnTo>
                  <a:pt x="5799561" y="5891064"/>
                </a:lnTo>
                <a:cubicBezTo>
                  <a:pt x="5681311" y="6009314"/>
                  <a:pt x="5489591" y="6009314"/>
                  <a:pt x="5371341" y="5891064"/>
                </a:cubicBezTo>
                <a:lnTo>
                  <a:pt x="4462462" y="4982185"/>
                </a:lnTo>
                <a:cubicBezTo>
                  <a:pt x="4344212" y="4863935"/>
                  <a:pt x="4344212" y="4672214"/>
                  <a:pt x="4462462" y="4553965"/>
                </a:cubicBezTo>
                <a:lnTo>
                  <a:pt x="5371341" y="3645085"/>
                </a:lnTo>
                <a:cubicBezTo>
                  <a:pt x="5430466" y="3585960"/>
                  <a:pt x="5507959" y="3556398"/>
                  <a:pt x="5585451" y="3556398"/>
                </a:cubicBezTo>
                <a:close/>
                <a:moveTo>
                  <a:pt x="2822395" y="3556397"/>
                </a:moveTo>
                <a:cubicBezTo>
                  <a:pt x="2899888" y="3556398"/>
                  <a:pt x="2977380" y="3585960"/>
                  <a:pt x="3036505" y="3645084"/>
                </a:cubicBezTo>
                <a:lnTo>
                  <a:pt x="3945384" y="4553964"/>
                </a:lnTo>
                <a:cubicBezTo>
                  <a:pt x="4063633" y="4672213"/>
                  <a:pt x="4063634" y="4863934"/>
                  <a:pt x="3945385" y="4982184"/>
                </a:cubicBezTo>
                <a:lnTo>
                  <a:pt x="3036504" y="5891063"/>
                </a:lnTo>
                <a:cubicBezTo>
                  <a:pt x="2918255" y="6009312"/>
                  <a:pt x="2726535" y="6009313"/>
                  <a:pt x="2608285" y="5891064"/>
                </a:cubicBezTo>
                <a:lnTo>
                  <a:pt x="1699406" y="4982184"/>
                </a:lnTo>
                <a:cubicBezTo>
                  <a:pt x="1581156" y="4863934"/>
                  <a:pt x="1581157" y="4672213"/>
                  <a:pt x="1699406" y="4553964"/>
                </a:cubicBezTo>
                <a:lnTo>
                  <a:pt x="2608285" y="3645084"/>
                </a:lnTo>
                <a:cubicBezTo>
                  <a:pt x="2667410" y="3585960"/>
                  <a:pt x="2744903" y="3556398"/>
                  <a:pt x="2822395" y="3556397"/>
                </a:cubicBezTo>
                <a:close/>
                <a:moveTo>
                  <a:pt x="34760" y="3527053"/>
                </a:moveTo>
                <a:cubicBezTo>
                  <a:pt x="112253" y="3527053"/>
                  <a:pt x="189745" y="3556615"/>
                  <a:pt x="248870" y="3615740"/>
                </a:cubicBezTo>
                <a:lnTo>
                  <a:pt x="1157750" y="4524619"/>
                </a:lnTo>
                <a:cubicBezTo>
                  <a:pt x="1275999" y="4642868"/>
                  <a:pt x="1275999" y="4834589"/>
                  <a:pt x="1157749" y="4952839"/>
                </a:cubicBezTo>
                <a:lnTo>
                  <a:pt x="248870" y="5861718"/>
                </a:lnTo>
                <a:cubicBezTo>
                  <a:pt x="189745" y="5920843"/>
                  <a:pt x="112253" y="5950405"/>
                  <a:pt x="34760" y="5950405"/>
                </a:cubicBezTo>
                <a:lnTo>
                  <a:pt x="0" y="5947073"/>
                </a:lnTo>
                <a:lnTo>
                  <a:pt x="0" y="3530385"/>
                </a:lnTo>
                <a:close/>
                <a:moveTo>
                  <a:pt x="4194109" y="2165056"/>
                </a:moveTo>
                <a:cubicBezTo>
                  <a:pt x="4271601" y="2165056"/>
                  <a:pt x="4349095" y="2194619"/>
                  <a:pt x="4408220" y="2253745"/>
                </a:cubicBezTo>
                <a:lnTo>
                  <a:pt x="5317099" y="3162624"/>
                </a:lnTo>
                <a:cubicBezTo>
                  <a:pt x="5435349" y="3280873"/>
                  <a:pt x="5435348" y="3472593"/>
                  <a:pt x="5317099" y="3590843"/>
                </a:cubicBezTo>
                <a:lnTo>
                  <a:pt x="4408219" y="4499722"/>
                </a:lnTo>
                <a:cubicBezTo>
                  <a:pt x="4289969" y="4617972"/>
                  <a:pt x="4098248" y="4617972"/>
                  <a:pt x="3979999" y="4499722"/>
                </a:cubicBezTo>
                <a:lnTo>
                  <a:pt x="3071120" y="3590843"/>
                </a:lnTo>
                <a:cubicBezTo>
                  <a:pt x="2952870" y="3472593"/>
                  <a:pt x="2952870" y="3280873"/>
                  <a:pt x="3071120" y="3162624"/>
                </a:cubicBezTo>
                <a:lnTo>
                  <a:pt x="3980000" y="2253744"/>
                </a:lnTo>
                <a:cubicBezTo>
                  <a:pt x="4039124" y="2194619"/>
                  <a:pt x="4116616" y="2165056"/>
                  <a:pt x="4194109" y="2165056"/>
                </a:cubicBezTo>
                <a:close/>
                <a:moveTo>
                  <a:pt x="1431052" y="2165056"/>
                </a:moveTo>
                <a:cubicBezTo>
                  <a:pt x="1508545" y="2165055"/>
                  <a:pt x="1586038" y="2194619"/>
                  <a:pt x="1645162" y="2253742"/>
                </a:cubicBezTo>
                <a:lnTo>
                  <a:pt x="2554041" y="3162622"/>
                </a:lnTo>
                <a:cubicBezTo>
                  <a:pt x="2672291" y="3280872"/>
                  <a:pt x="2672291" y="3472591"/>
                  <a:pt x="2554041" y="3590842"/>
                </a:cubicBezTo>
                <a:lnTo>
                  <a:pt x="1645161" y="4499720"/>
                </a:lnTo>
                <a:cubicBezTo>
                  <a:pt x="1526913" y="4617969"/>
                  <a:pt x="1335193" y="4617969"/>
                  <a:pt x="1216943" y="4499720"/>
                </a:cubicBezTo>
                <a:lnTo>
                  <a:pt x="308063" y="3590842"/>
                </a:lnTo>
                <a:cubicBezTo>
                  <a:pt x="189814" y="3472591"/>
                  <a:pt x="189814" y="3280871"/>
                  <a:pt x="308063" y="3162622"/>
                </a:cubicBezTo>
                <a:lnTo>
                  <a:pt x="1216942" y="2253742"/>
                </a:lnTo>
                <a:cubicBezTo>
                  <a:pt x="1276068" y="2194618"/>
                  <a:pt x="1353560" y="2165056"/>
                  <a:pt x="1431052" y="2165056"/>
                </a:cubicBezTo>
                <a:close/>
                <a:moveTo>
                  <a:pt x="2802766" y="773714"/>
                </a:moveTo>
                <a:cubicBezTo>
                  <a:pt x="2880259" y="773713"/>
                  <a:pt x="2957751" y="803277"/>
                  <a:pt x="3016876" y="862402"/>
                </a:cubicBezTo>
                <a:lnTo>
                  <a:pt x="3925755" y="1771281"/>
                </a:lnTo>
                <a:cubicBezTo>
                  <a:pt x="4044006" y="1889530"/>
                  <a:pt x="4044005" y="2081251"/>
                  <a:pt x="3925756" y="2199500"/>
                </a:cubicBezTo>
                <a:lnTo>
                  <a:pt x="3016876" y="3108379"/>
                </a:lnTo>
                <a:cubicBezTo>
                  <a:pt x="2898626" y="3226630"/>
                  <a:pt x="2706905" y="3226630"/>
                  <a:pt x="2588657" y="3108380"/>
                </a:cubicBezTo>
                <a:lnTo>
                  <a:pt x="1679777" y="2199500"/>
                </a:lnTo>
                <a:cubicBezTo>
                  <a:pt x="1561527" y="2081251"/>
                  <a:pt x="1561528" y="1889530"/>
                  <a:pt x="1679777" y="1771281"/>
                </a:cubicBezTo>
                <a:lnTo>
                  <a:pt x="2588656" y="862402"/>
                </a:lnTo>
                <a:cubicBezTo>
                  <a:pt x="2647781" y="803276"/>
                  <a:pt x="2725273" y="773713"/>
                  <a:pt x="2802766" y="773714"/>
                </a:cubicBezTo>
                <a:close/>
                <a:moveTo>
                  <a:pt x="39709" y="773713"/>
                </a:moveTo>
                <a:cubicBezTo>
                  <a:pt x="117203" y="773713"/>
                  <a:pt x="194694" y="803275"/>
                  <a:pt x="253819" y="862400"/>
                </a:cubicBezTo>
                <a:lnTo>
                  <a:pt x="1162699" y="1771279"/>
                </a:lnTo>
                <a:cubicBezTo>
                  <a:pt x="1280949" y="1889529"/>
                  <a:pt x="1280948" y="2081250"/>
                  <a:pt x="1162699" y="2199499"/>
                </a:cubicBezTo>
                <a:lnTo>
                  <a:pt x="253819" y="3108379"/>
                </a:lnTo>
                <a:cubicBezTo>
                  <a:pt x="194695" y="3167505"/>
                  <a:pt x="117203" y="3197067"/>
                  <a:pt x="39710" y="3197067"/>
                </a:cubicBezTo>
                <a:lnTo>
                  <a:pt x="0" y="3193261"/>
                </a:lnTo>
                <a:lnTo>
                  <a:pt x="0" y="777518"/>
                </a:lnTo>
                <a:close/>
                <a:moveTo>
                  <a:pt x="3443155" y="0"/>
                </a:moveTo>
                <a:lnTo>
                  <a:pt x="4929257" y="0"/>
                </a:lnTo>
                <a:lnTo>
                  <a:pt x="5309196" y="379938"/>
                </a:lnTo>
                <a:cubicBezTo>
                  <a:pt x="5427445" y="498188"/>
                  <a:pt x="5427445" y="689908"/>
                  <a:pt x="5309196" y="808158"/>
                </a:cubicBezTo>
                <a:lnTo>
                  <a:pt x="4400317" y="1717038"/>
                </a:lnTo>
                <a:cubicBezTo>
                  <a:pt x="4282067" y="1835287"/>
                  <a:pt x="4090346" y="1835287"/>
                  <a:pt x="3972096" y="1717038"/>
                </a:cubicBezTo>
                <a:lnTo>
                  <a:pt x="3063217" y="808158"/>
                </a:lnTo>
                <a:cubicBezTo>
                  <a:pt x="2944967" y="689908"/>
                  <a:pt x="2944967" y="498188"/>
                  <a:pt x="3063217" y="379938"/>
                </a:cubicBezTo>
                <a:close/>
                <a:moveTo>
                  <a:pt x="668373" y="0"/>
                </a:moveTo>
                <a:lnTo>
                  <a:pt x="2154474" y="0"/>
                </a:lnTo>
                <a:lnTo>
                  <a:pt x="2534413" y="379938"/>
                </a:lnTo>
                <a:cubicBezTo>
                  <a:pt x="2652662" y="498188"/>
                  <a:pt x="2652662" y="689908"/>
                  <a:pt x="2534413" y="808158"/>
                </a:cubicBezTo>
                <a:lnTo>
                  <a:pt x="1625533" y="1717038"/>
                </a:lnTo>
                <a:cubicBezTo>
                  <a:pt x="1507283" y="1835287"/>
                  <a:pt x="1315563" y="1835288"/>
                  <a:pt x="1197314" y="1717038"/>
                </a:cubicBezTo>
                <a:lnTo>
                  <a:pt x="288434" y="808159"/>
                </a:lnTo>
                <a:cubicBezTo>
                  <a:pt x="170185" y="689909"/>
                  <a:pt x="170185" y="498188"/>
                  <a:pt x="288434" y="379939"/>
                </a:cubicBez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allout: Down Arrow 3"/>
          <p:cNvSpPr/>
          <p:nvPr/>
        </p:nvSpPr>
        <p:spPr>
          <a:xfrm>
            <a:off x="2746080" y="365040"/>
            <a:ext cx="669960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746080" y="365040"/>
            <a:ext cx="6699600" cy="836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0" strike="noStrike" spc="-1">
                <a:solidFill>
                  <a:srgbClr val="FFFFFF"/>
                </a:solidFill>
                <a:latin typeface="Calibri Light"/>
              </a:rPr>
              <a:t>Why we need this project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Content Placeholder 4"/>
          <p:cNvPicPr/>
          <p:nvPr/>
        </p:nvPicPr>
        <p:blipFill>
          <a:blip r:embed="rId2"/>
          <a:stretch/>
        </p:blipFill>
        <p:spPr>
          <a:xfrm>
            <a:off x="6095880" y="2520000"/>
            <a:ext cx="5668920" cy="37890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2" descr="design-444b67ed-cd7e-4f96-aa0b-a4a19fe382d0.png"/>
          <p:cNvPicPr/>
          <p:nvPr/>
        </p:nvPicPr>
        <p:blipFill>
          <a:blip r:embed="rId3"/>
          <a:stretch/>
        </p:blipFill>
        <p:spPr>
          <a:xfrm>
            <a:off x="11437200" y="0"/>
            <a:ext cx="753840" cy="52308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79"/>
          <p:cNvSpPr/>
          <p:nvPr/>
        </p:nvSpPr>
        <p:spPr>
          <a:xfrm>
            <a:off x="720000" y="2147400"/>
            <a:ext cx="5400000" cy="23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As we can see from data collected by RBI from 2004-2010 there is exponential increase of ATM attacks, we come with solution which provides: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Security: Our Project provides a higher level of security.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Reliable: Our model is more reliable in providing security by using image processing,which avoids the various attacks in ATM system.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AI model : The chance given for hackers to make use of covered face is strictly avoided, which makes ATM more secure.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Low cost: This required less amount of hardware and easy to implement anywhere.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IOT: Internet of things our model make easy to interact with system and take action as need which use M2M service.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llout: Down Arrow 5"/>
          <p:cNvSpPr/>
          <p:nvPr/>
        </p:nvSpPr>
        <p:spPr>
          <a:xfrm>
            <a:off x="5091480" y="599760"/>
            <a:ext cx="358632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96480" y="261720"/>
            <a:ext cx="637632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0" strike="noStrike" spc="-1">
                <a:solidFill>
                  <a:srgbClr val="FFFFFF"/>
                </a:solidFill>
                <a:latin typeface="Calibri Light"/>
              </a:rPr>
              <a:t>Features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5880" y="2282760"/>
            <a:ext cx="542844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Surveillance camera.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 Detect and Warnings.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Recognition and validation of person.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Doors that automatically lock if there is an attempt to break open the machine.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Picture 3" descr="design-444b67ed-cd7e-4f96-aa0b-a4a19fe382d0.png"/>
          <p:cNvPicPr/>
          <p:nvPr/>
        </p:nvPicPr>
        <p:blipFill>
          <a:blip r:embed="rId2"/>
          <a:stretch/>
        </p:blipFill>
        <p:spPr>
          <a:xfrm>
            <a:off x="11437200" y="0"/>
            <a:ext cx="753840" cy="523080"/>
          </a:xfrm>
          <a:prstGeom prst="rect">
            <a:avLst/>
          </a:prstGeom>
          <a:ln w="0">
            <a:noFill/>
          </a:ln>
        </p:spPr>
      </p:pic>
      <p:sp>
        <p:nvSpPr>
          <p:cNvPr id="185" name="Picture 4"/>
          <p:cNvSpPr/>
          <p:nvPr/>
        </p:nvSpPr>
        <p:spPr>
          <a:xfrm>
            <a:off x="0" y="0"/>
            <a:ext cx="6376320" cy="6747120"/>
          </a:xfrm>
          <a:custGeom>
            <a:avLst/>
            <a:gdLst>
              <a:gd name="textAreaLeft" fmla="*/ 0 w 6376320"/>
              <a:gd name="textAreaRight" fmla="*/ 6377040 w 6376320"/>
              <a:gd name="textAreaTop" fmla="*/ 0 h 6747120"/>
              <a:gd name="textAreaBottom" fmla="*/ 6747840 h 6747120"/>
            </a:gdLst>
            <a:ahLst/>
            <a:cxnLst/>
            <a:rect l="textAreaLeft" t="textAreaTop" r="textAreaRight" b="textAreaBottom"/>
            <a:pathLst>
              <a:path w="6797127" h="6847853">
                <a:moveTo>
                  <a:pt x="2817444" y="6309737"/>
                </a:moveTo>
                <a:cubicBezTo>
                  <a:pt x="2894937" y="6309737"/>
                  <a:pt x="2972429" y="6339299"/>
                  <a:pt x="3031554" y="6398424"/>
                </a:cubicBezTo>
                <a:lnTo>
                  <a:pt x="3480983" y="6847853"/>
                </a:lnTo>
                <a:lnTo>
                  <a:pt x="2153905" y="6847853"/>
                </a:lnTo>
                <a:lnTo>
                  <a:pt x="2603334" y="6398424"/>
                </a:lnTo>
                <a:cubicBezTo>
                  <a:pt x="2662459" y="6339299"/>
                  <a:pt x="2739952" y="6309737"/>
                  <a:pt x="2817444" y="6309737"/>
                </a:cubicBezTo>
                <a:close/>
                <a:moveTo>
                  <a:pt x="4213737" y="4947739"/>
                </a:moveTo>
                <a:cubicBezTo>
                  <a:pt x="4291229" y="4947739"/>
                  <a:pt x="4368723" y="4977302"/>
                  <a:pt x="4427847" y="5036426"/>
                </a:cubicBezTo>
                <a:lnTo>
                  <a:pt x="5336726" y="5945306"/>
                </a:lnTo>
                <a:cubicBezTo>
                  <a:pt x="5454976" y="6063555"/>
                  <a:pt x="5454976" y="6255276"/>
                  <a:pt x="5336726" y="6373525"/>
                </a:cubicBezTo>
                <a:lnTo>
                  <a:pt x="4862399" y="6847853"/>
                </a:lnTo>
                <a:lnTo>
                  <a:pt x="3565075" y="6847853"/>
                </a:lnTo>
                <a:lnTo>
                  <a:pt x="3090747" y="6373525"/>
                </a:lnTo>
                <a:cubicBezTo>
                  <a:pt x="2972498" y="6255276"/>
                  <a:pt x="2972498" y="6063555"/>
                  <a:pt x="3090747" y="5945306"/>
                </a:cubicBezTo>
                <a:lnTo>
                  <a:pt x="3999627" y="5036426"/>
                </a:lnTo>
                <a:cubicBezTo>
                  <a:pt x="4058752" y="4977301"/>
                  <a:pt x="4136244" y="4947739"/>
                  <a:pt x="4213737" y="4947739"/>
                </a:cubicBezTo>
                <a:close/>
                <a:moveTo>
                  <a:pt x="1426103" y="4918395"/>
                </a:moveTo>
                <a:cubicBezTo>
                  <a:pt x="1503594" y="4918395"/>
                  <a:pt x="1581088" y="4947958"/>
                  <a:pt x="1640212" y="5007083"/>
                </a:cubicBezTo>
                <a:lnTo>
                  <a:pt x="2549091" y="5915962"/>
                </a:lnTo>
                <a:cubicBezTo>
                  <a:pt x="2667341" y="6034211"/>
                  <a:pt x="2667341" y="6225932"/>
                  <a:pt x="2549091" y="6344181"/>
                </a:cubicBezTo>
                <a:lnTo>
                  <a:pt x="2045419" y="6847853"/>
                </a:lnTo>
                <a:lnTo>
                  <a:pt x="806786" y="6847853"/>
                </a:lnTo>
                <a:lnTo>
                  <a:pt x="303114" y="6344181"/>
                </a:lnTo>
                <a:cubicBezTo>
                  <a:pt x="184864" y="6225932"/>
                  <a:pt x="184864" y="6034211"/>
                  <a:pt x="303114" y="5915962"/>
                </a:cubicBezTo>
                <a:lnTo>
                  <a:pt x="1211993" y="5007082"/>
                </a:lnTo>
                <a:cubicBezTo>
                  <a:pt x="1271117" y="4947958"/>
                  <a:pt x="1348611" y="4918395"/>
                  <a:pt x="1426103" y="4918395"/>
                </a:cubicBezTo>
                <a:close/>
                <a:moveTo>
                  <a:pt x="5585451" y="3556398"/>
                </a:moveTo>
                <a:cubicBezTo>
                  <a:pt x="5662944" y="3556398"/>
                  <a:pt x="5740436" y="3585960"/>
                  <a:pt x="5799561" y="3645085"/>
                </a:cubicBezTo>
                <a:lnTo>
                  <a:pt x="6708441" y="4553965"/>
                </a:lnTo>
                <a:cubicBezTo>
                  <a:pt x="6826690" y="4672214"/>
                  <a:pt x="6826690" y="4863935"/>
                  <a:pt x="6708441" y="4982185"/>
                </a:cubicBezTo>
                <a:lnTo>
                  <a:pt x="5799561" y="5891064"/>
                </a:lnTo>
                <a:cubicBezTo>
                  <a:pt x="5681311" y="6009314"/>
                  <a:pt x="5489591" y="6009314"/>
                  <a:pt x="5371341" y="5891064"/>
                </a:cubicBezTo>
                <a:lnTo>
                  <a:pt x="4462462" y="4982185"/>
                </a:lnTo>
                <a:cubicBezTo>
                  <a:pt x="4344212" y="4863935"/>
                  <a:pt x="4344212" y="4672214"/>
                  <a:pt x="4462462" y="4553965"/>
                </a:cubicBezTo>
                <a:lnTo>
                  <a:pt x="5371341" y="3645085"/>
                </a:lnTo>
                <a:cubicBezTo>
                  <a:pt x="5430466" y="3585960"/>
                  <a:pt x="5507959" y="3556398"/>
                  <a:pt x="5585451" y="3556398"/>
                </a:cubicBezTo>
                <a:close/>
                <a:moveTo>
                  <a:pt x="2822395" y="3556397"/>
                </a:moveTo>
                <a:cubicBezTo>
                  <a:pt x="2899888" y="3556398"/>
                  <a:pt x="2977380" y="3585960"/>
                  <a:pt x="3036505" y="3645084"/>
                </a:cubicBezTo>
                <a:lnTo>
                  <a:pt x="3945384" y="4553964"/>
                </a:lnTo>
                <a:cubicBezTo>
                  <a:pt x="4063633" y="4672213"/>
                  <a:pt x="4063634" y="4863934"/>
                  <a:pt x="3945385" y="4982184"/>
                </a:cubicBezTo>
                <a:lnTo>
                  <a:pt x="3036504" y="5891063"/>
                </a:lnTo>
                <a:cubicBezTo>
                  <a:pt x="2918255" y="6009312"/>
                  <a:pt x="2726535" y="6009313"/>
                  <a:pt x="2608285" y="5891064"/>
                </a:cubicBezTo>
                <a:lnTo>
                  <a:pt x="1699406" y="4982184"/>
                </a:lnTo>
                <a:cubicBezTo>
                  <a:pt x="1581156" y="4863934"/>
                  <a:pt x="1581157" y="4672213"/>
                  <a:pt x="1699406" y="4553964"/>
                </a:cubicBezTo>
                <a:lnTo>
                  <a:pt x="2608285" y="3645084"/>
                </a:lnTo>
                <a:cubicBezTo>
                  <a:pt x="2667410" y="3585960"/>
                  <a:pt x="2744903" y="3556398"/>
                  <a:pt x="2822395" y="3556397"/>
                </a:cubicBezTo>
                <a:close/>
                <a:moveTo>
                  <a:pt x="34760" y="3527053"/>
                </a:moveTo>
                <a:cubicBezTo>
                  <a:pt x="112253" y="3527053"/>
                  <a:pt x="189745" y="3556615"/>
                  <a:pt x="248870" y="3615740"/>
                </a:cubicBezTo>
                <a:lnTo>
                  <a:pt x="1157750" y="4524619"/>
                </a:lnTo>
                <a:cubicBezTo>
                  <a:pt x="1275999" y="4642868"/>
                  <a:pt x="1275999" y="4834589"/>
                  <a:pt x="1157749" y="4952839"/>
                </a:cubicBezTo>
                <a:lnTo>
                  <a:pt x="248870" y="5861718"/>
                </a:lnTo>
                <a:cubicBezTo>
                  <a:pt x="189745" y="5920843"/>
                  <a:pt x="112253" y="5950405"/>
                  <a:pt x="34760" y="5950405"/>
                </a:cubicBezTo>
                <a:lnTo>
                  <a:pt x="0" y="5947073"/>
                </a:lnTo>
                <a:lnTo>
                  <a:pt x="0" y="3530385"/>
                </a:lnTo>
                <a:close/>
                <a:moveTo>
                  <a:pt x="4194109" y="2165056"/>
                </a:moveTo>
                <a:cubicBezTo>
                  <a:pt x="4271601" y="2165056"/>
                  <a:pt x="4349095" y="2194619"/>
                  <a:pt x="4408220" y="2253745"/>
                </a:cubicBezTo>
                <a:lnTo>
                  <a:pt x="5317099" y="3162624"/>
                </a:lnTo>
                <a:cubicBezTo>
                  <a:pt x="5435349" y="3280873"/>
                  <a:pt x="5435348" y="3472593"/>
                  <a:pt x="5317099" y="3590843"/>
                </a:cubicBezTo>
                <a:lnTo>
                  <a:pt x="4408219" y="4499722"/>
                </a:lnTo>
                <a:cubicBezTo>
                  <a:pt x="4289969" y="4617972"/>
                  <a:pt x="4098248" y="4617972"/>
                  <a:pt x="3979999" y="4499722"/>
                </a:cubicBezTo>
                <a:lnTo>
                  <a:pt x="3071120" y="3590843"/>
                </a:lnTo>
                <a:cubicBezTo>
                  <a:pt x="2952870" y="3472593"/>
                  <a:pt x="2952870" y="3280873"/>
                  <a:pt x="3071120" y="3162624"/>
                </a:cubicBezTo>
                <a:lnTo>
                  <a:pt x="3980000" y="2253744"/>
                </a:lnTo>
                <a:cubicBezTo>
                  <a:pt x="4039124" y="2194619"/>
                  <a:pt x="4116616" y="2165056"/>
                  <a:pt x="4194109" y="2165056"/>
                </a:cubicBezTo>
                <a:close/>
                <a:moveTo>
                  <a:pt x="1431052" y="2165056"/>
                </a:moveTo>
                <a:cubicBezTo>
                  <a:pt x="1508545" y="2165055"/>
                  <a:pt x="1586038" y="2194619"/>
                  <a:pt x="1645162" y="2253742"/>
                </a:cubicBezTo>
                <a:lnTo>
                  <a:pt x="2554041" y="3162622"/>
                </a:lnTo>
                <a:cubicBezTo>
                  <a:pt x="2672291" y="3280872"/>
                  <a:pt x="2672291" y="3472591"/>
                  <a:pt x="2554041" y="3590842"/>
                </a:cubicBezTo>
                <a:lnTo>
                  <a:pt x="1645161" y="4499720"/>
                </a:lnTo>
                <a:cubicBezTo>
                  <a:pt x="1526913" y="4617969"/>
                  <a:pt x="1335193" y="4617969"/>
                  <a:pt x="1216943" y="4499720"/>
                </a:cubicBezTo>
                <a:lnTo>
                  <a:pt x="308063" y="3590842"/>
                </a:lnTo>
                <a:cubicBezTo>
                  <a:pt x="189814" y="3472591"/>
                  <a:pt x="189814" y="3280871"/>
                  <a:pt x="308063" y="3162622"/>
                </a:cubicBezTo>
                <a:lnTo>
                  <a:pt x="1216942" y="2253742"/>
                </a:lnTo>
                <a:cubicBezTo>
                  <a:pt x="1276068" y="2194618"/>
                  <a:pt x="1353560" y="2165056"/>
                  <a:pt x="1431052" y="2165056"/>
                </a:cubicBezTo>
                <a:close/>
                <a:moveTo>
                  <a:pt x="2802766" y="773714"/>
                </a:moveTo>
                <a:cubicBezTo>
                  <a:pt x="2880259" y="773713"/>
                  <a:pt x="2957751" y="803277"/>
                  <a:pt x="3016876" y="862402"/>
                </a:cubicBezTo>
                <a:lnTo>
                  <a:pt x="3925755" y="1771281"/>
                </a:lnTo>
                <a:cubicBezTo>
                  <a:pt x="4044006" y="1889530"/>
                  <a:pt x="4044005" y="2081251"/>
                  <a:pt x="3925756" y="2199500"/>
                </a:cubicBezTo>
                <a:lnTo>
                  <a:pt x="3016876" y="3108379"/>
                </a:lnTo>
                <a:cubicBezTo>
                  <a:pt x="2898626" y="3226630"/>
                  <a:pt x="2706905" y="3226630"/>
                  <a:pt x="2588657" y="3108380"/>
                </a:cubicBezTo>
                <a:lnTo>
                  <a:pt x="1679777" y="2199500"/>
                </a:lnTo>
                <a:cubicBezTo>
                  <a:pt x="1561527" y="2081251"/>
                  <a:pt x="1561528" y="1889530"/>
                  <a:pt x="1679777" y="1771281"/>
                </a:cubicBezTo>
                <a:lnTo>
                  <a:pt x="2588656" y="862402"/>
                </a:lnTo>
                <a:cubicBezTo>
                  <a:pt x="2647781" y="803276"/>
                  <a:pt x="2725273" y="773713"/>
                  <a:pt x="2802766" y="773714"/>
                </a:cubicBezTo>
                <a:close/>
                <a:moveTo>
                  <a:pt x="39709" y="773713"/>
                </a:moveTo>
                <a:cubicBezTo>
                  <a:pt x="117203" y="773713"/>
                  <a:pt x="194694" y="803275"/>
                  <a:pt x="253819" y="862400"/>
                </a:cubicBezTo>
                <a:lnTo>
                  <a:pt x="1162699" y="1771279"/>
                </a:lnTo>
                <a:cubicBezTo>
                  <a:pt x="1280949" y="1889529"/>
                  <a:pt x="1280948" y="2081250"/>
                  <a:pt x="1162699" y="2199499"/>
                </a:cubicBezTo>
                <a:lnTo>
                  <a:pt x="253819" y="3108379"/>
                </a:lnTo>
                <a:cubicBezTo>
                  <a:pt x="194695" y="3167505"/>
                  <a:pt x="117203" y="3197067"/>
                  <a:pt x="39710" y="3197067"/>
                </a:cubicBezTo>
                <a:lnTo>
                  <a:pt x="0" y="3193261"/>
                </a:lnTo>
                <a:lnTo>
                  <a:pt x="0" y="777518"/>
                </a:lnTo>
                <a:close/>
                <a:moveTo>
                  <a:pt x="3443155" y="0"/>
                </a:moveTo>
                <a:lnTo>
                  <a:pt x="4929257" y="0"/>
                </a:lnTo>
                <a:lnTo>
                  <a:pt x="5309196" y="379938"/>
                </a:lnTo>
                <a:cubicBezTo>
                  <a:pt x="5427445" y="498188"/>
                  <a:pt x="5427445" y="689908"/>
                  <a:pt x="5309196" y="808158"/>
                </a:cubicBezTo>
                <a:lnTo>
                  <a:pt x="4400317" y="1717038"/>
                </a:lnTo>
                <a:cubicBezTo>
                  <a:pt x="4282067" y="1835287"/>
                  <a:pt x="4090346" y="1835287"/>
                  <a:pt x="3972096" y="1717038"/>
                </a:cubicBezTo>
                <a:lnTo>
                  <a:pt x="3063217" y="808158"/>
                </a:lnTo>
                <a:cubicBezTo>
                  <a:pt x="2944967" y="689908"/>
                  <a:pt x="2944967" y="498188"/>
                  <a:pt x="3063217" y="379938"/>
                </a:cubicBezTo>
                <a:close/>
                <a:moveTo>
                  <a:pt x="668373" y="0"/>
                </a:moveTo>
                <a:lnTo>
                  <a:pt x="2154474" y="0"/>
                </a:lnTo>
                <a:lnTo>
                  <a:pt x="2534413" y="379938"/>
                </a:lnTo>
                <a:cubicBezTo>
                  <a:pt x="2652662" y="498188"/>
                  <a:pt x="2652662" y="689908"/>
                  <a:pt x="2534413" y="808158"/>
                </a:cubicBezTo>
                <a:lnTo>
                  <a:pt x="1625533" y="1717038"/>
                </a:lnTo>
                <a:cubicBezTo>
                  <a:pt x="1507283" y="1835287"/>
                  <a:pt x="1315563" y="1835288"/>
                  <a:pt x="1197314" y="1717038"/>
                </a:cubicBezTo>
                <a:lnTo>
                  <a:pt x="288434" y="808159"/>
                </a:lnTo>
                <a:cubicBezTo>
                  <a:pt x="170185" y="689909"/>
                  <a:pt x="170185" y="498188"/>
                  <a:pt x="288434" y="379939"/>
                </a:cubicBez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allout: Down Arrow 5"/>
          <p:cNvSpPr/>
          <p:nvPr/>
        </p:nvSpPr>
        <p:spPr>
          <a:xfrm>
            <a:off x="5707800" y="500040"/>
            <a:ext cx="358632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FFFF"/>
                </a:solidFill>
                <a:latin typeface="Calibri"/>
                <a:ea typeface="DejaVu Sans"/>
              </a:rPr>
              <a:t>APPLICATION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6324480" y="1825560"/>
            <a:ext cx="50284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Time and Attendance system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Airports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Libraries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Gym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Schools and colleges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Offices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3" descr="design-444b67ed-cd7e-4f96-aa0b-a4a19fe382d0.png"/>
          <p:cNvPicPr/>
          <p:nvPr/>
        </p:nvPicPr>
        <p:blipFill>
          <a:blip r:embed="rId2"/>
          <a:stretch/>
        </p:blipFill>
        <p:spPr>
          <a:xfrm>
            <a:off x="11437200" y="0"/>
            <a:ext cx="753840" cy="523080"/>
          </a:xfrm>
          <a:prstGeom prst="rect">
            <a:avLst/>
          </a:prstGeom>
          <a:ln w="0">
            <a:noFill/>
          </a:ln>
        </p:spPr>
      </p:pic>
      <p:sp>
        <p:nvSpPr>
          <p:cNvPr id="189" name="Picture 4"/>
          <p:cNvSpPr/>
          <p:nvPr/>
        </p:nvSpPr>
        <p:spPr>
          <a:xfrm>
            <a:off x="0" y="55080"/>
            <a:ext cx="7235280" cy="7559280"/>
          </a:xfrm>
          <a:custGeom>
            <a:avLst/>
            <a:gdLst>
              <a:gd name="textAreaLeft" fmla="*/ 0 w 7235280"/>
              <a:gd name="textAreaRight" fmla="*/ 7236000 w 7235280"/>
              <a:gd name="textAreaTop" fmla="*/ 0 h 7559280"/>
              <a:gd name="textAreaBottom" fmla="*/ 7560000 h 7559280"/>
            </a:gdLst>
            <a:ahLst/>
            <a:cxnLst/>
            <a:rect l="textAreaLeft" t="textAreaTop" r="textAreaRight" b="textAreaBottom"/>
            <a:pathLst>
              <a:path w="6797127" h="6847853">
                <a:moveTo>
                  <a:pt x="2817444" y="6309737"/>
                </a:moveTo>
                <a:cubicBezTo>
                  <a:pt x="2894937" y="6309737"/>
                  <a:pt x="2972429" y="6339299"/>
                  <a:pt x="3031554" y="6398424"/>
                </a:cubicBezTo>
                <a:lnTo>
                  <a:pt x="3480983" y="6847853"/>
                </a:lnTo>
                <a:lnTo>
                  <a:pt x="2153905" y="6847853"/>
                </a:lnTo>
                <a:lnTo>
                  <a:pt x="2603334" y="6398424"/>
                </a:lnTo>
                <a:cubicBezTo>
                  <a:pt x="2662459" y="6339299"/>
                  <a:pt x="2739952" y="6309737"/>
                  <a:pt x="2817444" y="6309737"/>
                </a:cubicBezTo>
                <a:close/>
                <a:moveTo>
                  <a:pt x="4213737" y="4947739"/>
                </a:moveTo>
                <a:cubicBezTo>
                  <a:pt x="4291229" y="4947739"/>
                  <a:pt x="4368723" y="4977302"/>
                  <a:pt x="4427847" y="5036426"/>
                </a:cubicBezTo>
                <a:lnTo>
                  <a:pt x="5336726" y="5945306"/>
                </a:lnTo>
                <a:cubicBezTo>
                  <a:pt x="5454976" y="6063555"/>
                  <a:pt x="5454976" y="6255276"/>
                  <a:pt x="5336726" y="6373525"/>
                </a:cubicBezTo>
                <a:lnTo>
                  <a:pt x="4862399" y="6847853"/>
                </a:lnTo>
                <a:lnTo>
                  <a:pt x="3565075" y="6847853"/>
                </a:lnTo>
                <a:lnTo>
                  <a:pt x="3090747" y="6373525"/>
                </a:lnTo>
                <a:cubicBezTo>
                  <a:pt x="2972498" y="6255276"/>
                  <a:pt x="2972498" y="6063555"/>
                  <a:pt x="3090747" y="5945306"/>
                </a:cubicBezTo>
                <a:lnTo>
                  <a:pt x="3999627" y="5036426"/>
                </a:lnTo>
                <a:cubicBezTo>
                  <a:pt x="4058752" y="4977301"/>
                  <a:pt x="4136244" y="4947739"/>
                  <a:pt x="4213737" y="4947739"/>
                </a:cubicBezTo>
                <a:close/>
                <a:moveTo>
                  <a:pt x="1426103" y="4918395"/>
                </a:moveTo>
                <a:cubicBezTo>
                  <a:pt x="1503594" y="4918395"/>
                  <a:pt x="1581088" y="4947958"/>
                  <a:pt x="1640212" y="5007083"/>
                </a:cubicBezTo>
                <a:lnTo>
                  <a:pt x="2549091" y="5915962"/>
                </a:lnTo>
                <a:cubicBezTo>
                  <a:pt x="2667341" y="6034211"/>
                  <a:pt x="2667341" y="6225932"/>
                  <a:pt x="2549091" y="6344181"/>
                </a:cubicBezTo>
                <a:lnTo>
                  <a:pt x="2045419" y="6847853"/>
                </a:lnTo>
                <a:lnTo>
                  <a:pt x="806786" y="6847853"/>
                </a:lnTo>
                <a:lnTo>
                  <a:pt x="303114" y="6344181"/>
                </a:lnTo>
                <a:cubicBezTo>
                  <a:pt x="184864" y="6225932"/>
                  <a:pt x="184864" y="6034211"/>
                  <a:pt x="303114" y="5915962"/>
                </a:cubicBezTo>
                <a:lnTo>
                  <a:pt x="1211993" y="5007082"/>
                </a:lnTo>
                <a:cubicBezTo>
                  <a:pt x="1271117" y="4947958"/>
                  <a:pt x="1348611" y="4918395"/>
                  <a:pt x="1426103" y="4918395"/>
                </a:cubicBezTo>
                <a:close/>
                <a:moveTo>
                  <a:pt x="5585451" y="3556398"/>
                </a:moveTo>
                <a:cubicBezTo>
                  <a:pt x="5662944" y="3556398"/>
                  <a:pt x="5740436" y="3585960"/>
                  <a:pt x="5799561" y="3645085"/>
                </a:cubicBezTo>
                <a:lnTo>
                  <a:pt x="6708441" y="4553965"/>
                </a:lnTo>
                <a:cubicBezTo>
                  <a:pt x="6826690" y="4672214"/>
                  <a:pt x="6826690" y="4863935"/>
                  <a:pt x="6708441" y="4982185"/>
                </a:cubicBezTo>
                <a:lnTo>
                  <a:pt x="5799561" y="5891064"/>
                </a:lnTo>
                <a:cubicBezTo>
                  <a:pt x="5681311" y="6009314"/>
                  <a:pt x="5489591" y="6009314"/>
                  <a:pt x="5371341" y="5891064"/>
                </a:cubicBezTo>
                <a:lnTo>
                  <a:pt x="4462462" y="4982185"/>
                </a:lnTo>
                <a:cubicBezTo>
                  <a:pt x="4344212" y="4863935"/>
                  <a:pt x="4344212" y="4672214"/>
                  <a:pt x="4462462" y="4553965"/>
                </a:cubicBezTo>
                <a:lnTo>
                  <a:pt x="5371341" y="3645085"/>
                </a:lnTo>
                <a:cubicBezTo>
                  <a:pt x="5430466" y="3585960"/>
                  <a:pt x="5507959" y="3556398"/>
                  <a:pt x="5585451" y="3556398"/>
                </a:cubicBezTo>
                <a:close/>
                <a:moveTo>
                  <a:pt x="2822395" y="3556397"/>
                </a:moveTo>
                <a:cubicBezTo>
                  <a:pt x="2899888" y="3556398"/>
                  <a:pt x="2977380" y="3585960"/>
                  <a:pt x="3036505" y="3645084"/>
                </a:cubicBezTo>
                <a:lnTo>
                  <a:pt x="3945384" y="4553964"/>
                </a:lnTo>
                <a:cubicBezTo>
                  <a:pt x="4063633" y="4672213"/>
                  <a:pt x="4063634" y="4863934"/>
                  <a:pt x="3945385" y="4982184"/>
                </a:cubicBezTo>
                <a:lnTo>
                  <a:pt x="3036504" y="5891063"/>
                </a:lnTo>
                <a:cubicBezTo>
                  <a:pt x="2918255" y="6009312"/>
                  <a:pt x="2726535" y="6009313"/>
                  <a:pt x="2608285" y="5891064"/>
                </a:cubicBezTo>
                <a:lnTo>
                  <a:pt x="1699406" y="4982184"/>
                </a:lnTo>
                <a:cubicBezTo>
                  <a:pt x="1581156" y="4863934"/>
                  <a:pt x="1581157" y="4672213"/>
                  <a:pt x="1699406" y="4553964"/>
                </a:cubicBezTo>
                <a:lnTo>
                  <a:pt x="2608285" y="3645084"/>
                </a:lnTo>
                <a:cubicBezTo>
                  <a:pt x="2667410" y="3585960"/>
                  <a:pt x="2744903" y="3556398"/>
                  <a:pt x="2822395" y="3556397"/>
                </a:cubicBezTo>
                <a:close/>
                <a:moveTo>
                  <a:pt x="34760" y="3527053"/>
                </a:moveTo>
                <a:cubicBezTo>
                  <a:pt x="112253" y="3527053"/>
                  <a:pt x="189745" y="3556615"/>
                  <a:pt x="248870" y="3615740"/>
                </a:cubicBezTo>
                <a:lnTo>
                  <a:pt x="1157750" y="4524619"/>
                </a:lnTo>
                <a:cubicBezTo>
                  <a:pt x="1275999" y="4642868"/>
                  <a:pt x="1275999" y="4834589"/>
                  <a:pt x="1157749" y="4952839"/>
                </a:cubicBezTo>
                <a:lnTo>
                  <a:pt x="248870" y="5861718"/>
                </a:lnTo>
                <a:cubicBezTo>
                  <a:pt x="189745" y="5920843"/>
                  <a:pt x="112253" y="5950405"/>
                  <a:pt x="34760" y="5950405"/>
                </a:cubicBezTo>
                <a:lnTo>
                  <a:pt x="0" y="5947073"/>
                </a:lnTo>
                <a:lnTo>
                  <a:pt x="0" y="3530385"/>
                </a:lnTo>
                <a:close/>
                <a:moveTo>
                  <a:pt x="4194109" y="2165056"/>
                </a:moveTo>
                <a:cubicBezTo>
                  <a:pt x="4271601" y="2165056"/>
                  <a:pt x="4349095" y="2194619"/>
                  <a:pt x="4408220" y="2253745"/>
                </a:cubicBezTo>
                <a:lnTo>
                  <a:pt x="5317099" y="3162624"/>
                </a:lnTo>
                <a:cubicBezTo>
                  <a:pt x="5435349" y="3280873"/>
                  <a:pt x="5435348" y="3472593"/>
                  <a:pt x="5317099" y="3590843"/>
                </a:cubicBezTo>
                <a:lnTo>
                  <a:pt x="4408219" y="4499722"/>
                </a:lnTo>
                <a:cubicBezTo>
                  <a:pt x="4289969" y="4617972"/>
                  <a:pt x="4098248" y="4617972"/>
                  <a:pt x="3979999" y="4499722"/>
                </a:cubicBezTo>
                <a:lnTo>
                  <a:pt x="3071120" y="3590843"/>
                </a:lnTo>
                <a:cubicBezTo>
                  <a:pt x="2952870" y="3472593"/>
                  <a:pt x="2952870" y="3280873"/>
                  <a:pt x="3071120" y="3162624"/>
                </a:cubicBezTo>
                <a:lnTo>
                  <a:pt x="3980000" y="2253744"/>
                </a:lnTo>
                <a:cubicBezTo>
                  <a:pt x="4039124" y="2194619"/>
                  <a:pt x="4116616" y="2165056"/>
                  <a:pt x="4194109" y="2165056"/>
                </a:cubicBezTo>
                <a:close/>
                <a:moveTo>
                  <a:pt x="1431052" y="2165056"/>
                </a:moveTo>
                <a:cubicBezTo>
                  <a:pt x="1508545" y="2165055"/>
                  <a:pt x="1586038" y="2194619"/>
                  <a:pt x="1645162" y="2253742"/>
                </a:cubicBezTo>
                <a:lnTo>
                  <a:pt x="2554041" y="3162622"/>
                </a:lnTo>
                <a:cubicBezTo>
                  <a:pt x="2672291" y="3280872"/>
                  <a:pt x="2672291" y="3472591"/>
                  <a:pt x="2554041" y="3590842"/>
                </a:cubicBezTo>
                <a:lnTo>
                  <a:pt x="1645161" y="4499720"/>
                </a:lnTo>
                <a:cubicBezTo>
                  <a:pt x="1526913" y="4617969"/>
                  <a:pt x="1335193" y="4617969"/>
                  <a:pt x="1216943" y="4499720"/>
                </a:cubicBezTo>
                <a:lnTo>
                  <a:pt x="308063" y="3590842"/>
                </a:lnTo>
                <a:cubicBezTo>
                  <a:pt x="189814" y="3472591"/>
                  <a:pt x="189814" y="3280871"/>
                  <a:pt x="308063" y="3162622"/>
                </a:cubicBezTo>
                <a:lnTo>
                  <a:pt x="1216942" y="2253742"/>
                </a:lnTo>
                <a:cubicBezTo>
                  <a:pt x="1276068" y="2194618"/>
                  <a:pt x="1353560" y="2165056"/>
                  <a:pt x="1431052" y="2165056"/>
                </a:cubicBezTo>
                <a:close/>
                <a:moveTo>
                  <a:pt x="2802766" y="773714"/>
                </a:moveTo>
                <a:cubicBezTo>
                  <a:pt x="2880259" y="773713"/>
                  <a:pt x="2957751" y="803277"/>
                  <a:pt x="3016876" y="862402"/>
                </a:cubicBezTo>
                <a:lnTo>
                  <a:pt x="3925755" y="1771281"/>
                </a:lnTo>
                <a:cubicBezTo>
                  <a:pt x="4044006" y="1889530"/>
                  <a:pt x="4044005" y="2081251"/>
                  <a:pt x="3925756" y="2199500"/>
                </a:cubicBezTo>
                <a:lnTo>
                  <a:pt x="3016876" y="3108379"/>
                </a:lnTo>
                <a:cubicBezTo>
                  <a:pt x="2898626" y="3226630"/>
                  <a:pt x="2706905" y="3226630"/>
                  <a:pt x="2588657" y="3108380"/>
                </a:cubicBezTo>
                <a:lnTo>
                  <a:pt x="1679777" y="2199500"/>
                </a:lnTo>
                <a:cubicBezTo>
                  <a:pt x="1561527" y="2081251"/>
                  <a:pt x="1561528" y="1889530"/>
                  <a:pt x="1679777" y="1771281"/>
                </a:cubicBezTo>
                <a:lnTo>
                  <a:pt x="2588656" y="862402"/>
                </a:lnTo>
                <a:cubicBezTo>
                  <a:pt x="2647781" y="803276"/>
                  <a:pt x="2725273" y="773713"/>
                  <a:pt x="2802766" y="773714"/>
                </a:cubicBezTo>
                <a:close/>
                <a:moveTo>
                  <a:pt x="39709" y="773713"/>
                </a:moveTo>
                <a:cubicBezTo>
                  <a:pt x="117203" y="773713"/>
                  <a:pt x="194694" y="803275"/>
                  <a:pt x="253819" y="862400"/>
                </a:cubicBezTo>
                <a:lnTo>
                  <a:pt x="1162699" y="1771279"/>
                </a:lnTo>
                <a:cubicBezTo>
                  <a:pt x="1280949" y="1889529"/>
                  <a:pt x="1280948" y="2081250"/>
                  <a:pt x="1162699" y="2199499"/>
                </a:cubicBezTo>
                <a:lnTo>
                  <a:pt x="253819" y="3108379"/>
                </a:lnTo>
                <a:cubicBezTo>
                  <a:pt x="194695" y="3167505"/>
                  <a:pt x="117203" y="3197067"/>
                  <a:pt x="39710" y="3197067"/>
                </a:cubicBezTo>
                <a:lnTo>
                  <a:pt x="0" y="3193261"/>
                </a:lnTo>
                <a:lnTo>
                  <a:pt x="0" y="777518"/>
                </a:lnTo>
                <a:close/>
                <a:moveTo>
                  <a:pt x="3443155" y="0"/>
                </a:moveTo>
                <a:lnTo>
                  <a:pt x="4929257" y="0"/>
                </a:lnTo>
                <a:lnTo>
                  <a:pt x="5309196" y="379938"/>
                </a:lnTo>
                <a:cubicBezTo>
                  <a:pt x="5427445" y="498188"/>
                  <a:pt x="5427445" y="689908"/>
                  <a:pt x="5309196" y="808158"/>
                </a:cubicBezTo>
                <a:lnTo>
                  <a:pt x="4400317" y="1717038"/>
                </a:lnTo>
                <a:cubicBezTo>
                  <a:pt x="4282067" y="1835287"/>
                  <a:pt x="4090346" y="1835287"/>
                  <a:pt x="3972096" y="1717038"/>
                </a:cubicBezTo>
                <a:lnTo>
                  <a:pt x="3063217" y="808158"/>
                </a:lnTo>
                <a:cubicBezTo>
                  <a:pt x="2944967" y="689908"/>
                  <a:pt x="2944967" y="498188"/>
                  <a:pt x="3063217" y="379938"/>
                </a:cubicBezTo>
                <a:close/>
                <a:moveTo>
                  <a:pt x="668373" y="0"/>
                </a:moveTo>
                <a:lnTo>
                  <a:pt x="2154474" y="0"/>
                </a:lnTo>
                <a:lnTo>
                  <a:pt x="2534413" y="379938"/>
                </a:lnTo>
                <a:cubicBezTo>
                  <a:pt x="2652662" y="498188"/>
                  <a:pt x="2652662" y="689908"/>
                  <a:pt x="2534413" y="808158"/>
                </a:cubicBezTo>
                <a:lnTo>
                  <a:pt x="1625533" y="1717038"/>
                </a:lnTo>
                <a:cubicBezTo>
                  <a:pt x="1507283" y="1835287"/>
                  <a:pt x="1315563" y="1835288"/>
                  <a:pt x="1197314" y="1717038"/>
                </a:cubicBezTo>
                <a:lnTo>
                  <a:pt x="288434" y="808159"/>
                </a:lnTo>
                <a:cubicBezTo>
                  <a:pt x="170185" y="689909"/>
                  <a:pt x="170185" y="498188"/>
                  <a:pt x="288434" y="379939"/>
                </a:cubicBez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3"/>
          <p:cNvGrpSpPr/>
          <p:nvPr/>
        </p:nvGrpSpPr>
        <p:grpSpPr>
          <a:xfrm>
            <a:off x="162720" y="156600"/>
            <a:ext cx="11854440" cy="3670200"/>
            <a:chOff x="162720" y="156600"/>
            <a:chExt cx="11854440" cy="3670200"/>
          </a:xfrm>
        </p:grpSpPr>
        <p:sp>
          <p:nvSpPr>
            <p:cNvPr id="191" name="Rectangle: Rounded Corners 6"/>
            <p:cNvSpPr/>
            <p:nvPr/>
          </p:nvSpPr>
          <p:spPr>
            <a:xfrm>
              <a:off x="5268600" y="195840"/>
              <a:ext cx="1720080" cy="446760"/>
            </a:xfrm>
            <a:prstGeom prst="roundRect">
              <a:avLst>
                <a:gd name="adj" fmla="val 22739"/>
              </a:avLst>
            </a:prstGeom>
            <a:solidFill>
              <a:srgbClr val="008080"/>
            </a:solidFill>
            <a:ln w="28575">
              <a:solidFill>
                <a:srgbClr val="FFFFFF"/>
              </a:solidFill>
            </a:ln>
            <a:effectLst>
              <a:outerShdw blurRad="139680" dist="88077" dir="8100000" algn="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192" name="TextBox 5"/>
            <p:cNvSpPr/>
            <p:nvPr/>
          </p:nvSpPr>
          <p:spPr>
            <a:xfrm>
              <a:off x="5290560" y="156600"/>
              <a:ext cx="16959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1" strike="noStrike" spc="-1">
                  <a:solidFill>
                    <a:srgbClr val="FFFFFF"/>
                  </a:solidFill>
                  <a:latin typeface="Century Gothic"/>
                  <a:ea typeface="DejaVu Sans"/>
                </a:rPr>
                <a:t>Append Image Arrays</a:t>
              </a: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93" name="Group 29"/>
            <p:cNvGrpSpPr/>
            <p:nvPr/>
          </p:nvGrpSpPr>
          <p:grpSpPr>
            <a:xfrm>
              <a:off x="1689480" y="1776600"/>
              <a:ext cx="1434960" cy="368280"/>
              <a:chOff x="1689480" y="1776600"/>
              <a:chExt cx="1434960" cy="368280"/>
            </a:xfrm>
          </p:grpSpPr>
          <p:sp>
            <p:nvSpPr>
              <p:cNvPr id="194" name="Rectangle: Rounded Corners 9"/>
              <p:cNvSpPr/>
              <p:nvPr/>
            </p:nvSpPr>
            <p:spPr>
              <a:xfrm>
                <a:off x="1695600" y="1825200"/>
                <a:ext cx="1428840" cy="31968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95" name="TextBox 64"/>
              <p:cNvSpPr/>
              <p:nvPr/>
            </p:nvSpPr>
            <p:spPr>
              <a:xfrm>
                <a:off x="1689480" y="1776600"/>
                <a:ext cx="14202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Convolution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roup 32"/>
            <p:cNvGrpSpPr/>
            <p:nvPr/>
          </p:nvGrpSpPr>
          <p:grpSpPr>
            <a:xfrm>
              <a:off x="5982840" y="1049040"/>
              <a:ext cx="2951640" cy="363960"/>
              <a:chOff x="5982840" y="1049040"/>
              <a:chExt cx="2951640" cy="363960"/>
            </a:xfrm>
          </p:grpSpPr>
          <p:sp>
            <p:nvSpPr>
              <p:cNvPr id="197" name="Rectangle: Rounded Corners 10"/>
              <p:cNvSpPr/>
              <p:nvPr/>
            </p:nvSpPr>
            <p:spPr>
              <a:xfrm>
                <a:off x="6490080" y="1049040"/>
                <a:ext cx="1573560" cy="36396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98" name="TextBox 62"/>
              <p:cNvSpPr/>
              <p:nvPr/>
            </p:nvSpPr>
            <p:spPr>
              <a:xfrm>
                <a:off x="5982840" y="1071000"/>
                <a:ext cx="2951640" cy="291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00" b="1" strike="noStrike" spc="-1">
                  <a:solidFill>
                    <a:srgbClr val="FFFFFF"/>
                  </a:solidFill>
                  <a:latin typeface="Century Gothic"/>
                  <a:ea typeface="DejaVu Sans"/>
                </a:endParaRPr>
              </a:p>
            </p:txBody>
          </p:sp>
        </p:grpSp>
        <p:grpSp>
          <p:nvGrpSpPr>
            <p:cNvPr id="199" name="Group 33"/>
            <p:cNvGrpSpPr/>
            <p:nvPr/>
          </p:nvGrpSpPr>
          <p:grpSpPr>
            <a:xfrm>
              <a:off x="162720" y="1802520"/>
              <a:ext cx="1425240" cy="342000"/>
              <a:chOff x="162720" y="1802520"/>
              <a:chExt cx="1425240" cy="342000"/>
            </a:xfrm>
          </p:grpSpPr>
          <p:sp>
            <p:nvSpPr>
              <p:cNvPr id="200" name="Rectangle: Rounded Corners 9"/>
              <p:cNvSpPr/>
              <p:nvPr/>
            </p:nvSpPr>
            <p:spPr>
              <a:xfrm>
                <a:off x="180000" y="1855800"/>
                <a:ext cx="1407960" cy="28872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01" name="TextBox 60"/>
              <p:cNvSpPr/>
              <p:nvPr/>
            </p:nvSpPr>
            <p:spPr>
              <a:xfrm>
                <a:off x="162720" y="1802520"/>
                <a:ext cx="139932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Input Image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2" name="Group 44"/>
            <p:cNvGrpSpPr/>
            <p:nvPr/>
          </p:nvGrpSpPr>
          <p:grpSpPr>
            <a:xfrm>
              <a:off x="3985200" y="992880"/>
              <a:ext cx="1451160" cy="437040"/>
              <a:chOff x="3985200" y="992880"/>
              <a:chExt cx="1451160" cy="437040"/>
            </a:xfrm>
          </p:grpSpPr>
          <p:sp>
            <p:nvSpPr>
              <p:cNvPr id="203" name="Rectangle: Rounded Corners 9"/>
              <p:cNvSpPr/>
              <p:nvPr/>
            </p:nvSpPr>
            <p:spPr>
              <a:xfrm>
                <a:off x="3989160" y="1040040"/>
                <a:ext cx="1447200" cy="38988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04" name="TextBox 58"/>
              <p:cNvSpPr/>
              <p:nvPr/>
            </p:nvSpPr>
            <p:spPr>
              <a:xfrm>
                <a:off x="3985200" y="992880"/>
                <a:ext cx="1438200" cy="291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00" b="1" strike="noStrike" spc="-1">
                  <a:solidFill>
                    <a:srgbClr val="FFFFFF"/>
                  </a:solidFill>
                  <a:latin typeface="Century Gothic"/>
                  <a:ea typeface="DejaVu Sans"/>
                </a:endParaRPr>
              </a:p>
            </p:txBody>
          </p:sp>
        </p:grpSp>
        <p:grpSp>
          <p:nvGrpSpPr>
            <p:cNvPr id="205" name="Group 47"/>
            <p:cNvGrpSpPr/>
            <p:nvPr/>
          </p:nvGrpSpPr>
          <p:grpSpPr>
            <a:xfrm>
              <a:off x="3175200" y="1815840"/>
              <a:ext cx="1591200" cy="345960"/>
              <a:chOff x="3175200" y="1815840"/>
              <a:chExt cx="1591200" cy="345960"/>
            </a:xfrm>
          </p:grpSpPr>
          <p:sp>
            <p:nvSpPr>
              <p:cNvPr id="206" name="Rectangle: Rounded Corners 9"/>
              <p:cNvSpPr/>
              <p:nvPr/>
            </p:nvSpPr>
            <p:spPr>
              <a:xfrm>
                <a:off x="3191400" y="1825200"/>
                <a:ext cx="157500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07" name="TextBox 56"/>
              <p:cNvSpPr/>
              <p:nvPr/>
            </p:nvSpPr>
            <p:spPr>
              <a:xfrm>
                <a:off x="3175200" y="1815840"/>
                <a:ext cx="156528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Max Pooling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8" name="Group 50"/>
            <p:cNvGrpSpPr/>
            <p:nvPr/>
          </p:nvGrpSpPr>
          <p:grpSpPr>
            <a:xfrm>
              <a:off x="4830120" y="1802520"/>
              <a:ext cx="1512360" cy="401040"/>
              <a:chOff x="4830120" y="1802520"/>
              <a:chExt cx="1512360" cy="401040"/>
            </a:xfrm>
          </p:grpSpPr>
          <p:sp>
            <p:nvSpPr>
              <p:cNvPr id="209" name="Rectangle: Rounded Corners 9"/>
              <p:cNvSpPr/>
              <p:nvPr/>
            </p:nvSpPr>
            <p:spPr>
              <a:xfrm>
                <a:off x="4832640" y="1818360"/>
                <a:ext cx="1509840" cy="3852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10" name="TextBox 54"/>
              <p:cNvSpPr/>
              <p:nvPr/>
            </p:nvSpPr>
            <p:spPr>
              <a:xfrm>
                <a:off x="4830120" y="1802520"/>
                <a:ext cx="1500480" cy="287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3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Fully Connected</a:t>
                </a:r>
                <a:endParaRPr lang="en-IN" sz="13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1" name="Group 53"/>
            <p:cNvGrpSpPr/>
            <p:nvPr/>
          </p:nvGrpSpPr>
          <p:grpSpPr>
            <a:xfrm>
              <a:off x="6384960" y="1816560"/>
              <a:ext cx="1415880" cy="387000"/>
              <a:chOff x="6384960" y="1816560"/>
              <a:chExt cx="1415880" cy="387000"/>
            </a:xfrm>
          </p:grpSpPr>
          <p:sp>
            <p:nvSpPr>
              <p:cNvPr id="212" name="Rectangle: Rounded Corners 9"/>
              <p:cNvSpPr/>
              <p:nvPr/>
            </p:nvSpPr>
            <p:spPr>
              <a:xfrm>
                <a:off x="6384960" y="1816560"/>
                <a:ext cx="1396440" cy="3870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13" name="TextBox 52"/>
              <p:cNvSpPr/>
              <p:nvPr/>
            </p:nvSpPr>
            <p:spPr>
              <a:xfrm>
                <a:off x="6413040" y="1828800"/>
                <a:ext cx="138780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Output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4" name="Group 58"/>
            <p:cNvGrpSpPr/>
            <p:nvPr/>
          </p:nvGrpSpPr>
          <p:grpSpPr>
            <a:xfrm>
              <a:off x="10285560" y="1776600"/>
              <a:ext cx="1591560" cy="373680"/>
              <a:chOff x="10285560" y="1776600"/>
              <a:chExt cx="1591560" cy="373680"/>
            </a:xfrm>
          </p:grpSpPr>
          <p:sp>
            <p:nvSpPr>
              <p:cNvPr id="215" name="Rectangle: Rounded Corners 9"/>
              <p:cNvSpPr/>
              <p:nvPr/>
            </p:nvSpPr>
            <p:spPr>
              <a:xfrm>
                <a:off x="10302120" y="1813680"/>
                <a:ext cx="157500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16" name="TextBox 50"/>
              <p:cNvSpPr/>
              <p:nvPr/>
            </p:nvSpPr>
            <p:spPr>
              <a:xfrm>
                <a:off x="10285560" y="1776600"/>
                <a:ext cx="156528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Read Model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17" name="Group 61"/>
            <p:cNvGrpSpPr/>
            <p:nvPr/>
          </p:nvGrpSpPr>
          <p:grpSpPr>
            <a:xfrm>
              <a:off x="8472960" y="1789560"/>
              <a:ext cx="1591560" cy="366480"/>
              <a:chOff x="8472960" y="1789560"/>
              <a:chExt cx="1591560" cy="366480"/>
            </a:xfrm>
          </p:grpSpPr>
          <p:sp>
            <p:nvSpPr>
              <p:cNvPr id="218" name="Rectangle: Rounded Corners 9"/>
              <p:cNvSpPr/>
              <p:nvPr/>
            </p:nvSpPr>
            <p:spPr>
              <a:xfrm>
                <a:off x="8489520" y="1819440"/>
                <a:ext cx="157500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19" name="TextBox 48"/>
              <p:cNvSpPr/>
              <p:nvPr/>
            </p:nvSpPr>
            <p:spPr>
              <a:xfrm>
                <a:off x="8472960" y="1789560"/>
                <a:ext cx="156528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Base Model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0" name="Group 64"/>
            <p:cNvGrpSpPr/>
            <p:nvPr/>
          </p:nvGrpSpPr>
          <p:grpSpPr>
            <a:xfrm>
              <a:off x="7733520" y="2313720"/>
              <a:ext cx="2313000" cy="344160"/>
              <a:chOff x="7733520" y="2313720"/>
              <a:chExt cx="2313000" cy="344160"/>
            </a:xfrm>
          </p:grpSpPr>
          <p:sp>
            <p:nvSpPr>
              <p:cNvPr id="221" name="Rectangle: Rounded Corners 9"/>
              <p:cNvSpPr/>
              <p:nvPr/>
            </p:nvSpPr>
            <p:spPr>
              <a:xfrm>
                <a:off x="7733520" y="2321280"/>
                <a:ext cx="231300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22" name="TextBox 46"/>
              <p:cNvSpPr/>
              <p:nvPr/>
            </p:nvSpPr>
            <p:spPr>
              <a:xfrm>
                <a:off x="7801560" y="2313720"/>
                <a:ext cx="214884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Pre-Trained Weight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3" name="Group 67"/>
            <p:cNvGrpSpPr/>
            <p:nvPr/>
          </p:nvGrpSpPr>
          <p:grpSpPr>
            <a:xfrm>
              <a:off x="10294200" y="2273040"/>
              <a:ext cx="1591560" cy="376200"/>
              <a:chOff x="10294200" y="2273040"/>
              <a:chExt cx="1591560" cy="376200"/>
            </a:xfrm>
          </p:grpSpPr>
          <p:sp>
            <p:nvSpPr>
              <p:cNvPr id="224" name="Rectangle: Rounded Corners 9"/>
              <p:cNvSpPr/>
              <p:nvPr/>
            </p:nvSpPr>
            <p:spPr>
              <a:xfrm>
                <a:off x="10310760" y="2312640"/>
                <a:ext cx="157500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25" name="TextBox 44"/>
              <p:cNvSpPr/>
              <p:nvPr/>
            </p:nvSpPr>
            <p:spPr>
              <a:xfrm>
                <a:off x="10294200" y="2273040"/>
                <a:ext cx="1565280" cy="29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35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Using MobileNet</a:t>
                </a:r>
                <a:endParaRPr lang="en-IN" sz="135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6" name="Group 70"/>
            <p:cNvGrpSpPr/>
            <p:nvPr/>
          </p:nvGrpSpPr>
          <p:grpSpPr>
            <a:xfrm>
              <a:off x="7525440" y="2913120"/>
              <a:ext cx="4452120" cy="375480"/>
              <a:chOff x="7525440" y="2913120"/>
              <a:chExt cx="4452120" cy="375480"/>
            </a:xfrm>
          </p:grpSpPr>
          <p:sp>
            <p:nvSpPr>
              <p:cNvPr id="227" name="Rectangle: Rounded Corners 9"/>
              <p:cNvSpPr/>
              <p:nvPr/>
            </p:nvSpPr>
            <p:spPr>
              <a:xfrm>
                <a:off x="7571520" y="2952000"/>
                <a:ext cx="440604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28" name="TextBox 42"/>
              <p:cNvSpPr/>
              <p:nvPr/>
            </p:nvSpPr>
            <p:spPr>
              <a:xfrm>
                <a:off x="7525440" y="2913120"/>
                <a:ext cx="437904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Detection of Mask or Without Mask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9" name="Group 73"/>
            <p:cNvGrpSpPr/>
            <p:nvPr/>
          </p:nvGrpSpPr>
          <p:grpSpPr>
            <a:xfrm>
              <a:off x="7512480" y="3435480"/>
              <a:ext cx="4504680" cy="391320"/>
              <a:chOff x="7512480" y="3435480"/>
              <a:chExt cx="4504680" cy="391320"/>
            </a:xfrm>
          </p:grpSpPr>
          <p:sp>
            <p:nvSpPr>
              <p:cNvPr id="230" name="Rectangle: Rounded Corners 9"/>
              <p:cNvSpPr/>
              <p:nvPr/>
            </p:nvSpPr>
            <p:spPr>
              <a:xfrm>
                <a:off x="7558920" y="3490200"/>
                <a:ext cx="4458240" cy="336600"/>
              </a:xfrm>
              <a:prstGeom prst="roundRect">
                <a:avLst>
                  <a:gd name="adj" fmla="val 22739"/>
                </a:avLst>
              </a:prstGeom>
              <a:solidFill>
                <a:srgbClr val="008080"/>
              </a:solidFill>
              <a:ln w="28575">
                <a:solidFill>
                  <a:srgbClr val="FFFFFF"/>
                </a:solidFill>
              </a:ln>
              <a:effectLst>
                <a:outerShdw blurRad="139680" dist="88077" dir="8100000" algn="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231" name="TextBox 40"/>
              <p:cNvSpPr/>
              <p:nvPr/>
            </p:nvSpPr>
            <p:spPr>
              <a:xfrm>
                <a:off x="7512480" y="3435480"/>
                <a:ext cx="4430880" cy="302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Century Gothic"/>
                    <a:ea typeface="DejaVu Sans"/>
                  </a:rPr>
                  <a:t>Give Output in a Frame</a:t>
                </a:r>
                <a:endParaRPr lang="en-IN" sz="1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232" name="Elbow Connector 95"/>
            <p:cNvCxnSpPr>
              <a:stCxn id="191" idx="2"/>
            </p:cNvCxnSpPr>
            <p:nvPr/>
          </p:nvCxnSpPr>
          <p:spPr>
            <a:xfrm rot="5400000">
              <a:off x="5331600" y="11520"/>
              <a:ext cx="166320" cy="1428120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33" name="Straight Arrow Connector 20"/>
            <p:cNvCxnSpPr>
              <a:endCxn id="203" idx="0"/>
            </p:cNvCxnSpPr>
            <p:nvPr/>
          </p:nvCxnSpPr>
          <p:spPr>
            <a:xfrm>
              <a:off x="4688280" y="799560"/>
              <a:ext cx="24840" cy="24084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34" name="Elbow Connector 21"/>
            <p:cNvCxnSpPr/>
            <p:nvPr/>
          </p:nvCxnSpPr>
          <p:spPr>
            <a:xfrm>
              <a:off x="6146280" y="808200"/>
              <a:ext cx="1248480" cy="1800"/>
            </a:xfrm>
            <a:prstGeom prst="bentConnector3">
              <a:avLst>
                <a:gd name="adj1" fmla="val 50014"/>
              </a:avLst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35" name="Straight Arrow Connector 22"/>
            <p:cNvCxnSpPr/>
            <p:nvPr/>
          </p:nvCxnSpPr>
          <p:spPr>
            <a:xfrm>
              <a:off x="7407360" y="799560"/>
              <a:ext cx="13680" cy="27000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36" name="Shape 23"/>
            <p:cNvCxnSpPr/>
            <p:nvPr/>
          </p:nvCxnSpPr>
          <p:spPr>
            <a:xfrm rot="10800000" flipV="1">
              <a:off x="825840" y="1421640"/>
              <a:ext cx="3887280" cy="152280"/>
            </a:xfrm>
            <a:prstGeom prst="bentConnector3">
              <a:avLst>
                <a:gd name="adj1" fmla="val 51949"/>
              </a:avLst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37" name="Straight Connector 24"/>
            <p:cNvCxnSpPr/>
            <p:nvPr/>
          </p:nvCxnSpPr>
          <p:spPr>
            <a:xfrm>
              <a:off x="4688280" y="1573560"/>
              <a:ext cx="2391120" cy="144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38" name="Straight Arrow Connector 25"/>
            <p:cNvCxnSpPr/>
            <p:nvPr/>
          </p:nvCxnSpPr>
          <p:spPr>
            <a:xfrm flipH="1">
              <a:off x="2410200" y="1564920"/>
              <a:ext cx="6480" cy="26064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39" name="Straight Arrow Connector 26"/>
            <p:cNvCxnSpPr>
              <a:endCxn id="206" idx="0"/>
            </p:cNvCxnSpPr>
            <p:nvPr/>
          </p:nvCxnSpPr>
          <p:spPr>
            <a:xfrm>
              <a:off x="3965760" y="1556640"/>
              <a:ext cx="13320" cy="26892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0" name="Straight Arrow Connector 27"/>
            <p:cNvCxnSpPr>
              <a:endCxn id="210" idx="0"/>
            </p:cNvCxnSpPr>
            <p:nvPr/>
          </p:nvCxnSpPr>
          <p:spPr>
            <a:xfrm flipH="1">
              <a:off x="5580360" y="1573560"/>
              <a:ext cx="1800" cy="22932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1" name="Straight Arrow Connector 28"/>
            <p:cNvCxnSpPr>
              <a:endCxn id="212" idx="0"/>
            </p:cNvCxnSpPr>
            <p:nvPr/>
          </p:nvCxnSpPr>
          <p:spPr>
            <a:xfrm flipH="1">
              <a:off x="7083000" y="1564920"/>
              <a:ext cx="9720" cy="25200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2" name="Shape 29"/>
            <p:cNvCxnSpPr/>
            <p:nvPr/>
          </p:nvCxnSpPr>
          <p:spPr>
            <a:xfrm>
              <a:off x="7263720" y="1413720"/>
              <a:ext cx="3861360" cy="185760"/>
            </a:xfrm>
            <a:prstGeom prst="bentConnector3">
              <a:avLst>
                <a:gd name="adj1" fmla="val 47608"/>
              </a:avLst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43" name="Straight Arrow Connector 30"/>
            <p:cNvCxnSpPr>
              <a:endCxn id="218" idx="0"/>
            </p:cNvCxnSpPr>
            <p:nvPr/>
          </p:nvCxnSpPr>
          <p:spPr>
            <a:xfrm>
              <a:off x="9272520" y="1581840"/>
              <a:ext cx="4680" cy="23796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4" name="Elbow Connector 31"/>
            <p:cNvCxnSpPr/>
            <p:nvPr/>
          </p:nvCxnSpPr>
          <p:spPr>
            <a:xfrm rot="16200000" flipH="1">
              <a:off x="777960" y="1621800"/>
              <a:ext cx="294840" cy="1976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5" name="Elbow Connector 32"/>
            <p:cNvCxnSpPr/>
            <p:nvPr/>
          </p:nvCxnSpPr>
          <p:spPr>
            <a:xfrm rot="5400000">
              <a:off x="10914480" y="1637640"/>
              <a:ext cx="236160" cy="158400"/>
            </a:xfrm>
            <a:prstGeom prst="bentConnector3">
              <a:avLst>
                <a:gd name="adj1" fmla="val 50076"/>
              </a:avLst>
            </a:prstGeom>
            <a:ln w="3810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6" name="Straight Arrow Connector 33"/>
            <p:cNvCxnSpPr>
              <a:stCxn id="215" idx="2"/>
              <a:endCxn id="224" idx="0"/>
            </p:cNvCxnSpPr>
            <p:nvPr/>
          </p:nvCxnSpPr>
          <p:spPr>
            <a:xfrm>
              <a:off x="11089440" y="2150280"/>
              <a:ext cx="9000" cy="162720"/>
            </a:xfrm>
            <a:prstGeom prst="straightConnector1">
              <a:avLst/>
            </a:prstGeom>
            <a:ln w="1905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47" name="Shape 34"/>
            <p:cNvCxnSpPr>
              <a:stCxn id="221" idx="2"/>
            </p:cNvCxnSpPr>
            <p:nvPr/>
          </p:nvCxnSpPr>
          <p:spPr>
            <a:xfrm rot="16200000" flipH="1">
              <a:off x="9979560" y="1568160"/>
              <a:ext cx="160920" cy="2340360"/>
            </a:xfrm>
            <a:prstGeom prst="bentConnector3">
              <a:avLst>
                <a:gd name="adj1" fmla="val 100000"/>
              </a:avLst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48" name="Straight Connector 35"/>
            <p:cNvCxnSpPr/>
            <p:nvPr/>
          </p:nvCxnSpPr>
          <p:spPr>
            <a:xfrm flipV="1">
              <a:off x="11241720" y="2616840"/>
              <a:ext cx="2520" cy="202320"/>
            </a:xfrm>
            <a:prstGeom prst="straightConnector1">
              <a:avLst/>
            </a:prstGeom>
            <a:ln w="38100">
              <a:solidFill>
                <a:srgbClr val="C55A11"/>
              </a:solidFill>
              <a:round/>
            </a:ln>
          </p:spPr>
        </p:cxnSp>
        <p:cxnSp>
          <p:nvCxnSpPr>
            <p:cNvPr id="249" name="Straight Arrow Connector 36"/>
            <p:cNvCxnSpPr/>
            <p:nvPr/>
          </p:nvCxnSpPr>
          <p:spPr>
            <a:xfrm flipH="1">
              <a:off x="10020240" y="2818080"/>
              <a:ext cx="1440" cy="160920"/>
            </a:xfrm>
            <a:prstGeom prst="straightConnector1">
              <a:avLst/>
            </a:prstGeom>
            <a:ln w="19050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50" name="Straight Arrow Connector 37"/>
            <p:cNvCxnSpPr/>
            <p:nvPr/>
          </p:nvCxnSpPr>
          <p:spPr>
            <a:xfrm flipH="1">
              <a:off x="10086120" y="3281040"/>
              <a:ext cx="2160" cy="244800"/>
            </a:xfrm>
            <a:prstGeom prst="straightConnector1">
              <a:avLst/>
            </a:prstGeom>
            <a:ln w="28575">
              <a:solidFill>
                <a:srgbClr val="C55A11"/>
              </a:solidFill>
              <a:round/>
              <a:tailEnd type="triangle" w="med" len="med"/>
            </a:ln>
          </p:spPr>
        </p:cxnSp>
        <p:cxnSp>
          <p:nvCxnSpPr>
            <p:cNvPr id="251" name="Elbow Connector 38"/>
            <p:cNvCxnSpPr>
              <a:stCxn id="218" idx="2"/>
              <a:endCxn id="222" idx="0"/>
            </p:cNvCxnSpPr>
            <p:nvPr/>
          </p:nvCxnSpPr>
          <p:spPr>
            <a:xfrm rot="5400000">
              <a:off x="8997480" y="2034360"/>
              <a:ext cx="158040" cy="401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55A11"/>
              </a:solidFill>
              <a:round/>
              <a:tailEnd type="triangle" w="med" len="med"/>
            </a:ln>
          </p:spPr>
        </p:cxnSp>
      </p:grpSp>
      <p:sp>
        <p:nvSpPr>
          <p:cNvPr id="252" name="TextBox 75"/>
          <p:cNvSpPr/>
          <p:nvPr/>
        </p:nvSpPr>
        <p:spPr>
          <a:xfrm>
            <a:off x="3958200" y="1110240"/>
            <a:ext cx="21808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FFFFFF"/>
                </a:solidFill>
                <a:latin typeface="Century Gothic"/>
                <a:ea typeface="DejaVu Sans"/>
              </a:rPr>
              <a:t>20% Image for Test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Box 76"/>
          <p:cNvSpPr/>
          <p:nvPr/>
        </p:nvSpPr>
        <p:spPr>
          <a:xfrm>
            <a:off x="6583680" y="992880"/>
            <a:ext cx="1762920" cy="44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150" b="1" strike="noStrike" spc="-1">
                <a:solidFill>
                  <a:srgbClr val="FFFFFF"/>
                </a:solidFill>
                <a:latin typeface="Century Gothic"/>
                <a:ea typeface="DejaVu Sans"/>
              </a:rPr>
              <a:t>80% Image for Training</a:t>
            </a:r>
            <a:endParaRPr lang="en-IN" sz="11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val 184"/>
          <p:cNvSpPr/>
          <p:nvPr/>
        </p:nvSpPr>
        <p:spPr>
          <a:xfrm rot="2794800">
            <a:off x="9910440" y="4897440"/>
            <a:ext cx="1148040" cy="1229400"/>
          </a:xfrm>
          <a:prstGeom prst="ellipse">
            <a:avLst/>
          </a:prstGeom>
          <a:gradFill rotWithShape="0">
            <a:gsLst>
              <a:gs pos="0">
                <a:srgbClr val="B6B3B3"/>
              </a:gs>
              <a:gs pos="100000">
                <a:srgbClr val="F5F5F5">
                  <a:alpha val="0"/>
                </a:srgbClr>
              </a:gs>
            </a:gsLst>
            <a:lin ang="6090000"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55" name="TextBox 185"/>
          <p:cNvSpPr/>
          <p:nvPr/>
        </p:nvSpPr>
        <p:spPr>
          <a:xfrm>
            <a:off x="173160" y="5848920"/>
            <a:ext cx="216432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At First, The Trained Model detects Human Faces from a Live Video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Group 113"/>
          <p:cNvGrpSpPr/>
          <p:nvPr/>
        </p:nvGrpSpPr>
        <p:grpSpPr>
          <a:xfrm>
            <a:off x="247320" y="4042440"/>
            <a:ext cx="12191400" cy="2805840"/>
            <a:chOff x="247320" y="4042440"/>
            <a:chExt cx="12191400" cy="2805840"/>
          </a:xfrm>
        </p:grpSpPr>
        <p:sp>
          <p:nvSpPr>
            <p:cNvPr id="257" name="Oval 189"/>
            <p:cNvSpPr/>
            <p:nvPr/>
          </p:nvSpPr>
          <p:spPr>
            <a:xfrm rot="2712000">
              <a:off x="8139960" y="4158720"/>
              <a:ext cx="914400" cy="1407240"/>
            </a:xfrm>
            <a:prstGeom prst="ellipse">
              <a:avLst/>
            </a:prstGeom>
            <a:gradFill rotWithShape="0">
              <a:gsLst>
                <a:gs pos="0">
                  <a:srgbClr val="B6B3B3"/>
                </a:gs>
                <a:gs pos="100000">
                  <a:srgbClr val="F5F5F5">
                    <a:alpha val="0"/>
                  </a:srgbClr>
                </a:gs>
              </a:gsLst>
              <a:lin ang="6006000"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58" name="Oval 190"/>
            <p:cNvSpPr/>
            <p:nvPr/>
          </p:nvSpPr>
          <p:spPr>
            <a:xfrm rot="2794800">
              <a:off x="5967000" y="4582080"/>
              <a:ext cx="959400" cy="1330920"/>
            </a:xfrm>
            <a:prstGeom prst="ellipse">
              <a:avLst/>
            </a:prstGeom>
            <a:gradFill rotWithShape="0">
              <a:gsLst>
                <a:gs pos="0">
                  <a:srgbClr val="B6B3B3"/>
                </a:gs>
                <a:gs pos="100000">
                  <a:srgbClr val="F5F5F5">
                    <a:alpha val="0"/>
                  </a:srgbClr>
                </a:gs>
              </a:gsLst>
              <a:lin ang="6090000"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59" name="Oval 191"/>
            <p:cNvSpPr/>
            <p:nvPr/>
          </p:nvSpPr>
          <p:spPr>
            <a:xfrm rot="2761200">
              <a:off x="3719880" y="4218840"/>
              <a:ext cx="943200" cy="1362600"/>
            </a:xfrm>
            <a:prstGeom prst="ellipse">
              <a:avLst/>
            </a:prstGeom>
            <a:gradFill rotWithShape="0">
              <a:gsLst>
                <a:gs pos="0">
                  <a:srgbClr val="B6B3B3"/>
                </a:gs>
                <a:gs pos="100000">
                  <a:srgbClr val="F5F5F5">
                    <a:alpha val="0"/>
                  </a:srgbClr>
                </a:gs>
              </a:gsLst>
              <a:lin ang="6060000"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0" name="Oval 192"/>
            <p:cNvSpPr/>
            <p:nvPr/>
          </p:nvSpPr>
          <p:spPr>
            <a:xfrm rot="2580000">
              <a:off x="573120" y="5091120"/>
              <a:ext cx="2415240" cy="516960"/>
            </a:xfrm>
            <a:prstGeom prst="ellipse">
              <a:avLst/>
            </a:prstGeom>
            <a:gradFill rotWithShape="0">
              <a:gsLst>
                <a:gs pos="0">
                  <a:srgbClr val="B6B3B3"/>
                </a:gs>
                <a:gs pos="100000">
                  <a:srgbClr val="F5F5F5">
                    <a:alpha val="0"/>
                  </a:srgbClr>
                </a:gs>
              </a:gsLst>
              <a:lin ang="5880000"/>
            </a:gra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1" name="Rectangle 193"/>
            <p:cNvSpPr/>
            <p:nvPr/>
          </p:nvSpPr>
          <p:spPr>
            <a:xfrm rot="1683600">
              <a:off x="8358480" y="4898520"/>
              <a:ext cx="2032920" cy="8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0320" rIns="90000" bIns="4032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2" name="Rectangle 194"/>
            <p:cNvSpPr/>
            <p:nvPr/>
          </p:nvSpPr>
          <p:spPr>
            <a:xfrm rot="19764600">
              <a:off x="6164280" y="4913640"/>
              <a:ext cx="2032920" cy="85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1040" rIns="90000" bIns="410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3" name="Rectangle 195"/>
            <p:cNvSpPr/>
            <p:nvPr/>
          </p:nvSpPr>
          <p:spPr>
            <a:xfrm rot="1683600">
              <a:off x="3917520" y="4943880"/>
              <a:ext cx="2032920" cy="74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30600" rIns="90000" bIns="306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4" name="Rectangle 196"/>
            <p:cNvSpPr/>
            <p:nvPr/>
          </p:nvSpPr>
          <p:spPr>
            <a:xfrm rot="19918200">
              <a:off x="1659960" y="4956480"/>
              <a:ext cx="2032920" cy="74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29880" rIns="90000" bIns="2988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5" name="Can 197"/>
            <p:cNvSpPr/>
            <p:nvPr/>
          </p:nvSpPr>
          <p:spPr>
            <a:xfrm>
              <a:off x="3229200" y="4471200"/>
              <a:ext cx="1179360" cy="419400"/>
            </a:xfrm>
            <a:prstGeom prst="can">
              <a:avLst>
                <a:gd name="adj" fmla="val 65652"/>
              </a:avLst>
            </a:prstGeom>
            <a:gradFill rotWithShape="0">
              <a:gsLst>
                <a:gs pos="0">
                  <a:srgbClr val="FFC902"/>
                </a:gs>
                <a:gs pos="100000">
                  <a:srgbClr val="FCDF01"/>
                </a:gs>
              </a:gsLst>
              <a:lin ang="10800000"/>
            </a:gradFill>
            <a:ln>
              <a:noFill/>
            </a:ln>
            <a:effectLst>
              <a:outerShdw blurRad="50760" dist="37462" dir="4220770" algn="tl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6" name="Oval 198"/>
            <p:cNvSpPr/>
            <p:nvPr/>
          </p:nvSpPr>
          <p:spPr>
            <a:xfrm>
              <a:off x="3229200" y="4471200"/>
              <a:ext cx="1179360" cy="264240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7" name="TextBox 199"/>
            <p:cNvSpPr/>
            <p:nvPr/>
          </p:nvSpPr>
          <p:spPr>
            <a:xfrm rot="3262200">
              <a:off x="3742200" y="4250160"/>
              <a:ext cx="160560" cy="638280"/>
            </a:xfrm>
            <a:prstGeom prst="rect">
              <a:avLst/>
            </a:prstGeom>
            <a:noFill/>
            <a:ln w="0">
              <a:noFill/>
            </a:ln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3600" b="0" strike="noStrike" spc="-1">
                  <a:solidFill>
                    <a:srgbClr val="000000"/>
                  </a:solidFill>
                  <a:latin typeface="Adobe Gothic Std B"/>
                  <a:ea typeface="Adobe Gothic Std B"/>
                </a:rPr>
                <a:t>2</a:t>
              </a:r>
              <a:endParaRPr lang="en-IN" sz="3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Can 200"/>
            <p:cNvSpPr/>
            <p:nvPr/>
          </p:nvSpPr>
          <p:spPr>
            <a:xfrm>
              <a:off x="5497920" y="4836240"/>
              <a:ext cx="1179360" cy="419400"/>
            </a:xfrm>
            <a:prstGeom prst="can">
              <a:avLst>
                <a:gd name="adj" fmla="val 65652"/>
              </a:avLst>
            </a:prstGeom>
            <a:gradFill rotWithShape="0">
              <a:gsLst>
                <a:gs pos="0">
                  <a:srgbClr val="FFC902"/>
                </a:gs>
                <a:gs pos="100000">
                  <a:srgbClr val="FCDF01"/>
                </a:gs>
              </a:gsLst>
              <a:lin ang="10800000"/>
            </a:gradFill>
            <a:ln>
              <a:noFill/>
            </a:ln>
            <a:effectLst>
              <a:outerShdw blurRad="50760" dist="37996" dir="4810841" algn="tl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69" name="Oval 201"/>
            <p:cNvSpPr/>
            <p:nvPr/>
          </p:nvSpPr>
          <p:spPr>
            <a:xfrm>
              <a:off x="5497920" y="4836240"/>
              <a:ext cx="1179360" cy="264240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0" name="TextBox 202"/>
            <p:cNvSpPr/>
            <p:nvPr/>
          </p:nvSpPr>
          <p:spPr>
            <a:xfrm rot="3262200">
              <a:off x="6023880" y="4601880"/>
              <a:ext cx="160560" cy="638280"/>
            </a:xfrm>
            <a:prstGeom prst="rect">
              <a:avLst/>
            </a:prstGeom>
            <a:noFill/>
            <a:ln w="0">
              <a:noFill/>
            </a:ln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3600" b="0" strike="noStrike" spc="-1">
                  <a:solidFill>
                    <a:srgbClr val="000000"/>
                  </a:solidFill>
                  <a:latin typeface="Adobe Gothic Std B"/>
                  <a:ea typeface="Adobe Gothic Std B"/>
                </a:rPr>
                <a:t>3</a:t>
              </a:r>
              <a:endParaRPr lang="en-IN" sz="3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Can 203"/>
            <p:cNvSpPr/>
            <p:nvPr/>
          </p:nvSpPr>
          <p:spPr>
            <a:xfrm>
              <a:off x="7647480" y="4435560"/>
              <a:ext cx="1179360" cy="419400"/>
            </a:xfrm>
            <a:prstGeom prst="can">
              <a:avLst>
                <a:gd name="adj" fmla="val 65652"/>
              </a:avLst>
            </a:prstGeom>
            <a:gradFill rotWithShape="0">
              <a:gsLst>
                <a:gs pos="0">
                  <a:srgbClr val="FFC902"/>
                </a:gs>
                <a:gs pos="100000">
                  <a:srgbClr val="FCDF01"/>
                </a:gs>
              </a:gsLst>
              <a:lin ang="10800000"/>
            </a:gradFill>
            <a:ln>
              <a:noFill/>
            </a:ln>
            <a:effectLst>
              <a:outerShdw blurRad="50760" dist="37996" dir="4810841" algn="tl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2" name="Oval 204"/>
            <p:cNvSpPr/>
            <p:nvPr/>
          </p:nvSpPr>
          <p:spPr>
            <a:xfrm>
              <a:off x="7647480" y="4435560"/>
              <a:ext cx="1179360" cy="264240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3" name="TextBox 205"/>
            <p:cNvSpPr/>
            <p:nvPr/>
          </p:nvSpPr>
          <p:spPr>
            <a:xfrm rot="3262200">
              <a:off x="8147520" y="4201200"/>
              <a:ext cx="160560" cy="638280"/>
            </a:xfrm>
            <a:prstGeom prst="rect">
              <a:avLst/>
            </a:prstGeom>
            <a:noFill/>
            <a:ln w="0">
              <a:noFill/>
            </a:ln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3600" b="0" strike="noStrike" spc="-1">
                  <a:solidFill>
                    <a:srgbClr val="000000"/>
                  </a:solidFill>
                  <a:latin typeface="Adobe Gothic Std B"/>
                  <a:ea typeface="Adobe Gothic Std B"/>
                </a:rPr>
                <a:t>4</a:t>
              </a:r>
              <a:endParaRPr lang="en-IN" sz="3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Can 206"/>
            <p:cNvSpPr/>
            <p:nvPr/>
          </p:nvSpPr>
          <p:spPr>
            <a:xfrm>
              <a:off x="10019160" y="4842360"/>
              <a:ext cx="1179360" cy="419400"/>
            </a:xfrm>
            <a:prstGeom prst="can">
              <a:avLst>
                <a:gd name="adj" fmla="val 65652"/>
              </a:avLst>
            </a:prstGeom>
            <a:gradFill rotWithShape="0">
              <a:gsLst>
                <a:gs pos="0">
                  <a:srgbClr val="FFC902"/>
                </a:gs>
                <a:gs pos="100000">
                  <a:srgbClr val="FCDF01"/>
                </a:gs>
              </a:gsLst>
              <a:lin ang="10800000"/>
            </a:gradFill>
            <a:ln>
              <a:noFill/>
            </a:ln>
            <a:effectLst>
              <a:outerShdw blurRad="50760" dist="37996" dir="4810841" algn="tl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5" name="Oval 207"/>
            <p:cNvSpPr/>
            <p:nvPr/>
          </p:nvSpPr>
          <p:spPr>
            <a:xfrm>
              <a:off x="10019160" y="4842360"/>
              <a:ext cx="1179360" cy="264240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6" name="TextBox 208"/>
            <p:cNvSpPr/>
            <p:nvPr/>
          </p:nvSpPr>
          <p:spPr>
            <a:xfrm rot="3262200">
              <a:off x="10545480" y="4621320"/>
              <a:ext cx="160560" cy="638280"/>
            </a:xfrm>
            <a:prstGeom prst="rect">
              <a:avLst/>
            </a:prstGeom>
            <a:noFill/>
            <a:ln w="0">
              <a:noFill/>
            </a:ln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3600" b="0" strike="noStrike" spc="-1">
                  <a:solidFill>
                    <a:srgbClr val="000000"/>
                  </a:solidFill>
                  <a:latin typeface="Adobe Gothic Std B"/>
                  <a:ea typeface="Adobe Gothic Std B"/>
                </a:rPr>
                <a:t>5</a:t>
              </a:r>
              <a:endParaRPr lang="en-IN" sz="3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Can 209"/>
            <p:cNvSpPr/>
            <p:nvPr/>
          </p:nvSpPr>
          <p:spPr>
            <a:xfrm>
              <a:off x="771120" y="4933080"/>
              <a:ext cx="1179360" cy="419400"/>
            </a:xfrm>
            <a:prstGeom prst="can">
              <a:avLst>
                <a:gd name="adj" fmla="val 65652"/>
              </a:avLst>
            </a:prstGeom>
            <a:gradFill rotWithShape="0">
              <a:gsLst>
                <a:gs pos="0">
                  <a:srgbClr val="FFC902"/>
                </a:gs>
                <a:gs pos="100000">
                  <a:srgbClr val="FCDF01"/>
                </a:gs>
              </a:gsLst>
              <a:lin ang="10800000"/>
            </a:gradFill>
            <a:ln>
              <a:noFill/>
            </a:ln>
            <a:effectLst>
              <a:outerShdw blurRad="50760" dist="37996" dir="4810841" algn="tl" rotWithShape="0">
                <a:srgbClr val="000000">
                  <a:alpha val="5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8" name="Oval 210"/>
            <p:cNvSpPr/>
            <p:nvPr/>
          </p:nvSpPr>
          <p:spPr>
            <a:xfrm>
              <a:off x="771120" y="4933080"/>
              <a:ext cx="1179360" cy="264240"/>
            </a:xfrm>
            <a:prstGeom prst="ellipse">
              <a:avLst/>
            </a:prstGeom>
            <a:solidFill>
              <a:srgbClr val="FD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DejaVu Sans"/>
              </a:endParaRPr>
            </a:p>
          </p:txBody>
        </p:sp>
        <p:sp>
          <p:nvSpPr>
            <p:cNvPr id="279" name="TextBox 211"/>
            <p:cNvSpPr/>
            <p:nvPr/>
          </p:nvSpPr>
          <p:spPr>
            <a:xfrm rot="3474000">
              <a:off x="1157400" y="4667760"/>
              <a:ext cx="160560" cy="638280"/>
            </a:xfrm>
            <a:prstGeom prst="rect">
              <a:avLst/>
            </a:prstGeom>
            <a:noFill/>
            <a:ln w="0">
              <a:noFill/>
            </a:ln>
            <a:scene3d>
              <a:camera prst="isometricRightUp"/>
              <a:lightRig rig="contrasting" dir="t">
                <a:rot lat="0" lon="0" rev="7800000"/>
              </a:lightRig>
            </a:scene3d>
            <a:sp3d z="-31750"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3600" b="0" strike="noStrike" spc="-1">
                  <a:solidFill>
                    <a:srgbClr val="000000"/>
                  </a:solidFill>
                  <a:latin typeface="Adobe Gothic Std B"/>
                  <a:ea typeface="Adobe Gothic Std B"/>
                </a:rPr>
                <a:t>1</a:t>
              </a:r>
              <a:endParaRPr lang="en-IN" sz="3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0" name="TextBox 223"/>
            <p:cNvSpPr/>
            <p:nvPr/>
          </p:nvSpPr>
          <p:spPr>
            <a:xfrm>
              <a:off x="247320" y="5489280"/>
              <a:ext cx="2834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FF0000"/>
                  </a:solidFill>
                  <a:latin typeface="Tw Cen MT"/>
                  <a:ea typeface="DejaVu Sans"/>
                </a:rPr>
                <a:t>I</a:t>
              </a:r>
              <a:r>
                <a:rPr lang="en-US" sz="2400" b="1" strike="noStrike" spc="-1">
                  <a:solidFill>
                    <a:srgbClr val="767171"/>
                  </a:solidFill>
                  <a:latin typeface="Tw Cen MT"/>
                  <a:ea typeface="DejaVu Sans"/>
                </a:rPr>
                <a:t>mage Detection</a:t>
              </a:r>
              <a:endParaRPr lang="en-IN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TextBox 224"/>
            <p:cNvSpPr/>
            <p:nvPr/>
          </p:nvSpPr>
          <p:spPr>
            <a:xfrm>
              <a:off x="2568240" y="5010120"/>
              <a:ext cx="28864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FF0000"/>
                  </a:solidFill>
                  <a:latin typeface="Tw Cen MT"/>
                  <a:ea typeface="DejaVu Sans"/>
                </a:rPr>
                <a:t>D</a:t>
              </a:r>
              <a:r>
                <a:rPr lang="en-US" sz="2400" b="1" strike="noStrike" spc="-1">
                  <a:solidFill>
                    <a:srgbClr val="767171"/>
                  </a:solidFill>
                  <a:latin typeface="Tw Cen MT"/>
                  <a:ea typeface="DejaVu Sans"/>
                </a:rPr>
                <a:t>ecision Making</a:t>
              </a:r>
              <a:endParaRPr lang="en-IN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25"/>
            <p:cNvSpPr/>
            <p:nvPr/>
          </p:nvSpPr>
          <p:spPr>
            <a:xfrm>
              <a:off x="2687400" y="5452200"/>
              <a:ext cx="2372400" cy="33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600" b="0" strike="noStrike" spc="-1">
                <a:solidFill>
                  <a:srgbClr val="000000"/>
                </a:solidFill>
                <a:latin typeface="Tw Cen MT"/>
                <a:ea typeface="DejaVu Sans"/>
              </a:endParaRPr>
            </a:p>
          </p:txBody>
        </p:sp>
        <p:sp>
          <p:nvSpPr>
            <p:cNvPr id="283" name="TextBox 226"/>
            <p:cNvSpPr/>
            <p:nvPr/>
          </p:nvSpPr>
          <p:spPr>
            <a:xfrm>
              <a:off x="5248080" y="5429160"/>
              <a:ext cx="335268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FF0000"/>
                  </a:solidFill>
                  <a:latin typeface="Tw Cen MT"/>
                  <a:ea typeface="DejaVu Sans"/>
                </a:rPr>
                <a:t>E</a:t>
              </a:r>
              <a:r>
                <a:rPr lang="en-US" sz="2400" b="1" strike="noStrike" spc="-1">
                  <a:solidFill>
                    <a:srgbClr val="767171"/>
                  </a:solidFill>
                  <a:latin typeface="Tw Cen MT"/>
                  <a:ea typeface="DejaVu Sans"/>
                </a:rPr>
                <a:t>ncapsulation </a:t>
              </a:r>
              <a:endParaRPr lang="en-IN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767171"/>
                  </a:solidFill>
                  <a:latin typeface="Tw Cen MT"/>
                  <a:ea typeface="DejaVu Sans"/>
                </a:rPr>
                <a:t>of the Data</a:t>
              </a:r>
              <a:endParaRPr lang="en-IN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TextBox 227"/>
            <p:cNvSpPr/>
            <p:nvPr/>
          </p:nvSpPr>
          <p:spPr>
            <a:xfrm>
              <a:off x="4980600" y="6119280"/>
              <a:ext cx="237240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Collect the Cumulative Data of the People both with or without Face Mask</a:t>
              </a: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TextBox 228"/>
            <p:cNvSpPr/>
            <p:nvPr/>
          </p:nvSpPr>
          <p:spPr>
            <a:xfrm>
              <a:off x="7520400" y="4983480"/>
              <a:ext cx="22654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FF0000"/>
                  </a:solidFill>
                  <a:latin typeface="Tw Cen MT"/>
                  <a:ea typeface="DejaVu Sans"/>
                </a:rPr>
                <a:t>A</a:t>
              </a:r>
              <a:r>
                <a:rPr lang="en-US" sz="2400" b="1" strike="noStrike" spc="-1">
                  <a:solidFill>
                    <a:srgbClr val="767171"/>
                  </a:solidFill>
                  <a:latin typeface="Tw Cen MT"/>
                  <a:ea typeface="DejaVu Sans"/>
                </a:rPr>
                <a:t>ccessibility </a:t>
              </a:r>
              <a:endParaRPr lang="en-IN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230"/>
            <p:cNvSpPr/>
            <p:nvPr/>
          </p:nvSpPr>
          <p:spPr>
            <a:xfrm>
              <a:off x="9617040" y="5351040"/>
              <a:ext cx="28216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400" b="1" strike="noStrike" spc="-1">
                  <a:solidFill>
                    <a:srgbClr val="FF0000"/>
                  </a:solidFill>
                  <a:latin typeface="Tw Cen MT"/>
                  <a:ea typeface="DejaVu Sans"/>
                </a:rPr>
                <a:t>S</a:t>
              </a:r>
              <a:r>
                <a:rPr lang="en-US" sz="2400" b="1" strike="noStrike" spc="-1">
                  <a:solidFill>
                    <a:srgbClr val="767171"/>
                  </a:solidFill>
                  <a:latin typeface="Tw Cen MT"/>
                  <a:ea typeface="DejaVu Sans"/>
                </a:rPr>
                <a:t>haring the Data</a:t>
              </a:r>
              <a:endParaRPr lang="en-IN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231"/>
            <p:cNvSpPr/>
            <p:nvPr/>
          </p:nvSpPr>
          <p:spPr>
            <a:xfrm>
              <a:off x="9571680" y="5688360"/>
              <a:ext cx="2496960" cy="94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000000"/>
                  </a:solidFill>
                  <a:latin typeface="Tw Cen MT"/>
                  <a:ea typeface="DejaVu Sans"/>
                </a:rPr>
                <a:t>Publishing the Information about the % of people wearing mask or not in a particular area through app or website.  </a:t>
              </a:r>
              <a:endParaRPr lang="en-IN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8" name="Rectangle 289"/>
          <p:cNvSpPr/>
          <p:nvPr/>
        </p:nvSpPr>
        <p:spPr>
          <a:xfrm>
            <a:off x="7263000" y="5367600"/>
            <a:ext cx="2220120" cy="106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Upload the Fetched Data into the Clouds to Ensure Easy Accessibility while working with it. 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tangle 290"/>
          <p:cNvSpPr/>
          <p:nvPr/>
        </p:nvSpPr>
        <p:spPr>
          <a:xfrm>
            <a:off x="2512440" y="5418000"/>
            <a:ext cx="2503080" cy="106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Read Image and decide whether the person is with or without face mask using the algorithm.  </a:t>
            </a:r>
            <a:endParaRPr lang="en-IN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291" descr="output-onlinepngtools.png"/>
          <p:cNvPicPr/>
          <p:nvPr/>
        </p:nvPicPr>
        <p:blipFill>
          <a:blip r:embed="rId2"/>
          <a:stretch/>
        </p:blipFill>
        <p:spPr>
          <a:xfrm>
            <a:off x="1007640" y="4166640"/>
            <a:ext cx="663840" cy="663840"/>
          </a:xfrm>
          <a:prstGeom prst="rect">
            <a:avLst/>
          </a:prstGeom>
          <a:ln w="0">
            <a:noFill/>
          </a:ln>
        </p:spPr>
      </p:pic>
      <p:pic>
        <p:nvPicPr>
          <p:cNvPr id="291" name="Picture 294" descr="design-ad560475-30b0-482a-b489-2dfc13df9e77.png"/>
          <p:cNvPicPr/>
          <p:nvPr/>
        </p:nvPicPr>
        <p:blipFill>
          <a:blip r:embed="rId3"/>
          <a:stretch/>
        </p:blipFill>
        <p:spPr>
          <a:xfrm>
            <a:off x="3399840" y="3598560"/>
            <a:ext cx="753480" cy="752040"/>
          </a:xfrm>
          <a:prstGeom prst="rect">
            <a:avLst/>
          </a:prstGeom>
          <a:ln w="0">
            <a:noFill/>
          </a:ln>
        </p:spPr>
      </p:pic>
      <p:pic>
        <p:nvPicPr>
          <p:cNvPr id="292" name="Picture 103" descr="data-collection.png"/>
          <p:cNvPicPr/>
          <p:nvPr/>
        </p:nvPicPr>
        <p:blipFill>
          <a:blip r:embed="rId4"/>
          <a:stretch/>
        </p:blipFill>
        <p:spPr>
          <a:xfrm>
            <a:off x="5499360" y="4064400"/>
            <a:ext cx="1078560" cy="585360"/>
          </a:xfrm>
          <a:prstGeom prst="rect">
            <a:avLst/>
          </a:prstGeom>
          <a:ln w="0">
            <a:noFill/>
          </a:ln>
        </p:spPr>
      </p:pic>
      <p:pic>
        <p:nvPicPr>
          <p:cNvPr id="293" name="Picture 104" descr="PngItem_2083501.png"/>
          <p:cNvPicPr/>
          <p:nvPr/>
        </p:nvPicPr>
        <p:blipFill>
          <a:blip r:embed="rId5"/>
          <a:stretch/>
        </p:blipFill>
        <p:spPr>
          <a:xfrm>
            <a:off x="7960320" y="3918960"/>
            <a:ext cx="569160" cy="41796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105" descr="design-9e41e319-a29a-41fd-bbfd-1ddcdd1641fe.png"/>
          <p:cNvPicPr/>
          <p:nvPr/>
        </p:nvPicPr>
        <p:blipFill>
          <a:blip r:embed="rId6"/>
          <a:stretch/>
        </p:blipFill>
        <p:spPr>
          <a:xfrm>
            <a:off x="10242720" y="4111920"/>
            <a:ext cx="703080" cy="685440"/>
          </a:xfrm>
          <a:prstGeom prst="rect">
            <a:avLst/>
          </a:prstGeom>
          <a:ln w="0">
            <a:noFill/>
          </a:ln>
        </p:spPr>
      </p:pic>
      <p:sp>
        <p:nvSpPr>
          <p:cNvPr id="295" name="Rectangle: Rounded Corners 4"/>
          <p:cNvSpPr/>
          <p:nvPr/>
        </p:nvSpPr>
        <p:spPr>
          <a:xfrm>
            <a:off x="339480" y="182880"/>
            <a:ext cx="3552480" cy="70452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360">
              <a:srgbClr val="68D321">
                <a:alpha val="40000"/>
              </a:srgbClr>
            </a:glow>
            <a:outerShdw blurRad="108000" dist="126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96" name="TextBox 107"/>
          <p:cNvSpPr/>
          <p:nvPr/>
        </p:nvSpPr>
        <p:spPr>
          <a:xfrm>
            <a:off x="156600" y="222120"/>
            <a:ext cx="4061880" cy="5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550" b="1" strike="noStrike" spc="-1">
                <a:solidFill>
                  <a:srgbClr val="0D0D0D"/>
                </a:solidFill>
                <a:latin typeface="Century Gothic"/>
                <a:ea typeface="DejaVu Sans"/>
              </a:rPr>
              <a:t>METHODOLOGY(Flowchart of the Algorithm)</a:t>
            </a:r>
            <a:endParaRPr lang="en-IN" sz="15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angle: Rounded Corners 4"/>
          <p:cNvSpPr/>
          <p:nvPr/>
        </p:nvSpPr>
        <p:spPr>
          <a:xfrm>
            <a:off x="439920" y="2738880"/>
            <a:ext cx="3552480" cy="70452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63360">
              <a:srgbClr val="68D321">
                <a:alpha val="40000"/>
              </a:srgbClr>
            </a:glow>
            <a:outerShdw blurRad="108000" dist="126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550" b="1" strike="noStrike" spc="-1">
                <a:solidFill>
                  <a:srgbClr val="0D0D0D"/>
                </a:solidFill>
                <a:latin typeface="Century Gothic"/>
                <a:ea typeface="DejaVu Sans"/>
              </a:rPr>
              <a:t>METHODOLOGY Through the IDEAS (Steps involved in the Process)</a:t>
            </a:r>
            <a:endParaRPr lang="en-IN" sz="15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sldNum" idx="10"/>
          </p:nvPr>
        </p:nvSpPr>
        <p:spPr>
          <a:xfrm>
            <a:off x="9448920" y="64929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600" b="0" strike="noStrike" spc="-1">
                <a:solidFill>
                  <a:srgbClr val="000000"/>
                </a:solidFill>
                <a:latin typeface="Agency FB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gency FB"/>
              </a:rPr>
              <a:t>2</a:t>
            </a:r>
            <a:endParaRPr lang="en-IN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9" name="Picture 111" descr="design-444b67ed-cd7e-4f96-aa0b-a4a19fe382d0.png"/>
          <p:cNvPicPr/>
          <p:nvPr/>
        </p:nvPicPr>
        <p:blipFill>
          <a:blip r:embed="rId7"/>
          <a:stretch/>
        </p:blipFill>
        <p:spPr>
          <a:xfrm>
            <a:off x="11437200" y="0"/>
            <a:ext cx="753840" cy="523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6" descr="design-444b67ed-cd7e-4f96-aa0b-a4a19fe382d0.png"/>
          <p:cNvPicPr/>
          <p:nvPr/>
        </p:nvPicPr>
        <p:blipFill>
          <a:blip r:embed="rId2"/>
          <a:stretch/>
        </p:blipFill>
        <p:spPr>
          <a:xfrm>
            <a:off x="11437200" y="360"/>
            <a:ext cx="753840" cy="523080"/>
          </a:xfrm>
          <a:prstGeom prst="rect">
            <a:avLst/>
          </a:prstGeom>
          <a:ln w="0">
            <a:noFill/>
          </a:ln>
        </p:spPr>
      </p:pic>
      <p:sp>
        <p:nvSpPr>
          <p:cNvPr id="301" name="Callout: Down Arrow 1"/>
          <p:cNvSpPr/>
          <p:nvPr/>
        </p:nvSpPr>
        <p:spPr>
          <a:xfrm>
            <a:off x="3960000" y="540000"/>
            <a:ext cx="358632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Working Model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527E26-416B-D274-C3E3-D876635F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66022"/>
              </p:ext>
            </p:extLst>
          </p:nvPr>
        </p:nvGraphicFramePr>
        <p:xfrm>
          <a:off x="2032000" y="18648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56AE825-0E73-576F-B14F-DDE0361201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6" y="2047461"/>
            <a:ext cx="2326717" cy="1552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FA942-A909-4F93-1238-4DDE121F18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1" y="2047461"/>
            <a:ext cx="2558583" cy="1552053"/>
          </a:xfrm>
          <a:prstGeom prst="rect">
            <a:avLst/>
          </a:prstGeom>
        </p:spPr>
      </p:pic>
      <p:pic>
        <p:nvPicPr>
          <p:cNvPr id="1026" name="Picture 2" descr="Image result for extract faces and apply">
            <a:extLst>
              <a:ext uri="{FF2B5EF4-FFF2-40B4-BE49-F238E27FC236}">
                <a16:creationId xmlns:a16="http://schemas.microsoft.com/office/drawing/2014/main" id="{FBF4FADC-A6DD-157C-12EC-F49EE3F89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65" y="2047460"/>
            <a:ext cx="2142097" cy="155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aces prosesing">
            <a:extLst>
              <a:ext uri="{FF2B5EF4-FFF2-40B4-BE49-F238E27FC236}">
                <a16:creationId xmlns:a16="http://schemas.microsoft.com/office/drawing/2014/main" id="{9123BFA0-7054-CA6D-889D-854131F6E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244" y="2047459"/>
            <a:ext cx="3147828" cy="155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F65F8-C428-FCC9-21F8-C03C0ECE0C5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654" y="2047459"/>
            <a:ext cx="1073428" cy="14809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71C7F8-FD00-D6BF-7A3C-AA5A1C1BAE2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8993" y="3116191"/>
            <a:ext cx="10972440" cy="1144800"/>
          </a:xfrm>
        </p:spPr>
        <p:txBody>
          <a:bodyPr/>
          <a:lstStyle/>
          <a:p>
            <a:r>
              <a:rPr lang="en-IN" dirty="0"/>
              <a:t>Add features to Recognise the persons id.</a:t>
            </a:r>
          </a:p>
          <a:p>
            <a:r>
              <a:rPr lang="en-IN" dirty="0"/>
              <a:t>Save Persons snapshots if threaten find with time stamp.</a:t>
            </a:r>
          </a:p>
          <a:p>
            <a:r>
              <a:rPr lang="en-IN" dirty="0"/>
              <a:t>Infrared camera to capture more accurate in night also.</a:t>
            </a:r>
          </a:p>
        </p:txBody>
      </p:sp>
      <p:sp>
        <p:nvSpPr>
          <p:cNvPr id="4" name="Callout: Down Arrow 1">
            <a:extLst>
              <a:ext uri="{FF2B5EF4-FFF2-40B4-BE49-F238E27FC236}">
                <a16:creationId xmlns:a16="http://schemas.microsoft.com/office/drawing/2014/main" id="{05040C97-7645-D916-B052-9F09DEF63B0F}"/>
              </a:ext>
            </a:extLst>
          </p:cNvPr>
          <p:cNvSpPr/>
          <p:nvPr/>
        </p:nvSpPr>
        <p:spPr>
          <a:xfrm>
            <a:off x="3960000" y="540000"/>
            <a:ext cx="358632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FFFFF"/>
                </a:solidFill>
                <a:latin typeface="Calibri"/>
                <a:ea typeface="DejaVu Sans"/>
              </a:rPr>
              <a:t>Future Works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535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1.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"Coronavirus disease 2019 (covid-19): situation report 205", 2020.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2.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"Coronavirus Disease 2019 (COVID-19) – Symptoms", </a:t>
            </a:r>
            <a:r>
              <a:rPr lang="en-IN" sz="1200" b="0" i="1" dirty="0" err="1">
                <a:solidFill>
                  <a:srgbClr val="333333"/>
                </a:solidFill>
                <a:effectLst/>
                <a:latin typeface="HelveticaNeue Regular"/>
              </a:rPr>
              <a:t>Centers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HelveticaNeue Regular"/>
              </a:rPr>
              <a:t> for Disease Control and Prevention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2020, [online] Available: https://www.cdc.gov/coronavirus/2019-ncov/symptoms-testing/symptoms.html.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3.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"Coronavirus — Human Coronavirus Types — CDC", 2020, [online] Available: Cdc.gov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4.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"Advice on the use of masks in the context of COVID-19: interim guidance", 2020.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5.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M. Jiang, X. Fan and H. Yan, 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RetinaMask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: A Face Mask detector", 2020, [online] Available: arXiv.org.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6.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B.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Suvarnamukhi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 and M.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Seshashayee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"Big Data Concepts and Techniques in Data Processing", 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HelveticaNeue Regular"/>
              </a:rPr>
              <a:t>International Journal of Computer Sciences and Engineering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6, no. 10, pp. 712-714, 2018.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7.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F. Hohman, M.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Kahng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R.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Pienta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 and D. H. Chau, "Visual Analytics in Deep Learning: An Interrogative Survey for the Next Frontiers", 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Visualization and Computer Graphics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25, no. 8, pp. 2674-2693, Aug. 2019.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8.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C. Kanan and G. Cottrell, "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Color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-to-Grayscale: Does the Method Matter in Image Recognition?", </a:t>
            </a:r>
            <a:r>
              <a:rPr lang="en-IN" sz="1200" b="0" i="1" dirty="0" err="1">
                <a:solidFill>
                  <a:srgbClr val="333333"/>
                </a:solidFill>
                <a:effectLst/>
                <a:latin typeface="HelveticaNeue Regular"/>
              </a:rPr>
              <a:t>PLoS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HelveticaNeue Regular"/>
              </a:rPr>
              <a:t> ONE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7, no. 1, pp. e29740, 2012.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9.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"Changing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Colorspaces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 —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Opencv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-Python Tutorials 1 Documentation", 2020, [online] Available: Opencv-python-tutroals.readthedocs.io.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10.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M. Hashemi, "Enlarging smaller images before inputting into convolutional neural network: zero-padding vs. interpolation", 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HelveticaNeue Regular"/>
              </a:rPr>
              <a:t>Journal of Big Data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6, no. 1, pp. 2019.</a:t>
            </a:r>
          </a:p>
          <a:p>
            <a:pPr marL="0" indent="0" algn="l">
              <a:buNone/>
            </a:pPr>
            <a:r>
              <a:rPr lang="en-IN" sz="1200" b="1" i="0" dirty="0">
                <a:solidFill>
                  <a:srgbClr val="333333"/>
                </a:solidFill>
                <a:effectLst/>
                <a:latin typeface="HelveticaNeue Regular"/>
              </a:rPr>
              <a:t>11. </a:t>
            </a:r>
            <a:r>
              <a:rPr lang="en-IN" sz="1200" dirty="0">
                <a:solidFill>
                  <a:srgbClr val="333333"/>
                </a:solidFill>
                <a:latin typeface="HelveticaNeue Regular"/>
              </a:rPr>
              <a:t>W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S. Ghosh, N. Das and M.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Nasipuri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"Reshaping inputs for convolutional neural network: Some common and uncommon methods", 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HelveticaNeue Regular"/>
              </a:rPr>
              <a:t>Pattern Recognition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93, pp. 79-94, 2019.</a:t>
            </a:r>
          </a:p>
        </p:txBody>
      </p:sp>
      <p:pic>
        <p:nvPicPr>
          <p:cNvPr id="304" name="Picture 7" descr="design-444b67ed-cd7e-4f96-aa0b-a4a19fe382d0.png"/>
          <p:cNvPicPr/>
          <p:nvPr/>
        </p:nvPicPr>
        <p:blipFill>
          <a:blip r:embed="rId2"/>
          <a:stretch/>
        </p:blipFill>
        <p:spPr>
          <a:xfrm>
            <a:off x="11437200" y="360"/>
            <a:ext cx="753840" cy="52308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F2508-8360-71A2-C7A4-D5A7CCADA19E}"/>
              </a:ext>
            </a:extLst>
          </p:cNvPr>
          <p:cNvSpPr txBox="1"/>
          <p:nvPr/>
        </p:nvSpPr>
        <p:spPr>
          <a:xfrm>
            <a:off x="3048828" y="-11852106"/>
            <a:ext cx="609765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19.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"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HelveticaNeue Regular"/>
              </a:rPr>
              <a:t>Keras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 documentation: About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HelveticaNeue Regular"/>
              </a:rPr>
              <a:t>Keras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", 2020, [online] Available: Keras.io.</a:t>
            </a:r>
          </a:p>
          <a:p>
            <a:pPr algn="l"/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Show in Context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3"/>
              </a:rPr>
              <a:t> Google Scholar 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20.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"OpenCV", 2020, [online] Available: Opencv.org.</a:t>
            </a:r>
          </a:p>
          <a:p>
            <a:pPr algn="l"/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Show in Context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4"/>
              </a:rPr>
              <a:t> Google Scholar 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21.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D. Meena and R. Sharan, "An approach to face detection and recognition", </a:t>
            </a:r>
            <a:r>
              <a:rPr lang="en-IN" b="0" i="1" dirty="0">
                <a:solidFill>
                  <a:srgbClr val="333333"/>
                </a:solidFill>
                <a:effectLst/>
                <a:latin typeface="HelveticaNeue Regular"/>
              </a:rPr>
              <a:t>2016 International Conference on Recent Advances and Innovations in Engineering (ICRAIE)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, pp. 1-6, 2016.</a:t>
            </a:r>
          </a:p>
          <a:p>
            <a:pPr algn="l"/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</a:rPr>
              <a:t>Show in Context</a:t>
            </a:r>
            <a:r>
              <a:rPr lang="en-IN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5"/>
              </a:rPr>
              <a:t> Google Scholar 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1" i="0" dirty="0">
                <a:solidFill>
                  <a:srgbClr val="333333"/>
                </a:solidFill>
                <a:effectLst/>
                <a:latin typeface="HelveticaNeue Regular"/>
              </a:rPr>
              <a:t>22.</a:t>
            </a:r>
            <a:endParaRPr lang="en-IN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S. Ge, J. Li, Q. Ye and Z. Luo, "Detecting Masked Faces in the Wild with LLE-CNNs", </a:t>
            </a:r>
            <a:r>
              <a:rPr lang="en-IN" b="0" i="1" dirty="0">
                <a:solidFill>
                  <a:srgbClr val="333333"/>
                </a:solidFill>
                <a:effectLst/>
                <a:latin typeface="HelveticaNeue Regular"/>
              </a:rPr>
              <a:t>2017 IEEE Conference on Computer Vision and Pattern Recognition (CVPR)</a:t>
            </a:r>
            <a:r>
              <a:rPr lang="en-IN" b="0" i="0" dirty="0">
                <a:solidFill>
                  <a:srgbClr val="333333"/>
                </a:solidFill>
                <a:effectLst/>
                <a:latin typeface="HelveticaNeue Regular"/>
              </a:rPr>
              <a:t>, pp. 426-434, 2017.</a:t>
            </a:r>
          </a:p>
        </p:txBody>
      </p:sp>
      <p:sp>
        <p:nvSpPr>
          <p:cNvPr id="5" name="Callout: Down Arrow 1">
            <a:extLst>
              <a:ext uri="{FF2B5EF4-FFF2-40B4-BE49-F238E27FC236}">
                <a16:creationId xmlns:a16="http://schemas.microsoft.com/office/drawing/2014/main" id="{E3FE03BC-BF70-C236-8C7B-91D425141715}"/>
              </a:ext>
            </a:extLst>
          </p:cNvPr>
          <p:cNvSpPr/>
          <p:nvPr/>
        </p:nvSpPr>
        <p:spPr>
          <a:xfrm>
            <a:off x="3960000" y="540000"/>
            <a:ext cx="3586320" cy="1324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4472C4"/>
          </a:solidFill>
          <a:ln>
            <a:solidFill>
              <a:srgbClr val="325490"/>
            </a:solidFill>
          </a:ln>
          <a:effectLst>
            <a:innerShdw blurRad="63500" dist="50800" dir="189000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References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1027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Adobe Gothic Std B</vt:lpstr>
      <vt:lpstr>Agency FB</vt:lpstr>
      <vt:lpstr>Arial</vt:lpstr>
      <vt:lpstr>Calibri</vt:lpstr>
      <vt:lpstr>Calibri Light</vt:lpstr>
      <vt:lpstr>Century Gothic</vt:lpstr>
      <vt:lpstr>HelveticaNeue Regular</vt:lpstr>
      <vt:lpstr>Symbol</vt:lpstr>
      <vt:lpstr>Times New Roman</vt:lpstr>
      <vt:lpstr>Tw Cen MT</vt:lpstr>
      <vt:lpstr>Wingdings</vt:lpstr>
      <vt:lpstr>Office Theme</vt:lpstr>
      <vt:lpstr>Office Theme</vt:lpstr>
      <vt:lpstr>1_Office Theme</vt:lpstr>
      <vt:lpstr>Office Theme</vt:lpstr>
      <vt:lpstr>Face-Mask-Detection-for-ATM-Security</vt:lpstr>
      <vt:lpstr>  1.Introduction</vt:lpstr>
      <vt:lpstr>Why we need this project</vt:lpstr>
      <vt:lpstr>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Face-Mask-Detection-for-ATM-Security</dc:title>
  <dc:subject/>
  <dc:creator>JAY PRAKASH PANDEY</dc:creator>
  <dc:description/>
  <cp:lastModifiedBy>JAY PRAKASH PANDEY</cp:lastModifiedBy>
  <cp:revision>10</cp:revision>
  <dcterms:created xsi:type="dcterms:W3CDTF">2023-03-28T02:52:19Z</dcterms:created>
  <dcterms:modified xsi:type="dcterms:W3CDTF">2023-04-04T02:15:46Z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