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yprakashpandeyalle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255" y="199254"/>
            <a:ext cx="8672137" cy="1080905"/>
          </a:xfrm>
        </p:spPr>
        <p:txBody>
          <a:bodyPr/>
          <a:lstStyle/>
          <a:p>
            <a:r>
              <a:rPr lang="en-IN" dirty="0" smtClean="0">
                <a:solidFill>
                  <a:schemeClr val="accent5"/>
                </a:solidFill>
              </a:rPr>
              <a:t>Phonebook Directory</a:t>
            </a:r>
            <a:endParaRPr lang="en-IN" dirty="0">
              <a:solidFill>
                <a:schemeClr val="accent5"/>
              </a:solidFill>
            </a:endParaRPr>
          </a:p>
        </p:txBody>
      </p:sp>
      <p:sp>
        <p:nvSpPr>
          <p:cNvPr id="3" name="Subtitle 2"/>
          <p:cNvSpPr>
            <a:spLocks noGrp="1"/>
          </p:cNvSpPr>
          <p:nvPr>
            <p:ph type="subTitle" idx="1"/>
          </p:nvPr>
        </p:nvSpPr>
        <p:spPr>
          <a:xfrm>
            <a:off x="79977" y="1668734"/>
            <a:ext cx="9987132" cy="4279219"/>
          </a:xfrm>
        </p:spPr>
        <p:txBody>
          <a:bodyPr>
            <a:normAutofit fontScale="92500" lnSpcReduction="20000"/>
          </a:bodyPr>
          <a:lstStyle/>
          <a:p>
            <a:r>
              <a:rPr lang="en-IN" sz="2200" b="1" dirty="0" smtClean="0">
                <a:solidFill>
                  <a:srgbClr val="FF0000"/>
                </a:solidFill>
                <a:latin typeface="Abadi MT Condensed Light" panose="020B0306030101010103" pitchFamily="34" charset="0"/>
              </a:rPr>
              <a:t>      Member </a:t>
            </a:r>
            <a:r>
              <a:rPr lang="en-IN" sz="2200" b="1" dirty="0">
                <a:solidFill>
                  <a:srgbClr val="FF0000"/>
                </a:solidFill>
                <a:latin typeface="Abadi MT Condensed Light" panose="020B0306030101010103" pitchFamily="34" charset="0"/>
              </a:rPr>
              <a:t>1 Detail:- </a:t>
            </a:r>
            <a:r>
              <a:rPr lang="en-IN" sz="2200" b="1" dirty="0" smtClean="0">
                <a:solidFill>
                  <a:srgbClr val="FF0000"/>
                </a:solidFill>
                <a:latin typeface="Abadi MT Condensed Light" panose="020B0306030101010103" pitchFamily="34" charset="0"/>
              </a:rPr>
              <a:t>            </a:t>
            </a:r>
            <a:r>
              <a:rPr lang="en-IN" sz="1400" b="1" dirty="0" smtClean="0">
                <a:solidFill>
                  <a:srgbClr val="FF0000"/>
                </a:solidFill>
                <a:latin typeface="Advice Black Lys" pitchFamily="2" charset="0"/>
              </a:rPr>
              <a:t>Name</a:t>
            </a:r>
            <a:r>
              <a:rPr lang="en-IN" sz="1400" b="1" dirty="0">
                <a:solidFill>
                  <a:srgbClr val="FF0000"/>
                </a:solidFill>
                <a:latin typeface="Advice Black Lys" pitchFamily="2" charset="0"/>
              </a:rPr>
              <a:t>:- Abhishek </a:t>
            </a:r>
            <a:r>
              <a:rPr lang="en-IN" sz="1400" b="1" dirty="0" smtClean="0">
                <a:solidFill>
                  <a:srgbClr val="FF0000"/>
                </a:solidFill>
                <a:latin typeface="Advice Black Lys" pitchFamily="2" charset="0"/>
              </a:rPr>
              <a:t> </a:t>
            </a:r>
            <a:r>
              <a:rPr lang="en-IN" sz="1400" b="1" dirty="0" err="1" smtClean="0">
                <a:solidFill>
                  <a:srgbClr val="FF0000"/>
                </a:solidFill>
                <a:latin typeface="Advice Black Lys" pitchFamily="2" charset="0"/>
              </a:rPr>
              <a:t>Anand</a:t>
            </a:r>
            <a:r>
              <a:rPr lang="en-IN" sz="1400" b="1" dirty="0" smtClean="0">
                <a:solidFill>
                  <a:srgbClr val="FF0000"/>
                </a:solidFill>
                <a:latin typeface="Advice Black Lys" pitchFamily="2" charset="0"/>
              </a:rPr>
              <a:t>      Section </a:t>
            </a:r>
            <a:r>
              <a:rPr lang="en-IN" sz="1400" b="1" dirty="0">
                <a:solidFill>
                  <a:srgbClr val="FF0000"/>
                </a:solidFill>
                <a:latin typeface="Advice Black Lys" pitchFamily="2" charset="0"/>
              </a:rPr>
              <a:t>&amp; Roll:- A-57 </a:t>
            </a:r>
            <a:endParaRPr lang="en-IN" sz="1400" b="1" dirty="0" smtClean="0">
              <a:solidFill>
                <a:srgbClr val="FF0000"/>
              </a:solidFill>
              <a:latin typeface="Advice Black Lys" pitchFamily="2" charset="0"/>
            </a:endParaRPr>
          </a:p>
          <a:p>
            <a:r>
              <a:rPr lang="en-IN" sz="1400" b="1" dirty="0" smtClean="0">
                <a:solidFill>
                  <a:srgbClr val="FF0000"/>
                </a:solidFill>
                <a:latin typeface="Advice Black Lys" pitchFamily="2" charset="0"/>
              </a:rPr>
              <a:t>                   </a:t>
            </a:r>
            <a:r>
              <a:rPr lang="en-IN" sz="1400" b="1" dirty="0" err="1" smtClean="0">
                <a:solidFill>
                  <a:srgbClr val="FF0000"/>
                </a:solidFill>
                <a:latin typeface="Advice Black Lys" pitchFamily="2" charset="0"/>
              </a:rPr>
              <a:t>Enrollment</a:t>
            </a:r>
            <a:r>
              <a:rPr lang="en-IN" sz="1400" b="1" dirty="0" smtClean="0">
                <a:solidFill>
                  <a:srgbClr val="FF0000"/>
                </a:solidFill>
                <a:latin typeface="Advice Black Lys" pitchFamily="2" charset="0"/>
              </a:rPr>
              <a:t> </a:t>
            </a:r>
            <a:r>
              <a:rPr lang="en-IN" sz="1400" b="1" dirty="0">
                <a:solidFill>
                  <a:srgbClr val="FF0000"/>
                </a:solidFill>
                <a:latin typeface="Advice Black Lys" pitchFamily="2" charset="0"/>
              </a:rPr>
              <a:t>No.- 12019002004061 </a:t>
            </a:r>
            <a:endParaRPr lang="en-IN" sz="1400" b="1" dirty="0" smtClean="0">
              <a:solidFill>
                <a:srgbClr val="FF0000"/>
              </a:solidFill>
              <a:latin typeface="Advice Black Lys" pitchFamily="2" charset="0"/>
            </a:endParaRPr>
          </a:p>
          <a:p>
            <a:r>
              <a:rPr lang="en-IN" sz="1400" b="1" dirty="0" smtClean="0">
                <a:solidFill>
                  <a:srgbClr val="FF0000"/>
                </a:solidFill>
                <a:latin typeface="Advice Black Lys" pitchFamily="2" charset="0"/>
              </a:rPr>
              <a:t>                       Email </a:t>
            </a:r>
            <a:r>
              <a:rPr lang="en-IN" sz="1400" b="1" dirty="0">
                <a:solidFill>
                  <a:srgbClr val="FF0000"/>
                </a:solidFill>
                <a:latin typeface="Advice Black Lys" pitchFamily="2" charset="0"/>
              </a:rPr>
              <a:t>ID:-abhianand2308@gmail.com </a:t>
            </a:r>
          </a:p>
          <a:p>
            <a:r>
              <a:rPr lang="en-IN" sz="2200" b="1" dirty="0" smtClean="0">
                <a:solidFill>
                  <a:srgbClr val="C00000"/>
                </a:solidFill>
                <a:latin typeface="Abadi MT Condensed Light" panose="020B0306030101010103" pitchFamily="34" charset="0"/>
              </a:rPr>
              <a:t>Member </a:t>
            </a:r>
            <a:r>
              <a:rPr lang="en-IN" sz="2200" b="1" dirty="0">
                <a:solidFill>
                  <a:srgbClr val="C00000"/>
                </a:solidFill>
                <a:latin typeface="Abadi MT Condensed Light" panose="020B0306030101010103" pitchFamily="34" charset="0"/>
              </a:rPr>
              <a:t>2 Detail</a:t>
            </a:r>
            <a:r>
              <a:rPr lang="en-IN" sz="2200" b="1" dirty="0" smtClean="0">
                <a:solidFill>
                  <a:schemeClr val="bg2">
                    <a:lumMod val="40000"/>
                    <a:lumOff val="60000"/>
                  </a:schemeClr>
                </a:solidFill>
                <a:latin typeface="Abadi MT Condensed Light" panose="020B0306030101010103" pitchFamily="34" charset="0"/>
              </a:rPr>
              <a:t>:-          </a:t>
            </a:r>
            <a:r>
              <a:rPr lang="en-IN" sz="1400" b="1" dirty="0" smtClean="0">
                <a:solidFill>
                  <a:schemeClr val="bg2">
                    <a:lumMod val="40000"/>
                    <a:lumOff val="60000"/>
                  </a:schemeClr>
                </a:solidFill>
                <a:latin typeface="Acanty Black Lys" pitchFamily="2" charset="0"/>
              </a:rPr>
              <a:t>Name</a:t>
            </a:r>
            <a:r>
              <a:rPr lang="en-IN" sz="1400" b="1" dirty="0">
                <a:solidFill>
                  <a:schemeClr val="bg2">
                    <a:lumMod val="40000"/>
                    <a:lumOff val="60000"/>
                  </a:schemeClr>
                </a:solidFill>
                <a:latin typeface="Acanty Black Lys" pitchFamily="2" charset="0"/>
              </a:rPr>
              <a:t>:- Jay Prakash </a:t>
            </a:r>
            <a:r>
              <a:rPr lang="en-IN" sz="1400" b="1" dirty="0" err="1">
                <a:solidFill>
                  <a:schemeClr val="bg2">
                    <a:lumMod val="40000"/>
                    <a:lumOff val="60000"/>
                  </a:schemeClr>
                </a:solidFill>
                <a:latin typeface="Acanty Black Lys" pitchFamily="2" charset="0"/>
              </a:rPr>
              <a:t>Panday</a:t>
            </a:r>
            <a:r>
              <a:rPr lang="en-IN" sz="1400" b="1" dirty="0">
                <a:solidFill>
                  <a:schemeClr val="bg2">
                    <a:lumMod val="40000"/>
                    <a:lumOff val="60000"/>
                  </a:schemeClr>
                </a:solidFill>
                <a:latin typeface="Acanty Black Lys" pitchFamily="2" charset="0"/>
              </a:rPr>
              <a:t> </a:t>
            </a:r>
            <a:r>
              <a:rPr lang="en-IN" sz="1400" b="1" dirty="0" smtClean="0">
                <a:solidFill>
                  <a:schemeClr val="bg2">
                    <a:lumMod val="40000"/>
                    <a:lumOff val="60000"/>
                  </a:schemeClr>
                </a:solidFill>
                <a:latin typeface="Acanty Black Lys" pitchFamily="2" charset="0"/>
              </a:rPr>
              <a:t>           Section </a:t>
            </a:r>
            <a:r>
              <a:rPr lang="en-IN" sz="1400" b="1" dirty="0">
                <a:solidFill>
                  <a:schemeClr val="bg2">
                    <a:lumMod val="40000"/>
                    <a:lumOff val="60000"/>
                  </a:schemeClr>
                </a:solidFill>
                <a:latin typeface="Acanty Black Lys" pitchFamily="2" charset="0"/>
              </a:rPr>
              <a:t>&amp; Roll:- </a:t>
            </a:r>
            <a:r>
              <a:rPr lang="en-IN" sz="1400" b="1" dirty="0" smtClean="0">
                <a:solidFill>
                  <a:schemeClr val="bg2">
                    <a:lumMod val="40000"/>
                    <a:lumOff val="60000"/>
                  </a:schemeClr>
                </a:solidFill>
                <a:latin typeface="Acanty Black Lys" pitchFamily="2" charset="0"/>
              </a:rPr>
              <a:t>A-44</a:t>
            </a:r>
          </a:p>
          <a:p>
            <a:r>
              <a:rPr lang="en-IN" sz="1400" b="1" dirty="0" smtClean="0">
                <a:solidFill>
                  <a:schemeClr val="bg2">
                    <a:lumMod val="40000"/>
                    <a:lumOff val="60000"/>
                  </a:schemeClr>
                </a:solidFill>
                <a:latin typeface="Acanty Black Lys" pitchFamily="2" charset="0"/>
              </a:rPr>
              <a:t>            </a:t>
            </a:r>
            <a:r>
              <a:rPr lang="en-IN" sz="1400" b="1" dirty="0" err="1" smtClean="0">
                <a:solidFill>
                  <a:schemeClr val="bg2">
                    <a:lumMod val="40000"/>
                    <a:lumOff val="60000"/>
                  </a:schemeClr>
                </a:solidFill>
                <a:latin typeface="Acanty Black Lys" pitchFamily="2" charset="0"/>
              </a:rPr>
              <a:t>Enrollment</a:t>
            </a:r>
            <a:r>
              <a:rPr lang="en-IN" sz="1400" b="1" dirty="0" smtClean="0">
                <a:solidFill>
                  <a:schemeClr val="bg2">
                    <a:lumMod val="40000"/>
                    <a:lumOff val="60000"/>
                  </a:schemeClr>
                </a:solidFill>
                <a:latin typeface="Acanty Black Lys" pitchFamily="2" charset="0"/>
              </a:rPr>
              <a:t> </a:t>
            </a:r>
            <a:r>
              <a:rPr lang="en-IN" sz="1400" b="1" dirty="0">
                <a:solidFill>
                  <a:schemeClr val="bg2">
                    <a:lumMod val="40000"/>
                    <a:lumOff val="60000"/>
                  </a:schemeClr>
                </a:solidFill>
                <a:latin typeface="Acanty Black Lys" pitchFamily="2" charset="0"/>
              </a:rPr>
              <a:t>No.- </a:t>
            </a:r>
            <a:r>
              <a:rPr lang="en-IN" sz="1400" b="1" dirty="0" smtClean="0">
                <a:solidFill>
                  <a:schemeClr val="bg2">
                    <a:lumMod val="40000"/>
                    <a:lumOff val="60000"/>
                  </a:schemeClr>
                </a:solidFill>
                <a:latin typeface="Acanty Black Lys" pitchFamily="2" charset="0"/>
              </a:rPr>
              <a:t>12019002004044</a:t>
            </a:r>
          </a:p>
          <a:p>
            <a:r>
              <a:rPr lang="en-IN" sz="1400" b="1" dirty="0" smtClean="0">
                <a:solidFill>
                  <a:schemeClr val="bg2">
                    <a:lumMod val="40000"/>
                    <a:lumOff val="60000"/>
                  </a:schemeClr>
                </a:solidFill>
                <a:latin typeface="Acanty Black Lys" pitchFamily="2" charset="0"/>
              </a:rPr>
              <a:t>                              Email </a:t>
            </a:r>
            <a:r>
              <a:rPr lang="en-IN" sz="1400" b="1" dirty="0">
                <a:solidFill>
                  <a:schemeClr val="bg2">
                    <a:lumMod val="40000"/>
                    <a:lumOff val="60000"/>
                  </a:schemeClr>
                </a:solidFill>
                <a:latin typeface="Acanty Black Lys" pitchFamily="2" charset="0"/>
              </a:rPr>
              <a:t>ID:- </a:t>
            </a:r>
            <a:r>
              <a:rPr lang="en-IN" sz="1400" b="1" dirty="0" smtClean="0">
                <a:solidFill>
                  <a:schemeClr val="bg2">
                    <a:lumMod val="40000"/>
                    <a:lumOff val="60000"/>
                  </a:schemeClr>
                </a:solidFill>
                <a:latin typeface="Acanty Black Lys" pitchFamily="2" charset="0"/>
                <a:hlinkClick r:id="rId2"/>
              </a:rPr>
              <a:t>jayprakashpandeyallen@gmail.com</a:t>
            </a:r>
            <a:endParaRPr lang="en-IN" sz="1400" b="1" dirty="0" smtClean="0">
              <a:solidFill>
                <a:schemeClr val="bg2">
                  <a:lumMod val="40000"/>
                  <a:lumOff val="60000"/>
                </a:schemeClr>
              </a:solidFill>
              <a:latin typeface="Acanty Black Lys" pitchFamily="2" charset="0"/>
            </a:endParaRPr>
          </a:p>
          <a:p>
            <a:r>
              <a:rPr lang="en-IN" sz="1400" dirty="0" smtClean="0">
                <a:latin typeface="Abadi MT Condensed Light" panose="020B0306030101010103" pitchFamily="34" charset="0"/>
              </a:rPr>
              <a:t>                </a:t>
            </a:r>
            <a:r>
              <a:rPr lang="en-IN" sz="2200" b="1" dirty="0" smtClean="0">
                <a:solidFill>
                  <a:schemeClr val="tx2">
                    <a:lumMod val="50000"/>
                  </a:schemeClr>
                </a:solidFill>
                <a:latin typeface="Abadi MT Condensed Light" panose="020B0306030101010103" pitchFamily="34" charset="0"/>
              </a:rPr>
              <a:t>Member </a:t>
            </a:r>
            <a:r>
              <a:rPr lang="en-IN" sz="2200" b="1" dirty="0">
                <a:solidFill>
                  <a:schemeClr val="tx2">
                    <a:lumMod val="50000"/>
                  </a:schemeClr>
                </a:solidFill>
                <a:latin typeface="Abadi MT Condensed Light" panose="020B0306030101010103" pitchFamily="34" charset="0"/>
              </a:rPr>
              <a:t>3 Detail</a:t>
            </a:r>
            <a:r>
              <a:rPr lang="en-IN" sz="2200" b="1" dirty="0" smtClean="0">
                <a:solidFill>
                  <a:schemeClr val="tx2">
                    <a:lumMod val="50000"/>
                  </a:schemeClr>
                </a:solidFill>
                <a:latin typeface="Abadi MT Condensed Light" panose="020B0306030101010103" pitchFamily="34" charset="0"/>
              </a:rPr>
              <a:t>:-     </a:t>
            </a:r>
            <a:r>
              <a:rPr lang="en-IN" sz="1400" b="1" dirty="0" smtClean="0">
                <a:solidFill>
                  <a:schemeClr val="accent4"/>
                </a:solidFill>
                <a:latin typeface="Advice Black Lys" pitchFamily="2" charset="0"/>
              </a:rPr>
              <a:t>Name</a:t>
            </a:r>
            <a:r>
              <a:rPr lang="en-IN" sz="1400" b="1" dirty="0">
                <a:solidFill>
                  <a:schemeClr val="accent4"/>
                </a:solidFill>
                <a:latin typeface="Advice Black Lys" pitchFamily="2" charset="0"/>
              </a:rPr>
              <a:t>:- </a:t>
            </a:r>
            <a:r>
              <a:rPr lang="en-IN" sz="1400" b="1" dirty="0" err="1">
                <a:solidFill>
                  <a:schemeClr val="accent4"/>
                </a:solidFill>
                <a:latin typeface="Advice Black Lys" pitchFamily="2" charset="0"/>
              </a:rPr>
              <a:t>Saurav</a:t>
            </a:r>
            <a:r>
              <a:rPr lang="en-IN" sz="1400" b="1" dirty="0">
                <a:solidFill>
                  <a:schemeClr val="accent4"/>
                </a:solidFill>
                <a:latin typeface="Advice Black Lys" pitchFamily="2" charset="0"/>
              </a:rPr>
              <a:t> Kumar  </a:t>
            </a:r>
            <a:r>
              <a:rPr lang="en-IN" sz="1400" b="1" dirty="0" smtClean="0">
                <a:solidFill>
                  <a:schemeClr val="accent4"/>
                </a:solidFill>
                <a:latin typeface="Advice Black Lys" pitchFamily="2" charset="0"/>
              </a:rPr>
              <a:t>         Section </a:t>
            </a:r>
            <a:r>
              <a:rPr lang="en-IN" sz="1400" b="1" dirty="0">
                <a:solidFill>
                  <a:schemeClr val="accent4"/>
                </a:solidFill>
                <a:latin typeface="Advice Black Lys" pitchFamily="2" charset="0"/>
              </a:rPr>
              <a:t>&amp; Roll:- </a:t>
            </a:r>
            <a:r>
              <a:rPr lang="en-IN" sz="1400" b="1" dirty="0" smtClean="0">
                <a:solidFill>
                  <a:schemeClr val="accent4"/>
                </a:solidFill>
                <a:latin typeface="Advice Black Lys" pitchFamily="2" charset="0"/>
              </a:rPr>
              <a:t>A-48</a:t>
            </a:r>
          </a:p>
          <a:p>
            <a:r>
              <a:rPr lang="en-IN" sz="1400" b="1" dirty="0" smtClean="0">
                <a:solidFill>
                  <a:schemeClr val="accent4"/>
                </a:solidFill>
                <a:latin typeface="Advice Black Lys" pitchFamily="2" charset="0"/>
              </a:rPr>
              <a:t>                   </a:t>
            </a:r>
            <a:r>
              <a:rPr lang="en-IN" sz="1400" b="1" dirty="0" err="1" smtClean="0">
                <a:solidFill>
                  <a:schemeClr val="accent4"/>
                </a:solidFill>
                <a:latin typeface="Advice Black Lys" pitchFamily="2" charset="0"/>
              </a:rPr>
              <a:t>Enrollment</a:t>
            </a:r>
            <a:r>
              <a:rPr lang="en-IN" sz="1400" b="1" dirty="0" smtClean="0">
                <a:solidFill>
                  <a:schemeClr val="accent4"/>
                </a:solidFill>
                <a:latin typeface="Advice Black Lys" pitchFamily="2" charset="0"/>
              </a:rPr>
              <a:t> </a:t>
            </a:r>
            <a:r>
              <a:rPr lang="en-IN" sz="1400" b="1" dirty="0">
                <a:solidFill>
                  <a:schemeClr val="accent4"/>
                </a:solidFill>
                <a:latin typeface="Advice Black Lys" pitchFamily="2" charset="0"/>
              </a:rPr>
              <a:t>No.- 12019002004051 </a:t>
            </a:r>
            <a:endParaRPr lang="en-IN" sz="1400" b="1" dirty="0" smtClean="0">
              <a:solidFill>
                <a:schemeClr val="accent4"/>
              </a:solidFill>
              <a:latin typeface="Advice Black Lys" pitchFamily="2" charset="0"/>
            </a:endParaRPr>
          </a:p>
          <a:p>
            <a:r>
              <a:rPr lang="en-IN" sz="1400" b="1" dirty="0" smtClean="0">
                <a:solidFill>
                  <a:schemeClr val="accent4"/>
                </a:solidFill>
                <a:latin typeface="Advice Black Lys" pitchFamily="2" charset="0"/>
              </a:rPr>
              <a:t>                            Email </a:t>
            </a:r>
            <a:r>
              <a:rPr lang="en-IN" sz="1400" b="1" dirty="0">
                <a:solidFill>
                  <a:schemeClr val="accent4"/>
                </a:solidFill>
                <a:latin typeface="Advice Black Lys" pitchFamily="2" charset="0"/>
              </a:rPr>
              <a:t>ID:- sauravkiul811310@gmail.com </a:t>
            </a:r>
            <a:endParaRPr lang="en-IN" sz="1400" b="1" dirty="0" smtClean="0">
              <a:solidFill>
                <a:schemeClr val="accent4"/>
              </a:solidFill>
              <a:latin typeface="Advice Black Lys" pitchFamily="2" charset="0"/>
            </a:endParaRPr>
          </a:p>
          <a:p>
            <a:r>
              <a:rPr lang="en-IN" sz="1900" b="1" dirty="0" smtClean="0">
                <a:solidFill>
                  <a:srgbClr val="FFFF00"/>
                </a:solidFill>
                <a:latin typeface="Abadi MT Condensed Light" panose="020B0306030101010103" pitchFamily="34" charset="0"/>
              </a:rPr>
              <a:t>Member </a:t>
            </a:r>
            <a:r>
              <a:rPr lang="en-IN" sz="1900" b="1" dirty="0">
                <a:solidFill>
                  <a:srgbClr val="FFFF00"/>
                </a:solidFill>
                <a:latin typeface="Abadi MT Condensed Light" panose="020B0306030101010103" pitchFamily="34" charset="0"/>
              </a:rPr>
              <a:t>4 Detail</a:t>
            </a:r>
            <a:r>
              <a:rPr lang="en-IN" sz="1900" b="1" dirty="0">
                <a:solidFill>
                  <a:schemeClr val="bg2">
                    <a:lumMod val="60000"/>
                    <a:lumOff val="40000"/>
                  </a:schemeClr>
                </a:solidFill>
                <a:latin typeface="Advice Black Lys" pitchFamily="2" charset="0"/>
              </a:rPr>
              <a:t>:- </a:t>
            </a:r>
            <a:r>
              <a:rPr lang="en-IN" sz="1900" b="1" dirty="0" smtClean="0">
                <a:solidFill>
                  <a:schemeClr val="bg2">
                    <a:lumMod val="60000"/>
                    <a:lumOff val="40000"/>
                  </a:schemeClr>
                </a:solidFill>
                <a:latin typeface="Advice Black Lys" pitchFamily="2" charset="0"/>
              </a:rPr>
              <a:t>        </a:t>
            </a:r>
            <a:r>
              <a:rPr lang="en-IN" sz="1400" b="1" dirty="0" smtClean="0">
                <a:solidFill>
                  <a:schemeClr val="bg2">
                    <a:lumMod val="60000"/>
                    <a:lumOff val="40000"/>
                  </a:schemeClr>
                </a:solidFill>
                <a:latin typeface="Advice Black Lys" pitchFamily="2" charset="0"/>
              </a:rPr>
              <a:t>Name</a:t>
            </a:r>
            <a:r>
              <a:rPr lang="en-IN" sz="1400" b="1" dirty="0">
                <a:solidFill>
                  <a:schemeClr val="bg2">
                    <a:lumMod val="60000"/>
                    <a:lumOff val="40000"/>
                  </a:schemeClr>
                </a:solidFill>
                <a:latin typeface="Advice Black Lys" pitchFamily="2" charset="0"/>
              </a:rPr>
              <a:t>:- </a:t>
            </a:r>
            <a:r>
              <a:rPr lang="en-IN" sz="1400" b="1" dirty="0" err="1">
                <a:solidFill>
                  <a:schemeClr val="bg2">
                    <a:lumMod val="60000"/>
                    <a:lumOff val="40000"/>
                  </a:schemeClr>
                </a:solidFill>
                <a:latin typeface="Advice Black Lys" pitchFamily="2" charset="0"/>
              </a:rPr>
              <a:t>Saurav</a:t>
            </a:r>
            <a:r>
              <a:rPr lang="en-IN" sz="1400" b="1" dirty="0">
                <a:solidFill>
                  <a:schemeClr val="bg2">
                    <a:lumMod val="60000"/>
                    <a:lumOff val="40000"/>
                  </a:schemeClr>
                </a:solidFill>
                <a:latin typeface="Advice Black Lys" pitchFamily="2" charset="0"/>
              </a:rPr>
              <a:t> </a:t>
            </a:r>
            <a:r>
              <a:rPr lang="en-IN" sz="1400" b="1" dirty="0" err="1" smtClean="0">
                <a:solidFill>
                  <a:schemeClr val="bg2">
                    <a:lumMod val="60000"/>
                    <a:lumOff val="40000"/>
                  </a:schemeClr>
                </a:solidFill>
                <a:latin typeface="Advice Black Lys" pitchFamily="2" charset="0"/>
              </a:rPr>
              <a:t>Anand</a:t>
            </a:r>
            <a:r>
              <a:rPr lang="en-IN" sz="1400" b="1" dirty="0" smtClean="0">
                <a:solidFill>
                  <a:schemeClr val="bg2">
                    <a:lumMod val="60000"/>
                    <a:lumOff val="40000"/>
                  </a:schemeClr>
                </a:solidFill>
                <a:latin typeface="Advice Black Lys" pitchFamily="2" charset="0"/>
              </a:rPr>
              <a:t>      Section </a:t>
            </a:r>
            <a:r>
              <a:rPr lang="en-IN" sz="1400" b="1" dirty="0">
                <a:solidFill>
                  <a:schemeClr val="bg2">
                    <a:lumMod val="60000"/>
                    <a:lumOff val="40000"/>
                  </a:schemeClr>
                </a:solidFill>
                <a:latin typeface="Advice Black Lys" pitchFamily="2" charset="0"/>
              </a:rPr>
              <a:t>&amp; Roll:- A-59 </a:t>
            </a:r>
            <a:endParaRPr lang="en-IN" sz="1400" b="1" dirty="0" smtClean="0">
              <a:solidFill>
                <a:schemeClr val="bg2">
                  <a:lumMod val="60000"/>
                  <a:lumOff val="40000"/>
                </a:schemeClr>
              </a:solidFill>
              <a:latin typeface="Advice Black Lys" pitchFamily="2" charset="0"/>
            </a:endParaRPr>
          </a:p>
          <a:p>
            <a:r>
              <a:rPr lang="en-IN" sz="1400" b="1" dirty="0" smtClean="0">
                <a:solidFill>
                  <a:schemeClr val="bg2">
                    <a:lumMod val="60000"/>
                    <a:lumOff val="40000"/>
                  </a:schemeClr>
                </a:solidFill>
                <a:latin typeface="Advice Black Lys" pitchFamily="2" charset="0"/>
              </a:rPr>
              <a:t>                   </a:t>
            </a:r>
            <a:r>
              <a:rPr lang="en-IN" sz="1400" b="1" dirty="0" err="1" smtClean="0">
                <a:solidFill>
                  <a:schemeClr val="bg2">
                    <a:lumMod val="60000"/>
                    <a:lumOff val="40000"/>
                  </a:schemeClr>
                </a:solidFill>
                <a:latin typeface="Advice Black Lys" pitchFamily="2" charset="0"/>
              </a:rPr>
              <a:t>Enrollment</a:t>
            </a:r>
            <a:r>
              <a:rPr lang="en-IN" sz="1400" b="1" dirty="0" smtClean="0">
                <a:solidFill>
                  <a:schemeClr val="bg2">
                    <a:lumMod val="60000"/>
                    <a:lumOff val="40000"/>
                  </a:schemeClr>
                </a:solidFill>
                <a:latin typeface="Advice Black Lys" pitchFamily="2" charset="0"/>
              </a:rPr>
              <a:t> </a:t>
            </a:r>
            <a:r>
              <a:rPr lang="en-IN" sz="1400" b="1" dirty="0">
                <a:solidFill>
                  <a:schemeClr val="bg2">
                    <a:lumMod val="60000"/>
                    <a:lumOff val="40000"/>
                  </a:schemeClr>
                </a:solidFill>
                <a:latin typeface="Advice Black Lys" pitchFamily="2" charset="0"/>
              </a:rPr>
              <a:t>No.- </a:t>
            </a:r>
            <a:r>
              <a:rPr lang="en-IN" sz="1400" b="1" dirty="0" smtClean="0">
                <a:solidFill>
                  <a:schemeClr val="bg2">
                    <a:lumMod val="60000"/>
                    <a:lumOff val="40000"/>
                  </a:schemeClr>
                </a:solidFill>
                <a:latin typeface="Advice Black Lys" pitchFamily="2" charset="0"/>
              </a:rPr>
              <a:t>12019002004064</a:t>
            </a:r>
          </a:p>
          <a:p>
            <a:r>
              <a:rPr lang="en-IN" sz="1400" b="1" dirty="0" smtClean="0">
                <a:solidFill>
                  <a:schemeClr val="bg2">
                    <a:lumMod val="60000"/>
                    <a:lumOff val="40000"/>
                  </a:schemeClr>
                </a:solidFill>
                <a:latin typeface="Advice Black Lys" pitchFamily="2" charset="0"/>
              </a:rPr>
              <a:t>                           Email </a:t>
            </a:r>
            <a:r>
              <a:rPr lang="en-IN" sz="1400" b="1" dirty="0">
                <a:solidFill>
                  <a:schemeClr val="bg2">
                    <a:lumMod val="60000"/>
                    <a:lumOff val="40000"/>
                  </a:schemeClr>
                </a:solidFill>
                <a:latin typeface="Advice Black Lys" pitchFamily="2" charset="0"/>
              </a:rPr>
              <a:t>ID:- sauravaanand700@gmail.com </a:t>
            </a:r>
          </a:p>
        </p:txBody>
      </p:sp>
    </p:spTree>
    <p:extLst>
      <p:ext uri="{BB962C8B-B14F-4D97-AF65-F5344CB8AC3E}">
        <p14:creationId xmlns:p14="http://schemas.microsoft.com/office/powerpoint/2010/main" val="3297162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669"/>
            <a:ext cx="10353761" cy="1326321"/>
          </a:xfrm>
        </p:spPr>
        <p:txBody>
          <a:bodyPr/>
          <a:lstStyle/>
          <a:p>
            <a:r>
              <a:rPr lang="en-IN" sz="3200" dirty="0">
                <a:solidFill>
                  <a:srgbClr val="C54F71">
                    <a:lumMod val="75000"/>
                  </a:srgbClr>
                </a:solidFill>
              </a:rPr>
              <a:t>Screenshots for better understanding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2" y="828402"/>
            <a:ext cx="9248503" cy="52022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268" y="1846217"/>
            <a:ext cx="8491824" cy="4776651"/>
          </a:xfrm>
          <a:prstGeom prst="rect">
            <a:avLst/>
          </a:prstGeom>
        </p:spPr>
      </p:pic>
    </p:spTree>
    <p:extLst>
      <p:ext uri="{BB962C8B-B14F-4D97-AF65-F5344CB8AC3E}">
        <p14:creationId xmlns:p14="http://schemas.microsoft.com/office/powerpoint/2010/main" val="268156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538" y="78377"/>
            <a:ext cx="10353761" cy="1326321"/>
          </a:xfrm>
        </p:spPr>
        <p:txBody>
          <a:bodyPr/>
          <a:lstStyle/>
          <a:p>
            <a:pPr algn="l"/>
            <a:r>
              <a:rPr lang="en-IN" dirty="0" smtClean="0">
                <a:solidFill>
                  <a:schemeClr val="accent5">
                    <a:lumMod val="75000"/>
                  </a:schemeClr>
                </a:solidFill>
              </a:rPr>
              <a:t>CONCLUSION</a:t>
            </a:r>
            <a:endParaRPr lang="en-IN" dirty="0">
              <a:solidFill>
                <a:schemeClr val="accent5">
                  <a:lumMod val="75000"/>
                </a:schemeClr>
              </a:solidFill>
            </a:endParaRPr>
          </a:p>
        </p:txBody>
      </p:sp>
      <p:sp>
        <p:nvSpPr>
          <p:cNvPr id="3" name="Content Placeholder 2"/>
          <p:cNvSpPr>
            <a:spLocks noGrp="1"/>
          </p:cNvSpPr>
          <p:nvPr>
            <p:ph idx="1"/>
          </p:nvPr>
        </p:nvSpPr>
        <p:spPr>
          <a:xfrm>
            <a:off x="722206" y="1486464"/>
            <a:ext cx="10353762" cy="3695136"/>
          </a:xfrm>
        </p:spPr>
        <p:txBody>
          <a:bodyPr>
            <a:normAutofit/>
          </a:bodyPr>
          <a:lstStyle/>
          <a:p>
            <a:r>
              <a:rPr lang="en-US" sz="2400" dirty="0"/>
              <a:t>By implementing this program, we can execute the contact data, delete data, searching, updating, exit and display Numbers. For creating this application we used arrays, pointer, structure and Doubly linked list. We have written the separate functions for all the operations that we can do in this application. We used C++ language for compilation of this program for the purpose of time and space complexity. </a:t>
            </a:r>
            <a:endParaRPr lang="en-IN" sz="2400" dirty="0"/>
          </a:p>
        </p:txBody>
      </p:sp>
    </p:spTree>
    <p:extLst>
      <p:ext uri="{BB962C8B-B14F-4D97-AF65-F5344CB8AC3E}">
        <p14:creationId xmlns:p14="http://schemas.microsoft.com/office/powerpoint/2010/main" val="305562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anveer Naseer » How Two Simple Words Can Energize Your Team and Grow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383086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481274" cy="1326321"/>
          </a:xfrm>
        </p:spPr>
        <p:txBody>
          <a:bodyPr>
            <a:normAutofit/>
          </a:bodyPr>
          <a:lstStyle/>
          <a:p>
            <a:r>
              <a:rPr lang="en-IN" sz="4800" dirty="0">
                <a:solidFill>
                  <a:schemeClr val="accent5"/>
                </a:solidFill>
              </a:rPr>
              <a:t>OBJECTIVE</a:t>
            </a:r>
            <a:endParaRPr lang="en-IN" sz="4800" dirty="0"/>
          </a:p>
        </p:txBody>
      </p:sp>
      <p:sp>
        <p:nvSpPr>
          <p:cNvPr id="3" name="Content Placeholder 2"/>
          <p:cNvSpPr>
            <a:spLocks noGrp="1"/>
          </p:cNvSpPr>
          <p:nvPr>
            <p:ph idx="1"/>
          </p:nvPr>
        </p:nvSpPr>
        <p:spPr>
          <a:xfrm>
            <a:off x="824148" y="1441640"/>
            <a:ext cx="10353762" cy="3695136"/>
          </a:xfrm>
        </p:spPr>
        <p:txBody>
          <a:bodyPr>
            <a:normAutofit/>
          </a:bodyPr>
          <a:lstStyle/>
          <a:p>
            <a:r>
              <a:rPr lang="en-US" sz="2400" dirty="0"/>
              <a:t>This system is developed using the general need required by the user while using the phone directory book and provided a lot of facility to their user. The objective of my Project Phone Book is to record the details various activities of user. It will simplify the task and reduce the paper work. The system is very user friendly and it is anticipated that administrators, academics, students and applicants will easily access functions of the system.</a:t>
            </a:r>
            <a:endParaRPr lang="en-IN" sz="2400" dirty="0"/>
          </a:p>
        </p:txBody>
      </p:sp>
    </p:spTree>
    <p:extLst>
      <p:ext uri="{BB962C8B-B14F-4D97-AF65-F5344CB8AC3E}">
        <p14:creationId xmlns:p14="http://schemas.microsoft.com/office/powerpoint/2010/main" val="224904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44310" cy="1326321"/>
          </a:xfrm>
        </p:spPr>
        <p:txBody>
          <a:bodyPr/>
          <a:lstStyle/>
          <a:p>
            <a:r>
              <a:rPr lang="en-IN" dirty="0">
                <a:solidFill>
                  <a:schemeClr val="accent5"/>
                </a:solidFill>
              </a:rPr>
              <a:t>Project Technical Specification</a:t>
            </a:r>
          </a:p>
        </p:txBody>
      </p:sp>
      <p:sp>
        <p:nvSpPr>
          <p:cNvPr id="3" name="Content Placeholder 2"/>
          <p:cNvSpPr>
            <a:spLocks noGrp="1"/>
          </p:cNvSpPr>
          <p:nvPr>
            <p:ph idx="1"/>
          </p:nvPr>
        </p:nvSpPr>
        <p:spPr/>
        <p:txBody>
          <a:bodyPr>
            <a:normAutofit/>
          </a:bodyPr>
          <a:lstStyle/>
          <a:p>
            <a:r>
              <a:rPr lang="en-IN" sz="2400" dirty="0" smtClean="0"/>
              <a:t>C++ Language Used</a:t>
            </a:r>
          </a:p>
          <a:p>
            <a:r>
              <a:rPr lang="en-IN" sz="2400" dirty="0" smtClean="0"/>
              <a:t>Doubly Linked List Data Structure is used as backend to store </a:t>
            </a:r>
            <a:r>
              <a:rPr lang="en-IN" sz="2400" dirty="0" smtClean="0"/>
              <a:t>data because by the used of Doubly Linked list we can easily traverse in both the direction and easily </a:t>
            </a:r>
            <a:r>
              <a:rPr lang="en-IN" sz="2400" smtClean="0"/>
              <a:t>delete something.</a:t>
            </a:r>
            <a:endParaRPr lang="en-IN" sz="2400" dirty="0" smtClean="0"/>
          </a:p>
          <a:p>
            <a:r>
              <a:rPr lang="en-US" sz="2400" dirty="0"/>
              <a:t>To eliminate data redundancy and perform validation process background codes by </a:t>
            </a:r>
            <a:r>
              <a:rPr lang="en-US" sz="2400" dirty="0" smtClean="0"/>
              <a:t>the  class </a:t>
            </a:r>
            <a:r>
              <a:rPr lang="en-US" sz="2400" dirty="0"/>
              <a:t>will responsible to do this task.</a:t>
            </a:r>
            <a:endParaRPr lang="en-IN" sz="2400" dirty="0"/>
          </a:p>
        </p:txBody>
      </p:sp>
    </p:spTree>
    <p:extLst>
      <p:ext uri="{BB962C8B-B14F-4D97-AF65-F5344CB8AC3E}">
        <p14:creationId xmlns:p14="http://schemas.microsoft.com/office/powerpoint/2010/main" val="142301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058" y="143435"/>
            <a:ext cx="4194403" cy="1326321"/>
          </a:xfrm>
        </p:spPr>
        <p:txBody>
          <a:bodyPr/>
          <a:lstStyle/>
          <a:p>
            <a:r>
              <a:rPr lang="en-IN" dirty="0" smtClean="0">
                <a:solidFill>
                  <a:schemeClr val="accent5"/>
                </a:solidFill>
              </a:rPr>
              <a:t>METHODOLOGY</a:t>
            </a:r>
            <a:endParaRPr lang="en-IN" dirty="0">
              <a:solidFill>
                <a:schemeClr val="accent5"/>
              </a:solidFill>
            </a:endParaRPr>
          </a:p>
        </p:txBody>
      </p:sp>
      <p:sp>
        <p:nvSpPr>
          <p:cNvPr id="3" name="Content Placeholder 2"/>
          <p:cNvSpPr>
            <a:spLocks noGrp="1"/>
          </p:cNvSpPr>
          <p:nvPr>
            <p:ph idx="1"/>
          </p:nvPr>
        </p:nvSpPr>
        <p:spPr>
          <a:xfrm>
            <a:off x="842682" y="1469756"/>
            <a:ext cx="10424875" cy="4321444"/>
          </a:xfrm>
        </p:spPr>
        <p:txBody>
          <a:bodyPr>
            <a:normAutofit fontScale="92500" lnSpcReduction="20000"/>
          </a:bodyPr>
          <a:lstStyle/>
          <a:p>
            <a:r>
              <a:rPr lang="en-US" b="1" dirty="0" smtClean="0">
                <a:solidFill>
                  <a:schemeClr val="accent5"/>
                </a:solidFill>
              </a:rPr>
              <a:t>Admin </a:t>
            </a:r>
            <a:r>
              <a:rPr lang="en-US" b="1" dirty="0">
                <a:solidFill>
                  <a:schemeClr val="accent5"/>
                </a:solidFill>
              </a:rPr>
              <a:t>module</a:t>
            </a:r>
            <a:r>
              <a:rPr lang="en-US" dirty="0">
                <a:solidFill>
                  <a:schemeClr val="accent5"/>
                </a:solidFill>
              </a:rPr>
              <a:t>:</a:t>
            </a:r>
            <a:r>
              <a:rPr lang="en-US" dirty="0"/>
              <a:t> This is the main module where </a:t>
            </a:r>
            <a:r>
              <a:rPr lang="en-US" dirty="0" smtClean="0"/>
              <a:t>the administrator </a:t>
            </a:r>
            <a:r>
              <a:rPr lang="en-US" dirty="0"/>
              <a:t>logins into the database. All the admin details </a:t>
            </a:r>
            <a:r>
              <a:rPr lang="en-US" dirty="0" smtClean="0"/>
              <a:t>are stored </a:t>
            </a:r>
            <a:r>
              <a:rPr lang="en-US" dirty="0"/>
              <a:t>with user id.</a:t>
            </a:r>
          </a:p>
          <a:p>
            <a:r>
              <a:rPr lang="en-US" b="1" dirty="0" smtClean="0">
                <a:solidFill>
                  <a:schemeClr val="accent5"/>
                </a:solidFill>
              </a:rPr>
              <a:t>Create </a:t>
            </a:r>
            <a:r>
              <a:rPr lang="en-US" b="1" dirty="0">
                <a:solidFill>
                  <a:schemeClr val="accent5"/>
                </a:solidFill>
              </a:rPr>
              <a:t>Contact module: </a:t>
            </a:r>
            <a:r>
              <a:rPr lang="en-US" dirty="0"/>
              <a:t>This module allows the user to enter </a:t>
            </a:r>
            <a:r>
              <a:rPr lang="en-US" dirty="0" smtClean="0"/>
              <a:t>all the </a:t>
            </a:r>
            <a:r>
              <a:rPr lang="en-US" dirty="0"/>
              <a:t>details like name, phone number and email id.</a:t>
            </a:r>
          </a:p>
          <a:p>
            <a:r>
              <a:rPr lang="en-US" dirty="0" smtClean="0">
                <a:solidFill>
                  <a:schemeClr val="accent5"/>
                </a:solidFill>
              </a:rPr>
              <a:t> </a:t>
            </a:r>
            <a:r>
              <a:rPr lang="en-US" b="1" dirty="0">
                <a:solidFill>
                  <a:schemeClr val="accent5"/>
                </a:solidFill>
              </a:rPr>
              <a:t>Insert module: </a:t>
            </a:r>
            <a:r>
              <a:rPr lang="en-US" dirty="0"/>
              <a:t>In this module, all the details regarding </a:t>
            </a:r>
            <a:r>
              <a:rPr lang="en-US" dirty="0" smtClean="0"/>
              <a:t>contacts are </a:t>
            </a:r>
            <a:r>
              <a:rPr lang="en-US" dirty="0"/>
              <a:t>inserted.</a:t>
            </a:r>
          </a:p>
          <a:p>
            <a:r>
              <a:rPr lang="en-US" b="1" dirty="0" smtClean="0">
                <a:solidFill>
                  <a:schemeClr val="accent5"/>
                </a:solidFill>
              </a:rPr>
              <a:t>Delete </a:t>
            </a:r>
            <a:r>
              <a:rPr lang="en-US" b="1" dirty="0">
                <a:solidFill>
                  <a:schemeClr val="accent5"/>
                </a:solidFill>
              </a:rPr>
              <a:t>module: </a:t>
            </a:r>
            <a:r>
              <a:rPr lang="en-US" dirty="0"/>
              <a:t>In this module, the records with a specific id </a:t>
            </a:r>
            <a:r>
              <a:rPr lang="en-US" dirty="0" smtClean="0"/>
              <a:t>is deleted</a:t>
            </a:r>
            <a:r>
              <a:rPr lang="en-US" dirty="0"/>
              <a:t>.</a:t>
            </a:r>
          </a:p>
          <a:p>
            <a:r>
              <a:rPr lang="en-US" b="1" dirty="0" smtClean="0">
                <a:solidFill>
                  <a:schemeClr val="accent5"/>
                </a:solidFill>
              </a:rPr>
              <a:t>Display </a:t>
            </a:r>
            <a:r>
              <a:rPr lang="en-US" b="1" dirty="0">
                <a:solidFill>
                  <a:schemeClr val="accent5"/>
                </a:solidFill>
              </a:rPr>
              <a:t>module: </a:t>
            </a:r>
            <a:r>
              <a:rPr lang="en-US" dirty="0"/>
              <a:t>This module allows the user to view all </a:t>
            </a:r>
            <a:r>
              <a:rPr lang="en-US" dirty="0" smtClean="0"/>
              <a:t>contact details.</a:t>
            </a:r>
          </a:p>
          <a:p>
            <a:r>
              <a:rPr lang="en-US" b="1" dirty="0" smtClean="0"/>
              <a:t> </a:t>
            </a:r>
            <a:r>
              <a:rPr lang="en-US" b="1" dirty="0">
                <a:solidFill>
                  <a:schemeClr val="accent5"/>
                </a:solidFill>
              </a:rPr>
              <a:t>Search module: </a:t>
            </a:r>
            <a:r>
              <a:rPr lang="en-US" dirty="0"/>
              <a:t>This module allows to search for the </a:t>
            </a:r>
            <a:r>
              <a:rPr lang="en-US" dirty="0" smtClean="0"/>
              <a:t>contact details </a:t>
            </a:r>
            <a:r>
              <a:rPr lang="en-US" dirty="0"/>
              <a:t>by just entering its name. </a:t>
            </a:r>
            <a:endParaRPr lang="en-US" dirty="0" smtClean="0"/>
          </a:p>
          <a:p>
            <a:r>
              <a:rPr lang="en-US" dirty="0">
                <a:solidFill>
                  <a:schemeClr val="accent3"/>
                </a:solidFill>
              </a:rPr>
              <a:t>If user will make any mistake while entering, they will be given a warning along with </a:t>
            </a:r>
            <a:r>
              <a:rPr lang="en-US" dirty="0" smtClean="0">
                <a:solidFill>
                  <a:schemeClr val="accent3"/>
                </a:solidFill>
              </a:rPr>
              <a:t>correction.</a:t>
            </a:r>
            <a:endParaRPr lang="en-IN" dirty="0">
              <a:solidFill>
                <a:schemeClr val="accent3"/>
              </a:solidFill>
            </a:endParaRPr>
          </a:p>
        </p:txBody>
      </p:sp>
    </p:spTree>
    <p:extLst>
      <p:ext uri="{BB962C8B-B14F-4D97-AF65-F5344CB8AC3E}">
        <p14:creationId xmlns:p14="http://schemas.microsoft.com/office/powerpoint/2010/main" val="375593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507"/>
            <a:ext cx="7419649" cy="1326321"/>
          </a:xfrm>
        </p:spPr>
        <p:txBody>
          <a:bodyPr>
            <a:normAutofit/>
          </a:bodyPr>
          <a:lstStyle/>
          <a:p>
            <a:r>
              <a:rPr lang="en-IN" sz="4800" dirty="0" smtClean="0">
                <a:solidFill>
                  <a:schemeClr val="accent5"/>
                </a:solidFill>
              </a:rPr>
              <a:t>Database diagram</a:t>
            </a:r>
            <a:endParaRPr lang="en-IN" sz="4800" dirty="0">
              <a:solidFill>
                <a:schemeClr val="accent5"/>
              </a:solidFill>
            </a:endParaRPr>
          </a:p>
        </p:txBody>
      </p:sp>
      <p:sp>
        <p:nvSpPr>
          <p:cNvPr id="4" name="Rounded Rectangle 3"/>
          <p:cNvSpPr/>
          <p:nvPr/>
        </p:nvSpPr>
        <p:spPr>
          <a:xfrm>
            <a:off x="1936376" y="1451828"/>
            <a:ext cx="1882589" cy="135412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a:t>Database</a:t>
            </a:r>
          </a:p>
        </p:txBody>
      </p:sp>
      <p:sp>
        <p:nvSpPr>
          <p:cNvPr id="5" name="Rounded Rectangle 4"/>
          <p:cNvSpPr/>
          <p:nvPr/>
        </p:nvSpPr>
        <p:spPr>
          <a:xfrm>
            <a:off x="3818965" y="3030071"/>
            <a:ext cx="1792941" cy="145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Users</a:t>
            </a:r>
          </a:p>
        </p:txBody>
      </p:sp>
      <p:sp>
        <p:nvSpPr>
          <p:cNvPr id="6" name="Rounded Rectangle 5"/>
          <p:cNvSpPr/>
          <p:nvPr/>
        </p:nvSpPr>
        <p:spPr>
          <a:xfrm>
            <a:off x="5611906" y="4912658"/>
            <a:ext cx="2008094" cy="156882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New Create, Edit, Search, </a:t>
            </a:r>
            <a:r>
              <a:rPr lang="en-US" dirty="0" smtClean="0"/>
              <a:t>Delete</a:t>
            </a:r>
            <a:endParaRPr lang="en-IN" dirty="0"/>
          </a:p>
        </p:txBody>
      </p:sp>
      <p:cxnSp>
        <p:nvCxnSpPr>
          <p:cNvPr id="8" name="Elbow Connector 7"/>
          <p:cNvCxnSpPr>
            <a:stCxn id="4" idx="2"/>
            <a:endCxn id="5" idx="1"/>
          </p:cNvCxnSpPr>
          <p:nvPr/>
        </p:nvCxnSpPr>
        <p:spPr>
          <a:xfrm rot="16200000" flipH="1">
            <a:off x="2873189" y="2810436"/>
            <a:ext cx="950258" cy="9412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6" idx="1"/>
          </p:cNvCxnSpPr>
          <p:nvPr/>
        </p:nvCxnSpPr>
        <p:spPr>
          <a:xfrm rot="16200000" flipH="1">
            <a:off x="4596653" y="4681816"/>
            <a:ext cx="1134035" cy="8964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43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595" y="0"/>
            <a:ext cx="3786893" cy="1326321"/>
          </a:xfrm>
        </p:spPr>
        <p:txBody>
          <a:bodyPr/>
          <a:lstStyle/>
          <a:p>
            <a:r>
              <a:rPr lang="en-IN" dirty="0" smtClean="0">
                <a:solidFill>
                  <a:schemeClr val="accent5">
                    <a:lumMod val="75000"/>
                  </a:schemeClr>
                </a:solidFill>
              </a:rPr>
              <a:t>Description</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2400" dirty="0"/>
              <a:t>It is a friendly easy to use interface developed with data structure as the backend to store the details. This application stores all the details like name, telephone number and email id in a database. This system is developed to reduce the errors that creep up in manual systems. This software also allows to edit, update and search various contact details. It is secure, easy to use and reliable software system. It also provides a good level of security as there is an admin who can only edit and update </a:t>
            </a:r>
            <a:r>
              <a:rPr lang="en-US" sz="2400" dirty="0" smtClean="0"/>
              <a:t>details.</a:t>
            </a:r>
            <a:endParaRPr lang="en-IN" sz="2400" dirty="0"/>
          </a:p>
        </p:txBody>
      </p:sp>
    </p:spTree>
    <p:extLst>
      <p:ext uri="{BB962C8B-B14F-4D97-AF65-F5344CB8AC3E}">
        <p14:creationId xmlns:p14="http://schemas.microsoft.com/office/powerpoint/2010/main" val="365695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3" y="0"/>
            <a:ext cx="5206390" cy="1326321"/>
          </a:xfrm>
        </p:spPr>
        <p:txBody>
          <a:bodyPr/>
          <a:lstStyle/>
          <a:p>
            <a:r>
              <a:rPr lang="en-IN" dirty="0" smtClean="0">
                <a:solidFill>
                  <a:schemeClr val="accent5">
                    <a:lumMod val="75000"/>
                  </a:schemeClr>
                </a:solidFill>
              </a:rPr>
              <a:t>CODE SCREENSHOT</a:t>
            </a:r>
            <a:endParaRPr lang="en-IN" dirty="0">
              <a:solidFill>
                <a:schemeClr val="accent5">
                  <a:lumMod val="75000"/>
                </a:schemeClr>
              </a:solidFill>
            </a:endParaRPr>
          </a:p>
        </p:txBody>
      </p:sp>
      <p:sp>
        <p:nvSpPr>
          <p:cNvPr id="4" name="Rounded Rectangle 3"/>
          <p:cNvSpPr/>
          <p:nvPr/>
        </p:nvSpPr>
        <p:spPr>
          <a:xfrm>
            <a:off x="478971" y="975360"/>
            <a:ext cx="4232366" cy="67926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For implementing our code we used</a:t>
            </a:r>
          </a:p>
          <a:p>
            <a:pPr algn="ctr"/>
            <a:r>
              <a:rPr lang="en-IN" dirty="0" smtClean="0"/>
              <a:t> Dev C++ Version 5.11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32" y="1763486"/>
            <a:ext cx="11652068" cy="5094514"/>
          </a:xfrm>
          <a:prstGeom prst="rect">
            <a:avLst/>
          </a:prstGeom>
        </p:spPr>
      </p:pic>
    </p:spTree>
    <p:extLst>
      <p:ext uri="{BB962C8B-B14F-4D97-AF65-F5344CB8AC3E}">
        <p14:creationId xmlns:p14="http://schemas.microsoft.com/office/powerpoint/2010/main" val="383286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82" y="0"/>
            <a:ext cx="10353761" cy="1326321"/>
          </a:xfrm>
        </p:spPr>
        <p:txBody>
          <a:bodyPr/>
          <a:lstStyle/>
          <a:p>
            <a:r>
              <a:rPr lang="en-IN" dirty="0" smtClean="0">
                <a:solidFill>
                  <a:schemeClr val="accent5">
                    <a:lumMod val="75000"/>
                  </a:schemeClr>
                </a:solidFill>
              </a:rPr>
              <a:t>Results and output screenshots</a:t>
            </a:r>
            <a:endParaRPr lang="en-IN" dirty="0">
              <a:solidFill>
                <a:schemeClr val="accent5">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6" y="1521823"/>
            <a:ext cx="9231086" cy="5192486"/>
          </a:xfrm>
          <a:prstGeom prst="rect">
            <a:avLst/>
          </a:prstGeom>
        </p:spPr>
      </p:pic>
      <p:sp>
        <p:nvSpPr>
          <p:cNvPr id="5" name="Rounded Rectangle 4"/>
          <p:cNvSpPr/>
          <p:nvPr/>
        </p:nvSpPr>
        <p:spPr>
          <a:xfrm>
            <a:off x="609600" y="957943"/>
            <a:ext cx="8969828" cy="5148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Let’s Begin with its Output screen. First it will take users name so that only Admin can make changes in it.</a:t>
            </a:r>
            <a:endParaRPr lang="en-IN" dirty="0"/>
          </a:p>
        </p:txBody>
      </p:sp>
    </p:spTree>
    <p:extLst>
      <p:ext uri="{BB962C8B-B14F-4D97-AF65-F5344CB8AC3E}">
        <p14:creationId xmlns:p14="http://schemas.microsoft.com/office/powerpoint/2010/main" val="270275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72" y="0"/>
            <a:ext cx="10353761" cy="1326321"/>
          </a:xfrm>
        </p:spPr>
        <p:txBody>
          <a:bodyPr>
            <a:normAutofit/>
          </a:bodyPr>
          <a:lstStyle/>
          <a:p>
            <a:r>
              <a:rPr lang="en-IN" sz="3200" dirty="0" smtClean="0">
                <a:solidFill>
                  <a:schemeClr val="accent5">
                    <a:lumMod val="75000"/>
                  </a:schemeClr>
                </a:solidFill>
              </a:rPr>
              <a:t>Screenshots for better understanding</a:t>
            </a:r>
            <a:endParaRPr lang="en-IN" sz="3200" dirty="0">
              <a:solidFill>
                <a:schemeClr val="accent5">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13" y="975360"/>
            <a:ext cx="7624837" cy="42889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211" y="2295692"/>
            <a:ext cx="7759337" cy="4364627"/>
          </a:xfrm>
          <a:prstGeom prst="rect">
            <a:avLst/>
          </a:prstGeom>
        </p:spPr>
      </p:pic>
    </p:spTree>
    <p:extLst>
      <p:ext uri="{BB962C8B-B14F-4D97-AF65-F5344CB8AC3E}">
        <p14:creationId xmlns:p14="http://schemas.microsoft.com/office/powerpoint/2010/main" val="521757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113</TotalTime>
  <Words>614</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Abadi MT Condensed Light</vt:lpstr>
      <vt:lpstr>Acanty Black Lys</vt:lpstr>
      <vt:lpstr>Advice Black Lys</vt:lpstr>
      <vt:lpstr>Arial</vt:lpstr>
      <vt:lpstr>Bookman Old Style</vt:lpstr>
      <vt:lpstr>Rockwell</vt:lpstr>
      <vt:lpstr>Damask</vt:lpstr>
      <vt:lpstr>Phonebook Directory</vt:lpstr>
      <vt:lpstr>OBJECTIVE</vt:lpstr>
      <vt:lpstr>Project Technical Specification</vt:lpstr>
      <vt:lpstr>METHODOLOGY</vt:lpstr>
      <vt:lpstr>Database diagram</vt:lpstr>
      <vt:lpstr>Description</vt:lpstr>
      <vt:lpstr>CODE SCREENSHOT</vt:lpstr>
      <vt:lpstr>Results and output screenshots</vt:lpstr>
      <vt:lpstr>Screenshots for better understanding</vt:lpstr>
      <vt:lpstr>Screenshots for better understanding</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Phonebook Directory</dc:title>
  <dc:creator>ABHISHEK ANAND</dc:creator>
  <cp:lastModifiedBy>ABHISHEK ANAND</cp:lastModifiedBy>
  <cp:revision>9</cp:revision>
  <dcterms:created xsi:type="dcterms:W3CDTF">2021-01-11T09:55:45Z</dcterms:created>
  <dcterms:modified xsi:type="dcterms:W3CDTF">2021-01-11T11:53:55Z</dcterms:modified>
</cp:coreProperties>
</file>