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sldIdLst>
    <p:sldId id="256" r:id="rId2"/>
    <p:sldId id="257" r:id="rId3"/>
    <p:sldId id="261" r:id="rId4"/>
    <p:sldId id="265" r:id="rId5"/>
    <p:sldId id="266" r:id="rId6"/>
    <p:sldId id="26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0"/>
    <p:restoredTop sz="94595"/>
  </p:normalViewPr>
  <p:slideViewPr>
    <p:cSldViewPr snapToGrid="0" snapToObjects="1">
      <p:cViewPr varScale="1">
        <p:scale>
          <a:sx n="63" d="100"/>
          <a:sy n="63" d="100"/>
        </p:scale>
        <p:origin x="19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75CCA2-76BD-E549-9BA3-2AF3C4C3BAB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80FA8F9-8A14-2649-9E19-9F914B4B613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CA2-76BD-E549-9BA3-2AF3C4C3BAB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8F9-8A14-2649-9E19-9F914B4B6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CA2-76BD-E549-9BA3-2AF3C4C3BAB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8F9-8A14-2649-9E19-9F914B4B6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CA2-76BD-E549-9BA3-2AF3C4C3BAB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8F9-8A14-2649-9E19-9F914B4B6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75CCA2-76BD-E549-9BA3-2AF3C4C3BAB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0FA8F9-8A14-2649-9E19-9F914B4B613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CA2-76BD-E549-9BA3-2AF3C4C3BAB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8F9-8A14-2649-9E19-9F914B4B6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CA2-76BD-E549-9BA3-2AF3C4C3BAB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8F9-8A14-2649-9E19-9F914B4B6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CA2-76BD-E549-9BA3-2AF3C4C3BAB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8F9-8A14-2649-9E19-9F914B4B6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CA2-76BD-E549-9BA3-2AF3C4C3BAB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8F9-8A14-2649-9E19-9F914B4B6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875CCA2-76BD-E549-9BA3-2AF3C4C3BAB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80FA8F9-8A14-2649-9E19-9F914B4B61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875CCA2-76BD-E549-9BA3-2AF3C4C3BAB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80FA8F9-8A14-2649-9E19-9F914B4B6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75CCA2-76BD-E549-9BA3-2AF3C4C3BAB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80FA8F9-8A14-2649-9E19-9F914B4B61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Recognize Food Images using SIFT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Abhianshu</a:t>
            </a:r>
            <a:r>
              <a:rPr lang="en-US" dirty="0" smtClean="0"/>
              <a:t> </a:t>
            </a:r>
            <a:r>
              <a:rPr lang="en-US" dirty="0" err="1" smtClean="0"/>
              <a:t>Singla</a:t>
            </a:r>
            <a:endParaRPr lang="en-US" dirty="0" smtClean="0"/>
          </a:p>
          <a:p>
            <a:r>
              <a:rPr lang="en-US" dirty="0" smtClean="0"/>
              <a:t>ab808557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SIFT </a:t>
            </a:r>
            <a:r>
              <a:rPr lang="mr-IN" dirty="0" smtClean="0"/>
              <a:t>–</a:t>
            </a:r>
            <a:r>
              <a:rPr lang="en-US" dirty="0" smtClean="0"/>
              <a:t> Scale Invariant Feature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Scale-space </a:t>
            </a:r>
            <a:r>
              <a:rPr lang="en-US" b="1" dirty="0"/>
              <a:t>extrema detection: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S</a:t>
            </a:r>
            <a:r>
              <a:rPr lang="en-US" dirty="0" smtClean="0"/>
              <a:t>earches </a:t>
            </a:r>
            <a:r>
              <a:rPr lang="en-US" dirty="0"/>
              <a:t>over all scales and image </a:t>
            </a:r>
            <a:r>
              <a:rPr lang="en-US" dirty="0" smtClean="0"/>
              <a:t>locations using difference-of-Gaussian (</a:t>
            </a:r>
            <a:r>
              <a:rPr lang="en-US" dirty="0" err="1" smtClean="0"/>
              <a:t>DoG</a:t>
            </a:r>
            <a:r>
              <a:rPr lang="en-US" dirty="0" smtClean="0"/>
              <a:t>) </a:t>
            </a:r>
            <a:r>
              <a:rPr lang="en-US" dirty="0"/>
              <a:t>function to identify potential interest points that are invariant to scale and orientation. </a:t>
            </a:r>
            <a:endParaRPr lang="en-US" dirty="0" smtClean="0"/>
          </a:p>
          <a:p>
            <a:r>
              <a:rPr lang="en-US" b="1" dirty="0" smtClean="0"/>
              <a:t>Key point </a:t>
            </a:r>
            <a:r>
              <a:rPr lang="en-US" b="1" dirty="0"/>
              <a:t>localization: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Initial Rejection </a:t>
            </a:r>
            <a:r>
              <a:rPr lang="en-US" dirty="0"/>
              <a:t>-</a:t>
            </a:r>
            <a:r>
              <a:rPr lang="en-US" dirty="0" smtClean="0"/>
              <a:t> Discard low contrast key points</a:t>
            </a:r>
            <a:br>
              <a:rPr lang="en-US" dirty="0" smtClean="0"/>
            </a:br>
            <a:r>
              <a:rPr lang="en-US" dirty="0" smtClean="0"/>
              <a:t>Outlier Rejection </a:t>
            </a:r>
            <a:r>
              <a:rPr lang="mr-IN" dirty="0" smtClean="0"/>
              <a:t>–</a:t>
            </a:r>
            <a:r>
              <a:rPr lang="en-US" dirty="0" smtClean="0"/>
              <a:t> Reject less stable or far away key points using Hessian Matrix</a:t>
            </a:r>
          </a:p>
          <a:p>
            <a:r>
              <a:rPr lang="en-US" b="1" dirty="0" smtClean="0"/>
              <a:t>Orientation </a:t>
            </a:r>
            <a:r>
              <a:rPr lang="en-US" b="1" dirty="0"/>
              <a:t>assignment: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Assign</a:t>
            </a:r>
            <a:r>
              <a:rPr lang="en-US" b="1" dirty="0" smtClean="0"/>
              <a:t> </a:t>
            </a:r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or more orientations </a:t>
            </a:r>
            <a:r>
              <a:rPr lang="en-US" dirty="0" smtClean="0"/>
              <a:t>to </a:t>
            </a:r>
            <a:r>
              <a:rPr lang="en-US" dirty="0"/>
              <a:t>each </a:t>
            </a:r>
            <a:r>
              <a:rPr lang="en-US" dirty="0" smtClean="0"/>
              <a:t>key point based </a:t>
            </a:r>
            <a:r>
              <a:rPr lang="en-US" dirty="0"/>
              <a:t>on local image gradient directions. </a:t>
            </a:r>
            <a:endParaRPr lang="en-US" dirty="0" smtClean="0"/>
          </a:p>
          <a:p>
            <a:r>
              <a:rPr lang="en-US" b="1" dirty="0" smtClean="0"/>
              <a:t>Key point </a:t>
            </a:r>
            <a:r>
              <a:rPr lang="en-US" b="1" dirty="0"/>
              <a:t>descriptor: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image gradients are measured at the selected scale in the region around each </a:t>
            </a:r>
            <a:r>
              <a:rPr lang="en-US" dirty="0" smtClean="0"/>
              <a:t>key point</a:t>
            </a:r>
            <a:r>
              <a:rPr lang="en-US" dirty="0"/>
              <a:t>. These are transformed into a </a:t>
            </a:r>
            <a:r>
              <a:rPr lang="en-US" dirty="0" smtClean="0"/>
              <a:t>representation (8 bin histogram) </a:t>
            </a:r>
            <a:r>
              <a:rPr lang="en-US" dirty="0"/>
              <a:t>that allows for significant levels of local shape distortion and change in illumination. </a:t>
            </a:r>
            <a:r>
              <a:rPr lang="en-US" dirty="0" smtClean="0"/>
              <a:t>Each key point has a descriptor of length 128.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Images and Difference of Gaussian </a:t>
            </a:r>
            <a:endParaRPr lang="en-US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48" y="1765739"/>
            <a:ext cx="5157787" cy="434521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34" y="1797268"/>
            <a:ext cx="5042067" cy="454046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043449" y="3941379"/>
            <a:ext cx="525517" cy="294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detected at different scales and octaves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77" y="2427890"/>
            <a:ext cx="4276520" cy="347761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674" y="2427890"/>
            <a:ext cx="4283837" cy="347761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618687" y="4019550"/>
            <a:ext cx="720391" cy="294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9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263" y="345820"/>
            <a:ext cx="10515600" cy="978484"/>
          </a:xfrm>
        </p:spPr>
        <p:txBody>
          <a:bodyPr/>
          <a:lstStyle/>
          <a:p>
            <a:pPr algn="ctr"/>
            <a:r>
              <a:rPr lang="en-US" dirty="0" smtClean="0"/>
              <a:t>Key point Matching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96" y="2166363"/>
            <a:ext cx="6683146" cy="3425139"/>
          </a:xfrm>
        </p:spPr>
      </p:pic>
    </p:spTree>
    <p:extLst>
      <p:ext uri="{BB962C8B-B14F-4D97-AF65-F5344CB8AC3E}">
        <p14:creationId xmlns:p14="http://schemas.microsoft.com/office/powerpoint/2010/main" val="14105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Bag of Words Model for Object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</a:t>
            </a:r>
            <a:r>
              <a:rPr lang="en-US" dirty="0" smtClean="0"/>
              <a:t>ertical stack of all descriptors</a:t>
            </a:r>
          </a:p>
          <a:p>
            <a:r>
              <a:rPr lang="en-US" dirty="0" smtClean="0"/>
              <a:t>Clustering:</a:t>
            </a:r>
            <a:br>
              <a:rPr lang="en-US" dirty="0" smtClean="0"/>
            </a:br>
            <a:r>
              <a:rPr lang="en-US" dirty="0" smtClean="0"/>
              <a:t>k means cluster classifier</a:t>
            </a:r>
            <a:br>
              <a:rPr lang="en-US" dirty="0" smtClean="0"/>
            </a:br>
            <a:r>
              <a:rPr lang="en-US" dirty="0" smtClean="0"/>
              <a:t>unsupervised learning, clusters = 100 </a:t>
            </a:r>
          </a:p>
          <a:p>
            <a:r>
              <a:rPr lang="en-US" dirty="0" smtClean="0"/>
              <a:t>Generating</a:t>
            </a:r>
            <a:r>
              <a:rPr lang="en-US" dirty="0"/>
              <a:t> </a:t>
            </a:r>
            <a:r>
              <a:rPr lang="en-US" dirty="0" smtClean="0"/>
              <a:t>Vocabulary</a:t>
            </a:r>
            <a:br>
              <a:rPr lang="en-US" dirty="0" smtClean="0"/>
            </a:br>
            <a:r>
              <a:rPr lang="en-US" dirty="0" smtClean="0"/>
              <a:t>Histogram of clustered feature descriptors</a:t>
            </a:r>
            <a:endParaRPr lang="en-US" dirty="0"/>
          </a:p>
          <a:p>
            <a:r>
              <a:rPr lang="en-US" dirty="0"/>
              <a:t>Training and </a:t>
            </a:r>
            <a:r>
              <a:rPr lang="en-US" dirty="0" smtClean="0"/>
              <a:t>testing</a:t>
            </a:r>
            <a:br>
              <a:rPr lang="en-US" dirty="0" smtClean="0"/>
            </a:br>
            <a:r>
              <a:rPr lang="en-US" dirty="0" smtClean="0"/>
              <a:t>- SVC (Support Vector Classifier)</a:t>
            </a:r>
            <a:br>
              <a:rPr lang="en-US" dirty="0" smtClean="0"/>
            </a:br>
            <a:r>
              <a:rPr lang="en-US" dirty="0" smtClean="0"/>
              <a:t>	Accuracy </a:t>
            </a:r>
            <a:r>
              <a:rPr lang="mr-IN" dirty="0" smtClean="0"/>
              <a:t>–</a:t>
            </a:r>
            <a:r>
              <a:rPr lang="en-US" dirty="0" smtClean="0"/>
              <a:t> 62%</a:t>
            </a:r>
            <a:br>
              <a:rPr lang="en-US" dirty="0" smtClean="0"/>
            </a:br>
            <a:r>
              <a:rPr lang="en-US" dirty="0" smtClean="0"/>
              <a:t>- Random Forest Classifier</a:t>
            </a:r>
            <a:br>
              <a:rPr lang="en-US" dirty="0" smtClean="0"/>
            </a:br>
            <a:r>
              <a:rPr lang="en-US" dirty="0" smtClean="0"/>
              <a:t>	Accuracy </a:t>
            </a:r>
            <a:r>
              <a:rPr lang="mr-IN" dirty="0" smtClean="0"/>
              <a:t>–</a:t>
            </a:r>
            <a:r>
              <a:rPr lang="en-US" dirty="0" smtClean="0"/>
              <a:t> 75%</a:t>
            </a:r>
          </a:p>
        </p:txBody>
      </p:sp>
    </p:spTree>
    <p:extLst>
      <p:ext uri="{BB962C8B-B14F-4D97-AF65-F5344CB8AC3E}">
        <p14:creationId xmlns:p14="http://schemas.microsoft.com/office/powerpoint/2010/main" val="4810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19" y="639040"/>
            <a:ext cx="6885514" cy="524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163</TotalTime>
  <Words>49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Impact</vt:lpstr>
      <vt:lpstr>Arial</vt:lpstr>
      <vt:lpstr>Badge</vt:lpstr>
      <vt:lpstr>Recognize Food Images using SIFT </vt:lpstr>
      <vt:lpstr>SIFT – Scale Invariant Feature Transform</vt:lpstr>
      <vt:lpstr>Gaussian Images and Difference of Gaussian </vt:lpstr>
      <vt:lpstr>Key points detected at different scales and octaves</vt:lpstr>
      <vt:lpstr>Key point Matching</vt:lpstr>
      <vt:lpstr>Bag of Words Model for Object Recognition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Recognize Food Images using SIFT </dc:title>
  <dc:creator>Nitish Gupta</dc:creator>
  <cp:lastModifiedBy>Nitish Gupta</cp:lastModifiedBy>
  <cp:revision>11</cp:revision>
  <dcterms:created xsi:type="dcterms:W3CDTF">2017-12-10T01:24:40Z</dcterms:created>
  <dcterms:modified xsi:type="dcterms:W3CDTF">2017-12-10T04:32:53Z</dcterms:modified>
</cp:coreProperties>
</file>