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8" r:id="rId5"/>
    <p:sldId id="259"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16"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6/23/2017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6/23/2017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6/23/2017</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VID_20170623_002123.mp4"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895600"/>
            <a:ext cx="7952936" cy="1005840"/>
          </a:xfrm>
        </p:spPr>
        <p:txBody>
          <a:bodyPr/>
          <a:lstStyle/>
          <a:p>
            <a:pPr algn="ctr"/>
            <a:r>
              <a:rPr lang="en-IN" dirty="0" smtClean="0"/>
              <a:t>Solar tracking system</a:t>
            </a:r>
            <a:endParaRPr lang="en-IN" dirty="0"/>
          </a:p>
        </p:txBody>
      </p:sp>
      <p:sp>
        <p:nvSpPr>
          <p:cNvPr id="4" name="TextBox 3"/>
          <p:cNvSpPr txBox="1"/>
          <p:nvPr/>
        </p:nvSpPr>
        <p:spPr>
          <a:xfrm>
            <a:off x="5562600" y="3733800"/>
            <a:ext cx="1903085" cy="523220"/>
          </a:xfrm>
          <a:prstGeom prst="rect">
            <a:avLst/>
          </a:prstGeom>
          <a:noFill/>
        </p:spPr>
        <p:txBody>
          <a:bodyPr wrap="none" rtlCol="0">
            <a:spAutoFit/>
          </a:bodyPr>
          <a:lstStyle/>
          <a:p>
            <a:r>
              <a:rPr lang="en-IN" sz="2800" dirty="0" smtClean="0">
                <a:solidFill>
                  <a:schemeClr val="accent3">
                    <a:lumMod val="75000"/>
                  </a:schemeClr>
                </a:solidFill>
                <a:latin typeface="Berlin Sans FB Demi" pitchFamily="34" charset="0"/>
              </a:rPr>
              <a:t>(dual axis)</a:t>
            </a:r>
            <a:endParaRPr lang="en-IN" sz="2800" dirty="0">
              <a:solidFill>
                <a:schemeClr val="accent3">
                  <a:lumMod val="75000"/>
                </a:schemeClr>
              </a:solidFill>
              <a:latin typeface="Berlin Sans FB Dem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images (3).jpg"/>
          <p:cNvPicPr>
            <a:picLocks noGrp="1" noChangeAspect="1"/>
          </p:cNvPicPr>
          <p:nvPr>
            <p:ph idx="1"/>
          </p:nvPr>
        </p:nvPicPr>
        <p:blipFill>
          <a:blip r:embed="rId2"/>
          <a:stretch>
            <a:fillRect/>
          </a:stretch>
        </p:blipFill>
        <p:spPr>
          <a:xfrm>
            <a:off x="-45243" y="655638"/>
            <a:ext cx="9074944" cy="6049962"/>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020762"/>
          </a:xfrm>
        </p:spPr>
        <p:txBody>
          <a:bodyPr>
            <a:normAutofit/>
          </a:bodyPr>
          <a:lstStyle/>
          <a:p>
            <a:r>
              <a:rPr lang="en-IN" dirty="0" smtClean="0">
                <a:solidFill>
                  <a:schemeClr val="accent2">
                    <a:lumMod val="60000"/>
                    <a:lumOff val="40000"/>
                  </a:schemeClr>
                </a:solidFill>
              </a:rPr>
              <a:t>Why India needs solar energy?</a:t>
            </a:r>
            <a:endParaRPr lang="en-IN" dirty="0">
              <a:solidFill>
                <a:schemeClr val="accent2">
                  <a:lumMod val="60000"/>
                  <a:lumOff val="40000"/>
                </a:schemeClr>
              </a:solidFill>
            </a:endParaRPr>
          </a:p>
        </p:txBody>
      </p:sp>
      <p:sp>
        <p:nvSpPr>
          <p:cNvPr id="3" name="Content Placeholder 2"/>
          <p:cNvSpPr>
            <a:spLocks noGrp="1"/>
          </p:cNvSpPr>
          <p:nvPr>
            <p:ph idx="1"/>
          </p:nvPr>
        </p:nvSpPr>
        <p:spPr/>
        <p:txBody>
          <a:bodyPr/>
          <a:lstStyle/>
          <a:p>
            <a:r>
              <a:rPr lang="en-IN" dirty="0" smtClean="0"/>
              <a:t>Very poor in Non-renewable energy resources.</a:t>
            </a:r>
          </a:p>
          <a:p>
            <a:r>
              <a:rPr lang="en-IN" dirty="0" smtClean="0"/>
              <a:t>Unlike other countries availability of  sunlight in a day is pretty good.</a:t>
            </a:r>
          </a:p>
          <a:p>
            <a:r>
              <a:rPr lang="en-IN" dirty="0" smtClean="0"/>
              <a:t>Huge population.</a:t>
            </a:r>
          </a:p>
          <a:p>
            <a:r>
              <a:rPr lang="en-IN" dirty="0" smtClean="0"/>
              <a:t>High cost to generate electricity.</a:t>
            </a:r>
          </a:p>
          <a:p>
            <a:pPr>
              <a:buNone/>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Why we need this additional setup?</a:t>
            </a:r>
            <a:endParaRPr lang="en-IN" dirty="0"/>
          </a:p>
        </p:txBody>
      </p:sp>
      <p:sp>
        <p:nvSpPr>
          <p:cNvPr id="3" name="Content Placeholder 2"/>
          <p:cNvSpPr>
            <a:spLocks noGrp="1"/>
          </p:cNvSpPr>
          <p:nvPr>
            <p:ph idx="1"/>
          </p:nvPr>
        </p:nvSpPr>
        <p:spPr>
          <a:xfrm>
            <a:off x="457200" y="2332037"/>
            <a:ext cx="7467600" cy="4525963"/>
          </a:xfrm>
        </p:spPr>
        <p:txBody>
          <a:bodyPr/>
          <a:lstStyle/>
          <a:p>
            <a:r>
              <a:rPr lang="en-IN" dirty="0" smtClean="0"/>
              <a:t>It improves efficiency by tracking sun all day long.</a:t>
            </a:r>
          </a:p>
          <a:p>
            <a:r>
              <a:rPr lang="en-IN" dirty="0" smtClean="0"/>
              <a:t>in devices which need energy on the go.</a:t>
            </a:r>
          </a:p>
          <a:p>
            <a:r>
              <a:rPr lang="en-IN" dirty="0" smtClean="0"/>
              <a:t>In devices which are autonomous.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does a solar panel works?</a:t>
            </a:r>
            <a:endParaRPr lang="en-IN" dirty="0"/>
          </a:p>
        </p:txBody>
      </p:sp>
      <p:sp>
        <p:nvSpPr>
          <p:cNvPr id="3" name="Content Placeholder 2"/>
          <p:cNvSpPr>
            <a:spLocks noGrp="1"/>
          </p:cNvSpPr>
          <p:nvPr>
            <p:ph idx="1"/>
          </p:nvPr>
        </p:nvSpPr>
        <p:spPr/>
        <p:txBody>
          <a:bodyPr/>
          <a:lstStyle/>
          <a:p>
            <a:endParaRPr lang="en-IN" dirty="0"/>
          </a:p>
        </p:txBody>
      </p:sp>
      <p:pic>
        <p:nvPicPr>
          <p:cNvPr id="1027" name="Picture 3"/>
          <p:cNvPicPr>
            <a:picLocks noChangeAspect="1" noChangeArrowheads="1"/>
          </p:cNvPicPr>
          <p:nvPr/>
        </p:nvPicPr>
        <p:blipFill>
          <a:blip r:embed="rId2"/>
          <a:srcRect/>
          <a:stretch>
            <a:fillRect/>
          </a:stretch>
        </p:blipFill>
        <p:spPr bwMode="auto">
          <a:xfrm>
            <a:off x="457200" y="1547813"/>
            <a:ext cx="7467600" cy="46243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Hardware&amp;sofware</a:t>
            </a:r>
            <a:r>
              <a:rPr lang="en-IN" dirty="0" smtClean="0"/>
              <a:t> requirements</a:t>
            </a:r>
            <a:endParaRPr lang="en-IN" dirty="0"/>
          </a:p>
        </p:txBody>
      </p:sp>
      <p:sp>
        <p:nvSpPr>
          <p:cNvPr id="3" name="Content Placeholder 2"/>
          <p:cNvSpPr>
            <a:spLocks noGrp="1"/>
          </p:cNvSpPr>
          <p:nvPr>
            <p:ph idx="1"/>
          </p:nvPr>
        </p:nvSpPr>
        <p:spPr>
          <a:xfrm>
            <a:off x="609600" y="2133600"/>
            <a:ext cx="7467600" cy="4525963"/>
          </a:xfrm>
        </p:spPr>
        <p:txBody>
          <a:bodyPr/>
          <a:lstStyle/>
          <a:p>
            <a:r>
              <a:rPr lang="en-IN" dirty="0" err="1" smtClean="0"/>
              <a:t>Arduino</a:t>
            </a:r>
            <a:r>
              <a:rPr lang="en-IN" dirty="0" smtClean="0"/>
              <a:t> UNO.</a:t>
            </a:r>
          </a:p>
          <a:p>
            <a:r>
              <a:rPr lang="en-IN" dirty="0" smtClean="0"/>
              <a:t>Servo motors</a:t>
            </a:r>
          </a:p>
          <a:p>
            <a:r>
              <a:rPr lang="en-IN" dirty="0" smtClean="0"/>
              <a:t>Solar panel</a:t>
            </a:r>
          </a:p>
          <a:p>
            <a:r>
              <a:rPr lang="en-IN" dirty="0" smtClean="0"/>
              <a:t>Light sensors</a:t>
            </a:r>
          </a:p>
          <a:p>
            <a:r>
              <a:rPr lang="en-IN" dirty="0" smtClean="0"/>
              <a:t>Resistors(10k)</a:t>
            </a:r>
          </a:p>
          <a:p>
            <a:r>
              <a:rPr lang="en-IN" dirty="0" err="1" smtClean="0"/>
              <a:t>Arduino</a:t>
            </a:r>
            <a:r>
              <a:rPr lang="en-IN" dirty="0" smtClean="0"/>
              <a:t> IDE</a:t>
            </a:r>
          </a:p>
          <a:p>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endParaRPr lang="en-IN" dirty="0"/>
          </a:p>
        </p:txBody>
      </p:sp>
      <p:pic>
        <p:nvPicPr>
          <p:cNvPr id="5" name="Content Placeholder 4" descr="FLO959OI7HG7MDP.LARGE.jpg"/>
          <p:cNvPicPr>
            <a:picLocks noGrp="1" noChangeAspect="1"/>
          </p:cNvPicPr>
          <p:nvPr>
            <p:ph idx="1"/>
          </p:nvPr>
        </p:nvPicPr>
        <p:blipFill>
          <a:blip r:embed="rId2"/>
          <a:stretch>
            <a:fillRect/>
          </a:stretch>
        </p:blipFill>
        <p:spPr>
          <a:xfrm>
            <a:off x="457200" y="1839491"/>
            <a:ext cx="7467600" cy="4047381"/>
          </a:xfrm>
        </p:spPr>
      </p:pic>
      <p:sp>
        <p:nvSpPr>
          <p:cNvPr id="4" name="TextBox 3"/>
          <p:cNvSpPr txBox="1"/>
          <p:nvPr/>
        </p:nvSpPr>
        <p:spPr>
          <a:xfrm>
            <a:off x="685800" y="533400"/>
            <a:ext cx="2646878" cy="584775"/>
          </a:xfrm>
          <a:prstGeom prst="rect">
            <a:avLst/>
          </a:prstGeom>
          <a:noFill/>
        </p:spPr>
        <p:txBody>
          <a:bodyPr wrap="none" rtlCol="0">
            <a:spAutoFit/>
          </a:bodyPr>
          <a:lstStyle/>
          <a:p>
            <a:r>
              <a:rPr lang="en-IN" sz="3200" dirty="0" smtClean="0">
                <a:latin typeface="Berlin Sans FB Demi" pitchFamily="34" charset="0"/>
              </a:rPr>
              <a:t>Sensor system</a:t>
            </a:r>
            <a:endParaRPr lang="en-IN" sz="3200" dirty="0">
              <a:latin typeface="Berlin Sans FB Dem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uhaus 93" pitchFamily="82" charset="0"/>
              </a:rPr>
              <a:t>Working mechanism</a:t>
            </a:r>
            <a:endParaRPr lang="en-IN" dirty="0">
              <a:latin typeface="Bauhaus 93" pitchFamily="82"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838200" y="1524000"/>
            <a:ext cx="2133600" cy="1918553"/>
          </a:xfrm>
          <a:prstGeom prst="rect">
            <a:avLst/>
          </a:prstGeom>
          <a:noFill/>
          <a:ln w="9525">
            <a:noFill/>
            <a:miter lim="800000"/>
            <a:headEnd/>
            <a:tailEnd/>
          </a:ln>
          <a:effectLst/>
        </p:spPr>
      </p:pic>
      <p:sp>
        <p:nvSpPr>
          <p:cNvPr id="6" name="TextBox 5"/>
          <p:cNvSpPr txBox="1"/>
          <p:nvPr/>
        </p:nvSpPr>
        <p:spPr>
          <a:xfrm>
            <a:off x="4572000" y="2362200"/>
            <a:ext cx="4262705" cy="3139321"/>
          </a:xfrm>
          <a:prstGeom prst="rect">
            <a:avLst/>
          </a:prstGeom>
          <a:noFill/>
        </p:spPr>
        <p:txBody>
          <a:bodyPr wrap="square" rtlCol="0">
            <a:spAutoFit/>
          </a:bodyPr>
          <a:lstStyle/>
          <a:p>
            <a:pPr>
              <a:buFont typeface="Arial" pitchFamily="34" charset="0"/>
              <a:buChar char="•"/>
            </a:pPr>
            <a:r>
              <a:rPr lang="en-IN" dirty="0" smtClean="0"/>
              <a:t>As long as the sun direction changes </a:t>
            </a:r>
          </a:p>
          <a:p>
            <a:r>
              <a:rPr lang="en-IN" dirty="0" smtClean="0"/>
              <a:t>there would be changes in the voltages</a:t>
            </a:r>
          </a:p>
          <a:p>
            <a:r>
              <a:rPr lang="en-IN" dirty="0" smtClean="0"/>
              <a:t>generated at LDRs.</a:t>
            </a:r>
          </a:p>
          <a:p>
            <a:pPr>
              <a:buFont typeface="Arial" pitchFamily="34" charset="0"/>
              <a:buChar char="•"/>
            </a:pPr>
            <a:endParaRPr lang="en-IN" dirty="0" smtClean="0"/>
          </a:p>
          <a:p>
            <a:pPr>
              <a:buFont typeface="Arial" pitchFamily="34" charset="0"/>
              <a:buChar char="•"/>
            </a:pPr>
            <a:r>
              <a:rPr lang="en-IN" dirty="0" smtClean="0"/>
              <a:t>These </a:t>
            </a:r>
            <a:r>
              <a:rPr lang="en-IN" dirty="0" err="1" smtClean="0"/>
              <a:t>analog</a:t>
            </a:r>
            <a:r>
              <a:rPr lang="en-IN" dirty="0" smtClean="0"/>
              <a:t> voltages are fed into microcontroller</a:t>
            </a:r>
          </a:p>
          <a:p>
            <a:pPr>
              <a:buFont typeface="Arial" pitchFamily="34" charset="0"/>
              <a:buChar char="•"/>
            </a:pPr>
            <a:endParaRPr lang="en-IN" dirty="0" smtClean="0"/>
          </a:p>
          <a:p>
            <a:pPr>
              <a:buFont typeface="Arial" pitchFamily="34" charset="0"/>
              <a:buChar char="•"/>
            </a:pPr>
            <a:r>
              <a:rPr lang="en-IN" dirty="0" smtClean="0"/>
              <a:t>Output PWM will be generated in according to the code</a:t>
            </a:r>
            <a:r>
              <a:rPr lang="en-IN" dirty="0" smtClean="0"/>
              <a:t>.</a:t>
            </a:r>
          </a:p>
          <a:p>
            <a:pPr>
              <a:buFont typeface="Arial" pitchFamily="34" charset="0"/>
              <a:buChar char="•"/>
            </a:pPr>
            <a:r>
              <a:rPr lang="en-IN" dirty="0" smtClean="0">
                <a:solidFill>
                  <a:schemeClr val="tx1">
                    <a:lumMod val="75000"/>
                  </a:schemeClr>
                </a:solidFill>
                <a:hlinkClick r:id="rId3" action="ppaction://hlinkfile"/>
              </a:rPr>
              <a:t>VID_20170623_002123.mp4</a:t>
            </a:r>
            <a:r>
              <a:rPr lang="en-IN" dirty="0" smtClean="0"/>
              <a:t/>
            </a:r>
            <a:br>
              <a:rPr lang="en-IN" dirty="0" smtClean="0"/>
            </a:br>
            <a:endParaRPr lang="en-IN" dirty="0"/>
          </a:p>
        </p:txBody>
      </p:sp>
      <p:pic>
        <p:nvPicPr>
          <p:cNvPr id="2051" name="Picture 3"/>
          <p:cNvPicPr>
            <a:picLocks noChangeAspect="1" noChangeArrowheads="1"/>
          </p:cNvPicPr>
          <p:nvPr/>
        </p:nvPicPr>
        <p:blipFill>
          <a:blip r:embed="rId4"/>
          <a:srcRect/>
          <a:stretch>
            <a:fillRect/>
          </a:stretch>
        </p:blipFill>
        <p:spPr bwMode="auto">
          <a:xfrm>
            <a:off x="685800" y="3886200"/>
            <a:ext cx="2852737" cy="1709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Berlin Sans FB" pitchFamily="34" charset="0"/>
              </a:rPr>
              <a:t>Limitations</a:t>
            </a:r>
            <a:br>
              <a:rPr lang="en-IN" dirty="0" smtClean="0">
                <a:latin typeface="Berlin Sans FB" pitchFamily="34" charset="0"/>
              </a:rPr>
            </a:br>
            <a:endParaRPr lang="en-IN" dirty="0">
              <a:latin typeface="Berlin Sans FB" pitchFamily="34" charset="0"/>
            </a:endParaRPr>
          </a:p>
        </p:txBody>
      </p:sp>
      <p:sp>
        <p:nvSpPr>
          <p:cNvPr id="3" name="Content Placeholder 2"/>
          <p:cNvSpPr>
            <a:spLocks noGrp="1"/>
          </p:cNvSpPr>
          <p:nvPr>
            <p:ph idx="1"/>
          </p:nvPr>
        </p:nvSpPr>
        <p:spPr/>
        <p:txBody>
          <a:bodyPr>
            <a:normAutofit/>
          </a:bodyPr>
          <a:lstStyle/>
          <a:p>
            <a:r>
              <a:rPr lang="en-IN" dirty="0" smtClean="0">
                <a:latin typeface="Baskerville Old Face" pitchFamily="18" charset="0"/>
              </a:rPr>
              <a:t>When there is cloudy atmosphere it is difficult to tracking the sun.</a:t>
            </a:r>
          </a:p>
          <a:p>
            <a:r>
              <a:rPr lang="en-IN" dirty="0" smtClean="0">
                <a:latin typeface="Baskerville Old Face" pitchFamily="18" charset="0"/>
              </a:rPr>
              <a:t>Panel rotations require an extra power from outside of power used that produce by panel itself.</a:t>
            </a:r>
          </a:p>
          <a:p>
            <a:r>
              <a:rPr lang="en-IN" dirty="0" smtClean="0">
                <a:latin typeface="Baskerville Old Face" pitchFamily="18" charset="0"/>
              </a:rPr>
              <a:t> Fixing arrangement of LDR at perpendicular to sun light is somewhat problematic</a:t>
            </a:r>
          </a:p>
          <a:p>
            <a:r>
              <a:rPr lang="en-IN" dirty="0" smtClean="0">
                <a:latin typeface="Baskerville Old Face" pitchFamily="18" charset="0"/>
              </a:rPr>
              <a:t>LDRs are very sensitive elements and so may get damaged in extreme climatic conditions.</a:t>
            </a:r>
            <a:endParaRPr lang="en-IN" dirty="0">
              <a:latin typeface="Baskerville Old Face"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Future scope</a:t>
            </a:r>
            <a:br>
              <a:rPr lang="en-IN" dirty="0" smtClean="0"/>
            </a:br>
            <a:endParaRPr lang="en-IN" dirty="0"/>
          </a:p>
        </p:txBody>
      </p:sp>
      <p:sp>
        <p:nvSpPr>
          <p:cNvPr id="3" name="Content Placeholder 2"/>
          <p:cNvSpPr>
            <a:spLocks noGrp="1"/>
          </p:cNvSpPr>
          <p:nvPr>
            <p:ph idx="1"/>
          </p:nvPr>
        </p:nvSpPr>
        <p:spPr>
          <a:xfrm>
            <a:off x="228600" y="1676400"/>
            <a:ext cx="7467600" cy="4525963"/>
          </a:xfrm>
        </p:spPr>
        <p:txBody>
          <a:bodyPr>
            <a:normAutofit fontScale="92500" lnSpcReduction="10000"/>
          </a:bodyPr>
          <a:lstStyle/>
          <a:p>
            <a:pPr algn="just">
              <a:buNone/>
            </a:pPr>
            <a:r>
              <a:rPr lang="en-IN" dirty="0" smtClean="0"/>
              <a:t>In Future the conventional energy is not sufficient for use so there is need of use non conventional energy sources .This Project is very useful for power supply in rural areas where we can use high sensitive solar panels which can work in mild sun light also and by connecting number of solar tracker assemblies we will able to produce sufficient large quantity of power which will be able to supply power to medium size village.</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53</TotalTime>
  <Words>276</Words>
  <Application>Microsoft Office PowerPoint</Application>
  <PresentationFormat>On-screen Show (4:3)</PresentationFormat>
  <Paragraphs>37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Technic</vt:lpstr>
      <vt:lpstr>Solar tracking system</vt:lpstr>
      <vt:lpstr>Why India needs solar energy?</vt:lpstr>
      <vt:lpstr>Why we need this additional setup?</vt:lpstr>
      <vt:lpstr>How does a solar panel works?</vt:lpstr>
      <vt:lpstr>Hardware&amp;sofware requirements</vt:lpstr>
      <vt:lpstr> </vt:lpstr>
      <vt:lpstr>Working mechanism</vt:lpstr>
      <vt:lpstr>Limitations </vt:lpstr>
      <vt:lpstr>Future scope </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tracking system</dc:title>
  <dc:creator>md ameen</dc:creator>
  <cp:lastModifiedBy>Windows User</cp:lastModifiedBy>
  <cp:revision>9</cp:revision>
  <dcterms:created xsi:type="dcterms:W3CDTF">2006-08-16T00:00:00Z</dcterms:created>
  <dcterms:modified xsi:type="dcterms:W3CDTF">2017-06-23T02:48:40Z</dcterms:modified>
</cp:coreProperties>
</file>