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3716000" cx="2438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Helvetica Neue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C9BC03-C195-4487-A282-886B08C9BF0C}">
  <a:tblStyle styleId="{25C9BC03-C195-4487-A282-886B08C9BF0C}" styleName="Table_0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E3E5E8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Proxima Nova"/>
              <a:buNone/>
              <a:defRPr b="1"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Proxima Nova"/>
              <a:buNone/>
              <a:defRPr b="1" sz="55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Proxima Nova"/>
              <a:buNone/>
              <a:defRPr b="1" sz="55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Proxima Nova"/>
              <a:buNone/>
              <a:defRPr b="1" sz="55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Proxima Nova"/>
              <a:buNone/>
              <a:defRPr b="1" sz="55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Proxima Nova"/>
              <a:buNone/>
              <a:defRPr b="1" sz="55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Proxima Nova"/>
              <a:buNone/>
              <a:defRPr b="1" sz="55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15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Google Shape;67;p15"/>
          <p:cNvSpPr/>
          <p:nvPr>
            <p:ph idx="4" type="pic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>
            <p:ph idx="2" type="pic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Proxima Nova"/>
              <a:buNone/>
              <a:defRPr b="1" sz="55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Proxima Nova"/>
              <a:buNone/>
              <a:defRPr b="1"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Proxima Nova"/>
              <a:buNone/>
              <a:defRPr b="1" sz="55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Proxima Nova"/>
              <a:buNone/>
              <a:defRPr b="1" sz="55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Proxima Nova"/>
              <a:buNone/>
              <a:defRPr b="1" sz="55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Proxima Nova"/>
              <a:buNone/>
              <a:defRPr b="1" sz="55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Proxima Nova"/>
              <a:buNone/>
              <a:defRPr b="1" sz="55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>
            <p:ph idx="2" type="pic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Proxima Nova"/>
              <a:buNone/>
              <a:defRPr b="1" sz="55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Proxima Nova"/>
              <a:buNone/>
              <a:defRPr b="1" sz="55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Proxima Nova"/>
              <a:buNone/>
              <a:defRPr b="1" sz="55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Proxima Nova"/>
              <a:buNone/>
              <a:defRPr b="1" sz="55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Proxima Nova"/>
              <a:buNone/>
              <a:defRPr b="1" sz="55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Proxima Nova"/>
              <a:buNone/>
              <a:defRPr b="1" sz="55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8" name="Google Shape;38;p8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Proxima Nova"/>
              <a:buNone/>
              <a:defRPr b="1" sz="55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b="0" i="0" sz="8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b="0" i="0" sz="8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b="0" i="0" sz="8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b="0" i="0" sz="8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b="0" i="0" sz="8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b="0" i="0" sz="8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b="0" i="0" sz="8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b="0" i="0" sz="8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b="0" i="0" sz="8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Proxima Nova"/>
              <a:buNone/>
            </a:pPr>
            <a:r>
              <a:rPr b="0" i="0" lang="en-US" sz="1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Information Extraction</a:t>
            </a:r>
            <a:endParaRPr/>
          </a:p>
        </p:txBody>
      </p:sp>
      <p:sp>
        <p:nvSpPr>
          <p:cNvPr id="77" name="Google Shape;77;p17"/>
          <p:cNvSpPr txBox="1"/>
          <p:nvPr>
            <p:ph idx="4294967295" type="subTitle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5500"/>
              <a:buFont typeface="Proxima Nova"/>
              <a:buNone/>
            </a:pPr>
            <a:r>
              <a:rPr b="0" i="0" lang="en-US" sz="5500" u="none" cap="none" strike="noStrike">
                <a:solidFill>
                  <a:srgbClr val="929292"/>
                </a:solidFill>
                <a:latin typeface="Proxima Nova"/>
                <a:ea typeface="Proxima Nova"/>
                <a:cs typeface="Proxima Nova"/>
                <a:sym typeface="Proxima Nova"/>
              </a:rPr>
              <a:t>Abhibha Gupta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</a:pPr>
            <a:r>
              <a:rPr b="0" i="0" lang="en-US" sz="8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Statement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5500"/>
              <a:buFont typeface="Proxima Nova"/>
              <a:buNone/>
            </a:pPr>
            <a:r>
              <a:rPr b="0" lang="en-US">
                <a:solidFill>
                  <a:srgbClr val="929292"/>
                </a:solidFill>
              </a:rPr>
              <a:t>Entity Extraction</a:t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3631538" y="5834802"/>
            <a:ext cx="2718418" cy="3588683"/>
          </a:xfrm>
          <a:custGeom>
            <a:rect b="b" l="l" r="r" t="t"/>
            <a:pathLst>
              <a:path extrusionOk="0" h="21600" w="19679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92929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Corpus of Steel Coatings text</a:t>
            </a:r>
            <a:endParaRPr/>
          </a:p>
        </p:txBody>
      </p:sp>
      <p:cxnSp>
        <p:nvCxnSpPr>
          <p:cNvPr id="85" name="Google Shape;85;p18"/>
          <p:cNvCxnSpPr/>
          <p:nvPr/>
        </p:nvCxnSpPr>
        <p:spPr>
          <a:xfrm>
            <a:off x="8016466" y="7629143"/>
            <a:ext cx="1614228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6" name="Google Shape;86;p18"/>
          <p:cNvSpPr/>
          <p:nvPr/>
        </p:nvSpPr>
        <p:spPr>
          <a:xfrm>
            <a:off x="16268194" y="7136907"/>
            <a:ext cx="3098309" cy="1860636"/>
          </a:xfrm>
          <a:prstGeom prst="roundRect">
            <a:avLst>
              <a:gd fmla="val 11669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Coating formulation filename</a:t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20471388" y="5287576"/>
            <a:ext cx="2718418" cy="1270001"/>
          </a:xfrm>
          <a:prstGeom prst="roundRect">
            <a:avLst>
              <a:gd fmla="val 15000" name="adj"/>
            </a:avLst>
          </a:prstGeom>
          <a:solidFill>
            <a:srgbClr val="92929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roxima Nova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thermal spray process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12064999" y="10131965"/>
            <a:ext cx="2718418" cy="1270001"/>
          </a:xfrm>
          <a:prstGeom prst="roundRect">
            <a:avLst>
              <a:gd fmla="val 15000" name="adj"/>
            </a:avLst>
          </a:prstGeom>
          <a:solidFill>
            <a:srgbClr val="92929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Quantities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roxima Nova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3µm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16268194" y="4005925"/>
            <a:ext cx="2718418" cy="1270001"/>
          </a:xfrm>
          <a:prstGeom prst="roundRect">
            <a:avLst>
              <a:gd fmla="val 15000" name="adj"/>
            </a:avLst>
          </a:prstGeom>
          <a:solidFill>
            <a:srgbClr val="92929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Molecules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roxima Nova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Ni-P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12294161" y="5287576"/>
            <a:ext cx="2718418" cy="1270001"/>
          </a:xfrm>
          <a:prstGeom prst="roundRect">
            <a:avLst>
              <a:gd fmla="val 15000" name="adj"/>
            </a:avLst>
          </a:prstGeom>
          <a:solidFill>
            <a:srgbClr val="92929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Actions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roxima Nova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electro-plated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20471388" y="9874991"/>
            <a:ext cx="2718418" cy="1270001"/>
          </a:xfrm>
          <a:prstGeom prst="roundRect">
            <a:avLst>
              <a:gd fmla="val 15000" name="adj"/>
            </a:avLst>
          </a:prstGeom>
          <a:solidFill>
            <a:srgbClr val="92929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roxima Nova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10ºC</a:t>
            </a:r>
            <a:endParaRPr/>
          </a:p>
        </p:txBody>
      </p:sp>
      <p:cxnSp>
        <p:nvCxnSpPr>
          <p:cNvPr id="92" name="Google Shape;92;p18"/>
          <p:cNvCxnSpPr/>
          <p:nvPr/>
        </p:nvCxnSpPr>
        <p:spPr>
          <a:xfrm rot="10800000">
            <a:off x="17627402" y="5739027"/>
            <a:ext cx="1" cy="93477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3" name="Google Shape;93;p18"/>
          <p:cNvCxnSpPr/>
          <p:nvPr/>
        </p:nvCxnSpPr>
        <p:spPr>
          <a:xfrm flipH="1" rot="10800000">
            <a:off x="19667431" y="6563581"/>
            <a:ext cx="579858" cy="579858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4" name="Google Shape;94;p18"/>
          <p:cNvCxnSpPr/>
          <p:nvPr/>
        </p:nvCxnSpPr>
        <p:spPr>
          <a:xfrm rot="10800000">
            <a:off x="15324492" y="6624727"/>
            <a:ext cx="631091" cy="4616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5" name="Google Shape;95;p18"/>
          <p:cNvCxnSpPr/>
          <p:nvPr/>
        </p:nvCxnSpPr>
        <p:spPr>
          <a:xfrm>
            <a:off x="19667431" y="9269126"/>
            <a:ext cx="582031" cy="49276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6" name="Google Shape;96;p18"/>
          <p:cNvCxnSpPr/>
          <p:nvPr/>
        </p:nvCxnSpPr>
        <p:spPr>
          <a:xfrm flipH="1">
            <a:off x="15591729" y="9427653"/>
            <a:ext cx="551977" cy="55197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7" name="Google Shape;97;p18"/>
          <p:cNvSpPr/>
          <p:nvPr/>
        </p:nvSpPr>
        <p:spPr>
          <a:xfrm>
            <a:off x="12049976" y="7581284"/>
            <a:ext cx="3116308" cy="1270001"/>
          </a:xfrm>
          <a:prstGeom prst="roundRect">
            <a:avLst>
              <a:gd fmla="val 15000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Coating Type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roxima Nova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Stainless Steel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20866305" y="7432224"/>
            <a:ext cx="2718417" cy="1270001"/>
          </a:xfrm>
          <a:prstGeom prst="roundRect">
            <a:avLst>
              <a:gd fmla="val 15000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Substrate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roxima Nova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Steel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16382775" y="10858523"/>
            <a:ext cx="2718417" cy="1270001"/>
          </a:xfrm>
          <a:prstGeom prst="roundRect">
            <a:avLst>
              <a:gd fmla="val 15000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Equipment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17627402" y="9460643"/>
            <a:ext cx="1" cy="94365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1" name="Google Shape;101;p18"/>
          <p:cNvSpPr/>
          <p:nvPr/>
        </p:nvSpPr>
        <p:spPr>
          <a:xfrm>
            <a:off x="2371723" y="9991955"/>
            <a:ext cx="5238047" cy="2569569"/>
          </a:xfrm>
          <a:prstGeom prst="roundRect">
            <a:avLst>
              <a:gd fmla="val 7414" name="adj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 generate a stainless steel coating, 3 µm Ni-P was electro-plated on a steel substrate at 10ºC using thermal spray process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15618342" y="2044091"/>
            <a:ext cx="4018122" cy="1257301"/>
          </a:xfrm>
          <a:prstGeom prst="roundRect">
            <a:avLst>
              <a:gd fmla="val 11623" name="adj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Domain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9"/>
          <p:cNvCxnSpPr/>
          <p:nvPr/>
        </p:nvCxnSpPr>
        <p:spPr>
          <a:xfrm flipH="1">
            <a:off x="11609441" y="4999469"/>
            <a:ext cx="1" cy="49281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8" name="Google Shape;108;p19"/>
          <p:cNvCxnSpPr/>
          <p:nvPr/>
        </p:nvCxnSpPr>
        <p:spPr>
          <a:xfrm>
            <a:off x="15346869" y="6765877"/>
            <a:ext cx="1" cy="49281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9" name="Google Shape;109;p19"/>
          <p:cNvSpPr/>
          <p:nvPr/>
        </p:nvSpPr>
        <p:spPr>
          <a:xfrm>
            <a:off x="10051287" y="2070613"/>
            <a:ext cx="3116308" cy="1270001"/>
          </a:xfrm>
          <a:prstGeom prst="roundRect">
            <a:avLst>
              <a:gd fmla="val 15000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Text</a:t>
            </a:r>
            <a:endParaRPr/>
          </a:p>
        </p:txBody>
      </p:sp>
      <p:sp>
        <p:nvSpPr>
          <p:cNvPr id="110" name="Google Shape;110;p19"/>
          <p:cNvSpPr txBox="1"/>
          <p:nvPr>
            <p:ph idx="4294967295"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</a:pPr>
            <a:r>
              <a:rPr b="0" i="0" lang="en-US" sz="8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10051287" y="3897909"/>
            <a:ext cx="3116308" cy="1270001"/>
          </a:xfrm>
          <a:prstGeom prst="roundRect">
            <a:avLst>
              <a:gd fmla="val 15000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Preprocess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3198641" y="5860125"/>
            <a:ext cx="3116308" cy="1270001"/>
          </a:xfrm>
          <a:prstGeom prst="roundRect">
            <a:avLst>
              <a:gd fmla="val 15000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ChemData Extractor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7151702" y="5860125"/>
            <a:ext cx="3116308" cy="1270001"/>
          </a:xfrm>
          <a:prstGeom prst="roundRect">
            <a:avLst>
              <a:gd fmla="val 15000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Quantulum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13788716" y="5839415"/>
            <a:ext cx="3116308" cy="1270001"/>
          </a:xfrm>
          <a:prstGeom prst="roundRect">
            <a:avLst>
              <a:gd fmla="val 15000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Allen NLP tagger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2459528" y="7822340"/>
            <a:ext cx="3116308" cy="1270001"/>
          </a:xfrm>
          <a:prstGeom prst="roundRect">
            <a:avLst>
              <a:gd fmla="val 15000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Extract Verbs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3162508" y="9399012"/>
            <a:ext cx="3188573" cy="1270001"/>
          </a:xfrm>
          <a:prstGeom prst="roundRect">
            <a:avLst>
              <a:gd fmla="val 15000" name="adj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Molecules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roxima Nova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Ni-P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98641" y="7822340"/>
            <a:ext cx="3116308" cy="1270001"/>
          </a:xfrm>
          <a:prstGeom prst="roundRect">
            <a:avLst>
              <a:gd fmla="val 15000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Returns molecule names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7151702" y="7822340"/>
            <a:ext cx="3116308" cy="1270001"/>
          </a:xfrm>
          <a:prstGeom prst="roundRect">
            <a:avLst>
              <a:gd fmla="val 15000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Extract related quantities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7115569" y="9399012"/>
            <a:ext cx="3211021" cy="2078369"/>
          </a:xfrm>
          <a:prstGeom prst="roundRect">
            <a:avLst>
              <a:gd fmla="val 9230" name="adj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Quantities, Conditions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roxima Nova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 µm, 10ºC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16155616" y="7822340"/>
            <a:ext cx="3116308" cy="1270001"/>
          </a:xfrm>
          <a:prstGeom prst="roundRect">
            <a:avLst>
              <a:gd fmla="val 15000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Extract Arg1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12459528" y="9655986"/>
            <a:ext cx="3116308" cy="1270001"/>
          </a:xfrm>
          <a:prstGeom prst="roundRect">
            <a:avLst>
              <a:gd fmla="val 15000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Returns action words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16155616" y="9655986"/>
            <a:ext cx="3116308" cy="1270001"/>
          </a:xfrm>
          <a:prstGeom prst="roundRect">
            <a:avLst>
              <a:gd fmla="val 15000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lookup process names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12423395" y="11124963"/>
            <a:ext cx="3188574" cy="1270001"/>
          </a:xfrm>
          <a:prstGeom prst="roundRect">
            <a:avLst>
              <a:gd fmla="val 15000" name="adj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Actions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roxima Nova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electro-plated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16119481" y="11124963"/>
            <a:ext cx="3188574" cy="1270001"/>
          </a:xfrm>
          <a:prstGeom prst="roundRect">
            <a:avLst>
              <a:gd fmla="val 15000" name="adj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roxima Nova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Thermal spray process</a:t>
            </a:r>
            <a:endParaRPr/>
          </a:p>
        </p:txBody>
      </p:sp>
      <p:cxnSp>
        <p:nvCxnSpPr>
          <p:cNvPr id="125" name="Google Shape;125;p19"/>
          <p:cNvCxnSpPr/>
          <p:nvPr/>
        </p:nvCxnSpPr>
        <p:spPr>
          <a:xfrm>
            <a:off x="11609441" y="3372852"/>
            <a:ext cx="1" cy="49281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4543261" y="5452990"/>
            <a:ext cx="10782595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7" name="Google Shape;127;p19"/>
          <p:cNvCxnSpPr/>
          <p:nvPr/>
        </p:nvCxnSpPr>
        <p:spPr>
          <a:xfrm>
            <a:off x="4556925" y="5440290"/>
            <a:ext cx="1" cy="49281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8709855" y="5440290"/>
            <a:ext cx="1" cy="49281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8709855" y="7182767"/>
            <a:ext cx="1" cy="49281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0" name="Google Shape;130;p19"/>
          <p:cNvCxnSpPr/>
          <p:nvPr/>
        </p:nvCxnSpPr>
        <p:spPr>
          <a:xfrm>
            <a:off x="4556925" y="7229824"/>
            <a:ext cx="1" cy="492818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1" name="Google Shape;131;p19"/>
          <p:cNvCxnSpPr/>
          <p:nvPr/>
        </p:nvCxnSpPr>
        <p:spPr>
          <a:xfrm>
            <a:off x="15346869" y="5440290"/>
            <a:ext cx="1" cy="49281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2" name="Google Shape;132;p19"/>
          <p:cNvCxnSpPr/>
          <p:nvPr/>
        </p:nvCxnSpPr>
        <p:spPr>
          <a:xfrm>
            <a:off x="14017681" y="7314429"/>
            <a:ext cx="1" cy="49281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3" name="Google Shape;133;p19"/>
          <p:cNvCxnSpPr/>
          <p:nvPr/>
        </p:nvCxnSpPr>
        <p:spPr>
          <a:xfrm>
            <a:off x="17713769" y="7314429"/>
            <a:ext cx="1" cy="49281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4" name="Google Shape;134;p19"/>
          <p:cNvCxnSpPr/>
          <p:nvPr/>
        </p:nvCxnSpPr>
        <p:spPr>
          <a:xfrm>
            <a:off x="14018094" y="7327129"/>
            <a:ext cx="3695336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5" name="Google Shape;135;p19"/>
          <p:cNvCxnSpPr/>
          <p:nvPr/>
        </p:nvCxnSpPr>
        <p:spPr>
          <a:xfrm>
            <a:off x="14017681" y="9127754"/>
            <a:ext cx="1" cy="49281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6" name="Google Shape;136;p19"/>
          <p:cNvCxnSpPr/>
          <p:nvPr/>
        </p:nvCxnSpPr>
        <p:spPr>
          <a:xfrm>
            <a:off x="17785831" y="9127754"/>
            <a:ext cx="1" cy="49281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7" name="Google Shape;137;p19"/>
          <p:cNvSpPr/>
          <p:nvPr/>
        </p:nvSpPr>
        <p:spPr>
          <a:xfrm>
            <a:off x="14021222" y="2024452"/>
            <a:ext cx="5238047" cy="2569568"/>
          </a:xfrm>
          <a:prstGeom prst="roundRect">
            <a:avLst>
              <a:gd fmla="val 7414" name="adj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 generate a stainless steel coating, 3 µm Ni-P was electro-plated on a steel substrate at 10ºC using thermal spray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</a:pPr>
            <a:r>
              <a:rPr b="0" i="0" lang="en-US" sz="8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Manual Annotation</a:t>
            </a:r>
            <a:endParaRPr/>
          </a:p>
        </p:txBody>
      </p:sp>
      <p:pic>
        <p:nvPicPr>
          <p:cNvPr descr="Screen Shot 2021-02-22 at 6.12.34 PM.png"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0137" y="3225217"/>
            <a:ext cx="11733172" cy="9446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801" y="4620867"/>
            <a:ext cx="10976700" cy="6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21"/>
          <p:cNvCxnSpPr/>
          <p:nvPr/>
        </p:nvCxnSpPr>
        <p:spPr>
          <a:xfrm>
            <a:off x="19921481" y="7018591"/>
            <a:ext cx="1" cy="784758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0" name="Google Shape;150;p21"/>
          <p:cNvCxnSpPr/>
          <p:nvPr/>
        </p:nvCxnSpPr>
        <p:spPr>
          <a:xfrm>
            <a:off x="19921481" y="10794895"/>
            <a:ext cx="1" cy="784758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1" name="Google Shape;151;p21"/>
          <p:cNvSpPr txBox="1"/>
          <p:nvPr>
            <p:ph type="title"/>
          </p:nvPr>
        </p:nvSpPr>
        <p:spPr>
          <a:xfrm>
            <a:off x="1206500" y="1079500"/>
            <a:ext cx="21169428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</a:pPr>
            <a:r>
              <a:rPr b="0" i="0" lang="en-US" sz="8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Named Entity Recognition (NER)  Models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1206499" y="2372962"/>
            <a:ext cx="7528326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5500"/>
              <a:buFont typeface="Proxima Nova"/>
              <a:buNone/>
            </a:pPr>
            <a:r>
              <a:rPr b="0" i="0" lang="en-US" sz="5500" u="none" cap="none" strike="noStrike">
                <a:solidFill>
                  <a:srgbClr val="929292"/>
                </a:solidFill>
                <a:latin typeface="Proxima Nova"/>
                <a:ea typeface="Proxima Nova"/>
                <a:cs typeface="Proxima Nova"/>
                <a:sym typeface="Proxima Nova"/>
              </a:rPr>
              <a:t>Incremental learning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1818397" y="7240035"/>
            <a:ext cx="2820221" cy="1395345"/>
          </a:xfrm>
          <a:prstGeom prst="roundRect">
            <a:avLst>
              <a:gd fmla="val 12075" name="adj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100 instances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6828176" y="7240035"/>
            <a:ext cx="2820221" cy="1395345"/>
          </a:xfrm>
          <a:prstGeom prst="roundRect">
            <a:avLst>
              <a:gd fmla="val 12075" name="adj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itr1: Train=10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Test=90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 rot="-2700000">
            <a:off x="18933587" y="8350630"/>
            <a:ext cx="1975788" cy="1976307"/>
          </a:xfrm>
          <a:prstGeom prst="roundRect">
            <a:avLst>
              <a:gd fmla="val 9020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18965239" y="8924104"/>
            <a:ext cx="2041551" cy="829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instances = 0?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6828176" y="9074805"/>
            <a:ext cx="2820221" cy="1395346"/>
          </a:xfrm>
          <a:prstGeom prst="roundRect">
            <a:avLst>
              <a:gd fmla="val 12075" name="adj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itr2: Train=20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Test=80</a:t>
            </a:r>
            <a:endParaRPr/>
          </a:p>
        </p:txBody>
      </p:sp>
      <p:cxnSp>
        <p:nvCxnSpPr>
          <p:cNvPr id="158" name="Google Shape;158;p21"/>
          <p:cNvCxnSpPr/>
          <p:nvPr/>
        </p:nvCxnSpPr>
        <p:spPr>
          <a:xfrm>
            <a:off x="10877642" y="5843886"/>
            <a:ext cx="928493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9" name="Google Shape;159;p21"/>
          <p:cNvCxnSpPr/>
          <p:nvPr/>
        </p:nvCxnSpPr>
        <p:spPr>
          <a:xfrm>
            <a:off x="5377861" y="5843886"/>
            <a:ext cx="928494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0" name="Google Shape;160;p21"/>
          <p:cNvCxnSpPr/>
          <p:nvPr/>
        </p:nvCxnSpPr>
        <p:spPr>
          <a:xfrm rot="10800000">
            <a:off x="22201900" y="5843476"/>
            <a:ext cx="689541" cy="231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1" name="Google Shape;161;p21"/>
          <p:cNvCxnSpPr/>
          <p:nvPr/>
        </p:nvCxnSpPr>
        <p:spPr>
          <a:xfrm>
            <a:off x="21605095" y="9338783"/>
            <a:ext cx="1332688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2" name="Google Shape;162;p21"/>
          <p:cNvSpPr txBox="1"/>
          <p:nvPr/>
        </p:nvSpPr>
        <p:spPr>
          <a:xfrm>
            <a:off x="20210938" y="10919380"/>
            <a:ext cx="694005" cy="53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Yes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23158742" y="7363873"/>
            <a:ext cx="591618" cy="535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9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1314164" y="4880813"/>
            <a:ext cx="3828687" cy="1926147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6510081" y="4880813"/>
            <a:ext cx="3828688" cy="1926147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Append instances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 train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12345009" y="4880813"/>
            <a:ext cx="3828687" cy="1926147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Train and test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model</a:t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18007138" y="4880813"/>
            <a:ext cx="3828688" cy="1926147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Record scores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18511372" y="11718311"/>
            <a:ext cx="2820220" cy="1395346"/>
          </a:xfrm>
          <a:prstGeom prst="roundRect">
            <a:avLst>
              <a:gd fmla="val 12075" name="adj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End training</a:t>
            </a:r>
            <a:endParaRPr/>
          </a:p>
        </p:txBody>
      </p:sp>
      <p:cxnSp>
        <p:nvCxnSpPr>
          <p:cNvPr id="169" name="Google Shape;169;p21"/>
          <p:cNvCxnSpPr/>
          <p:nvPr/>
        </p:nvCxnSpPr>
        <p:spPr>
          <a:xfrm flipH="1" rot="10800000">
            <a:off x="22906100" y="5851815"/>
            <a:ext cx="1" cy="355990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0" name="Google Shape;170;p21"/>
          <p:cNvCxnSpPr/>
          <p:nvPr/>
        </p:nvCxnSpPr>
        <p:spPr>
          <a:xfrm>
            <a:off x="16839570" y="5970886"/>
            <a:ext cx="928493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</a:pPr>
            <a:r>
              <a:rPr b="0" i="0" lang="en-US" sz="8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NER Model</a:t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5500"/>
              <a:buFont typeface="Proxima Nova"/>
              <a:buNone/>
            </a:pPr>
            <a:r>
              <a:rPr b="0" i="0" lang="en-US" sz="5500" u="none" cap="none" strike="noStrike">
                <a:solidFill>
                  <a:srgbClr val="929292"/>
                </a:solidFill>
                <a:latin typeface="Proxima Nova"/>
                <a:ea typeface="Proxima Nova"/>
                <a:cs typeface="Proxima Nova"/>
                <a:sym typeface="Proxima Nova"/>
              </a:rPr>
              <a:t>Spacy NER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2713246" y="5782464"/>
            <a:ext cx="3828687" cy="1926146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Sentence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2732266" y="5782464"/>
            <a:ext cx="3828688" cy="1926146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Split into training-testing sets</a:t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7741777" y="5782464"/>
            <a:ext cx="3828688" cy="1926146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Initialize model</a:t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17741777" y="8736180"/>
            <a:ext cx="3828688" cy="1926147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Train incrementally for 25 epochs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12732266" y="8736180"/>
            <a:ext cx="3828688" cy="1926147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Record F1 scores</a:t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7722756" y="5782464"/>
            <a:ext cx="3828687" cy="1926146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Preprocess </a:t>
            </a:r>
            <a:endParaRPr/>
          </a:p>
        </p:txBody>
      </p:sp>
      <p:cxnSp>
        <p:nvCxnSpPr>
          <p:cNvPr id="183" name="Google Shape;183;p22"/>
          <p:cNvCxnSpPr/>
          <p:nvPr/>
        </p:nvCxnSpPr>
        <p:spPr>
          <a:xfrm>
            <a:off x="6668098" y="6745536"/>
            <a:ext cx="928493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11677608" y="6745536"/>
            <a:ext cx="928493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5" name="Google Shape;185;p22"/>
          <p:cNvCxnSpPr/>
          <p:nvPr/>
        </p:nvCxnSpPr>
        <p:spPr>
          <a:xfrm>
            <a:off x="16687119" y="6745536"/>
            <a:ext cx="928494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6" name="Google Shape;186;p22"/>
          <p:cNvCxnSpPr/>
          <p:nvPr/>
        </p:nvCxnSpPr>
        <p:spPr>
          <a:xfrm flipH="1">
            <a:off x="16687118" y="9699253"/>
            <a:ext cx="928494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7" name="Google Shape;187;p22"/>
          <p:cNvCxnSpPr/>
          <p:nvPr/>
        </p:nvCxnSpPr>
        <p:spPr>
          <a:xfrm>
            <a:off x="19469519" y="7900434"/>
            <a:ext cx="1" cy="64392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</a:pPr>
            <a:r>
              <a:rPr b="0" i="0" lang="en-US" sz="8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NER Model</a:t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5500"/>
              <a:buFont typeface="Proxima Nova"/>
              <a:buNone/>
            </a:pPr>
            <a:r>
              <a:rPr b="0" i="0" lang="en-US" sz="5500" u="none" cap="none" strike="noStrike">
                <a:solidFill>
                  <a:srgbClr val="929292"/>
                </a:solidFill>
                <a:latin typeface="Proxima Nova"/>
                <a:ea typeface="Proxima Nova"/>
                <a:cs typeface="Proxima Nova"/>
                <a:sym typeface="Proxima Nova"/>
              </a:rPr>
              <a:t>CRF Suite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2713246" y="5782464"/>
            <a:ext cx="3828687" cy="1926146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Sentence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12732266" y="5782464"/>
            <a:ext cx="3828687" cy="1926146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Split into training-testing sets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17741777" y="5782464"/>
            <a:ext cx="3828687" cy="1926146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Initialize model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17741777" y="8736180"/>
            <a:ext cx="3828687" cy="1926147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Train incrementally for 100 epochs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12732266" y="8736180"/>
            <a:ext cx="3828687" cy="1926147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Record F1 scores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7722756" y="5782464"/>
            <a:ext cx="3828687" cy="1926146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Extract features</a:t>
            </a:r>
            <a:endParaRPr/>
          </a:p>
        </p:txBody>
      </p:sp>
      <p:cxnSp>
        <p:nvCxnSpPr>
          <p:cNvPr id="200" name="Google Shape;200;p23"/>
          <p:cNvCxnSpPr/>
          <p:nvPr/>
        </p:nvCxnSpPr>
        <p:spPr>
          <a:xfrm>
            <a:off x="6668098" y="6745537"/>
            <a:ext cx="928493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1" name="Google Shape;201;p23"/>
          <p:cNvCxnSpPr/>
          <p:nvPr/>
        </p:nvCxnSpPr>
        <p:spPr>
          <a:xfrm>
            <a:off x="11677608" y="6745537"/>
            <a:ext cx="928494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2" name="Google Shape;202;p23"/>
          <p:cNvCxnSpPr/>
          <p:nvPr/>
        </p:nvCxnSpPr>
        <p:spPr>
          <a:xfrm>
            <a:off x="16687119" y="6745537"/>
            <a:ext cx="928493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3" name="Google Shape;203;p23"/>
          <p:cNvCxnSpPr/>
          <p:nvPr/>
        </p:nvCxnSpPr>
        <p:spPr>
          <a:xfrm>
            <a:off x="19469519" y="7900433"/>
            <a:ext cx="1" cy="643924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4" name="Google Shape;204;p23"/>
          <p:cNvCxnSpPr/>
          <p:nvPr/>
        </p:nvCxnSpPr>
        <p:spPr>
          <a:xfrm flipH="1">
            <a:off x="16687120" y="9699253"/>
            <a:ext cx="928493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</a:pPr>
            <a:r>
              <a:rPr b="0" i="0" lang="en-US" sz="8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NER Model</a:t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5500"/>
              <a:buFont typeface="Proxima Nova"/>
              <a:buNone/>
            </a:pPr>
            <a:r>
              <a:rPr b="0" i="0" lang="en-US" sz="5500" u="none" cap="none" strike="noStrike">
                <a:solidFill>
                  <a:srgbClr val="929292"/>
                </a:solidFill>
                <a:latin typeface="Proxima Nova"/>
                <a:ea typeface="Proxima Nova"/>
                <a:cs typeface="Proxima Nova"/>
                <a:sym typeface="Proxima Nova"/>
              </a:rPr>
              <a:t>Sequence-to-Sequence Model </a:t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2713246" y="5782464"/>
            <a:ext cx="3828687" cy="1926146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Sentence</a:t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12732266" y="5782464"/>
            <a:ext cx="3828687" cy="1926146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Split into training-testing sets</a:t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17741777" y="5782464"/>
            <a:ext cx="3828687" cy="1926146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Initialize model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17741777" y="8736180"/>
            <a:ext cx="3828687" cy="1926147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Train incrementally for 3 epochs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12732266" y="8736180"/>
            <a:ext cx="3828687" cy="1926147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Record F1 scores</a:t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7722756" y="5782464"/>
            <a:ext cx="3828687" cy="1926146"/>
          </a:xfrm>
          <a:prstGeom prst="roundRect">
            <a:avLst>
              <a:gd fmla="val 12151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feature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arrays </a:t>
            </a:r>
            <a:endParaRPr/>
          </a:p>
        </p:txBody>
      </p:sp>
      <p:cxnSp>
        <p:nvCxnSpPr>
          <p:cNvPr id="217" name="Google Shape;217;p24"/>
          <p:cNvCxnSpPr/>
          <p:nvPr/>
        </p:nvCxnSpPr>
        <p:spPr>
          <a:xfrm>
            <a:off x="6668098" y="6745537"/>
            <a:ext cx="928493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8" name="Google Shape;218;p24"/>
          <p:cNvCxnSpPr/>
          <p:nvPr/>
        </p:nvCxnSpPr>
        <p:spPr>
          <a:xfrm>
            <a:off x="11677608" y="6745537"/>
            <a:ext cx="928494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9" name="Google Shape;219;p24"/>
          <p:cNvCxnSpPr/>
          <p:nvPr/>
        </p:nvCxnSpPr>
        <p:spPr>
          <a:xfrm>
            <a:off x="16687119" y="6745537"/>
            <a:ext cx="928493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" name="Google Shape;220;p24"/>
          <p:cNvCxnSpPr/>
          <p:nvPr/>
        </p:nvCxnSpPr>
        <p:spPr>
          <a:xfrm>
            <a:off x="19469519" y="7900433"/>
            <a:ext cx="1" cy="643924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1" name="Google Shape;221;p24"/>
          <p:cNvCxnSpPr/>
          <p:nvPr/>
        </p:nvCxnSpPr>
        <p:spPr>
          <a:xfrm flipH="1">
            <a:off x="16687120" y="9699253"/>
            <a:ext cx="928493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</a:pPr>
            <a:r>
              <a:rPr b="0" i="0" lang="en-US" sz="8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  <a:endParaRPr/>
          </a:p>
        </p:txBody>
      </p:sp>
      <p:graphicFrame>
        <p:nvGraphicFramePr>
          <p:cNvPr id="227" name="Google Shape;227;p25"/>
          <p:cNvGraphicFramePr/>
          <p:nvPr/>
        </p:nvGraphicFramePr>
        <p:xfrm>
          <a:off x="5653433" y="430661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{25C9BC03-C195-4487-A282-886B08C9BF0C}</a:tableStyleId>
              </a:tblPr>
              <a:tblGrid>
                <a:gridCol w="3468575"/>
                <a:gridCol w="3468575"/>
                <a:gridCol w="3468575"/>
                <a:gridCol w="3468575"/>
              </a:tblGrid>
              <a:tr h="106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b="1" lang="en-US" sz="3200" u="none" cap="none" strike="noStrike"/>
                        <a:t>Spacy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b="1" lang="en-US" sz="3200" u="none" cap="none" strike="noStrike"/>
                        <a:t>CRF Suite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b="1" lang="en-US" sz="3200" u="none" cap="none" strike="noStrike"/>
                        <a:t>Seq2Seq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b="1" lang="en-US" sz="3200" u="none" cap="none" strike="noStrike"/>
                        <a:t>Actions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lang="en-US" sz="3200" u="none" cap="none" strike="noStrike"/>
                        <a:t>0.64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lang="en-US" sz="3200" u="none" cap="none" strike="noStrike"/>
                        <a:t>0.95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lang="en-US" sz="3200" u="none" cap="none" strike="noStrike"/>
                        <a:t>0.</a:t>
                      </a:r>
                      <a:r>
                        <a:rPr lang="en-US" sz="3200" u="none" cap="none" strike="noStrike"/>
                        <a:t>93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b="1" lang="en-US" sz="3200" u="none" cap="none" strike="noStrike"/>
                        <a:t>Molecules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lang="en-US" sz="3200" u="none" cap="none" strike="noStrike"/>
                        <a:t>0.57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lang="en-US" sz="3200" u="none" cap="none" strike="noStrike"/>
                        <a:t>0.43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lang="en-US" sz="3200" u="none" cap="none" strike="noStrike"/>
                        <a:t>0.64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b="1" lang="en-US" sz="3200" u="none" cap="none" strike="noStrike"/>
                        <a:t>Quantities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lang="en-US" sz="3200" u="none" cap="none" strike="noStrike"/>
                        <a:t>0.53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lang="en-US" sz="3200" u="none" cap="none" strike="noStrike"/>
                        <a:t>0.13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lang="en-US" sz="3200" u="none" cap="none" strike="noStrike"/>
                        <a:t>0.0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b="1" lang="en-US" sz="3200" u="none" cap="none" strike="noStrike"/>
                        <a:t>Processes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lang="en-US" sz="3200" u="none" cap="none" strike="noStrike"/>
                        <a:t>0.50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lang="en-US" sz="3200" u="none" cap="none" strike="noStrike"/>
                        <a:t>0.167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lang="en-US" sz="3200" u="none" cap="none" strike="noStrike"/>
                        <a:t>0.0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b="1" lang="en-US" sz="3200" u="none" cap="none" strike="noStrike"/>
                        <a:t>Conditions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lang="en-US" sz="3200" u="none" cap="none" strike="noStrike"/>
                        <a:t>0.53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lang="en-US" sz="3200" u="none" cap="none" strike="noStrike"/>
                        <a:t>0.0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lang="en-US" sz="3200" u="none" cap="none" strike="noStrike"/>
                        <a:t>0.0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b="1" lang="en-US" sz="3200" u="none" cap="none" strike="noStrike"/>
                        <a:t>Overall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b="1" lang="en-US" sz="3200" u="none" cap="none" strike="noStrike"/>
                        <a:t>0.83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lang="en-US" sz="3200" u="none" cap="none" strike="noStrike"/>
                        <a:t>0.88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Proxima Nova"/>
                        <a:buNone/>
                      </a:pPr>
                      <a:r>
                        <a:rPr lang="en-US" sz="3200" u="none" cap="none" strike="noStrike"/>
                        <a:t>0.68</a:t>
                      </a:r>
                      <a:endParaRPr/>
                    </a:p>
                  </a:txBody>
                  <a:tcPr marT="50800" marB="50800" marR="50800" marL="5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