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6"/>
  </p:notesMasterIdLst>
  <p:sldIdLst>
    <p:sldId id="256" r:id="rId3"/>
    <p:sldId id="273" r:id="rId4"/>
    <p:sldId id="25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1C75"/>
    <a:srgbClr val="D9D2E9"/>
    <a:srgbClr val="38761D"/>
    <a:srgbClr val="D9EAD3"/>
    <a:srgbClr val="1155CC"/>
    <a:srgbClr val="C9DAF8"/>
    <a:srgbClr val="FCE5CD"/>
    <a:srgbClr val="B45F06"/>
    <a:srgbClr val="134F5C"/>
    <a:srgbClr val="D0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A8CE9E-8FDC-4B2E-9B13-441EFB897E8D}">
  <a:tblStyle styleId="{ADA8CE9E-8FDC-4B2E-9B13-441EFB897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02" autoAdjust="0"/>
  </p:normalViewPr>
  <p:slideViewPr>
    <p:cSldViewPr snapToGrid="0">
      <p:cViewPr varScale="1">
        <p:scale>
          <a:sx n="133" d="100"/>
          <a:sy n="133" d="100"/>
        </p:scale>
        <p:origin x="9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 Everyone my name is Zhimeng Luo</a:t>
            </a: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very happy to present </a:t>
            </a: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</a:t>
            </a:r>
            <a:r>
              <a:rPr 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research project: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efe3652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efe3652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sz="1100" dirty="0"/>
              <a:t>Developed a </a:t>
            </a:r>
            <a:r>
              <a:rPr lang="en-US" altLang="zh-CN" sz="1100" b="1" dirty="0"/>
              <a:t>standardized template</a:t>
            </a:r>
            <a:r>
              <a:rPr lang="en-US" altLang="zh-CN" sz="1100" dirty="0"/>
              <a:t> serves as a guideline for the summarization process,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sz="1100" dirty="0"/>
              <a:t>Each bracketed field in the template corresponds to a key aspect of the patient’s medical condition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Developed a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standardized template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serves as a guideline for the summarization process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Augmented guidance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by automatically extracted critical information corresponding to aspects from the template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Designed a </a:t>
            </a:r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fact-checking metric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based on the aspects outlined in the template by checking for the presence and accuracy of clinically meaningful phrases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For result: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The addition of clinical meaningful guidance enhances the performance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ROUGE score does not always align with the fact-checking metric (BART vs.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GSum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(HPI+MDM))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Gsum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(CNN) tend to copy exact sentence from source, where as our pretrained model tend to paraphrase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4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456426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dirty="0"/>
              <a:t>Towards Accurate and Clinically Meaningful Summarization of Electronic Health Record Notes: A Guided Approach</a:t>
            </a:r>
            <a:endParaRPr sz="3000"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subTitle" idx="1"/>
          </p:nvPr>
        </p:nvSpPr>
        <p:spPr>
          <a:xfrm>
            <a:off x="390525" y="2931459"/>
            <a:ext cx="8222100" cy="1129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 dirty="0"/>
              <a:t>Zhimeng Luo, Yuelyu Ji, Abhibha Gupta, Zhuochun Li, Adam Frisch, and Daqing He</a:t>
            </a: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400" dirty="0"/>
              <a:t>University of Pittsburgh</a:t>
            </a:r>
            <a:endParaRPr lang="en-US" altLang="zh-CN"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dirty="0"/>
              <a:t>BHI 2023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2</a:t>
            </a:fld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body" idx="1"/>
          </p:nvPr>
        </p:nvSpPr>
        <p:spPr>
          <a:xfrm>
            <a:off x="373500" y="23437"/>
            <a:ext cx="8397000" cy="5120063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Objective</a:t>
            </a:r>
            <a:r>
              <a:rPr lang="zh-CN" dirty="0"/>
              <a:t>: Automatically summarizing Electronic Health Record (EHR)</a:t>
            </a:r>
            <a:r>
              <a:rPr lang="en-US" altLang="zh-CN" dirty="0"/>
              <a:t> by</a:t>
            </a:r>
          </a:p>
          <a:p>
            <a:pPr marL="342900">
              <a:buFont typeface="+mj-lt"/>
              <a:buAutoNum type="arabicPeriod"/>
            </a:pPr>
            <a:r>
              <a:rPr lang="en-US" altLang="zh-CN" dirty="0"/>
              <a:t>guidance extraction</a:t>
            </a:r>
          </a:p>
          <a:p>
            <a:pPr marL="342900">
              <a:buFont typeface="+mj-lt"/>
              <a:buAutoNum type="arabicPeriod"/>
            </a:pPr>
            <a:r>
              <a:rPr lang="en-US" altLang="zh-CN" dirty="0"/>
              <a:t>summary generation based on extracted guidance</a:t>
            </a:r>
          </a:p>
          <a:p>
            <a:pPr marL="342900">
              <a:buFont typeface="+mj-lt"/>
              <a:buAutoNum type="arabicPeriod"/>
            </a:pPr>
            <a:r>
              <a:rPr lang="en-US" dirty="0"/>
              <a:t>fact-checking evaluation based on aspects in the template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1400" b="1" dirty="0"/>
              <a:t>Proposed s</a:t>
            </a:r>
            <a:r>
              <a:rPr lang="zh-CN" sz="1400" b="1" dirty="0"/>
              <a:t>ummary template</a:t>
            </a:r>
            <a:r>
              <a:rPr lang="zh-CN" sz="1400" dirty="0"/>
              <a:t>:</a:t>
            </a:r>
            <a:endParaRPr lang="en-US" sz="1400" dirty="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is a </a:t>
            </a:r>
            <a:r>
              <a:rPr lang="en-US" altLang="zh-CN" sz="1200" dirty="0">
                <a:solidFill>
                  <a:srgbClr val="134F5C"/>
                </a:solidFill>
                <a:highlight>
                  <a:srgbClr val="D0E0E3"/>
                </a:highlight>
              </a:rPr>
              <a:t>Age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year old </a:t>
            </a:r>
            <a:r>
              <a:rPr lang="en-US" altLang="zh-CN" sz="1200" dirty="0">
                <a:solidFill>
                  <a:srgbClr val="134F5C"/>
                </a:solidFill>
                <a:highlight>
                  <a:srgbClr val="D0E0E3"/>
                </a:highlight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who presents with </a:t>
            </a:r>
            <a:r>
              <a:rPr lang="en-US" altLang="zh-CN" sz="1200" dirty="0">
                <a:solidFill>
                  <a:srgbClr val="BF9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chief complaint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zh-CN" sz="1200" dirty="0">
                <a:solidFill>
                  <a:srgbClr val="B45F06"/>
                </a:solidFill>
                <a:highlight>
                  <a:srgbClr val="FCE5CD"/>
                </a:highlight>
                <a:latin typeface="Arial"/>
                <a:ea typeface="Arial"/>
                <a:cs typeface="Arial"/>
                <a:sym typeface="Arial"/>
              </a:rPr>
              <a:t>Insert important OPQRST information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zh-CN" sz="1200" dirty="0">
                <a:solidFill>
                  <a:srgbClr val="1155CC"/>
                </a:solidFill>
                <a:highlight>
                  <a:srgbClr val="C9DAF8"/>
                </a:highlight>
                <a:latin typeface="Arial"/>
                <a:ea typeface="Arial"/>
                <a:cs typeface="Arial"/>
                <a:sym typeface="Arial"/>
              </a:rPr>
              <a:t>Insert important diagnostics (labs, imaging)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altLang="zh-CN" sz="1200" dirty="0">
                <a:solidFill>
                  <a:srgbClr val="38761D"/>
                </a:solidFill>
                <a:highlight>
                  <a:srgbClr val="D9EAD3"/>
                </a:highlight>
                <a:latin typeface="Arial"/>
                <a:ea typeface="Arial"/>
                <a:cs typeface="Arial"/>
                <a:sym typeface="Arial"/>
              </a:rPr>
              <a:t>Insert treatments (medications, procedures)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Patient was </a:t>
            </a:r>
            <a:r>
              <a:rPr lang="en-US" altLang="zh-CN" sz="1200" dirty="0">
                <a:solidFill>
                  <a:srgbClr val="351C75"/>
                </a:solidFill>
                <a:highlight>
                  <a:srgbClr val="D9D2E9"/>
                </a:highlight>
                <a:latin typeface="Arial"/>
                <a:ea typeface="Arial"/>
                <a:cs typeface="Arial"/>
                <a:sym typeface="Arial"/>
              </a:rPr>
              <a:t>Disposition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400" b="1" dirty="0"/>
              <a:t>Summarization Example: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altLang="zh-CN" sz="1200" b="1" dirty="0"/>
              <a:t>Source EHR</a:t>
            </a:r>
            <a:endParaRPr lang="en-US" altLang="zh-CN" sz="1200" dirty="0"/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100" dirty="0">
                <a:sym typeface="Times"/>
              </a:rPr>
              <a:t>         </a:t>
            </a:r>
            <a:r>
              <a:rPr lang="en-US" altLang="zh-CN" sz="1100" b="1" dirty="0">
                <a:sym typeface="Times"/>
              </a:rPr>
              <a:t>History of Present Illness</a:t>
            </a:r>
            <a:r>
              <a:rPr lang="en-US" altLang="zh-CN" sz="1100" dirty="0">
                <a:sym typeface="Times"/>
              </a:rPr>
              <a:t>:</a:t>
            </a:r>
            <a:r>
              <a:rPr lang="zh-CN" altLang="en-US" sz="1100" dirty="0">
                <a:sym typeface="Times"/>
              </a:rPr>
              <a:t>  </a:t>
            </a:r>
            <a:r>
              <a:rPr lang="en-US" altLang="zh-CN" sz="1100" dirty="0">
                <a:sym typeface="Times"/>
              </a:rPr>
              <a:t>patient is a </a:t>
            </a:r>
            <a:r>
              <a:rPr lang="en-US" altLang="zh-CN" sz="1100" dirty="0">
                <a:solidFill>
                  <a:srgbClr val="134F5C"/>
                </a:solidFill>
                <a:highlight>
                  <a:srgbClr val="D0E0E3"/>
                </a:highlight>
                <a:sym typeface="Times"/>
              </a:rPr>
              <a:t>74-year-old female</a:t>
            </a:r>
            <a:r>
              <a:rPr lang="zh-CN" altLang="en-US" sz="1100" dirty="0">
                <a:sym typeface="Times"/>
              </a:rPr>
              <a:t> </a:t>
            </a:r>
            <a:r>
              <a:rPr lang="en-US" altLang="zh-CN" sz="1100" dirty="0">
                <a:sym typeface="Times"/>
              </a:rPr>
              <a:t>presenting for evaluation of </a:t>
            </a:r>
            <a:r>
              <a:rPr lang="en-US" altLang="zh-CN" sz="1100" dirty="0">
                <a:solidFill>
                  <a:srgbClr val="BF9000"/>
                </a:solidFill>
                <a:highlight>
                  <a:srgbClr val="FFF2CC"/>
                </a:highlight>
                <a:sym typeface="Times"/>
              </a:rPr>
              <a:t>epigastric pain</a:t>
            </a:r>
            <a:r>
              <a:rPr lang="en-US" altLang="zh-CN" sz="1100" dirty="0">
                <a:sym typeface="Times"/>
              </a:rPr>
              <a:t>. …</a:t>
            </a:r>
            <a:r>
              <a:rPr lang="zh-CN" altLang="en-US" sz="1100" dirty="0">
                <a:sym typeface="Times"/>
              </a:rPr>
              <a:t> </a:t>
            </a:r>
            <a:r>
              <a:rPr lang="en-US" altLang="zh-CN" sz="1100" dirty="0">
                <a:sym typeface="Times"/>
              </a:rPr>
              <a:t>she states she has a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100" dirty="0">
                <a:sym typeface="Times"/>
              </a:rPr>
              <a:t>         history of gerd and had similar symptoms in the past when her </a:t>
            </a:r>
            <a:r>
              <a:rPr lang="en-US" altLang="zh-CN" sz="1100" dirty="0">
                <a:solidFill>
                  <a:srgbClr val="B45F06"/>
                </a:solidFill>
                <a:highlight>
                  <a:srgbClr val="FCE5CD"/>
                </a:highlight>
                <a:sym typeface="Times"/>
              </a:rPr>
              <a:t>gallbladder</a:t>
            </a:r>
            <a:r>
              <a:rPr lang="zh-CN" altLang="en-US" sz="1100" dirty="0">
                <a:solidFill>
                  <a:srgbClr val="B45F06"/>
                </a:solidFill>
                <a:highlight>
                  <a:srgbClr val="FCE5CD"/>
                </a:highlight>
                <a:sym typeface="Times"/>
              </a:rPr>
              <a:t> </a:t>
            </a:r>
            <a:r>
              <a:rPr lang="en-US" altLang="zh-CN" sz="1100" dirty="0">
                <a:solidFill>
                  <a:srgbClr val="B45F06"/>
                </a:solidFill>
                <a:highlight>
                  <a:srgbClr val="FCE5CD"/>
                </a:highlight>
                <a:sym typeface="Times"/>
              </a:rPr>
              <a:t>acted up</a:t>
            </a:r>
            <a:r>
              <a:rPr lang="en-US" altLang="zh-CN" sz="1100" dirty="0">
                <a:sym typeface="Times"/>
              </a:rPr>
              <a:t>. … she was given </a:t>
            </a:r>
            <a:r>
              <a:rPr lang="en-US" altLang="zh-CN" sz="1100" dirty="0">
                <a:solidFill>
                  <a:srgbClr val="38761D"/>
                </a:solidFill>
                <a:highlight>
                  <a:srgbClr val="D9EAD3"/>
                </a:highlight>
                <a:sym typeface="Times"/>
              </a:rPr>
              <a:t>aspirin and nitroglycerin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100" dirty="0">
                <a:sym typeface="Times"/>
              </a:rPr>
              <a:t>         by </a:t>
            </a:r>
            <a:r>
              <a:rPr lang="en-US" altLang="zh-CN" sz="1100" dirty="0" err="1">
                <a:sym typeface="Times"/>
              </a:rPr>
              <a:t>ems</a:t>
            </a:r>
            <a:r>
              <a:rPr lang="en-US" altLang="zh-CN" sz="1100" dirty="0">
                <a:sym typeface="Times"/>
              </a:rPr>
              <a:t>, ... she states that actually walking around today made the epigastric discomfort better.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100" dirty="0">
                <a:sym typeface="Times"/>
              </a:rPr>
              <a:t>         </a:t>
            </a:r>
            <a:r>
              <a:rPr lang="en-US" altLang="zh-CN" sz="1100" b="1" dirty="0">
                <a:sym typeface="Times"/>
              </a:rPr>
              <a:t>Medical Decision Making</a:t>
            </a:r>
            <a:r>
              <a:rPr lang="en-US" altLang="zh-CN" sz="1100" dirty="0">
                <a:sym typeface="Times"/>
              </a:rPr>
              <a:t>:  patient presents for evaluation of epigastric pain. her </a:t>
            </a:r>
            <a:r>
              <a:rPr lang="en-US" altLang="zh-CN" sz="1100" dirty="0" err="1">
                <a:solidFill>
                  <a:srgbClr val="1155CC"/>
                </a:solidFill>
                <a:highlight>
                  <a:srgbClr val="C9DAF8"/>
                </a:highlight>
                <a:sym typeface="Times"/>
              </a:rPr>
              <a:t>ekg</a:t>
            </a:r>
            <a:r>
              <a:rPr lang="en-US" altLang="zh-CN" sz="1100" dirty="0">
                <a:solidFill>
                  <a:srgbClr val="1155CC"/>
                </a:solidFill>
                <a:highlight>
                  <a:srgbClr val="C9DAF8"/>
                </a:highlight>
                <a:sym typeface="Times"/>
              </a:rPr>
              <a:t> here shows no ischemic changes</a:t>
            </a:r>
            <a:r>
              <a:rPr lang="en-US" altLang="zh-CN" sz="1100" dirty="0">
                <a:sym typeface="Times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100" dirty="0">
                <a:sym typeface="Times"/>
              </a:rPr>
              <a:t>         </a:t>
            </a:r>
            <a:r>
              <a:rPr lang="en-US" altLang="zh-CN" sz="1100" dirty="0">
                <a:solidFill>
                  <a:srgbClr val="1155CC"/>
                </a:solidFill>
                <a:highlight>
                  <a:srgbClr val="C9DAF8"/>
                </a:highlight>
                <a:sym typeface="Times"/>
              </a:rPr>
              <a:t>troponin was negative</a:t>
            </a:r>
            <a:r>
              <a:rPr lang="en-US" altLang="zh-CN" sz="1100" dirty="0">
                <a:sym typeface="Times"/>
              </a:rPr>
              <a:t>. … she feels comfortable </a:t>
            </a:r>
            <a:r>
              <a:rPr lang="en-US" altLang="zh-CN" sz="1100" dirty="0">
                <a:solidFill>
                  <a:srgbClr val="351C75"/>
                </a:solidFill>
                <a:highlight>
                  <a:srgbClr val="D9D2E9"/>
                </a:highlight>
                <a:sym typeface="Times"/>
              </a:rPr>
              <a:t>going home</a:t>
            </a:r>
            <a:r>
              <a:rPr lang="en-US" altLang="zh-CN" sz="1100" dirty="0">
                <a:sym typeface="Times"/>
              </a:rPr>
              <a:t> to follow-up with her primary care doctor.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200" b="1" dirty="0"/>
              <a:t>Output Summary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100" dirty="0">
                <a:sym typeface="Times"/>
              </a:rPr>
              <a:t>         A </a:t>
            </a:r>
            <a:r>
              <a:rPr lang="en-US" altLang="zh-CN" sz="1100" dirty="0">
                <a:solidFill>
                  <a:srgbClr val="134F5C"/>
                </a:solidFill>
                <a:highlight>
                  <a:srgbClr val="D0E0E3"/>
                </a:highlight>
                <a:sym typeface="Times"/>
              </a:rPr>
              <a:t>74-year-old female</a:t>
            </a:r>
            <a:r>
              <a:rPr lang="en-US" altLang="zh-CN" sz="1100" dirty="0">
                <a:sym typeface="Times"/>
              </a:rPr>
              <a:t> presents for evaluation of </a:t>
            </a:r>
            <a:r>
              <a:rPr lang="en-US" altLang="zh-CN" sz="1100" dirty="0">
                <a:solidFill>
                  <a:srgbClr val="BF9000"/>
                </a:solidFill>
                <a:highlight>
                  <a:srgbClr val="FFF2CC"/>
                </a:highlight>
                <a:sym typeface="Times"/>
              </a:rPr>
              <a:t>epigastric pain</a:t>
            </a:r>
            <a:r>
              <a:rPr lang="en-US" altLang="zh-CN" sz="1100" dirty="0">
                <a:sym typeface="Times"/>
              </a:rPr>
              <a:t>. She has a history of </a:t>
            </a:r>
            <a:r>
              <a:rPr lang="en-US" altLang="zh-CN" sz="1100" dirty="0" err="1">
                <a:sym typeface="Times"/>
              </a:rPr>
              <a:t>gerd</a:t>
            </a:r>
            <a:r>
              <a:rPr lang="en-US" altLang="zh-CN" sz="1100" dirty="0">
                <a:sym typeface="Times"/>
              </a:rPr>
              <a:t> and had similar symptoms in the past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100" dirty="0">
                <a:sym typeface="Times"/>
              </a:rPr>
              <a:t>         when her </a:t>
            </a:r>
            <a:r>
              <a:rPr lang="en-US" altLang="zh-CN" sz="1100" dirty="0">
                <a:solidFill>
                  <a:srgbClr val="B45F06"/>
                </a:solidFill>
                <a:highlight>
                  <a:srgbClr val="FCE5CD"/>
                </a:highlight>
                <a:sym typeface="Times"/>
              </a:rPr>
              <a:t>gallbladder acted up</a:t>
            </a:r>
            <a:r>
              <a:rPr lang="en-US" altLang="zh-CN" sz="1100" dirty="0">
                <a:sym typeface="Times"/>
              </a:rPr>
              <a:t>. She was given </a:t>
            </a:r>
            <a:r>
              <a:rPr lang="en-US" altLang="zh-CN" sz="1100" dirty="0">
                <a:solidFill>
                  <a:srgbClr val="38761D"/>
                </a:solidFill>
                <a:highlight>
                  <a:srgbClr val="D9EAD3"/>
                </a:highlight>
                <a:sym typeface="Times"/>
              </a:rPr>
              <a:t>aspirin and nitroglycerin</a:t>
            </a:r>
            <a:r>
              <a:rPr lang="en-US" altLang="zh-CN" sz="1100" dirty="0">
                <a:sym typeface="Times"/>
              </a:rPr>
              <a:t> by </a:t>
            </a:r>
            <a:r>
              <a:rPr lang="en-US" altLang="zh-CN" sz="1100" dirty="0" err="1">
                <a:sym typeface="Times"/>
              </a:rPr>
              <a:t>ems</a:t>
            </a:r>
            <a:r>
              <a:rPr lang="en-US" altLang="zh-CN" sz="1100" dirty="0">
                <a:sym typeface="Times"/>
              </a:rPr>
              <a:t>. She feels comfortable </a:t>
            </a:r>
            <a:r>
              <a:rPr lang="en-US" altLang="zh-CN" sz="1100" dirty="0">
                <a:solidFill>
                  <a:srgbClr val="351C75"/>
                </a:solidFill>
                <a:highlight>
                  <a:srgbClr val="D9D2E9"/>
                </a:highlight>
                <a:sym typeface="Times"/>
              </a:rPr>
              <a:t>going home</a:t>
            </a:r>
            <a:r>
              <a:rPr lang="en-US" altLang="zh-CN" sz="1100" dirty="0">
                <a:sym typeface="Times"/>
              </a:rPr>
              <a:t> to follow-up</a:t>
            </a:r>
          </a:p>
          <a:p>
            <a:pPr marL="0" lvl="0" indent="0" algn="l" rtl="0">
              <a:lnSpc>
                <a:spcPct val="100000"/>
              </a:lnSpc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100" dirty="0">
                <a:sym typeface="Times"/>
              </a:rPr>
              <a:t>         with her primary care doctor.</a:t>
            </a:r>
            <a:endParaRPr sz="1100" dirty="0"/>
          </a:p>
        </p:txBody>
      </p:sp>
      <p:sp>
        <p:nvSpPr>
          <p:cNvPr id="249" name="Google Shape;249;p43"/>
          <p:cNvSpPr/>
          <p:nvPr/>
        </p:nvSpPr>
        <p:spPr>
          <a:xfrm>
            <a:off x="854700" y="1807152"/>
            <a:ext cx="7745700" cy="70597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B050"/>
            </a:solidFill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249;p43">
            <a:extLst>
              <a:ext uri="{FF2B5EF4-FFF2-40B4-BE49-F238E27FC236}">
                <a16:creationId xmlns:a16="http://schemas.microsoft.com/office/drawing/2014/main" id="{F969345C-8829-4EF6-12E9-41956D137033}"/>
              </a:ext>
            </a:extLst>
          </p:cNvPr>
          <p:cNvSpPr/>
          <p:nvPr/>
        </p:nvSpPr>
        <p:spPr>
          <a:xfrm>
            <a:off x="373500" y="2901599"/>
            <a:ext cx="8342710" cy="2099139"/>
          </a:xfrm>
          <a:prstGeom prst="roundRect">
            <a:avLst>
              <a:gd name="adj" fmla="val 5005"/>
            </a:avLst>
          </a:prstGeom>
          <a:noFill/>
          <a:ln w="19050"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00"/>
    </mc:Choice>
    <mc:Fallback>
      <p:transition spd="slow" advTm="4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"/>
          <p:cNvSpPr txBox="1"/>
          <p:nvPr/>
        </p:nvSpPr>
        <p:spPr>
          <a:xfrm>
            <a:off x="5037490" y="2510821"/>
            <a:ext cx="38537" cy="11926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/>
          <a:p>
            <a:endParaRPr sz="525"/>
          </a:p>
        </p:txBody>
      </p:sp>
      <p:sp>
        <p:nvSpPr>
          <p:cNvPr id="2" name="PretrainedBart">
            <a:extLst>
              <a:ext uri="{FF2B5EF4-FFF2-40B4-BE49-F238E27FC236}">
                <a16:creationId xmlns:a16="http://schemas.microsoft.com/office/drawing/2014/main" id="{EFB36F83-7BED-9A82-25C3-09653AA5D318}"/>
              </a:ext>
            </a:extLst>
          </p:cNvPr>
          <p:cNvSpPr/>
          <p:nvPr/>
        </p:nvSpPr>
        <p:spPr>
          <a:xfrm>
            <a:off x="3442309" y="1146813"/>
            <a:ext cx="962420" cy="528730"/>
          </a:xfrm>
          <a:prstGeom prst="roundRect">
            <a:avLst>
              <a:gd name="adj" fmla="val 15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/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Gsum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Document">
            <a:extLst>
              <a:ext uri="{FF2B5EF4-FFF2-40B4-BE49-F238E27FC236}">
                <a16:creationId xmlns:a16="http://schemas.microsoft.com/office/drawing/2014/main" id="{4B063797-FEEC-B0E1-8B71-C01B24FFBDAA}"/>
              </a:ext>
            </a:extLst>
          </p:cNvPr>
          <p:cNvSpPr/>
          <p:nvPr/>
        </p:nvSpPr>
        <p:spPr>
          <a:xfrm>
            <a:off x="2372073" y="604035"/>
            <a:ext cx="408290" cy="528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5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nput EHR">
            <a:extLst>
              <a:ext uri="{FF2B5EF4-FFF2-40B4-BE49-F238E27FC236}">
                <a16:creationId xmlns:a16="http://schemas.microsoft.com/office/drawing/2014/main" id="{20236BF4-BF56-976F-4876-C8AD5BE45761}"/>
              </a:ext>
            </a:extLst>
          </p:cNvPr>
          <p:cNvSpPr txBox="1"/>
          <p:nvPr/>
        </p:nvSpPr>
        <p:spPr>
          <a:xfrm>
            <a:off x="2270932" y="1137140"/>
            <a:ext cx="626775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Input EHR</a:t>
            </a:r>
          </a:p>
        </p:txBody>
      </p:sp>
      <p:sp>
        <p:nvSpPr>
          <p:cNvPr id="5" name="Text Document">
            <a:extLst>
              <a:ext uri="{FF2B5EF4-FFF2-40B4-BE49-F238E27FC236}">
                <a16:creationId xmlns:a16="http://schemas.microsoft.com/office/drawing/2014/main" id="{CCD40C87-564C-54C6-4156-24325BE57E3E}"/>
              </a:ext>
            </a:extLst>
          </p:cNvPr>
          <p:cNvSpPr/>
          <p:nvPr/>
        </p:nvSpPr>
        <p:spPr>
          <a:xfrm>
            <a:off x="2372073" y="1575500"/>
            <a:ext cx="408290" cy="528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5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uidance">
            <a:extLst>
              <a:ext uri="{FF2B5EF4-FFF2-40B4-BE49-F238E27FC236}">
                <a16:creationId xmlns:a16="http://schemas.microsoft.com/office/drawing/2014/main" id="{FB2750A6-9B32-D02C-EEF4-F01B67930DFA}"/>
              </a:ext>
            </a:extLst>
          </p:cNvPr>
          <p:cNvSpPr txBox="1"/>
          <p:nvPr/>
        </p:nvSpPr>
        <p:spPr>
          <a:xfrm>
            <a:off x="2270932" y="2138162"/>
            <a:ext cx="618759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/>
              <a:t>Guidance </a:t>
            </a:r>
          </a:p>
        </p:txBody>
      </p:sp>
      <p:sp>
        <p:nvSpPr>
          <p:cNvPr id="7" name="Output summary">
            <a:extLst>
              <a:ext uri="{FF2B5EF4-FFF2-40B4-BE49-F238E27FC236}">
                <a16:creationId xmlns:a16="http://schemas.microsoft.com/office/drawing/2014/main" id="{E801E77A-74BF-2579-7EBE-1927A75CB67B}"/>
              </a:ext>
            </a:extLst>
          </p:cNvPr>
          <p:cNvSpPr txBox="1"/>
          <p:nvPr/>
        </p:nvSpPr>
        <p:spPr>
          <a:xfrm>
            <a:off x="5291474" y="2509570"/>
            <a:ext cx="982641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/>
              <a:t>Output summary</a:t>
            </a:r>
          </a:p>
        </p:txBody>
      </p:sp>
      <p:sp>
        <p:nvSpPr>
          <p:cNvPr id="8" name="Workflow">
            <a:extLst>
              <a:ext uri="{FF2B5EF4-FFF2-40B4-BE49-F238E27FC236}">
                <a16:creationId xmlns:a16="http://schemas.microsoft.com/office/drawing/2014/main" id="{25D34434-5AB4-C1E0-8C10-1F7BCD653978}"/>
              </a:ext>
            </a:extLst>
          </p:cNvPr>
          <p:cNvSpPr txBox="1"/>
          <p:nvPr/>
        </p:nvSpPr>
        <p:spPr>
          <a:xfrm>
            <a:off x="163349" y="173423"/>
            <a:ext cx="1269578" cy="315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en-US" sz="1800" b="1" dirty="0"/>
              <a:t>Framework</a:t>
            </a:r>
            <a:endParaRPr sz="1800" b="1" dirty="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49F5E519-D478-97AC-5284-E306D3F56BC4}"/>
              </a:ext>
            </a:extLst>
          </p:cNvPr>
          <p:cNvSpPr/>
          <p:nvPr/>
        </p:nvSpPr>
        <p:spPr>
          <a:xfrm>
            <a:off x="2937982" y="1411178"/>
            <a:ext cx="408290" cy="0"/>
          </a:xfrm>
          <a:prstGeom prst="line">
            <a:avLst/>
          </a:prstGeom>
          <a:ln w="9525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endParaRPr sz="525"/>
          </a:p>
        </p:txBody>
      </p:sp>
      <p:sp>
        <p:nvSpPr>
          <p:cNvPr id="11" name="Ground truth">
            <a:extLst>
              <a:ext uri="{FF2B5EF4-FFF2-40B4-BE49-F238E27FC236}">
                <a16:creationId xmlns:a16="http://schemas.microsoft.com/office/drawing/2014/main" id="{E272D393-CCDD-9D25-0EB6-A8F0F02918E7}"/>
              </a:ext>
            </a:extLst>
          </p:cNvPr>
          <p:cNvSpPr txBox="1"/>
          <p:nvPr/>
        </p:nvSpPr>
        <p:spPr>
          <a:xfrm>
            <a:off x="7609870" y="2503239"/>
            <a:ext cx="788677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/>
              <a:t>Ground truth 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AFA28093-53B7-C06D-953A-F9DB58C2051A}"/>
              </a:ext>
            </a:extLst>
          </p:cNvPr>
          <p:cNvSpPr/>
          <p:nvPr/>
        </p:nvSpPr>
        <p:spPr>
          <a:xfrm>
            <a:off x="4496094" y="1424626"/>
            <a:ext cx="408290" cy="0"/>
          </a:xfrm>
          <a:prstGeom prst="line">
            <a:avLst/>
          </a:prstGeom>
          <a:ln w="9525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endParaRPr sz="525"/>
          </a:p>
        </p:txBody>
      </p:sp>
      <p:sp>
        <p:nvSpPr>
          <p:cNvPr id="15" name="Evaluate">
            <a:extLst>
              <a:ext uri="{FF2B5EF4-FFF2-40B4-BE49-F238E27FC236}">
                <a16:creationId xmlns:a16="http://schemas.microsoft.com/office/drawing/2014/main" id="{ED1F4560-E9C4-8037-0E99-170F4D9CC35C}"/>
              </a:ext>
            </a:extLst>
          </p:cNvPr>
          <p:cNvSpPr txBox="1"/>
          <p:nvPr/>
        </p:nvSpPr>
        <p:spPr>
          <a:xfrm>
            <a:off x="6467092" y="1226717"/>
            <a:ext cx="833562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en-US" sz="1000" dirty="0"/>
              <a:t>Fact-checking</a:t>
            </a:r>
            <a:endParaRPr sz="1000" dirty="0"/>
          </a:p>
        </p:txBody>
      </p:sp>
      <p:sp>
        <p:nvSpPr>
          <p:cNvPr id="16" name="Plus Mark">
            <a:extLst>
              <a:ext uri="{FF2B5EF4-FFF2-40B4-BE49-F238E27FC236}">
                <a16:creationId xmlns:a16="http://schemas.microsoft.com/office/drawing/2014/main" id="{6981B67F-A45A-3D0E-4039-70F3AB6FB248}"/>
              </a:ext>
            </a:extLst>
          </p:cNvPr>
          <p:cNvSpPr/>
          <p:nvPr/>
        </p:nvSpPr>
        <p:spPr>
          <a:xfrm>
            <a:off x="2489412" y="1324672"/>
            <a:ext cx="173012" cy="173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2690" y="0"/>
                </a:moveTo>
                <a:cubicBezTo>
                  <a:pt x="12772" y="0"/>
                  <a:pt x="12841" y="68"/>
                  <a:pt x="12841" y="151"/>
                </a:cubicBezTo>
                <a:lnTo>
                  <a:pt x="12841" y="8694"/>
                </a:lnTo>
                <a:cubicBezTo>
                  <a:pt x="12841" y="8730"/>
                  <a:pt x="12869" y="8759"/>
                  <a:pt x="12906" y="8759"/>
                </a:cubicBezTo>
                <a:lnTo>
                  <a:pt x="21448" y="8759"/>
                </a:lnTo>
                <a:cubicBezTo>
                  <a:pt x="21531" y="8759"/>
                  <a:pt x="21599" y="8826"/>
                  <a:pt x="21599" y="8910"/>
                </a:cubicBezTo>
                <a:lnTo>
                  <a:pt x="21599" y="12690"/>
                </a:lnTo>
                <a:cubicBezTo>
                  <a:pt x="21599" y="12773"/>
                  <a:pt x="21531" y="12841"/>
                  <a:pt x="21448" y="12841"/>
                </a:cubicBezTo>
                <a:lnTo>
                  <a:pt x="12906" y="12841"/>
                </a:lnTo>
                <a:cubicBezTo>
                  <a:pt x="12869" y="12841"/>
                  <a:pt x="12841" y="12870"/>
                  <a:pt x="12841" y="12906"/>
                </a:cubicBezTo>
                <a:lnTo>
                  <a:pt x="12841" y="21449"/>
                </a:lnTo>
                <a:cubicBezTo>
                  <a:pt x="12841" y="21532"/>
                  <a:pt x="12773" y="21600"/>
                  <a:pt x="12690" y="21600"/>
                </a:cubicBezTo>
                <a:lnTo>
                  <a:pt x="8909" y="21600"/>
                </a:lnTo>
                <a:cubicBezTo>
                  <a:pt x="8826" y="21600"/>
                  <a:pt x="8758" y="21532"/>
                  <a:pt x="8758" y="21449"/>
                </a:cubicBezTo>
                <a:lnTo>
                  <a:pt x="8758" y="12906"/>
                </a:lnTo>
                <a:cubicBezTo>
                  <a:pt x="8758" y="12870"/>
                  <a:pt x="8729" y="12841"/>
                  <a:pt x="8693" y="12841"/>
                </a:cubicBezTo>
                <a:lnTo>
                  <a:pt x="150" y="12841"/>
                </a:lnTo>
                <a:cubicBezTo>
                  <a:pt x="68" y="12841"/>
                  <a:pt x="-1" y="12773"/>
                  <a:pt x="0" y="12690"/>
                </a:cubicBezTo>
                <a:lnTo>
                  <a:pt x="0" y="8910"/>
                </a:lnTo>
                <a:cubicBezTo>
                  <a:pt x="0" y="8827"/>
                  <a:pt x="67" y="8759"/>
                  <a:pt x="150" y="8759"/>
                </a:cubicBezTo>
                <a:lnTo>
                  <a:pt x="8693" y="8759"/>
                </a:lnTo>
                <a:cubicBezTo>
                  <a:pt x="8729" y="8759"/>
                  <a:pt x="8758" y="8730"/>
                  <a:pt x="8758" y="8694"/>
                </a:cubicBezTo>
                <a:lnTo>
                  <a:pt x="8758" y="151"/>
                </a:lnTo>
                <a:cubicBezTo>
                  <a:pt x="8758" y="68"/>
                  <a:pt x="8826" y="0"/>
                  <a:pt x="8909" y="0"/>
                </a:cubicBezTo>
                <a:lnTo>
                  <a:pt x="12690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30955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uidance…">
            <a:extLst>
              <a:ext uri="{FF2B5EF4-FFF2-40B4-BE49-F238E27FC236}">
                <a16:creationId xmlns:a16="http://schemas.microsoft.com/office/drawing/2014/main" id="{7FC068B0-3D4B-3A23-3A66-44418E53BA65}"/>
              </a:ext>
            </a:extLst>
          </p:cNvPr>
          <p:cNvSpPr txBox="1"/>
          <p:nvPr/>
        </p:nvSpPr>
        <p:spPr>
          <a:xfrm>
            <a:off x="1413751" y="1212332"/>
            <a:ext cx="61875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Guidance </a:t>
            </a:r>
          </a:p>
          <a:p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</a:p>
        </p:txBody>
      </p:sp>
      <p:sp>
        <p:nvSpPr>
          <p:cNvPr id="28" name="Epigastric pain">
            <a:extLst>
              <a:ext uri="{FF2B5EF4-FFF2-40B4-BE49-F238E27FC236}">
                <a16:creationId xmlns:a16="http://schemas.microsoft.com/office/drawing/2014/main" id="{BC0B04AA-A819-6898-82A0-E84EBF270AD8}"/>
              </a:ext>
            </a:extLst>
          </p:cNvPr>
          <p:cNvSpPr/>
          <p:nvPr/>
        </p:nvSpPr>
        <p:spPr>
          <a:xfrm>
            <a:off x="5236989" y="772743"/>
            <a:ext cx="1081879" cy="301600"/>
          </a:xfrm>
          <a:prstGeom prst="rect">
            <a:avLst/>
          </a:prstGeom>
          <a:solidFill>
            <a:srgbClr val="FFF2CC"/>
          </a:solidFill>
          <a:ln w="12700">
            <a:solidFill>
              <a:schemeClr val="accent4">
                <a:lumMod val="20000"/>
                <a:lumOff val="8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BF9000"/>
                </a:solidFill>
                <a:highlight>
                  <a:srgbClr val="FFF2CC"/>
                </a:highlight>
              </a:rPr>
              <a:t>Epigastric pain</a:t>
            </a:r>
          </a:p>
        </p:txBody>
      </p:sp>
      <p:sp>
        <p:nvSpPr>
          <p:cNvPr id="31" name="NA">
            <a:extLst>
              <a:ext uri="{FF2B5EF4-FFF2-40B4-BE49-F238E27FC236}">
                <a16:creationId xmlns:a16="http://schemas.microsoft.com/office/drawing/2014/main" id="{524DF463-7C21-B2C0-7C79-125D3DB123B5}"/>
              </a:ext>
            </a:extLst>
          </p:cNvPr>
          <p:cNvSpPr/>
          <p:nvPr/>
        </p:nvSpPr>
        <p:spPr>
          <a:xfrm>
            <a:off x="5241855" y="1111683"/>
            <a:ext cx="1081880" cy="310043"/>
          </a:xfrm>
          <a:prstGeom prst="rect">
            <a:avLst/>
          </a:prstGeom>
          <a:solidFill>
            <a:srgbClr val="FCE5CD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sz="1000" dirty="0">
                <a:solidFill>
                  <a:schemeClr val="accent4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60" name="74 year old female">
            <a:extLst>
              <a:ext uri="{FF2B5EF4-FFF2-40B4-BE49-F238E27FC236}">
                <a16:creationId xmlns:a16="http://schemas.microsoft.com/office/drawing/2014/main" id="{36F0269C-DBD6-8025-2F4E-9EEF8E2EB351}"/>
              </a:ext>
            </a:extLst>
          </p:cNvPr>
          <p:cNvSpPr/>
          <p:nvPr/>
        </p:nvSpPr>
        <p:spPr>
          <a:xfrm>
            <a:off x="5236989" y="425360"/>
            <a:ext cx="1081879" cy="310043"/>
          </a:xfrm>
          <a:prstGeom prst="rect">
            <a:avLst/>
          </a:prstGeom>
          <a:solidFill>
            <a:srgbClr val="D0E0E3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134F5C"/>
                </a:solidFill>
              </a:rPr>
              <a:t>74 year old female</a:t>
            </a:r>
          </a:p>
        </p:txBody>
      </p:sp>
      <p:pic>
        <p:nvPicPr>
          <p:cNvPr id="161" name="Google Shape;256;p44">
            <a:extLst>
              <a:ext uri="{FF2B5EF4-FFF2-40B4-BE49-F238E27FC236}">
                <a16:creationId xmlns:a16="http://schemas.microsoft.com/office/drawing/2014/main" id="{0B6AAB57-D2E8-9B7A-82D1-0A663ACEC7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82" y="2909502"/>
            <a:ext cx="5927258" cy="2167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257;p44">
            <a:extLst>
              <a:ext uri="{FF2B5EF4-FFF2-40B4-BE49-F238E27FC236}">
                <a16:creationId xmlns:a16="http://schemas.microsoft.com/office/drawing/2014/main" id="{5DA182E2-8A96-FD21-745F-AC03051591F7}"/>
              </a:ext>
            </a:extLst>
          </p:cNvPr>
          <p:cNvSpPr txBox="1"/>
          <p:nvPr/>
        </p:nvSpPr>
        <p:spPr>
          <a:xfrm>
            <a:off x="6513890" y="3304932"/>
            <a:ext cx="300000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189" indent="-317492">
              <a:lnSpc>
                <a:spcPct val="115000"/>
              </a:lnSpc>
              <a:buClr>
                <a:srgbClr val="737373"/>
              </a:buClr>
              <a:buSzPts val="1400"/>
              <a:buFont typeface="Roboto"/>
              <a:buChar char="●"/>
            </a:pPr>
            <a:r>
              <a:rPr lang="en-US" altLang="zh-CN" dirty="0">
                <a:solidFill>
                  <a:srgbClr val="73737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Clinical guidance works</a:t>
            </a:r>
            <a:endParaRPr dirty="0">
              <a:solidFill>
                <a:srgbClr val="737373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457189" indent="-317492">
              <a:lnSpc>
                <a:spcPct val="115000"/>
              </a:lnSpc>
              <a:buClr>
                <a:srgbClr val="737373"/>
              </a:buClr>
              <a:buSzPts val="1400"/>
              <a:buFont typeface="Roboto"/>
              <a:buChar char="●"/>
            </a:pPr>
            <a:r>
              <a:rPr lang="en-US" altLang="zh-CN" dirty="0">
                <a:solidFill>
                  <a:srgbClr val="73737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ROUGE vs. fact-checking</a:t>
            </a:r>
          </a:p>
          <a:p>
            <a:pPr marL="457189" indent="-317492">
              <a:lnSpc>
                <a:spcPct val="115000"/>
              </a:lnSpc>
              <a:buClr>
                <a:srgbClr val="737373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73737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Copy vs. paraphrasing</a:t>
            </a:r>
          </a:p>
          <a:p>
            <a:pPr marL="139697">
              <a:lnSpc>
                <a:spcPct val="115000"/>
              </a:lnSpc>
              <a:buClr>
                <a:srgbClr val="737373"/>
              </a:buClr>
              <a:buSzPts val="1400"/>
            </a:pPr>
            <a:endParaRPr lang="en-US" dirty="0">
              <a:solidFill>
                <a:srgbClr val="737373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139697">
              <a:lnSpc>
                <a:spcPct val="115000"/>
              </a:lnSpc>
              <a:buClr>
                <a:srgbClr val="737373"/>
              </a:buClr>
              <a:buSzPts val="1400"/>
            </a:pPr>
            <a:r>
              <a:rPr lang="en-US" b="1" dirty="0">
                <a:solidFill>
                  <a:srgbClr val="73737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Welcome to our poster </a:t>
            </a:r>
          </a:p>
          <a:p>
            <a:pPr marL="139697">
              <a:lnSpc>
                <a:spcPct val="115000"/>
              </a:lnSpc>
              <a:buClr>
                <a:srgbClr val="737373"/>
              </a:buClr>
              <a:buSzPts val="1400"/>
            </a:pPr>
            <a:r>
              <a:rPr lang="en-US" b="1" dirty="0">
                <a:solidFill>
                  <a:srgbClr val="737373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for more details!</a:t>
            </a:r>
          </a:p>
        </p:txBody>
      </p:sp>
      <p:sp>
        <p:nvSpPr>
          <p:cNvPr id="163" name="Workflow">
            <a:extLst>
              <a:ext uri="{FF2B5EF4-FFF2-40B4-BE49-F238E27FC236}">
                <a16:creationId xmlns:a16="http://schemas.microsoft.com/office/drawing/2014/main" id="{3A397C28-5E97-C357-1ED1-3F0E3189A2E9}"/>
              </a:ext>
            </a:extLst>
          </p:cNvPr>
          <p:cNvSpPr txBox="1"/>
          <p:nvPr/>
        </p:nvSpPr>
        <p:spPr>
          <a:xfrm>
            <a:off x="161101" y="2658890"/>
            <a:ext cx="872034" cy="315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lang="en-US" sz="1800" b="1" dirty="0"/>
              <a:t>Results</a:t>
            </a:r>
            <a:endParaRPr sz="1800" b="1" dirty="0"/>
          </a:p>
        </p:txBody>
      </p:sp>
      <p:sp>
        <p:nvSpPr>
          <p:cNvPr id="164" name="Line">
            <a:extLst>
              <a:ext uri="{FF2B5EF4-FFF2-40B4-BE49-F238E27FC236}">
                <a16:creationId xmlns:a16="http://schemas.microsoft.com/office/drawing/2014/main" id="{88490957-9373-F713-FCCF-1DAF50CDBFF6}"/>
              </a:ext>
            </a:extLst>
          </p:cNvPr>
          <p:cNvSpPr/>
          <p:nvPr/>
        </p:nvSpPr>
        <p:spPr>
          <a:xfrm>
            <a:off x="6571940" y="1441794"/>
            <a:ext cx="592965" cy="3004"/>
          </a:xfrm>
          <a:prstGeom prst="line">
            <a:avLst/>
          </a:prstGeom>
          <a:ln w="9525">
            <a:solidFill>
              <a:srgbClr val="000000"/>
            </a:solidFill>
            <a:miter lim="400000"/>
            <a:tailEnd type="triangle"/>
          </a:ln>
        </p:spPr>
        <p:txBody>
          <a:bodyPr lIns="19050" tIns="19050" rIns="19050" bIns="19050" anchor="ctr"/>
          <a:lstStyle/>
          <a:p>
            <a:endParaRPr sz="525"/>
          </a:p>
        </p:txBody>
      </p:sp>
      <p:sp>
        <p:nvSpPr>
          <p:cNvPr id="165" name="Evaluate">
            <a:extLst>
              <a:ext uri="{FF2B5EF4-FFF2-40B4-BE49-F238E27FC236}">
                <a16:creationId xmlns:a16="http://schemas.microsoft.com/office/drawing/2014/main" id="{F5574884-AF7B-5951-0BA4-B94FB822B191}"/>
              </a:ext>
            </a:extLst>
          </p:cNvPr>
          <p:cNvSpPr txBox="1"/>
          <p:nvPr/>
        </p:nvSpPr>
        <p:spPr>
          <a:xfrm>
            <a:off x="6571002" y="1475411"/>
            <a:ext cx="633187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r>
              <a:rPr sz="1000" dirty="0"/>
              <a:t>Evalua</a:t>
            </a:r>
            <a:r>
              <a:rPr lang="en-US" sz="1000" dirty="0"/>
              <a:t>tion</a:t>
            </a:r>
            <a:endParaRPr sz="1000" dirty="0"/>
          </a:p>
        </p:txBody>
      </p:sp>
      <p:sp>
        <p:nvSpPr>
          <p:cNvPr id="166" name="Left Brace 165">
            <a:extLst>
              <a:ext uri="{FF2B5EF4-FFF2-40B4-BE49-F238E27FC236}">
                <a16:creationId xmlns:a16="http://schemas.microsoft.com/office/drawing/2014/main" id="{0F70E889-F86F-D352-218A-D236CEE9B671}"/>
              </a:ext>
            </a:extLst>
          </p:cNvPr>
          <p:cNvSpPr/>
          <p:nvPr/>
        </p:nvSpPr>
        <p:spPr>
          <a:xfrm>
            <a:off x="5006573" y="537777"/>
            <a:ext cx="156547" cy="1787524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32DB12EC-3920-4D1C-6C12-374BE4BA4D21}"/>
              </a:ext>
            </a:extLst>
          </p:cNvPr>
          <p:cNvSpPr/>
          <p:nvPr/>
        </p:nvSpPr>
        <p:spPr>
          <a:xfrm rot="10800000">
            <a:off x="6375087" y="548028"/>
            <a:ext cx="156547" cy="1787524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4" name="Aspirin and nitroglycerin">
            <a:extLst>
              <a:ext uri="{FF2B5EF4-FFF2-40B4-BE49-F238E27FC236}">
                <a16:creationId xmlns:a16="http://schemas.microsoft.com/office/drawing/2014/main" id="{91AFDED9-C2BC-E40D-6610-7E5FE14FA45D}"/>
              </a:ext>
            </a:extLst>
          </p:cNvPr>
          <p:cNvSpPr/>
          <p:nvPr/>
        </p:nvSpPr>
        <p:spPr>
          <a:xfrm>
            <a:off x="7446795" y="1810930"/>
            <a:ext cx="1081879" cy="310043"/>
          </a:xfrm>
          <a:prstGeom prst="rect">
            <a:avLst/>
          </a:prstGeom>
          <a:solidFill>
            <a:srgbClr val="D9EAD3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38761D"/>
                </a:solidFill>
              </a:rPr>
              <a:t>Aspirin and nitroglycerin</a:t>
            </a:r>
          </a:p>
        </p:txBody>
      </p:sp>
      <p:sp>
        <p:nvSpPr>
          <p:cNvPr id="175" name="Epigastric pain">
            <a:extLst>
              <a:ext uri="{FF2B5EF4-FFF2-40B4-BE49-F238E27FC236}">
                <a16:creationId xmlns:a16="http://schemas.microsoft.com/office/drawing/2014/main" id="{FC766A07-C526-CA7D-3D89-AF8EC1EF9599}"/>
              </a:ext>
            </a:extLst>
          </p:cNvPr>
          <p:cNvSpPr/>
          <p:nvPr/>
        </p:nvSpPr>
        <p:spPr>
          <a:xfrm>
            <a:off x="7446795" y="772686"/>
            <a:ext cx="1081879" cy="301600"/>
          </a:xfrm>
          <a:prstGeom prst="rect">
            <a:avLst/>
          </a:prstGeom>
          <a:solidFill>
            <a:srgbClr val="FFF2CC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BF9000"/>
                </a:solidFill>
              </a:rPr>
              <a:t>Epigastric pain</a:t>
            </a:r>
          </a:p>
        </p:txBody>
      </p:sp>
      <p:sp>
        <p:nvSpPr>
          <p:cNvPr id="176" name="Going home">
            <a:extLst>
              <a:ext uri="{FF2B5EF4-FFF2-40B4-BE49-F238E27FC236}">
                <a16:creationId xmlns:a16="http://schemas.microsoft.com/office/drawing/2014/main" id="{92C078E2-6994-7564-BA8E-5C18BCB9805F}"/>
              </a:ext>
            </a:extLst>
          </p:cNvPr>
          <p:cNvSpPr/>
          <p:nvPr/>
        </p:nvSpPr>
        <p:spPr>
          <a:xfrm>
            <a:off x="7451661" y="2158313"/>
            <a:ext cx="1081880" cy="310042"/>
          </a:xfrm>
          <a:prstGeom prst="rect">
            <a:avLst/>
          </a:prstGeom>
          <a:solidFill>
            <a:srgbClr val="D9D2E9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351C75"/>
                </a:solidFill>
              </a:rPr>
              <a:t>Going home</a:t>
            </a:r>
          </a:p>
        </p:txBody>
      </p:sp>
      <p:sp>
        <p:nvSpPr>
          <p:cNvPr id="177" name="NA">
            <a:extLst>
              <a:ext uri="{FF2B5EF4-FFF2-40B4-BE49-F238E27FC236}">
                <a16:creationId xmlns:a16="http://schemas.microsoft.com/office/drawing/2014/main" id="{7C82BC45-2CBF-1EA2-693B-87D61B7F0418}"/>
              </a:ext>
            </a:extLst>
          </p:cNvPr>
          <p:cNvSpPr/>
          <p:nvPr/>
        </p:nvSpPr>
        <p:spPr>
          <a:xfrm>
            <a:off x="7451661" y="1463547"/>
            <a:ext cx="1081880" cy="310042"/>
          </a:xfrm>
          <a:prstGeom prst="rect">
            <a:avLst/>
          </a:prstGeom>
          <a:solidFill>
            <a:srgbClr val="C9DAF8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lang="en-US" sz="800" dirty="0" err="1">
                <a:solidFill>
                  <a:srgbClr val="1155CC"/>
                </a:solidFill>
              </a:rPr>
              <a:t>Ekg</a:t>
            </a:r>
            <a:r>
              <a:rPr lang="en-US" sz="800" dirty="0">
                <a:solidFill>
                  <a:srgbClr val="1155CC"/>
                </a:solidFill>
              </a:rPr>
              <a:t> no changes</a:t>
            </a:r>
          </a:p>
          <a:p>
            <a:pPr algn="ctr"/>
            <a:r>
              <a:rPr lang="en-US" sz="800" dirty="0">
                <a:solidFill>
                  <a:srgbClr val="1155CC"/>
                </a:solidFill>
              </a:rPr>
              <a:t>Troponin was negative</a:t>
            </a:r>
          </a:p>
        </p:txBody>
      </p:sp>
      <p:sp>
        <p:nvSpPr>
          <p:cNvPr id="178" name="NA">
            <a:extLst>
              <a:ext uri="{FF2B5EF4-FFF2-40B4-BE49-F238E27FC236}">
                <a16:creationId xmlns:a16="http://schemas.microsoft.com/office/drawing/2014/main" id="{019612CF-D296-D04B-60F5-9B3A595948E4}"/>
              </a:ext>
            </a:extLst>
          </p:cNvPr>
          <p:cNvSpPr/>
          <p:nvPr/>
        </p:nvSpPr>
        <p:spPr>
          <a:xfrm>
            <a:off x="7451661" y="1116165"/>
            <a:ext cx="1081880" cy="310043"/>
          </a:xfrm>
          <a:prstGeom prst="rect">
            <a:avLst/>
          </a:prstGeom>
          <a:solidFill>
            <a:srgbClr val="FCE5CD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lang="en-US" sz="1000" dirty="0">
                <a:solidFill>
                  <a:srgbClr val="B45F06"/>
                </a:solidFill>
              </a:rPr>
              <a:t>Walking made discomfort better</a:t>
            </a:r>
          </a:p>
        </p:txBody>
      </p:sp>
      <p:sp>
        <p:nvSpPr>
          <p:cNvPr id="180" name="Left Brace 179">
            <a:extLst>
              <a:ext uri="{FF2B5EF4-FFF2-40B4-BE49-F238E27FC236}">
                <a16:creationId xmlns:a16="http://schemas.microsoft.com/office/drawing/2014/main" id="{11DB23B5-A63B-3C08-FA9D-CA6276738760}"/>
              </a:ext>
            </a:extLst>
          </p:cNvPr>
          <p:cNvSpPr/>
          <p:nvPr/>
        </p:nvSpPr>
        <p:spPr>
          <a:xfrm>
            <a:off x="7214745" y="548028"/>
            <a:ext cx="156547" cy="1787524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B1E7EFED-05EF-06A5-5A6F-FE1578C6876E}"/>
              </a:ext>
            </a:extLst>
          </p:cNvPr>
          <p:cNvSpPr/>
          <p:nvPr/>
        </p:nvSpPr>
        <p:spPr>
          <a:xfrm rot="10800000">
            <a:off x="8582186" y="537777"/>
            <a:ext cx="156547" cy="1787524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2" name="74 year old female">
            <a:extLst>
              <a:ext uri="{FF2B5EF4-FFF2-40B4-BE49-F238E27FC236}">
                <a16:creationId xmlns:a16="http://schemas.microsoft.com/office/drawing/2014/main" id="{80B0E685-32FB-A17C-5DFF-A6F1F275230F}"/>
              </a:ext>
            </a:extLst>
          </p:cNvPr>
          <p:cNvSpPr/>
          <p:nvPr/>
        </p:nvSpPr>
        <p:spPr>
          <a:xfrm>
            <a:off x="7446795" y="429518"/>
            <a:ext cx="1081879" cy="310043"/>
          </a:xfrm>
          <a:prstGeom prst="rect">
            <a:avLst/>
          </a:prstGeom>
          <a:solidFill>
            <a:srgbClr val="D0E0E3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134F5C"/>
                </a:solidFill>
              </a:rPr>
              <a:t>74 year old female</a:t>
            </a:r>
          </a:p>
        </p:txBody>
      </p:sp>
      <p:sp>
        <p:nvSpPr>
          <p:cNvPr id="183" name="NA">
            <a:extLst>
              <a:ext uri="{FF2B5EF4-FFF2-40B4-BE49-F238E27FC236}">
                <a16:creationId xmlns:a16="http://schemas.microsoft.com/office/drawing/2014/main" id="{A0B065F6-E07A-3D75-8ABB-87D5C635AA94}"/>
              </a:ext>
            </a:extLst>
          </p:cNvPr>
          <p:cNvSpPr/>
          <p:nvPr/>
        </p:nvSpPr>
        <p:spPr>
          <a:xfrm>
            <a:off x="5236987" y="1457330"/>
            <a:ext cx="1081880" cy="310042"/>
          </a:xfrm>
          <a:prstGeom prst="rect">
            <a:avLst/>
          </a:prstGeom>
          <a:solidFill>
            <a:srgbClr val="C9DAF8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lang="en-US" sz="1000" dirty="0">
                <a:solidFill>
                  <a:srgbClr val="1155CC"/>
                </a:solidFill>
              </a:rPr>
              <a:t>N/A</a:t>
            </a:r>
          </a:p>
        </p:txBody>
      </p:sp>
      <p:sp>
        <p:nvSpPr>
          <p:cNvPr id="184" name="Aspirin and nitroglycerin">
            <a:extLst>
              <a:ext uri="{FF2B5EF4-FFF2-40B4-BE49-F238E27FC236}">
                <a16:creationId xmlns:a16="http://schemas.microsoft.com/office/drawing/2014/main" id="{6F8D9BD7-95CF-E895-C2B5-C43114C39379}"/>
              </a:ext>
            </a:extLst>
          </p:cNvPr>
          <p:cNvSpPr/>
          <p:nvPr/>
        </p:nvSpPr>
        <p:spPr>
          <a:xfrm>
            <a:off x="5237270" y="1795976"/>
            <a:ext cx="1081879" cy="310043"/>
          </a:xfrm>
          <a:prstGeom prst="rect">
            <a:avLst/>
          </a:prstGeom>
          <a:solidFill>
            <a:srgbClr val="D9EAD3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38761D"/>
                </a:solidFill>
              </a:rPr>
              <a:t>Aspirin and nitroglycerin</a:t>
            </a:r>
          </a:p>
        </p:txBody>
      </p:sp>
      <p:sp>
        <p:nvSpPr>
          <p:cNvPr id="186" name="Going home">
            <a:extLst>
              <a:ext uri="{FF2B5EF4-FFF2-40B4-BE49-F238E27FC236}">
                <a16:creationId xmlns:a16="http://schemas.microsoft.com/office/drawing/2014/main" id="{5551F5C0-3062-C8A3-F2EE-099C7878B65C}"/>
              </a:ext>
            </a:extLst>
          </p:cNvPr>
          <p:cNvSpPr/>
          <p:nvPr/>
        </p:nvSpPr>
        <p:spPr>
          <a:xfrm>
            <a:off x="5236987" y="2136608"/>
            <a:ext cx="1081880" cy="310042"/>
          </a:xfrm>
          <a:prstGeom prst="rect">
            <a:avLst/>
          </a:prstGeom>
          <a:solidFill>
            <a:srgbClr val="D9D2E9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>
              <a:defRPr sz="2100"/>
            </a:lvl1pPr>
          </a:lstStyle>
          <a:p>
            <a:pPr algn="ctr"/>
            <a:r>
              <a:rPr sz="1000" dirty="0">
                <a:solidFill>
                  <a:srgbClr val="351C75"/>
                </a:solidFill>
              </a:rPr>
              <a:t>Going home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2F0A873A-CEDD-FADC-D636-CCCCBC1AD0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9956" y="1233182"/>
            <a:ext cx="992165" cy="268733"/>
          </a:xfrm>
          <a:prstGeom prst="bentConnector3">
            <a:avLst>
              <a:gd name="adj1" fmla="val 100147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395892-003D-D52A-F503-7109AB0CE6F4}"/>
              </a:ext>
            </a:extLst>
          </p:cNvPr>
          <p:cNvCxnSpPr/>
          <p:nvPr/>
        </p:nvCxnSpPr>
        <p:spPr>
          <a:xfrm>
            <a:off x="2071671" y="871464"/>
            <a:ext cx="24632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Guidance…">
            <a:extLst>
              <a:ext uri="{FF2B5EF4-FFF2-40B4-BE49-F238E27FC236}">
                <a16:creationId xmlns:a16="http://schemas.microsoft.com/office/drawing/2014/main" id="{6A447613-2F8B-BADD-AFF7-D063F3289790}"/>
              </a:ext>
            </a:extLst>
          </p:cNvPr>
          <p:cNvSpPr txBox="1"/>
          <p:nvPr/>
        </p:nvSpPr>
        <p:spPr>
          <a:xfrm>
            <a:off x="453645" y="947351"/>
            <a:ext cx="804707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Named Entity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Guidance…">
            <a:extLst>
              <a:ext uri="{FF2B5EF4-FFF2-40B4-BE49-F238E27FC236}">
                <a16:creationId xmlns:a16="http://schemas.microsoft.com/office/drawing/2014/main" id="{8F379D0D-FDBA-2115-52AA-395C60231562}"/>
              </a:ext>
            </a:extLst>
          </p:cNvPr>
          <p:cNvSpPr txBox="1"/>
          <p:nvPr/>
        </p:nvSpPr>
        <p:spPr>
          <a:xfrm>
            <a:off x="451092" y="1403499"/>
            <a:ext cx="791884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Left Brace 204">
            <a:extLst>
              <a:ext uri="{FF2B5EF4-FFF2-40B4-BE49-F238E27FC236}">
                <a16:creationId xmlns:a16="http://schemas.microsoft.com/office/drawing/2014/main" id="{B2422961-9543-9FB6-8CC9-42DF1FA539B1}"/>
              </a:ext>
            </a:extLst>
          </p:cNvPr>
          <p:cNvSpPr/>
          <p:nvPr/>
        </p:nvSpPr>
        <p:spPr>
          <a:xfrm rot="10800000">
            <a:off x="1267864" y="1076587"/>
            <a:ext cx="156546" cy="583935"/>
          </a:xfrm>
          <a:prstGeom prst="leftBrac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B44D86F0-56E1-4596-D195-5B2D6C3400E9}"/>
              </a:ext>
            </a:extLst>
          </p:cNvPr>
          <p:cNvSpPr/>
          <p:nvPr/>
        </p:nvSpPr>
        <p:spPr>
          <a:xfrm>
            <a:off x="405269" y="881575"/>
            <a:ext cx="1607579" cy="972609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ransition spd="med" advTm="70000"/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508</Words>
  <Application>Microsoft Office PowerPoint</Application>
  <PresentationFormat>On-screen Show (16:9)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Calibri</vt:lpstr>
      <vt:lpstr>Material</vt:lpstr>
      <vt:lpstr>Simple Light</vt:lpstr>
      <vt:lpstr>Towards Accurate and Clinically Meaningful Summarization of Electronic Health Record Notes: A Guided Approach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Accurate and Clinically Meaningful Summarization of Electronic Health Record Notes: A Guided Approach</dc:title>
  <cp:lastModifiedBy>zhime</cp:lastModifiedBy>
  <cp:revision>14</cp:revision>
  <dcterms:modified xsi:type="dcterms:W3CDTF">2023-09-15T03:05:53Z</dcterms:modified>
</cp:coreProperties>
</file>