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95"/>
  </p:notesMasterIdLst>
  <p:sldIdLst>
    <p:sldId id="261" r:id="rId2"/>
    <p:sldId id="263" r:id="rId3"/>
    <p:sldId id="264" r:id="rId4"/>
    <p:sldId id="347" r:id="rId5"/>
    <p:sldId id="340" r:id="rId6"/>
    <p:sldId id="341" r:id="rId7"/>
    <p:sldId id="342" r:id="rId8"/>
    <p:sldId id="343" r:id="rId9"/>
    <p:sldId id="271" r:id="rId10"/>
    <p:sldId id="349" r:id="rId11"/>
    <p:sldId id="351" r:id="rId12"/>
    <p:sldId id="339" r:id="rId13"/>
    <p:sldId id="353" r:id="rId14"/>
    <p:sldId id="298" r:id="rId15"/>
    <p:sldId id="355" r:id="rId16"/>
    <p:sldId id="356" r:id="rId17"/>
    <p:sldId id="358" r:id="rId18"/>
    <p:sldId id="399" r:id="rId19"/>
    <p:sldId id="406" r:id="rId20"/>
    <p:sldId id="357" r:id="rId21"/>
    <p:sldId id="359" r:id="rId22"/>
    <p:sldId id="360" r:id="rId23"/>
    <p:sldId id="361" r:id="rId24"/>
    <p:sldId id="414" r:id="rId25"/>
    <p:sldId id="363" r:id="rId26"/>
    <p:sldId id="364" r:id="rId27"/>
    <p:sldId id="367" r:id="rId28"/>
    <p:sldId id="366" r:id="rId29"/>
    <p:sldId id="373" r:id="rId30"/>
    <p:sldId id="374" r:id="rId31"/>
    <p:sldId id="368" r:id="rId32"/>
    <p:sldId id="369" r:id="rId33"/>
    <p:sldId id="370" r:id="rId34"/>
    <p:sldId id="371" r:id="rId35"/>
    <p:sldId id="372" r:id="rId36"/>
    <p:sldId id="293" r:id="rId37"/>
    <p:sldId id="304" r:id="rId38"/>
    <p:sldId id="303" r:id="rId39"/>
    <p:sldId id="305" r:id="rId40"/>
    <p:sldId id="306" r:id="rId41"/>
    <p:sldId id="312" r:id="rId42"/>
    <p:sldId id="313" r:id="rId43"/>
    <p:sldId id="314" r:id="rId44"/>
    <p:sldId id="315" r:id="rId45"/>
    <p:sldId id="375" r:id="rId46"/>
    <p:sldId id="316" r:id="rId47"/>
    <p:sldId id="415" r:id="rId48"/>
    <p:sldId id="317" r:id="rId49"/>
    <p:sldId id="318" r:id="rId50"/>
    <p:sldId id="319" r:id="rId51"/>
    <p:sldId id="320" r:id="rId52"/>
    <p:sldId id="321" r:id="rId53"/>
    <p:sldId id="322" r:id="rId54"/>
    <p:sldId id="323" r:id="rId55"/>
    <p:sldId id="324" r:id="rId56"/>
    <p:sldId id="376" r:id="rId57"/>
    <p:sldId id="386" r:id="rId58"/>
    <p:sldId id="387" r:id="rId59"/>
    <p:sldId id="388" r:id="rId60"/>
    <p:sldId id="413" r:id="rId61"/>
    <p:sldId id="389" r:id="rId62"/>
    <p:sldId id="390" r:id="rId63"/>
    <p:sldId id="391" r:id="rId64"/>
    <p:sldId id="392" r:id="rId65"/>
    <p:sldId id="393" r:id="rId66"/>
    <p:sldId id="396" r:id="rId67"/>
    <p:sldId id="397" r:id="rId68"/>
    <p:sldId id="398" r:id="rId69"/>
    <p:sldId id="412" r:id="rId70"/>
    <p:sldId id="408" r:id="rId71"/>
    <p:sldId id="409" r:id="rId72"/>
    <p:sldId id="410" r:id="rId73"/>
    <p:sldId id="411" r:id="rId74"/>
    <p:sldId id="269" r:id="rId75"/>
    <p:sldId id="344" r:id="rId76"/>
    <p:sldId id="345" r:id="rId77"/>
    <p:sldId id="346" r:id="rId78"/>
    <p:sldId id="365" r:id="rId79"/>
    <p:sldId id="377" r:id="rId80"/>
    <p:sldId id="378" r:id="rId81"/>
    <p:sldId id="379" r:id="rId82"/>
    <p:sldId id="380" r:id="rId83"/>
    <p:sldId id="381" r:id="rId84"/>
    <p:sldId id="382" r:id="rId85"/>
    <p:sldId id="383" r:id="rId86"/>
    <p:sldId id="385" r:id="rId87"/>
    <p:sldId id="400" r:id="rId88"/>
    <p:sldId id="401" r:id="rId89"/>
    <p:sldId id="402" r:id="rId90"/>
    <p:sldId id="403" r:id="rId91"/>
    <p:sldId id="404" r:id="rId92"/>
    <p:sldId id="405" r:id="rId93"/>
    <p:sldId id="407"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DEAC3-F936-4B17-860F-2590524F8D2B}" type="doc">
      <dgm:prSet loTypeId="urn:microsoft.com/office/officeart/2005/8/layout/process2" loCatId="process" qsTypeId="urn:microsoft.com/office/officeart/2005/8/quickstyle/simple1" qsCatId="simple" csTypeId="urn:microsoft.com/office/officeart/2005/8/colors/accent1_2" csCatId="accent1" phldr="1"/>
      <dgm:spPr/>
    </dgm:pt>
    <dgm:pt modelId="{9C6E9A71-9630-43D6-8FE5-8826004DA943}">
      <dgm:prSet phldrT="[Text]" custT="1"/>
      <dgm:spPr/>
      <dgm:t>
        <a:bodyPr/>
        <a:lstStyle/>
        <a:p>
          <a:r>
            <a:rPr lang="en-US" sz="1600" b="1" dirty="0" smtClean="0">
              <a:latin typeface="Times New Roman" pitchFamily="18" charset="0"/>
              <a:cs typeface="Times New Roman" pitchFamily="18" charset="0"/>
            </a:rPr>
            <a:t>Input</a:t>
          </a:r>
          <a:endParaRPr lang="en-US" sz="1600" b="1" dirty="0">
            <a:latin typeface="Times New Roman" pitchFamily="18" charset="0"/>
            <a:cs typeface="Times New Roman" pitchFamily="18" charset="0"/>
          </a:endParaRPr>
        </a:p>
      </dgm:t>
    </dgm:pt>
    <dgm:pt modelId="{C2685D01-AA38-4BC5-A59D-AF719FE1E84B}" type="parTrans" cxnId="{0CC266EC-4737-496A-9AD5-AFFD44E1ABCB}">
      <dgm:prSet/>
      <dgm:spPr/>
      <dgm:t>
        <a:bodyPr/>
        <a:lstStyle/>
        <a:p>
          <a:endParaRPr lang="en-US"/>
        </a:p>
      </dgm:t>
    </dgm:pt>
    <dgm:pt modelId="{4A551CDE-980A-4BF9-8400-FE528EFAB017}" type="sibTrans" cxnId="{0CC266EC-4737-496A-9AD5-AFFD44E1ABCB}">
      <dgm:prSet/>
      <dgm:spPr/>
      <dgm:t>
        <a:bodyPr/>
        <a:lstStyle/>
        <a:p>
          <a:endParaRPr lang="en-US"/>
        </a:p>
      </dgm:t>
    </dgm:pt>
    <dgm:pt modelId="{DC4938BF-7441-4F13-ABFB-34F41821CC21}">
      <dgm:prSet phldrT="[Text]" custT="1"/>
      <dgm:spPr/>
      <dgm:t>
        <a:bodyPr/>
        <a:lstStyle/>
        <a:p>
          <a:r>
            <a:rPr lang="en-US" sz="1600" b="1" dirty="0" smtClean="0">
              <a:latin typeface="Times New Roman" pitchFamily="18" charset="0"/>
              <a:cs typeface="Times New Roman" pitchFamily="18" charset="0"/>
            </a:rPr>
            <a:t>POS Tagger</a:t>
          </a:r>
          <a:endParaRPr lang="en-US" sz="1600" b="1" dirty="0">
            <a:latin typeface="Times New Roman" pitchFamily="18" charset="0"/>
            <a:cs typeface="Times New Roman" pitchFamily="18" charset="0"/>
          </a:endParaRPr>
        </a:p>
      </dgm:t>
    </dgm:pt>
    <dgm:pt modelId="{D803A78E-FE3D-4D36-A216-5A8D254FE2CC}" type="parTrans" cxnId="{8C0201EE-E3B3-405F-95F8-BA817A31226F}">
      <dgm:prSet/>
      <dgm:spPr/>
      <dgm:t>
        <a:bodyPr/>
        <a:lstStyle/>
        <a:p>
          <a:endParaRPr lang="en-US"/>
        </a:p>
      </dgm:t>
    </dgm:pt>
    <dgm:pt modelId="{02E3800F-F8B0-4B7D-93EF-8E87A6742EF9}" type="sibTrans" cxnId="{8C0201EE-E3B3-405F-95F8-BA817A31226F}">
      <dgm:prSet/>
      <dgm:spPr/>
      <dgm:t>
        <a:bodyPr/>
        <a:lstStyle/>
        <a:p>
          <a:endParaRPr lang="en-US"/>
        </a:p>
      </dgm:t>
    </dgm:pt>
    <dgm:pt modelId="{C2807A2A-6940-40E0-8804-CE032F3A2D95}">
      <dgm:prSet phldrT="[Text]" custT="1"/>
      <dgm:spPr/>
      <dgm:t>
        <a:bodyPr/>
        <a:lstStyle/>
        <a:p>
          <a:r>
            <a:rPr lang="en-US" sz="1600" b="1" dirty="0" smtClean="0">
              <a:latin typeface="Times New Roman" pitchFamily="18" charset="0"/>
              <a:cs typeface="Times New Roman" pitchFamily="18" charset="0"/>
            </a:rPr>
            <a:t>Tokenizer</a:t>
          </a:r>
          <a:endParaRPr lang="en-US" sz="1600" b="1" dirty="0">
            <a:latin typeface="Times New Roman" pitchFamily="18" charset="0"/>
            <a:cs typeface="Times New Roman" pitchFamily="18" charset="0"/>
          </a:endParaRPr>
        </a:p>
      </dgm:t>
    </dgm:pt>
    <dgm:pt modelId="{12160FD0-C33D-44A9-B811-C1DDD13C6608}" type="parTrans" cxnId="{DDD32EBF-40A9-4397-94AB-3F6C0F93C4BD}">
      <dgm:prSet/>
      <dgm:spPr/>
      <dgm:t>
        <a:bodyPr/>
        <a:lstStyle/>
        <a:p>
          <a:endParaRPr lang="en-US"/>
        </a:p>
      </dgm:t>
    </dgm:pt>
    <dgm:pt modelId="{CF3A6561-1082-4870-9E72-CE1881D4C6FD}" type="sibTrans" cxnId="{DDD32EBF-40A9-4397-94AB-3F6C0F93C4BD}">
      <dgm:prSet/>
      <dgm:spPr/>
      <dgm:t>
        <a:bodyPr/>
        <a:lstStyle/>
        <a:p>
          <a:endParaRPr lang="en-US"/>
        </a:p>
      </dgm:t>
    </dgm:pt>
    <dgm:pt modelId="{646299F2-223E-4823-B093-D1EB3CA3C95C}">
      <dgm:prSet phldrT="[Text]" custT="1"/>
      <dgm:spPr/>
      <dgm:t>
        <a:bodyPr/>
        <a:lstStyle/>
        <a:p>
          <a:r>
            <a:rPr lang="en-US" sz="1600" b="1" dirty="0" smtClean="0">
              <a:latin typeface="Times New Roman" pitchFamily="18" charset="0"/>
              <a:cs typeface="Times New Roman" pitchFamily="18" charset="0"/>
            </a:rPr>
            <a:t>Semantic Role Labeler</a:t>
          </a:r>
          <a:endParaRPr lang="en-US" sz="1600" b="1" dirty="0">
            <a:latin typeface="Times New Roman" pitchFamily="18" charset="0"/>
            <a:cs typeface="Times New Roman" pitchFamily="18" charset="0"/>
          </a:endParaRPr>
        </a:p>
      </dgm:t>
    </dgm:pt>
    <dgm:pt modelId="{1699DA42-1B0F-4F9F-A39C-9CCEFB8A06B6}" type="parTrans" cxnId="{0F50FDA1-1778-4BBE-AB71-74B4EE6D600D}">
      <dgm:prSet/>
      <dgm:spPr/>
      <dgm:t>
        <a:bodyPr/>
        <a:lstStyle/>
        <a:p>
          <a:endParaRPr lang="en-US"/>
        </a:p>
      </dgm:t>
    </dgm:pt>
    <dgm:pt modelId="{0BCCCDAE-52DE-4EAC-B57E-920EB950D551}" type="sibTrans" cxnId="{0F50FDA1-1778-4BBE-AB71-74B4EE6D600D}">
      <dgm:prSet/>
      <dgm:spPr/>
      <dgm:t>
        <a:bodyPr/>
        <a:lstStyle/>
        <a:p>
          <a:endParaRPr lang="en-US"/>
        </a:p>
      </dgm:t>
    </dgm:pt>
    <dgm:pt modelId="{CB9F5DB7-DB70-438C-83BB-649B5402EA8C}">
      <dgm:prSet phldrT="[Text]" custT="1"/>
      <dgm:spPr/>
      <dgm:t>
        <a:bodyPr/>
        <a:lstStyle/>
        <a:p>
          <a:r>
            <a:rPr lang="en-US" sz="1600" b="1" dirty="0" smtClean="0">
              <a:latin typeface="Times New Roman" pitchFamily="18" charset="0"/>
              <a:cs typeface="Times New Roman" pitchFamily="18" charset="0"/>
            </a:rPr>
            <a:t>Feature Extraction</a:t>
          </a:r>
          <a:endParaRPr lang="en-US" sz="1600" b="1" dirty="0">
            <a:latin typeface="Times New Roman" pitchFamily="18" charset="0"/>
            <a:cs typeface="Times New Roman" pitchFamily="18" charset="0"/>
          </a:endParaRPr>
        </a:p>
      </dgm:t>
    </dgm:pt>
    <dgm:pt modelId="{2A6CF28A-A439-431B-8AF8-85CAD9C1135C}" type="parTrans" cxnId="{5731EA2D-FDA9-423E-B780-B77A215B36C9}">
      <dgm:prSet/>
      <dgm:spPr/>
      <dgm:t>
        <a:bodyPr/>
        <a:lstStyle/>
        <a:p>
          <a:endParaRPr lang="en-US"/>
        </a:p>
      </dgm:t>
    </dgm:pt>
    <dgm:pt modelId="{B3A1EB74-ACA2-4713-8E55-20E39B744BE5}" type="sibTrans" cxnId="{5731EA2D-FDA9-423E-B780-B77A215B36C9}">
      <dgm:prSet/>
      <dgm:spPr/>
      <dgm:t>
        <a:bodyPr/>
        <a:lstStyle/>
        <a:p>
          <a:endParaRPr lang="en-US"/>
        </a:p>
      </dgm:t>
    </dgm:pt>
    <dgm:pt modelId="{2F02F75F-ED51-4D13-BA47-2428F6371721}">
      <dgm:prSet phldrT="[Text]" custT="1"/>
      <dgm:spPr/>
      <dgm:t>
        <a:bodyPr/>
        <a:lstStyle/>
        <a:p>
          <a:r>
            <a:rPr lang="en-US" sz="1600" b="1" dirty="0" smtClean="0">
              <a:latin typeface="Times New Roman" pitchFamily="18" charset="0"/>
              <a:cs typeface="Times New Roman" pitchFamily="18" charset="0"/>
            </a:rPr>
            <a:t>Naïve </a:t>
          </a:r>
          <a:r>
            <a:rPr lang="en-US" sz="1600" b="1" dirty="0" err="1" smtClean="0">
              <a:latin typeface="Times New Roman" pitchFamily="18" charset="0"/>
              <a:cs typeface="Times New Roman" pitchFamily="18" charset="0"/>
            </a:rPr>
            <a:t>Bayes</a:t>
          </a:r>
          <a:r>
            <a:rPr lang="en-US" sz="1600" b="1" dirty="0" smtClean="0">
              <a:latin typeface="Times New Roman" pitchFamily="18" charset="0"/>
              <a:cs typeface="Times New Roman" pitchFamily="18" charset="0"/>
            </a:rPr>
            <a:t> Classifier</a:t>
          </a:r>
          <a:endParaRPr lang="en-US" sz="1600" b="1" dirty="0">
            <a:latin typeface="Times New Roman" pitchFamily="18" charset="0"/>
            <a:cs typeface="Times New Roman" pitchFamily="18" charset="0"/>
          </a:endParaRPr>
        </a:p>
      </dgm:t>
    </dgm:pt>
    <dgm:pt modelId="{67295983-68C4-4BC0-AE93-CD262DEF8153}" type="parTrans" cxnId="{838599E8-EFA8-4F9F-BF60-1E28BF4EF317}">
      <dgm:prSet/>
      <dgm:spPr/>
      <dgm:t>
        <a:bodyPr/>
        <a:lstStyle/>
        <a:p>
          <a:endParaRPr lang="en-US"/>
        </a:p>
      </dgm:t>
    </dgm:pt>
    <dgm:pt modelId="{3C642043-3D75-4B77-9B82-636E00FA7591}" type="sibTrans" cxnId="{838599E8-EFA8-4F9F-BF60-1E28BF4EF317}">
      <dgm:prSet/>
      <dgm:spPr/>
      <dgm:t>
        <a:bodyPr/>
        <a:lstStyle/>
        <a:p>
          <a:endParaRPr lang="en-US"/>
        </a:p>
      </dgm:t>
    </dgm:pt>
    <dgm:pt modelId="{273193AD-A81F-4283-AD1B-5C2192C0E5E5}">
      <dgm:prSet phldrT="[Text]" custT="1"/>
      <dgm:spPr/>
      <dgm:t>
        <a:bodyPr/>
        <a:lstStyle/>
        <a:p>
          <a:r>
            <a:rPr lang="en-US" sz="1600" b="1" dirty="0" smtClean="0">
              <a:latin typeface="Times New Roman" pitchFamily="18" charset="0"/>
              <a:cs typeface="Times New Roman" pitchFamily="18" charset="0"/>
            </a:rPr>
            <a:t>Remove Punctuation</a:t>
          </a:r>
          <a:endParaRPr lang="en-US" sz="1600" b="1" dirty="0">
            <a:latin typeface="Times New Roman" pitchFamily="18" charset="0"/>
            <a:cs typeface="Times New Roman" pitchFamily="18" charset="0"/>
          </a:endParaRPr>
        </a:p>
      </dgm:t>
    </dgm:pt>
    <dgm:pt modelId="{2E781DF0-12E3-45D1-BC91-2F05007D3B8B}" type="parTrans" cxnId="{06342205-B5CD-4C05-9A67-117BFF2B045F}">
      <dgm:prSet/>
      <dgm:spPr/>
      <dgm:t>
        <a:bodyPr/>
        <a:lstStyle/>
        <a:p>
          <a:endParaRPr lang="en-US"/>
        </a:p>
      </dgm:t>
    </dgm:pt>
    <dgm:pt modelId="{27473613-92FC-4947-A5AC-CD86993F3867}" type="sibTrans" cxnId="{06342205-B5CD-4C05-9A67-117BFF2B045F}">
      <dgm:prSet/>
      <dgm:spPr/>
      <dgm:t>
        <a:bodyPr/>
        <a:lstStyle/>
        <a:p>
          <a:endParaRPr lang="en-US"/>
        </a:p>
      </dgm:t>
    </dgm:pt>
    <dgm:pt modelId="{E13490E3-1716-4E75-8C73-66296CD8A035}">
      <dgm:prSet phldrT="[Text]" custT="1"/>
      <dgm:spPr/>
      <dgm:t>
        <a:bodyPr/>
        <a:lstStyle/>
        <a:p>
          <a:r>
            <a:rPr lang="en-US" sz="1600" b="1" dirty="0" smtClean="0">
              <a:latin typeface="Times New Roman" pitchFamily="18" charset="0"/>
              <a:cs typeface="Times New Roman" pitchFamily="18" charset="0"/>
            </a:rPr>
            <a:t>Output</a:t>
          </a:r>
          <a:endParaRPr lang="en-US" sz="1600" b="1" dirty="0">
            <a:latin typeface="Times New Roman" pitchFamily="18" charset="0"/>
            <a:cs typeface="Times New Roman" pitchFamily="18" charset="0"/>
          </a:endParaRPr>
        </a:p>
      </dgm:t>
    </dgm:pt>
    <dgm:pt modelId="{995219EF-A8AC-4718-9F7A-5C2DAA025CDA}" type="parTrans" cxnId="{8EEA66F2-17DF-4980-879E-11891B7CA7C6}">
      <dgm:prSet/>
      <dgm:spPr/>
      <dgm:t>
        <a:bodyPr/>
        <a:lstStyle/>
        <a:p>
          <a:endParaRPr lang="en-US"/>
        </a:p>
      </dgm:t>
    </dgm:pt>
    <dgm:pt modelId="{7000923F-4FC8-49DD-99C5-3EED4BCF8F86}" type="sibTrans" cxnId="{8EEA66F2-17DF-4980-879E-11891B7CA7C6}">
      <dgm:prSet/>
      <dgm:spPr/>
      <dgm:t>
        <a:bodyPr/>
        <a:lstStyle/>
        <a:p>
          <a:endParaRPr lang="en-US"/>
        </a:p>
      </dgm:t>
    </dgm:pt>
    <dgm:pt modelId="{F4B6F7B2-FAE8-42A9-B719-A22A5941C8AE}" type="pres">
      <dgm:prSet presAssocID="{7C9DEAC3-F936-4B17-860F-2590524F8D2B}" presName="linearFlow" presStyleCnt="0">
        <dgm:presLayoutVars>
          <dgm:resizeHandles val="exact"/>
        </dgm:presLayoutVars>
      </dgm:prSet>
      <dgm:spPr/>
    </dgm:pt>
    <dgm:pt modelId="{E722735A-D669-4E4B-973C-DFE1596FA45D}" type="pres">
      <dgm:prSet presAssocID="{9C6E9A71-9630-43D6-8FE5-8826004DA943}" presName="node" presStyleLbl="node1" presStyleIdx="0" presStyleCnt="8" custLinFactX="-82680" custLinFactNeighborX="-100000">
        <dgm:presLayoutVars>
          <dgm:bulletEnabled val="1"/>
        </dgm:presLayoutVars>
      </dgm:prSet>
      <dgm:spPr/>
      <dgm:t>
        <a:bodyPr/>
        <a:lstStyle/>
        <a:p>
          <a:endParaRPr lang="en-US"/>
        </a:p>
      </dgm:t>
    </dgm:pt>
    <dgm:pt modelId="{C06BCD9D-A2DA-4823-85E4-2E30A2C55789}" type="pres">
      <dgm:prSet presAssocID="{4A551CDE-980A-4BF9-8400-FE528EFAB017}" presName="sibTrans" presStyleLbl="sibTrans2D1" presStyleIdx="0" presStyleCnt="7"/>
      <dgm:spPr/>
      <dgm:t>
        <a:bodyPr/>
        <a:lstStyle/>
        <a:p>
          <a:endParaRPr lang="en-US"/>
        </a:p>
      </dgm:t>
    </dgm:pt>
    <dgm:pt modelId="{2815EE70-9D6F-4CBA-BE85-215029B6A48E}" type="pres">
      <dgm:prSet presAssocID="{4A551CDE-980A-4BF9-8400-FE528EFAB017}" presName="connectorText" presStyleLbl="sibTrans2D1" presStyleIdx="0" presStyleCnt="7"/>
      <dgm:spPr/>
      <dgm:t>
        <a:bodyPr/>
        <a:lstStyle/>
        <a:p>
          <a:endParaRPr lang="en-US"/>
        </a:p>
      </dgm:t>
    </dgm:pt>
    <dgm:pt modelId="{F3081F1D-9E21-4937-B250-657C74D4055F}" type="pres">
      <dgm:prSet presAssocID="{273193AD-A81F-4283-AD1B-5C2192C0E5E5}" presName="node" presStyleLbl="node1" presStyleIdx="1" presStyleCnt="8" custLinFactX="-81155" custLinFactNeighborX="-100000">
        <dgm:presLayoutVars>
          <dgm:bulletEnabled val="1"/>
        </dgm:presLayoutVars>
      </dgm:prSet>
      <dgm:spPr/>
      <dgm:t>
        <a:bodyPr/>
        <a:lstStyle/>
        <a:p>
          <a:endParaRPr lang="en-US"/>
        </a:p>
      </dgm:t>
    </dgm:pt>
    <dgm:pt modelId="{8A0A1AED-0A5C-451F-9BB8-684C5761679A}" type="pres">
      <dgm:prSet presAssocID="{27473613-92FC-4947-A5AC-CD86993F3867}" presName="sibTrans" presStyleLbl="sibTrans2D1" presStyleIdx="1" presStyleCnt="7"/>
      <dgm:spPr/>
      <dgm:t>
        <a:bodyPr/>
        <a:lstStyle/>
        <a:p>
          <a:endParaRPr lang="en-US"/>
        </a:p>
      </dgm:t>
    </dgm:pt>
    <dgm:pt modelId="{CAA4E989-36E7-4E5C-8CA6-92E9C7FED5AF}" type="pres">
      <dgm:prSet presAssocID="{27473613-92FC-4947-A5AC-CD86993F3867}" presName="connectorText" presStyleLbl="sibTrans2D1" presStyleIdx="1" presStyleCnt="7"/>
      <dgm:spPr/>
      <dgm:t>
        <a:bodyPr/>
        <a:lstStyle/>
        <a:p>
          <a:endParaRPr lang="en-US"/>
        </a:p>
      </dgm:t>
    </dgm:pt>
    <dgm:pt modelId="{42949835-DE9B-4260-A131-4B8BE90ABAF4}" type="pres">
      <dgm:prSet presAssocID="{DC4938BF-7441-4F13-ABFB-34F41821CC21}" presName="node" presStyleLbl="node1" presStyleIdx="2" presStyleCnt="8" custLinFactX="-81155" custLinFactNeighborX="-100000">
        <dgm:presLayoutVars>
          <dgm:bulletEnabled val="1"/>
        </dgm:presLayoutVars>
      </dgm:prSet>
      <dgm:spPr/>
      <dgm:t>
        <a:bodyPr/>
        <a:lstStyle/>
        <a:p>
          <a:endParaRPr lang="en-US"/>
        </a:p>
      </dgm:t>
    </dgm:pt>
    <dgm:pt modelId="{037DEA29-1DAF-4D94-83D4-836DB3B13533}" type="pres">
      <dgm:prSet presAssocID="{02E3800F-F8B0-4B7D-93EF-8E87A6742EF9}" presName="sibTrans" presStyleLbl="sibTrans2D1" presStyleIdx="2" presStyleCnt="7"/>
      <dgm:spPr/>
      <dgm:t>
        <a:bodyPr/>
        <a:lstStyle/>
        <a:p>
          <a:endParaRPr lang="en-US"/>
        </a:p>
      </dgm:t>
    </dgm:pt>
    <dgm:pt modelId="{4EC89CD4-9552-4395-8C2B-DE4384428B3E}" type="pres">
      <dgm:prSet presAssocID="{02E3800F-F8B0-4B7D-93EF-8E87A6742EF9}" presName="connectorText" presStyleLbl="sibTrans2D1" presStyleIdx="2" presStyleCnt="7"/>
      <dgm:spPr/>
      <dgm:t>
        <a:bodyPr/>
        <a:lstStyle/>
        <a:p>
          <a:endParaRPr lang="en-US"/>
        </a:p>
      </dgm:t>
    </dgm:pt>
    <dgm:pt modelId="{76A42F5F-898B-4EE0-9E88-860DFB0F64C9}" type="pres">
      <dgm:prSet presAssocID="{C2807A2A-6940-40E0-8804-CE032F3A2D95}" presName="node" presStyleLbl="node1" presStyleIdx="3" presStyleCnt="8" custLinFactX="-81155" custLinFactNeighborX="-100000">
        <dgm:presLayoutVars>
          <dgm:bulletEnabled val="1"/>
        </dgm:presLayoutVars>
      </dgm:prSet>
      <dgm:spPr/>
      <dgm:t>
        <a:bodyPr/>
        <a:lstStyle/>
        <a:p>
          <a:endParaRPr lang="en-US"/>
        </a:p>
      </dgm:t>
    </dgm:pt>
    <dgm:pt modelId="{CDCF68D4-9BD2-4DE7-BFFA-D1A3F2F2A29D}" type="pres">
      <dgm:prSet presAssocID="{CF3A6561-1082-4870-9E72-CE1881D4C6FD}" presName="sibTrans" presStyleLbl="sibTrans2D1" presStyleIdx="3" presStyleCnt="7"/>
      <dgm:spPr/>
      <dgm:t>
        <a:bodyPr/>
        <a:lstStyle/>
        <a:p>
          <a:endParaRPr lang="en-US"/>
        </a:p>
      </dgm:t>
    </dgm:pt>
    <dgm:pt modelId="{A7E3C493-58DE-4DE8-AD32-B74BAD584357}" type="pres">
      <dgm:prSet presAssocID="{CF3A6561-1082-4870-9E72-CE1881D4C6FD}" presName="connectorText" presStyleLbl="sibTrans2D1" presStyleIdx="3" presStyleCnt="7"/>
      <dgm:spPr/>
      <dgm:t>
        <a:bodyPr/>
        <a:lstStyle/>
        <a:p>
          <a:endParaRPr lang="en-US"/>
        </a:p>
      </dgm:t>
    </dgm:pt>
    <dgm:pt modelId="{83AE5EC6-36F3-43C1-8A29-B96852674BEC}" type="pres">
      <dgm:prSet presAssocID="{646299F2-223E-4823-B093-D1EB3CA3C95C}" presName="node" presStyleLbl="node1" presStyleIdx="4" presStyleCnt="8" custLinFactX="-81155" custLinFactNeighborX="-100000">
        <dgm:presLayoutVars>
          <dgm:bulletEnabled val="1"/>
        </dgm:presLayoutVars>
      </dgm:prSet>
      <dgm:spPr/>
      <dgm:t>
        <a:bodyPr/>
        <a:lstStyle/>
        <a:p>
          <a:endParaRPr lang="en-US"/>
        </a:p>
      </dgm:t>
    </dgm:pt>
    <dgm:pt modelId="{14664910-05E3-4DFF-ADFF-5DBD14849340}" type="pres">
      <dgm:prSet presAssocID="{0BCCCDAE-52DE-4EAC-B57E-920EB950D551}" presName="sibTrans" presStyleLbl="sibTrans2D1" presStyleIdx="4" presStyleCnt="7"/>
      <dgm:spPr/>
      <dgm:t>
        <a:bodyPr/>
        <a:lstStyle/>
        <a:p>
          <a:endParaRPr lang="en-US"/>
        </a:p>
      </dgm:t>
    </dgm:pt>
    <dgm:pt modelId="{D48B1137-351F-4FBD-AAA3-2973B3EAB6A6}" type="pres">
      <dgm:prSet presAssocID="{0BCCCDAE-52DE-4EAC-B57E-920EB950D551}" presName="connectorText" presStyleLbl="sibTrans2D1" presStyleIdx="4" presStyleCnt="7"/>
      <dgm:spPr/>
      <dgm:t>
        <a:bodyPr/>
        <a:lstStyle/>
        <a:p>
          <a:endParaRPr lang="en-US"/>
        </a:p>
      </dgm:t>
    </dgm:pt>
    <dgm:pt modelId="{0A008C39-8B73-4E37-AA16-1B7D6FD59D7D}" type="pres">
      <dgm:prSet presAssocID="{CB9F5DB7-DB70-438C-83BB-649B5402EA8C}" presName="node" presStyleLbl="node1" presStyleIdx="5" presStyleCnt="8" custLinFactX="-81155" custLinFactNeighborX="-100000">
        <dgm:presLayoutVars>
          <dgm:bulletEnabled val="1"/>
        </dgm:presLayoutVars>
      </dgm:prSet>
      <dgm:spPr/>
      <dgm:t>
        <a:bodyPr/>
        <a:lstStyle/>
        <a:p>
          <a:endParaRPr lang="en-US"/>
        </a:p>
      </dgm:t>
    </dgm:pt>
    <dgm:pt modelId="{B85977D3-67AA-4497-A3BD-E053092D373A}" type="pres">
      <dgm:prSet presAssocID="{B3A1EB74-ACA2-4713-8E55-20E39B744BE5}" presName="sibTrans" presStyleLbl="sibTrans2D1" presStyleIdx="5" presStyleCnt="7"/>
      <dgm:spPr/>
      <dgm:t>
        <a:bodyPr/>
        <a:lstStyle/>
        <a:p>
          <a:endParaRPr lang="en-US"/>
        </a:p>
      </dgm:t>
    </dgm:pt>
    <dgm:pt modelId="{CAD8FF5F-7389-422A-AE7B-4B5DF28C0AB1}" type="pres">
      <dgm:prSet presAssocID="{B3A1EB74-ACA2-4713-8E55-20E39B744BE5}" presName="connectorText" presStyleLbl="sibTrans2D1" presStyleIdx="5" presStyleCnt="7"/>
      <dgm:spPr/>
      <dgm:t>
        <a:bodyPr/>
        <a:lstStyle/>
        <a:p>
          <a:endParaRPr lang="en-US"/>
        </a:p>
      </dgm:t>
    </dgm:pt>
    <dgm:pt modelId="{41C5AA72-AE79-4B77-B484-908074F544EC}" type="pres">
      <dgm:prSet presAssocID="{2F02F75F-ED51-4D13-BA47-2428F6371721}" presName="node" presStyleLbl="node1" presStyleIdx="6" presStyleCnt="8" custLinFactX="-81155" custLinFactNeighborX="-100000">
        <dgm:presLayoutVars>
          <dgm:bulletEnabled val="1"/>
        </dgm:presLayoutVars>
      </dgm:prSet>
      <dgm:spPr/>
      <dgm:t>
        <a:bodyPr/>
        <a:lstStyle/>
        <a:p>
          <a:endParaRPr lang="en-US"/>
        </a:p>
      </dgm:t>
    </dgm:pt>
    <dgm:pt modelId="{22828E13-65CF-431D-8924-7EBF389FBDED}" type="pres">
      <dgm:prSet presAssocID="{3C642043-3D75-4B77-9B82-636E00FA7591}" presName="sibTrans" presStyleLbl="sibTrans2D1" presStyleIdx="6" presStyleCnt="7"/>
      <dgm:spPr/>
      <dgm:t>
        <a:bodyPr/>
        <a:lstStyle/>
        <a:p>
          <a:endParaRPr lang="en-US"/>
        </a:p>
      </dgm:t>
    </dgm:pt>
    <dgm:pt modelId="{35744581-C51B-4327-AE82-AF567F093AEC}" type="pres">
      <dgm:prSet presAssocID="{3C642043-3D75-4B77-9B82-636E00FA7591}" presName="connectorText" presStyleLbl="sibTrans2D1" presStyleIdx="6" presStyleCnt="7"/>
      <dgm:spPr/>
      <dgm:t>
        <a:bodyPr/>
        <a:lstStyle/>
        <a:p>
          <a:endParaRPr lang="en-US"/>
        </a:p>
      </dgm:t>
    </dgm:pt>
    <dgm:pt modelId="{18D5AE3F-F11B-48CC-9ED8-C28B66B61912}" type="pres">
      <dgm:prSet presAssocID="{E13490E3-1716-4E75-8C73-66296CD8A035}" presName="node" presStyleLbl="node1" presStyleIdx="7" presStyleCnt="8" custLinFactX="-81155" custLinFactNeighborX="-100000">
        <dgm:presLayoutVars>
          <dgm:bulletEnabled val="1"/>
        </dgm:presLayoutVars>
      </dgm:prSet>
      <dgm:spPr/>
      <dgm:t>
        <a:bodyPr/>
        <a:lstStyle/>
        <a:p>
          <a:endParaRPr lang="en-US"/>
        </a:p>
      </dgm:t>
    </dgm:pt>
  </dgm:ptLst>
  <dgm:cxnLst>
    <dgm:cxn modelId="{B8343464-0EDC-45E0-B631-9B66687D8949}" type="presOf" srcId="{3C642043-3D75-4B77-9B82-636E00FA7591}" destId="{35744581-C51B-4327-AE82-AF567F093AEC}" srcOrd="1" destOrd="0" presId="urn:microsoft.com/office/officeart/2005/8/layout/process2"/>
    <dgm:cxn modelId="{965622CC-A6A3-46F3-B6B3-02EB184CA57D}" type="presOf" srcId="{646299F2-223E-4823-B093-D1EB3CA3C95C}" destId="{83AE5EC6-36F3-43C1-8A29-B96852674BEC}" srcOrd="0" destOrd="0" presId="urn:microsoft.com/office/officeart/2005/8/layout/process2"/>
    <dgm:cxn modelId="{61248B12-F434-452B-A4B0-8C005DBD6D2B}" type="presOf" srcId="{2F02F75F-ED51-4D13-BA47-2428F6371721}" destId="{41C5AA72-AE79-4B77-B484-908074F544EC}" srcOrd="0" destOrd="0" presId="urn:microsoft.com/office/officeart/2005/8/layout/process2"/>
    <dgm:cxn modelId="{B2339E80-CA55-4E4E-9A99-0FF7E52DE689}" type="presOf" srcId="{E13490E3-1716-4E75-8C73-66296CD8A035}" destId="{18D5AE3F-F11B-48CC-9ED8-C28B66B61912}" srcOrd="0" destOrd="0" presId="urn:microsoft.com/office/officeart/2005/8/layout/process2"/>
    <dgm:cxn modelId="{936168F2-E8E4-4932-BA2D-2A292A5BDB96}" type="presOf" srcId="{CF3A6561-1082-4870-9E72-CE1881D4C6FD}" destId="{A7E3C493-58DE-4DE8-AD32-B74BAD584357}" srcOrd="1" destOrd="0" presId="urn:microsoft.com/office/officeart/2005/8/layout/process2"/>
    <dgm:cxn modelId="{BB25A7E0-C6FB-4957-88D0-7DD752A408AA}" type="presOf" srcId="{3C642043-3D75-4B77-9B82-636E00FA7591}" destId="{22828E13-65CF-431D-8924-7EBF389FBDED}" srcOrd="0" destOrd="0" presId="urn:microsoft.com/office/officeart/2005/8/layout/process2"/>
    <dgm:cxn modelId="{838599E8-EFA8-4F9F-BF60-1E28BF4EF317}" srcId="{7C9DEAC3-F936-4B17-860F-2590524F8D2B}" destId="{2F02F75F-ED51-4D13-BA47-2428F6371721}" srcOrd="6" destOrd="0" parTransId="{67295983-68C4-4BC0-AE93-CD262DEF8153}" sibTransId="{3C642043-3D75-4B77-9B82-636E00FA7591}"/>
    <dgm:cxn modelId="{2C379B9F-1CD2-4EC1-9EB6-6D5A1A27D903}" type="presOf" srcId="{4A551CDE-980A-4BF9-8400-FE528EFAB017}" destId="{C06BCD9D-A2DA-4823-85E4-2E30A2C55789}" srcOrd="0" destOrd="0" presId="urn:microsoft.com/office/officeart/2005/8/layout/process2"/>
    <dgm:cxn modelId="{34595FA7-107F-420F-94A6-D88C05727B23}" type="presOf" srcId="{B3A1EB74-ACA2-4713-8E55-20E39B744BE5}" destId="{CAD8FF5F-7389-422A-AE7B-4B5DF28C0AB1}" srcOrd="1" destOrd="0" presId="urn:microsoft.com/office/officeart/2005/8/layout/process2"/>
    <dgm:cxn modelId="{1C7C88E7-68D8-42C0-8E7A-628BCCC16143}" type="presOf" srcId="{7C9DEAC3-F936-4B17-860F-2590524F8D2B}" destId="{F4B6F7B2-FAE8-42A9-B719-A22A5941C8AE}" srcOrd="0" destOrd="0" presId="urn:microsoft.com/office/officeart/2005/8/layout/process2"/>
    <dgm:cxn modelId="{6B680E03-1280-4DF4-9C96-4270CECACEFD}" type="presOf" srcId="{02E3800F-F8B0-4B7D-93EF-8E87A6742EF9}" destId="{037DEA29-1DAF-4D94-83D4-836DB3B13533}" srcOrd="0" destOrd="0" presId="urn:microsoft.com/office/officeart/2005/8/layout/process2"/>
    <dgm:cxn modelId="{8EEA66F2-17DF-4980-879E-11891B7CA7C6}" srcId="{7C9DEAC3-F936-4B17-860F-2590524F8D2B}" destId="{E13490E3-1716-4E75-8C73-66296CD8A035}" srcOrd="7" destOrd="0" parTransId="{995219EF-A8AC-4718-9F7A-5C2DAA025CDA}" sibTransId="{7000923F-4FC8-49DD-99C5-3EED4BCF8F86}"/>
    <dgm:cxn modelId="{9C1C631D-E7E3-4F48-8A96-FA83191029BC}" type="presOf" srcId="{C2807A2A-6940-40E0-8804-CE032F3A2D95}" destId="{76A42F5F-898B-4EE0-9E88-860DFB0F64C9}" srcOrd="0" destOrd="0" presId="urn:microsoft.com/office/officeart/2005/8/layout/process2"/>
    <dgm:cxn modelId="{E7E7DB04-9C3F-42A3-B98D-22E69F52FCCE}" type="presOf" srcId="{4A551CDE-980A-4BF9-8400-FE528EFAB017}" destId="{2815EE70-9D6F-4CBA-BE85-215029B6A48E}" srcOrd="1" destOrd="0" presId="urn:microsoft.com/office/officeart/2005/8/layout/process2"/>
    <dgm:cxn modelId="{DDD32EBF-40A9-4397-94AB-3F6C0F93C4BD}" srcId="{7C9DEAC3-F936-4B17-860F-2590524F8D2B}" destId="{C2807A2A-6940-40E0-8804-CE032F3A2D95}" srcOrd="3" destOrd="0" parTransId="{12160FD0-C33D-44A9-B811-C1DDD13C6608}" sibTransId="{CF3A6561-1082-4870-9E72-CE1881D4C6FD}"/>
    <dgm:cxn modelId="{13E90322-91AB-45B3-A43B-25C7E62A8689}" type="presOf" srcId="{DC4938BF-7441-4F13-ABFB-34F41821CC21}" destId="{42949835-DE9B-4260-A131-4B8BE90ABAF4}" srcOrd="0" destOrd="0" presId="urn:microsoft.com/office/officeart/2005/8/layout/process2"/>
    <dgm:cxn modelId="{2BA9FE09-B78C-4BCC-9CFB-9ACEC615ABFC}" type="presOf" srcId="{27473613-92FC-4947-A5AC-CD86993F3867}" destId="{CAA4E989-36E7-4E5C-8CA6-92E9C7FED5AF}" srcOrd="1" destOrd="0" presId="urn:microsoft.com/office/officeart/2005/8/layout/process2"/>
    <dgm:cxn modelId="{E454E673-ECCB-4C61-AA58-6667DE7A9DA8}" type="presOf" srcId="{B3A1EB74-ACA2-4713-8E55-20E39B744BE5}" destId="{B85977D3-67AA-4497-A3BD-E053092D373A}" srcOrd="0" destOrd="0" presId="urn:microsoft.com/office/officeart/2005/8/layout/process2"/>
    <dgm:cxn modelId="{06342205-B5CD-4C05-9A67-117BFF2B045F}" srcId="{7C9DEAC3-F936-4B17-860F-2590524F8D2B}" destId="{273193AD-A81F-4283-AD1B-5C2192C0E5E5}" srcOrd="1" destOrd="0" parTransId="{2E781DF0-12E3-45D1-BC91-2F05007D3B8B}" sibTransId="{27473613-92FC-4947-A5AC-CD86993F3867}"/>
    <dgm:cxn modelId="{0F50FDA1-1778-4BBE-AB71-74B4EE6D600D}" srcId="{7C9DEAC3-F936-4B17-860F-2590524F8D2B}" destId="{646299F2-223E-4823-B093-D1EB3CA3C95C}" srcOrd="4" destOrd="0" parTransId="{1699DA42-1B0F-4F9F-A39C-9CCEFB8A06B6}" sibTransId="{0BCCCDAE-52DE-4EAC-B57E-920EB950D551}"/>
    <dgm:cxn modelId="{78B6E806-31E8-4F84-90F8-3AD8F20A330C}" type="presOf" srcId="{CB9F5DB7-DB70-438C-83BB-649B5402EA8C}" destId="{0A008C39-8B73-4E37-AA16-1B7D6FD59D7D}" srcOrd="0" destOrd="0" presId="urn:microsoft.com/office/officeart/2005/8/layout/process2"/>
    <dgm:cxn modelId="{3362A7D2-CD3C-426B-A318-01F9A7161CF3}" type="presOf" srcId="{27473613-92FC-4947-A5AC-CD86993F3867}" destId="{8A0A1AED-0A5C-451F-9BB8-684C5761679A}" srcOrd="0" destOrd="0" presId="urn:microsoft.com/office/officeart/2005/8/layout/process2"/>
    <dgm:cxn modelId="{61AB1DBA-99F2-4EDE-8D33-135F5504068D}" type="presOf" srcId="{9C6E9A71-9630-43D6-8FE5-8826004DA943}" destId="{E722735A-D669-4E4B-973C-DFE1596FA45D}" srcOrd="0" destOrd="0" presId="urn:microsoft.com/office/officeart/2005/8/layout/process2"/>
    <dgm:cxn modelId="{66E8DB4A-336B-4E4F-AB07-4DEDBE2A4E87}" type="presOf" srcId="{0BCCCDAE-52DE-4EAC-B57E-920EB950D551}" destId="{D48B1137-351F-4FBD-AAA3-2973B3EAB6A6}" srcOrd="1" destOrd="0" presId="urn:microsoft.com/office/officeart/2005/8/layout/process2"/>
    <dgm:cxn modelId="{AD631D0F-E3CD-4B59-A041-12DD284D7660}" type="presOf" srcId="{02E3800F-F8B0-4B7D-93EF-8E87A6742EF9}" destId="{4EC89CD4-9552-4395-8C2B-DE4384428B3E}" srcOrd="1" destOrd="0" presId="urn:microsoft.com/office/officeart/2005/8/layout/process2"/>
    <dgm:cxn modelId="{208B0182-04B9-4D98-A682-ED799AFC6220}" type="presOf" srcId="{CF3A6561-1082-4870-9E72-CE1881D4C6FD}" destId="{CDCF68D4-9BD2-4DE7-BFFA-D1A3F2F2A29D}" srcOrd="0" destOrd="0" presId="urn:microsoft.com/office/officeart/2005/8/layout/process2"/>
    <dgm:cxn modelId="{5731EA2D-FDA9-423E-B780-B77A215B36C9}" srcId="{7C9DEAC3-F936-4B17-860F-2590524F8D2B}" destId="{CB9F5DB7-DB70-438C-83BB-649B5402EA8C}" srcOrd="5" destOrd="0" parTransId="{2A6CF28A-A439-431B-8AF8-85CAD9C1135C}" sibTransId="{B3A1EB74-ACA2-4713-8E55-20E39B744BE5}"/>
    <dgm:cxn modelId="{8013DD10-B763-4BE5-9969-C943E1AA6816}" type="presOf" srcId="{273193AD-A81F-4283-AD1B-5C2192C0E5E5}" destId="{F3081F1D-9E21-4937-B250-657C74D4055F}" srcOrd="0" destOrd="0" presId="urn:microsoft.com/office/officeart/2005/8/layout/process2"/>
    <dgm:cxn modelId="{0CC266EC-4737-496A-9AD5-AFFD44E1ABCB}" srcId="{7C9DEAC3-F936-4B17-860F-2590524F8D2B}" destId="{9C6E9A71-9630-43D6-8FE5-8826004DA943}" srcOrd="0" destOrd="0" parTransId="{C2685D01-AA38-4BC5-A59D-AF719FE1E84B}" sibTransId="{4A551CDE-980A-4BF9-8400-FE528EFAB017}"/>
    <dgm:cxn modelId="{9B5C8BBB-DEE3-4BC6-9266-2A7B7F981BA4}" type="presOf" srcId="{0BCCCDAE-52DE-4EAC-B57E-920EB950D551}" destId="{14664910-05E3-4DFF-ADFF-5DBD14849340}" srcOrd="0" destOrd="0" presId="urn:microsoft.com/office/officeart/2005/8/layout/process2"/>
    <dgm:cxn modelId="{8C0201EE-E3B3-405F-95F8-BA817A31226F}" srcId="{7C9DEAC3-F936-4B17-860F-2590524F8D2B}" destId="{DC4938BF-7441-4F13-ABFB-34F41821CC21}" srcOrd="2" destOrd="0" parTransId="{D803A78E-FE3D-4D36-A216-5A8D254FE2CC}" sibTransId="{02E3800F-F8B0-4B7D-93EF-8E87A6742EF9}"/>
    <dgm:cxn modelId="{73928CFA-DC9C-4CF4-8BA0-6BF3BC7FACF2}" type="presParOf" srcId="{F4B6F7B2-FAE8-42A9-B719-A22A5941C8AE}" destId="{E722735A-D669-4E4B-973C-DFE1596FA45D}" srcOrd="0" destOrd="0" presId="urn:microsoft.com/office/officeart/2005/8/layout/process2"/>
    <dgm:cxn modelId="{5F05D7BB-9149-4CEF-8CE2-E2E5799FB369}" type="presParOf" srcId="{F4B6F7B2-FAE8-42A9-B719-A22A5941C8AE}" destId="{C06BCD9D-A2DA-4823-85E4-2E30A2C55789}" srcOrd="1" destOrd="0" presId="urn:microsoft.com/office/officeart/2005/8/layout/process2"/>
    <dgm:cxn modelId="{D8411ACE-ED5F-46ED-A0CD-3991677A1E2A}" type="presParOf" srcId="{C06BCD9D-A2DA-4823-85E4-2E30A2C55789}" destId="{2815EE70-9D6F-4CBA-BE85-215029B6A48E}" srcOrd="0" destOrd="0" presId="urn:microsoft.com/office/officeart/2005/8/layout/process2"/>
    <dgm:cxn modelId="{08C09FE2-2C61-4BE5-A59A-86C36EA49CAA}" type="presParOf" srcId="{F4B6F7B2-FAE8-42A9-B719-A22A5941C8AE}" destId="{F3081F1D-9E21-4937-B250-657C74D4055F}" srcOrd="2" destOrd="0" presId="urn:microsoft.com/office/officeart/2005/8/layout/process2"/>
    <dgm:cxn modelId="{E2FBD697-D868-424A-A07D-6441D234390A}" type="presParOf" srcId="{F4B6F7B2-FAE8-42A9-B719-A22A5941C8AE}" destId="{8A0A1AED-0A5C-451F-9BB8-684C5761679A}" srcOrd="3" destOrd="0" presId="urn:microsoft.com/office/officeart/2005/8/layout/process2"/>
    <dgm:cxn modelId="{71C3C289-5451-402C-8EC9-4616D943AFFE}" type="presParOf" srcId="{8A0A1AED-0A5C-451F-9BB8-684C5761679A}" destId="{CAA4E989-36E7-4E5C-8CA6-92E9C7FED5AF}" srcOrd="0" destOrd="0" presId="urn:microsoft.com/office/officeart/2005/8/layout/process2"/>
    <dgm:cxn modelId="{A2EA95A1-06A1-4BDD-9EED-8546C987E289}" type="presParOf" srcId="{F4B6F7B2-FAE8-42A9-B719-A22A5941C8AE}" destId="{42949835-DE9B-4260-A131-4B8BE90ABAF4}" srcOrd="4" destOrd="0" presId="urn:microsoft.com/office/officeart/2005/8/layout/process2"/>
    <dgm:cxn modelId="{407E248B-32EC-4C6B-9149-7E41B7AD3E2F}" type="presParOf" srcId="{F4B6F7B2-FAE8-42A9-B719-A22A5941C8AE}" destId="{037DEA29-1DAF-4D94-83D4-836DB3B13533}" srcOrd="5" destOrd="0" presId="urn:microsoft.com/office/officeart/2005/8/layout/process2"/>
    <dgm:cxn modelId="{14665310-821D-4862-A086-C8C26265F2B5}" type="presParOf" srcId="{037DEA29-1DAF-4D94-83D4-836DB3B13533}" destId="{4EC89CD4-9552-4395-8C2B-DE4384428B3E}" srcOrd="0" destOrd="0" presId="urn:microsoft.com/office/officeart/2005/8/layout/process2"/>
    <dgm:cxn modelId="{E7916103-34BD-450A-AB53-E5ABE984D100}" type="presParOf" srcId="{F4B6F7B2-FAE8-42A9-B719-A22A5941C8AE}" destId="{76A42F5F-898B-4EE0-9E88-860DFB0F64C9}" srcOrd="6" destOrd="0" presId="urn:microsoft.com/office/officeart/2005/8/layout/process2"/>
    <dgm:cxn modelId="{A4B26933-E76F-4A4A-8746-4AEF0C5B19D8}" type="presParOf" srcId="{F4B6F7B2-FAE8-42A9-B719-A22A5941C8AE}" destId="{CDCF68D4-9BD2-4DE7-BFFA-D1A3F2F2A29D}" srcOrd="7" destOrd="0" presId="urn:microsoft.com/office/officeart/2005/8/layout/process2"/>
    <dgm:cxn modelId="{668CEC74-1245-41CC-8068-D7D7CBAFD102}" type="presParOf" srcId="{CDCF68D4-9BD2-4DE7-BFFA-D1A3F2F2A29D}" destId="{A7E3C493-58DE-4DE8-AD32-B74BAD584357}" srcOrd="0" destOrd="0" presId="urn:microsoft.com/office/officeart/2005/8/layout/process2"/>
    <dgm:cxn modelId="{E5121595-3F80-4E3E-9DC1-5A59D4DE2272}" type="presParOf" srcId="{F4B6F7B2-FAE8-42A9-B719-A22A5941C8AE}" destId="{83AE5EC6-36F3-43C1-8A29-B96852674BEC}" srcOrd="8" destOrd="0" presId="urn:microsoft.com/office/officeart/2005/8/layout/process2"/>
    <dgm:cxn modelId="{643594F8-FBE4-44A0-A054-D944E5B88489}" type="presParOf" srcId="{F4B6F7B2-FAE8-42A9-B719-A22A5941C8AE}" destId="{14664910-05E3-4DFF-ADFF-5DBD14849340}" srcOrd="9" destOrd="0" presId="urn:microsoft.com/office/officeart/2005/8/layout/process2"/>
    <dgm:cxn modelId="{287831E7-223A-4AB4-A3AC-1423A7F6E9E0}" type="presParOf" srcId="{14664910-05E3-4DFF-ADFF-5DBD14849340}" destId="{D48B1137-351F-4FBD-AAA3-2973B3EAB6A6}" srcOrd="0" destOrd="0" presId="urn:microsoft.com/office/officeart/2005/8/layout/process2"/>
    <dgm:cxn modelId="{592A1DD2-F1B7-4F67-8BAC-8F17D5165864}" type="presParOf" srcId="{F4B6F7B2-FAE8-42A9-B719-A22A5941C8AE}" destId="{0A008C39-8B73-4E37-AA16-1B7D6FD59D7D}" srcOrd="10" destOrd="0" presId="urn:microsoft.com/office/officeart/2005/8/layout/process2"/>
    <dgm:cxn modelId="{A3E1EDEB-A58A-4848-B5CD-8D18145586E0}" type="presParOf" srcId="{F4B6F7B2-FAE8-42A9-B719-A22A5941C8AE}" destId="{B85977D3-67AA-4497-A3BD-E053092D373A}" srcOrd="11" destOrd="0" presId="urn:microsoft.com/office/officeart/2005/8/layout/process2"/>
    <dgm:cxn modelId="{9E59D2A5-4F1D-45E3-9573-B3AB3C1B487F}" type="presParOf" srcId="{B85977D3-67AA-4497-A3BD-E053092D373A}" destId="{CAD8FF5F-7389-422A-AE7B-4B5DF28C0AB1}" srcOrd="0" destOrd="0" presId="urn:microsoft.com/office/officeart/2005/8/layout/process2"/>
    <dgm:cxn modelId="{835A2A49-0CF5-4833-9321-872A49566E95}" type="presParOf" srcId="{F4B6F7B2-FAE8-42A9-B719-A22A5941C8AE}" destId="{41C5AA72-AE79-4B77-B484-908074F544EC}" srcOrd="12" destOrd="0" presId="urn:microsoft.com/office/officeart/2005/8/layout/process2"/>
    <dgm:cxn modelId="{0F9607E5-ED4D-4546-8E6D-229FDDD1BAA1}" type="presParOf" srcId="{F4B6F7B2-FAE8-42A9-B719-A22A5941C8AE}" destId="{22828E13-65CF-431D-8924-7EBF389FBDED}" srcOrd="13" destOrd="0" presId="urn:microsoft.com/office/officeart/2005/8/layout/process2"/>
    <dgm:cxn modelId="{22B396FD-998B-4836-B314-54637936C921}" type="presParOf" srcId="{22828E13-65CF-431D-8924-7EBF389FBDED}" destId="{35744581-C51B-4327-AE82-AF567F093AEC}" srcOrd="0" destOrd="0" presId="urn:microsoft.com/office/officeart/2005/8/layout/process2"/>
    <dgm:cxn modelId="{BEB9CC36-F3E6-40DA-8424-B268647F2B80}" type="presParOf" srcId="{F4B6F7B2-FAE8-42A9-B719-A22A5941C8AE}" destId="{18D5AE3F-F11B-48CC-9ED8-C28B66B61912}" srcOrd="1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22735A-D669-4E4B-973C-DFE1596FA45D}">
      <dsp:nvSpPr>
        <dsp:cNvPr id="0" name=""/>
        <dsp:cNvSpPr/>
      </dsp:nvSpPr>
      <dsp:spPr>
        <a:xfrm>
          <a:off x="457204" y="3313"/>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Input</a:t>
          </a:r>
          <a:endParaRPr lang="en-US" sz="1600" b="1" kern="1200" dirty="0">
            <a:latin typeface="Times New Roman" pitchFamily="18" charset="0"/>
            <a:cs typeface="Times New Roman" pitchFamily="18" charset="0"/>
          </a:endParaRPr>
        </a:p>
      </dsp:txBody>
      <dsp:txXfrm>
        <a:off x="457204" y="3313"/>
        <a:ext cx="1571942" cy="392985"/>
      </dsp:txXfrm>
    </dsp:sp>
    <dsp:sp modelId="{C06BCD9D-A2DA-4823-85E4-2E30A2C55789}">
      <dsp:nvSpPr>
        <dsp:cNvPr id="0" name=""/>
        <dsp:cNvSpPr/>
      </dsp:nvSpPr>
      <dsp:spPr>
        <a:xfrm rot="5260275">
          <a:off x="1181416" y="406124"/>
          <a:ext cx="147491"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260275">
        <a:off x="1181416" y="406124"/>
        <a:ext cx="147491" cy="176843"/>
      </dsp:txXfrm>
    </dsp:sp>
    <dsp:sp modelId="{F3081F1D-9E21-4937-B250-657C74D4055F}">
      <dsp:nvSpPr>
        <dsp:cNvPr id="0" name=""/>
        <dsp:cNvSpPr/>
      </dsp:nvSpPr>
      <dsp:spPr>
        <a:xfrm>
          <a:off x="481176" y="592792"/>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Remove Punctuation</a:t>
          </a:r>
          <a:endParaRPr lang="en-US" sz="1600" b="1" kern="1200" dirty="0">
            <a:latin typeface="Times New Roman" pitchFamily="18" charset="0"/>
            <a:cs typeface="Times New Roman" pitchFamily="18" charset="0"/>
          </a:endParaRPr>
        </a:p>
      </dsp:txBody>
      <dsp:txXfrm>
        <a:off x="481176" y="592792"/>
        <a:ext cx="1571942" cy="392985"/>
      </dsp:txXfrm>
    </dsp:sp>
    <dsp:sp modelId="{8A0A1AED-0A5C-451F-9BB8-684C5761679A}">
      <dsp:nvSpPr>
        <dsp:cNvPr id="0" name=""/>
        <dsp:cNvSpPr/>
      </dsp:nvSpPr>
      <dsp:spPr>
        <a:xfrm rot="5400000">
          <a:off x="1193462" y="995602"/>
          <a:ext cx="147369"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193462" y="995602"/>
        <a:ext cx="147369" cy="176843"/>
      </dsp:txXfrm>
    </dsp:sp>
    <dsp:sp modelId="{42949835-DE9B-4260-A131-4B8BE90ABAF4}">
      <dsp:nvSpPr>
        <dsp:cNvPr id="0" name=""/>
        <dsp:cNvSpPr/>
      </dsp:nvSpPr>
      <dsp:spPr>
        <a:xfrm>
          <a:off x="481176" y="1182270"/>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POS Tagger</a:t>
          </a:r>
          <a:endParaRPr lang="en-US" sz="1600" b="1" kern="1200" dirty="0">
            <a:latin typeface="Times New Roman" pitchFamily="18" charset="0"/>
            <a:cs typeface="Times New Roman" pitchFamily="18" charset="0"/>
          </a:endParaRPr>
        </a:p>
      </dsp:txBody>
      <dsp:txXfrm>
        <a:off x="481176" y="1182270"/>
        <a:ext cx="1571942" cy="392985"/>
      </dsp:txXfrm>
    </dsp:sp>
    <dsp:sp modelId="{037DEA29-1DAF-4D94-83D4-836DB3B13533}">
      <dsp:nvSpPr>
        <dsp:cNvPr id="0" name=""/>
        <dsp:cNvSpPr/>
      </dsp:nvSpPr>
      <dsp:spPr>
        <a:xfrm rot="5400000">
          <a:off x="1193462" y="1585080"/>
          <a:ext cx="147369"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193462" y="1585080"/>
        <a:ext cx="147369" cy="176843"/>
      </dsp:txXfrm>
    </dsp:sp>
    <dsp:sp modelId="{76A42F5F-898B-4EE0-9E88-860DFB0F64C9}">
      <dsp:nvSpPr>
        <dsp:cNvPr id="0" name=""/>
        <dsp:cNvSpPr/>
      </dsp:nvSpPr>
      <dsp:spPr>
        <a:xfrm>
          <a:off x="481176" y="1771749"/>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Tokenizer</a:t>
          </a:r>
          <a:endParaRPr lang="en-US" sz="1600" b="1" kern="1200" dirty="0">
            <a:latin typeface="Times New Roman" pitchFamily="18" charset="0"/>
            <a:cs typeface="Times New Roman" pitchFamily="18" charset="0"/>
          </a:endParaRPr>
        </a:p>
      </dsp:txBody>
      <dsp:txXfrm>
        <a:off x="481176" y="1771749"/>
        <a:ext cx="1571942" cy="392985"/>
      </dsp:txXfrm>
    </dsp:sp>
    <dsp:sp modelId="{CDCF68D4-9BD2-4DE7-BFFA-D1A3F2F2A29D}">
      <dsp:nvSpPr>
        <dsp:cNvPr id="0" name=""/>
        <dsp:cNvSpPr/>
      </dsp:nvSpPr>
      <dsp:spPr>
        <a:xfrm rot="5400000">
          <a:off x="1193462" y="2174559"/>
          <a:ext cx="147369"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193462" y="2174559"/>
        <a:ext cx="147369" cy="176843"/>
      </dsp:txXfrm>
    </dsp:sp>
    <dsp:sp modelId="{83AE5EC6-36F3-43C1-8A29-B96852674BEC}">
      <dsp:nvSpPr>
        <dsp:cNvPr id="0" name=""/>
        <dsp:cNvSpPr/>
      </dsp:nvSpPr>
      <dsp:spPr>
        <a:xfrm>
          <a:off x="481176" y="2361227"/>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Semantic Role Labeler</a:t>
          </a:r>
          <a:endParaRPr lang="en-US" sz="1600" b="1" kern="1200" dirty="0">
            <a:latin typeface="Times New Roman" pitchFamily="18" charset="0"/>
            <a:cs typeface="Times New Roman" pitchFamily="18" charset="0"/>
          </a:endParaRPr>
        </a:p>
      </dsp:txBody>
      <dsp:txXfrm>
        <a:off x="481176" y="2361227"/>
        <a:ext cx="1571942" cy="392985"/>
      </dsp:txXfrm>
    </dsp:sp>
    <dsp:sp modelId="{14664910-05E3-4DFF-ADFF-5DBD14849340}">
      <dsp:nvSpPr>
        <dsp:cNvPr id="0" name=""/>
        <dsp:cNvSpPr/>
      </dsp:nvSpPr>
      <dsp:spPr>
        <a:xfrm rot="5400000">
          <a:off x="1193462" y="2764037"/>
          <a:ext cx="147369"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193462" y="2764037"/>
        <a:ext cx="147369" cy="176843"/>
      </dsp:txXfrm>
    </dsp:sp>
    <dsp:sp modelId="{0A008C39-8B73-4E37-AA16-1B7D6FD59D7D}">
      <dsp:nvSpPr>
        <dsp:cNvPr id="0" name=""/>
        <dsp:cNvSpPr/>
      </dsp:nvSpPr>
      <dsp:spPr>
        <a:xfrm>
          <a:off x="481176" y="2950705"/>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Feature Extraction</a:t>
          </a:r>
          <a:endParaRPr lang="en-US" sz="1600" b="1" kern="1200" dirty="0">
            <a:latin typeface="Times New Roman" pitchFamily="18" charset="0"/>
            <a:cs typeface="Times New Roman" pitchFamily="18" charset="0"/>
          </a:endParaRPr>
        </a:p>
      </dsp:txBody>
      <dsp:txXfrm>
        <a:off x="481176" y="2950705"/>
        <a:ext cx="1571942" cy="392985"/>
      </dsp:txXfrm>
    </dsp:sp>
    <dsp:sp modelId="{B85977D3-67AA-4497-A3BD-E053092D373A}">
      <dsp:nvSpPr>
        <dsp:cNvPr id="0" name=""/>
        <dsp:cNvSpPr/>
      </dsp:nvSpPr>
      <dsp:spPr>
        <a:xfrm rot="5400000">
          <a:off x="1193462" y="3353516"/>
          <a:ext cx="147369"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193462" y="3353516"/>
        <a:ext cx="147369" cy="176843"/>
      </dsp:txXfrm>
    </dsp:sp>
    <dsp:sp modelId="{41C5AA72-AE79-4B77-B484-908074F544EC}">
      <dsp:nvSpPr>
        <dsp:cNvPr id="0" name=""/>
        <dsp:cNvSpPr/>
      </dsp:nvSpPr>
      <dsp:spPr>
        <a:xfrm>
          <a:off x="481176" y="3540184"/>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Naïve </a:t>
          </a:r>
          <a:r>
            <a:rPr lang="en-US" sz="1600" b="1" kern="1200" dirty="0" err="1" smtClean="0">
              <a:latin typeface="Times New Roman" pitchFamily="18" charset="0"/>
              <a:cs typeface="Times New Roman" pitchFamily="18" charset="0"/>
            </a:rPr>
            <a:t>Bayes</a:t>
          </a:r>
          <a:r>
            <a:rPr lang="en-US" sz="1600" b="1" kern="1200" dirty="0" smtClean="0">
              <a:latin typeface="Times New Roman" pitchFamily="18" charset="0"/>
              <a:cs typeface="Times New Roman" pitchFamily="18" charset="0"/>
            </a:rPr>
            <a:t> Classifier</a:t>
          </a:r>
          <a:endParaRPr lang="en-US" sz="1600" b="1" kern="1200" dirty="0">
            <a:latin typeface="Times New Roman" pitchFamily="18" charset="0"/>
            <a:cs typeface="Times New Roman" pitchFamily="18" charset="0"/>
          </a:endParaRPr>
        </a:p>
      </dsp:txBody>
      <dsp:txXfrm>
        <a:off x="481176" y="3540184"/>
        <a:ext cx="1571942" cy="392985"/>
      </dsp:txXfrm>
    </dsp:sp>
    <dsp:sp modelId="{22828E13-65CF-431D-8924-7EBF389FBDED}">
      <dsp:nvSpPr>
        <dsp:cNvPr id="0" name=""/>
        <dsp:cNvSpPr/>
      </dsp:nvSpPr>
      <dsp:spPr>
        <a:xfrm rot="5400000">
          <a:off x="1193462" y="3942994"/>
          <a:ext cx="147369" cy="176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1193462" y="3942994"/>
        <a:ext cx="147369" cy="176843"/>
      </dsp:txXfrm>
    </dsp:sp>
    <dsp:sp modelId="{18D5AE3F-F11B-48CC-9ED8-C28B66B61912}">
      <dsp:nvSpPr>
        <dsp:cNvPr id="0" name=""/>
        <dsp:cNvSpPr/>
      </dsp:nvSpPr>
      <dsp:spPr>
        <a:xfrm>
          <a:off x="481176" y="4129662"/>
          <a:ext cx="1571942" cy="39298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Output</a:t>
          </a:r>
          <a:endParaRPr lang="en-US" sz="1600" b="1" kern="1200" dirty="0">
            <a:latin typeface="Times New Roman" pitchFamily="18" charset="0"/>
            <a:cs typeface="Times New Roman" pitchFamily="18" charset="0"/>
          </a:endParaRPr>
        </a:p>
      </dsp:txBody>
      <dsp:txXfrm>
        <a:off x="481176" y="4129662"/>
        <a:ext cx="1571942" cy="3929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63157-7A58-406D-B632-0C6328AEC2B1}" type="datetimeFigureOut">
              <a:rPr lang="en-US" smtClean="0"/>
              <a:pPr/>
              <a:t>09-Jun-19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87960-0A52-4361-BDB5-DE3FBD6F24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smtClean="0"/>
              <a:t>		</a:t>
            </a:r>
            <a:endParaRPr lang="en-US" dirty="0"/>
          </a:p>
        </p:txBody>
      </p:sp>
      <p:sp>
        <p:nvSpPr>
          <p:cNvPr id="4" name="Slide Number Placeholder 3"/>
          <p:cNvSpPr>
            <a:spLocks noGrp="1"/>
          </p:cNvSpPr>
          <p:nvPr>
            <p:ph type="sldNum" sz="quarter" idx="10"/>
          </p:nvPr>
        </p:nvSpPr>
        <p:spPr/>
        <p:txBody>
          <a:bodyPr/>
          <a:lstStyle/>
          <a:p>
            <a:fld id="{A3E87960-0A52-4361-BDB5-DE3FBD6F241F}"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RDF:</a:t>
            </a:r>
            <a:r>
              <a:rPr lang="en-US" baseline="0" dirty="0" smtClean="0"/>
              <a:t> Resource Description Framework (semantic database format : metadata to WWW)</a:t>
            </a:r>
            <a:endParaRPr lang="en-US" dirty="0"/>
          </a:p>
        </p:txBody>
      </p:sp>
      <p:sp>
        <p:nvSpPr>
          <p:cNvPr id="4" name="Slide Number Placeholder 3"/>
          <p:cNvSpPr>
            <a:spLocks noGrp="1"/>
          </p:cNvSpPr>
          <p:nvPr>
            <p:ph type="sldNum" sz="quarter" idx="10"/>
          </p:nvPr>
        </p:nvSpPr>
        <p:spPr/>
        <p:txBody>
          <a:bodyPr/>
          <a:lstStyle/>
          <a:p>
            <a:fld id="{A3E87960-0A52-4361-BDB5-DE3FBD6F241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EC348EA-6194-46C3-AAFE-71FF79144635}" type="datetime1">
              <a:rPr lang="en-US" smtClean="0"/>
              <a:pPr/>
              <a:t>09-Jun-19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7FA66E2-AE05-44E8-8E01-0C0F72A18E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4EEDE6-E903-47DF-9D40-CA9D0EDE8C75}" type="datetime1">
              <a:rPr lang="en-US" smtClean="0"/>
              <a:pPr/>
              <a:t>09-Jun-19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FA66E2-AE05-44E8-8E01-0C0F72A18E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8CFA8B-B0B5-4C5E-9DC9-F7A5D8BC9F79}" type="datetime1">
              <a:rPr lang="en-US" smtClean="0"/>
              <a:pPr/>
              <a:t>09-Jun-19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FA66E2-AE05-44E8-8E01-0C0F72A18E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C4A496-22BE-4E78-B47C-1E60A5461D97}" type="datetime1">
              <a:rPr lang="en-US" smtClean="0"/>
              <a:pPr/>
              <a:t>09-Jun-19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FA66E2-AE05-44E8-8E01-0C0F72A18E0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351DCB-EBEB-4B62-A0ED-09FDDD956AB8}" type="datetime1">
              <a:rPr lang="en-US" smtClean="0"/>
              <a:pPr/>
              <a:t>09-Jun-19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FA66E2-AE05-44E8-8E01-0C0F72A18E0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9E8C65-BA92-44AF-AE7E-D934AEDB7E0A}" type="datetime1">
              <a:rPr lang="en-US" smtClean="0"/>
              <a:pPr/>
              <a:t>09-Jun-19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FA66E2-AE05-44E8-8E01-0C0F72A18E0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D2CF190-1DDA-4914-9748-0BA3699B2C2B}" type="datetime1">
              <a:rPr lang="en-US" smtClean="0"/>
              <a:pPr/>
              <a:t>09-Jun-19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FA66E2-AE05-44E8-8E01-0C0F72A18E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A42B663-FD5E-4D20-88D0-E504A6FA6A85}" type="datetime1">
              <a:rPr lang="en-US" smtClean="0"/>
              <a:pPr/>
              <a:t>09-Jun-19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FA66E2-AE05-44E8-8E01-0C0F72A18E0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01DE58-03A6-4640-B181-B9740BF812C5}" type="datetime1">
              <a:rPr lang="en-US" smtClean="0"/>
              <a:pPr/>
              <a:t>09-Jun-19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FA66E2-AE05-44E8-8E01-0C0F72A18E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BECD4A1-D8D6-40D4-87E7-A5871B47D412}" type="datetime1">
              <a:rPr lang="en-US" smtClean="0"/>
              <a:pPr/>
              <a:t>09-Jun-19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FA66E2-AE05-44E8-8E01-0C0F72A18E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1BAB8A-A934-44CA-A0CA-852A5A57ED94}" type="datetime1">
              <a:rPr lang="en-US" smtClean="0"/>
              <a:pPr/>
              <a:t>09-Jun-19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7FA66E2-AE05-44E8-8E01-0C0F72A18E0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5D15CD-F659-4FF5-A7B1-983FBB55A359}" type="datetime1">
              <a:rPr lang="en-US" smtClean="0"/>
              <a:pPr/>
              <a:t>09-Jun-19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7FA66E2-AE05-44E8-8E01-0C0F72A18E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geonames.org/" TargetMode="External"/><Relationship Id="rId2" Type="http://schemas.openxmlformats.org/officeDocument/2006/relationships/hyperlink" Target="https://www.mturk.co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minerva-access.unimelb.edu.au/handle/11343/38520"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nlp.stanford.edu/software/nndep.html" TargetMode="External"/><Relationship Id="rId2" Type="http://schemas.openxmlformats.org/officeDocument/2006/relationships/hyperlink" Target="https://github.com/shaun-russell/expat-nlp/tree/master/expat" TargetMode="External"/><Relationship Id="rId1" Type="http://schemas.openxmlformats.org/officeDocument/2006/relationships/slideLayout" Target="../slideLayouts/slideLayout2.xml"/><Relationship Id="rId4" Type="http://schemas.openxmlformats.org/officeDocument/2006/relationships/hyperlink" Target="https://nlp.stanford.edu/software/tagger.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762000" y="228600"/>
            <a:ext cx="7772400" cy="1601163"/>
          </a:xfrm>
        </p:spPr>
        <p:txBody>
          <a:bodyPr>
            <a:noAutofit/>
          </a:bodyPr>
          <a:lstStyle/>
          <a:p>
            <a:pPr algn="ctr"/>
            <a:r>
              <a:rPr lang="en-IN" sz="3200" b="1" dirty="0" smtClean="0">
                <a:latin typeface="Times New Roman" pitchFamily="18" charset="0"/>
                <a:cs typeface="Times New Roman" pitchFamily="18" charset="0"/>
              </a:rPr>
              <a:t>Detecting the Geospatialness of Prepositions  from Natural Language Text</a:t>
            </a:r>
            <a:r>
              <a:rPr sz="2800" b="1" dirty="0" smtClean="0">
                <a:latin typeface="Times New Roman" pitchFamily="18" charset="0"/>
                <a:cs typeface="Times New Roman" pitchFamily="18" charset="0"/>
              </a:rPr>
              <a:t/>
            </a:r>
            <a:br>
              <a:rPr sz="2800" b="1" dirty="0" smtClean="0">
                <a:latin typeface="Times New Roman" pitchFamily="18" charset="0"/>
                <a:cs typeface="Times New Roman" pitchFamily="18" charset="0"/>
              </a:rPr>
            </a:br>
            <a:endParaRPr lang="en-IN" sz="2800" dirty="0">
              <a:solidFill>
                <a:schemeClr val="bg1"/>
              </a:solidFill>
              <a:latin typeface="Times New Roman" pitchFamily="18" charset="0"/>
              <a:cs typeface="Times New Roman" pitchFamily="18" charset="0"/>
            </a:endParaRPr>
          </a:p>
        </p:txBody>
      </p:sp>
      <p:sp>
        <p:nvSpPr>
          <p:cNvPr id="2" name="Subtitle 1"/>
          <p:cNvSpPr>
            <a:spLocks noGrp="1"/>
          </p:cNvSpPr>
          <p:nvPr>
            <p:ph type="subTitle" idx="1"/>
          </p:nvPr>
        </p:nvSpPr>
        <p:spPr>
          <a:xfrm>
            <a:off x="609600" y="1447800"/>
            <a:ext cx="8305800" cy="3429000"/>
          </a:xfrm>
        </p:spPr>
        <p:txBody>
          <a:bodyPr>
            <a:normAutofit lnSpcReduction="10000"/>
          </a:bodyPr>
          <a:lstStyle/>
          <a:p>
            <a:pPr marL="68580" algn="ctr"/>
            <a:r>
              <a:rPr lang="en-IN" sz="1600" dirty="0" smtClean="0">
                <a:latin typeface="Times New Roman" pitchFamily="18" charset="0"/>
                <a:cs typeface="Times New Roman" pitchFamily="18" charset="0"/>
              </a:rPr>
              <a:t>PG Project-Phase 2-End Semester Assessment (Summer 2019)</a:t>
            </a:r>
          </a:p>
          <a:p>
            <a:pPr marL="68580" algn="ctr"/>
            <a:r>
              <a:rPr lang="en-IN" sz="1200" i="1" dirty="0" smtClean="0">
                <a:latin typeface="Times New Roman" pitchFamily="18" charset="0"/>
                <a:cs typeface="Times New Roman" pitchFamily="18" charset="0"/>
              </a:rPr>
              <a:t>Supervisor</a:t>
            </a:r>
          </a:p>
          <a:p>
            <a:pPr marL="68580" algn="ctr"/>
            <a:r>
              <a:rPr lang="en-IN" sz="1600" dirty="0" smtClean="0">
                <a:solidFill>
                  <a:srgbClr val="0070C0"/>
                </a:solidFill>
                <a:latin typeface="Times New Roman" pitchFamily="18" charset="0"/>
                <a:cs typeface="Times New Roman" pitchFamily="18" charset="0"/>
              </a:rPr>
              <a:t>Dr. MANSI A. RADKE</a:t>
            </a:r>
          </a:p>
          <a:p>
            <a:pPr marL="68580" algn="ctr"/>
            <a:r>
              <a:rPr lang="en-IN" sz="1200" i="1" dirty="0" smtClean="0">
                <a:latin typeface="Times New Roman" pitchFamily="18" charset="0"/>
                <a:cs typeface="Times New Roman" pitchFamily="18" charset="0"/>
              </a:rPr>
              <a:t>Presented By</a:t>
            </a:r>
          </a:p>
          <a:p>
            <a:pPr marL="68580" algn="ctr"/>
            <a:r>
              <a:rPr lang="en-IN" sz="1600" dirty="0" smtClean="0">
                <a:solidFill>
                  <a:srgbClr val="0070C0"/>
                </a:solidFill>
                <a:latin typeface="Times New Roman" pitchFamily="18" charset="0"/>
                <a:cs typeface="Times New Roman" pitchFamily="18" charset="0"/>
              </a:rPr>
              <a:t>PRARTHANA DAS (MT17MCS007)</a:t>
            </a:r>
          </a:p>
          <a:p>
            <a:pPr marL="68580" algn="ctr"/>
            <a:endParaRPr lang="en-IN" sz="1600" dirty="0" smtClean="0">
              <a:solidFill>
                <a:srgbClr val="0070C0"/>
              </a:solidFill>
              <a:latin typeface="Times New Roman" pitchFamily="18" charset="0"/>
              <a:cs typeface="Times New Roman" pitchFamily="18" charset="0"/>
            </a:endParaRPr>
          </a:p>
          <a:p>
            <a:pPr marL="68580" algn="ctr"/>
            <a:endParaRPr lang="en-IN" sz="1600" dirty="0" smtClean="0">
              <a:solidFill>
                <a:srgbClr val="0070C0"/>
              </a:solidFill>
              <a:latin typeface="Times New Roman" pitchFamily="18" charset="0"/>
              <a:cs typeface="Times New Roman" pitchFamily="18" charset="0"/>
            </a:endParaRPr>
          </a:p>
          <a:p>
            <a:pPr marL="68580" algn="ctr"/>
            <a:endParaRPr lang="en-IN" sz="1600" dirty="0" smtClean="0">
              <a:solidFill>
                <a:srgbClr val="0070C0"/>
              </a:solidFill>
              <a:latin typeface="Times New Roman" pitchFamily="18" charset="0"/>
              <a:cs typeface="Times New Roman" pitchFamily="18" charset="0"/>
            </a:endParaRPr>
          </a:p>
          <a:p>
            <a:pPr marL="68580" algn="ctr"/>
            <a:endParaRPr lang="en-IN" sz="1600" dirty="0" smtClean="0">
              <a:solidFill>
                <a:srgbClr val="0070C0"/>
              </a:solidFill>
              <a:latin typeface="Times New Roman" pitchFamily="18" charset="0"/>
              <a:cs typeface="Times New Roman" pitchFamily="18" charset="0"/>
            </a:endParaRPr>
          </a:p>
          <a:p>
            <a:pPr marL="68580" algn="ctr"/>
            <a:endParaRPr lang="en-IN" sz="1600" dirty="0" smtClean="0">
              <a:solidFill>
                <a:srgbClr val="0070C0"/>
              </a:solidFill>
              <a:latin typeface="Times New Roman" pitchFamily="18" charset="0"/>
              <a:cs typeface="Times New Roman" pitchFamily="18" charset="0"/>
            </a:endParaRPr>
          </a:p>
          <a:p>
            <a:pPr marL="68580" algn="ctr"/>
            <a:r>
              <a:rPr lang="en-IN" sz="1600" dirty="0" smtClean="0">
                <a:solidFill>
                  <a:srgbClr val="0070C0"/>
                </a:solidFill>
                <a:latin typeface="Times New Roman" pitchFamily="18" charset="0"/>
                <a:cs typeface="Times New Roman" pitchFamily="18" charset="0"/>
              </a:rPr>
              <a:t>DEPARTMENT OF COMPUTER SCIENCE AND ENGINEERING,</a:t>
            </a:r>
          </a:p>
          <a:p>
            <a:pPr marL="68580" algn="ctr"/>
            <a:r>
              <a:rPr lang="en-IN" sz="1600" dirty="0" smtClean="0">
                <a:solidFill>
                  <a:srgbClr val="0070C0"/>
                </a:solidFill>
                <a:latin typeface="Times New Roman" pitchFamily="18" charset="0"/>
                <a:cs typeface="Times New Roman" pitchFamily="18" charset="0"/>
              </a:rPr>
              <a:t>VISVESVARAYA NATIONAL INSTITUTE OF TECHNOLOGY, NAGPUR</a:t>
            </a:r>
          </a:p>
          <a:p>
            <a:pPr marL="68580" algn="ctr"/>
            <a:endParaRPr lang="en-IN" sz="6400" dirty="0" smtClean="0">
              <a:solidFill>
                <a:srgbClr val="0070C0"/>
              </a:solidFill>
              <a:latin typeface="Times New Roman" pitchFamily="18" charset="0"/>
              <a:cs typeface="Times New Roman" pitchFamily="18" charset="0"/>
            </a:endParaRPr>
          </a:p>
          <a:p>
            <a:pPr marL="68580" algn="ctr"/>
            <a:endParaRPr lang="en-IN" sz="2800" dirty="0" smtClean="0">
              <a:latin typeface="Times New Roman" pitchFamily="18" charset="0"/>
              <a:cs typeface="Times New Roman" pitchFamily="18" charset="0"/>
            </a:endParaRPr>
          </a:p>
          <a:p>
            <a:pPr algn="ctr"/>
            <a:endParaRPr lang="en-US" sz="2800" b="1" dirty="0">
              <a:latin typeface="Times New Roman" pitchFamily="18" charset="0"/>
              <a:cs typeface="Times New Roman" pitchFamily="18" charset="0"/>
            </a:endParaRPr>
          </a:p>
        </p:txBody>
      </p:sp>
      <p:pic>
        <p:nvPicPr>
          <p:cNvPr id="6" name="Picture 5" descr="vnit.jpg"/>
          <p:cNvPicPr>
            <a:picLocks noChangeAspect="1"/>
          </p:cNvPicPr>
          <p:nvPr/>
        </p:nvPicPr>
        <p:blipFill>
          <a:blip r:embed="rId2" cstate="print"/>
          <a:stretch>
            <a:fillRect/>
          </a:stretch>
        </p:blipFill>
        <p:spPr>
          <a:xfrm>
            <a:off x="3733800" y="2667000"/>
            <a:ext cx="1676400" cy="137649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spcBef>
                <a:spcPct val="0"/>
              </a:spcBef>
            </a:pPr>
            <a:r>
              <a:rPr lang="en-IN" sz="4100" b="1" dirty="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Focus</a:t>
            </a:r>
          </a:p>
        </p:txBody>
      </p:sp>
      <p:sp>
        <p:nvSpPr>
          <p:cNvPr id="12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rgbClr val="000000"/>
              </a:buClr>
              <a:buFont typeface="Arial"/>
              <a:buChar char="•"/>
            </a:pPr>
            <a:endParaRPr lang="en-IN" sz="2000"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rgbClr val="000000"/>
              </a:buClr>
              <a:buFont typeface="Arial"/>
              <a:buChar char="•"/>
            </a:pPr>
            <a:r>
              <a:rPr lang="en-IN" sz="2000" b="0" strike="noStrike" spc="-1" dirty="0" smtClean="0">
                <a:solidFill>
                  <a:srgbClr val="000000"/>
                </a:solidFill>
                <a:uFill>
                  <a:solidFill>
                    <a:srgbClr val="FFFFFF"/>
                  </a:solidFill>
                </a:uFill>
                <a:latin typeface="Times New Roman" pitchFamily="18" charset="0"/>
                <a:cs typeface="Times New Roman" pitchFamily="18" charset="0"/>
              </a:rPr>
              <a:t>We </a:t>
            </a:r>
            <a:r>
              <a:rPr lang="en-IN" sz="2000" b="0" strike="noStrike" spc="-1" dirty="0">
                <a:solidFill>
                  <a:srgbClr val="000000"/>
                </a:solidFill>
                <a:uFill>
                  <a:solidFill>
                    <a:srgbClr val="FFFFFF"/>
                  </a:solidFill>
                </a:uFill>
                <a:latin typeface="Times New Roman" pitchFamily="18" charset="0"/>
                <a:cs typeface="Times New Roman" pitchFamily="18" charset="0"/>
              </a:rPr>
              <a:t>focus on textual data primarily</a:t>
            </a:r>
          </a:p>
          <a:p>
            <a:pPr>
              <a:lnSpc>
                <a:spcPct val="100000"/>
              </a:lnSpc>
            </a:pP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rgbClr val="000000"/>
              </a:buClr>
              <a:buFont typeface="Arial"/>
              <a:buChar char="•"/>
            </a:pPr>
            <a:r>
              <a:rPr lang="en-IN" sz="2000" b="0" strike="noStrike" spc="-1" dirty="0">
                <a:solidFill>
                  <a:srgbClr val="000000"/>
                </a:solidFill>
                <a:uFill>
                  <a:solidFill>
                    <a:srgbClr val="FFFFFF"/>
                  </a:solidFill>
                </a:uFill>
                <a:latin typeface="Times New Roman" pitchFamily="18" charset="0"/>
                <a:cs typeface="Times New Roman" pitchFamily="18" charset="0"/>
              </a:rPr>
              <a:t>We do not work on images though we do consider image captions and descriptions in case of some of the datasets we use</a:t>
            </a:r>
          </a:p>
          <a:p>
            <a:pPr>
              <a:lnSpc>
                <a:spcPct val="100000"/>
              </a:lnSpc>
            </a:pP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rgbClr val="000000"/>
              </a:buClr>
              <a:buFont typeface="Arial"/>
              <a:buChar char="•"/>
            </a:pPr>
            <a:r>
              <a:rPr lang="en-IN" sz="2000" b="0" strike="noStrike" spc="-1" dirty="0">
                <a:solidFill>
                  <a:srgbClr val="000000"/>
                </a:solidFill>
                <a:uFill>
                  <a:solidFill>
                    <a:srgbClr val="FFFFFF"/>
                  </a:solidFill>
                </a:uFill>
                <a:latin typeface="Times New Roman" pitchFamily="18" charset="0"/>
                <a:cs typeface="Times New Roman" pitchFamily="18" charset="0"/>
              </a:rPr>
              <a:t>Our focus is on English language only</a:t>
            </a:r>
          </a:p>
          <a:p>
            <a:pPr>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100" b="1" strike="noStrike" spc="-1" dirty="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rPr>
              <a:t>Basic </a:t>
            </a:r>
            <a:r>
              <a:rPr lang="en-IN" sz="4100" b="1" strike="noStrike" spc="-1" dirty="0" smtClean="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rPr>
              <a:t>References</a:t>
            </a:r>
            <a:endParaRPr lang="en-IN" sz="4100" b="1" strike="noStrike" spc="-1" dirty="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endParaRPr>
          </a:p>
        </p:txBody>
      </p:sp>
      <p:sp>
        <p:nvSpPr>
          <p:cNvPr id="12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pPr>
            <a:r>
              <a:rPr lang="en-IN" sz="2000" b="0" strike="noStrike" spc="-1" dirty="0">
                <a:solidFill>
                  <a:srgbClr val="000000"/>
                </a:solidFill>
                <a:uFill>
                  <a:solidFill>
                    <a:srgbClr val="FFFFFF"/>
                  </a:solidFill>
                </a:uFill>
                <a:latin typeface="Times New Roman" pitchFamily="18" charset="0"/>
                <a:cs typeface="Times New Roman" pitchFamily="18" charset="0"/>
              </a:rPr>
              <a:t>	</a:t>
            </a: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pPr>
            <a:endParaRPr lang="en-IN" sz="2000"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pPr>
            <a:r>
              <a:rPr lang="en-IN" sz="2000" b="0" strike="noStrike" spc="-1" dirty="0" smtClean="0">
                <a:solidFill>
                  <a:srgbClr val="000000"/>
                </a:solidFill>
                <a:uFill>
                  <a:solidFill>
                    <a:srgbClr val="FFFFFF"/>
                  </a:solidFill>
                </a:uFill>
                <a:latin typeface="Times New Roman" pitchFamily="18" charset="0"/>
                <a:cs typeface="Times New Roman" pitchFamily="18" charset="0"/>
              </a:rPr>
              <a:t>      Kordjamshidi </a:t>
            </a:r>
            <a:r>
              <a:rPr lang="en-IN" sz="2000" b="0" strike="noStrike" spc="-1" dirty="0">
                <a:solidFill>
                  <a:srgbClr val="000000"/>
                </a:solidFill>
                <a:uFill>
                  <a:solidFill>
                    <a:srgbClr val="FFFFFF"/>
                  </a:solidFill>
                </a:uFill>
                <a:latin typeface="Times New Roman" pitchFamily="18" charset="0"/>
                <a:cs typeface="Times New Roman" pitchFamily="18" charset="0"/>
              </a:rPr>
              <a:t>P, Van </a:t>
            </a:r>
            <a:r>
              <a:rPr lang="en-IN" sz="2000" b="0" strike="noStrike" spc="-1" dirty="0" err="1">
                <a:solidFill>
                  <a:srgbClr val="000000"/>
                </a:solidFill>
                <a:uFill>
                  <a:solidFill>
                    <a:srgbClr val="FFFFFF"/>
                  </a:solidFill>
                </a:uFill>
                <a:latin typeface="Times New Roman" pitchFamily="18" charset="0"/>
                <a:cs typeface="Times New Roman" pitchFamily="18" charset="0"/>
              </a:rPr>
              <a:t>Otterlo</a:t>
            </a:r>
            <a:r>
              <a:rPr lang="en-IN" sz="2000" b="0" strike="noStrike" spc="-1" dirty="0">
                <a:solidFill>
                  <a:srgbClr val="000000"/>
                </a:solidFill>
                <a:uFill>
                  <a:solidFill>
                    <a:srgbClr val="FFFFFF"/>
                  </a:solidFill>
                </a:uFill>
                <a:latin typeface="Times New Roman" pitchFamily="18" charset="0"/>
                <a:cs typeface="Times New Roman" pitchFamily="18" charset="0"/>
              </a:rPr>
              <a:t> M, </a:t>
            </a:r>
            <a:r>
              <a:rPr lang="en-IN" sz="2000" b="0" strike="noStrike" spc="-1" dirty="0" err="1">
                <a:solidFill>
                  <a:srgbClr val="000000"/>
                </a:solidFill>
                <a:uFill>
                  <a:solidFill>
                    <a:srgbClr val="FFFFFF"/>
                  </a:solidFill>
                </a:uFill>
                <a:latin typeface="Times New Roman" pitchFamily="18" charset="0"/>
                <a:cs typeface="Times New Roman" pitchFamily="18" charset="0"/>
              </a:rPr>
              <a:t>Moens</a:t>
            </a:r>
            <a:r>
              <a:rPr lang="en-IN" sz="2000" b="0" strike="noStrike" spc="-1" dirty="0">
                <a:solidFill>
                  <a:srgbClr val="000000"/>
                </a:solidFill>
                <a:uFill>
                  <a:solidFill>
                    <a:srgbClr val="FFFFFF"/>
                  </a:solidFill>
                </a:uFill>
                <a:latin typeface="Times New Roman" pitchFamily="18" charset="0"/>
                <a:cs typeface="Times New Roman" pitchFamily="18" charset="0"/>
              </a:rPr>
              <a:t> MF. Spatial role </a:t>
            </a:r>
            <a:r>
              <a:rPr lang="en-IN" sz="2000" b="0" strike="noStrike" spc="-1" dirty="0" smtClean="0">
                <a:solidFill>
                  <a:srgbClr val="000000"/>
                </a:solidFill>
                <a:uFill>
                  <a:solidFill>
                    <a:srgbClr val="FFFFFF"/>
                  </a:solidFill>
                </a:uFill>
                <a:latin typeface="Times New Roman" pitchFamily="18" charset="0"/>
                <a:cs typeface="Times New Roman" pitchFamily="18" charset="0"/>
              </a:rPr>
              <a:t>labelling</a:t>
            </a:r>
            <a:r>
              <a:rPr lang="en-IN" sz="2000" b="0" strike="noStrike" spc="-1" dirty="0">
                <a:solidFill>
                  <a:srgbClr val="000000"/>
                </a:solidFill>
                <a:uFill>
                  <a:solidFill>
                    <a:srgbClr val="FFFFFF"/>
                  </a:solidFill>
                </a:uFill>
                <a:latin typeface="Times New Roman" pitchFamily="18" charset="0"/>
                <a:cs typeface="Times New Roman" pitchFamily="18" charset="0"/>
              </a:rPr>
              <a:t>: Towards </a:t>
            </a:r>
            <a:r>
              <a:rPr lang="en-IN" sz="2000" b="0" strike="noStrike" spc="-1" dirty="0" smtClean="0">
                <a:solidFill>
                  <a:srgbClr val="000000"/>
                </a:solidFill>
                <a:uFill>
                  <a:solidFill>
                    <a:srgbClr val="FFFFFF"/>
                  </a:solidFill>
                </a:uFill>
                <a:latin typeface="Times New Roman" pitchFamily="18" charset="0"/>
                <a:cs typeface="Times New Roman" pitchFamily="18" charset="0"/>
              </a:rPr>
              <a:t>extraction </a:t>
            </a:r>
            <a:r>
              <a:rPr lang="en-IN" sz="2000" b="0" strike="noStrike" spc="-1" dirty="0">
                <a:solidFill>
                  <a:srgbClr val="000000"/>
                </a:solidFill>
                <a:uFill>
                  <a:solidFill>
                    <a:srgbClr val="FFFFFF"/>
                  </a:solidFill>
                </a:uFill>
                <a:latin typeface="Times New Roman" pitchFamily="18" charset="0"/>
                <a:cs typeface="Times New Roman" pitchFamily="18" charset="0"/>
              </a:rPr>
              <a:t>of spatial relations from natural language. ACM Transactions on Speech and Language Processing (TSLP). 2011 Dec 1;8(3):4.</a:t>
            </a:r>
          </a:p>
          <a:p>
            <a:pPr marL="343080" indent="-342360">
              <a:lnSpc>
                <a:spcPct val="100000"/>
              </a:lnSpc>
            </a:pPr>
            <a:endParaRPr lang="en-IN" sz="2000" b="0" strike="noStrike" spc="-1" dirty="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pPr>
            <a:r>
              <a:rPr lang="en-IN" sz="2000" b="0" strike="noStrike" spc="-1" dirty="0">
                <a:solidFill>
                  <a:srgbClr val="000000"/>
                </a:solidFill>
                <a:uFill>
                  <a:solidFill>
                    <a:srgbClr val="FFFFFF"/>
                  </a:solidFill>
                </a:uFill>
                <a:latin typeface="Times New Roman" pitchFamily="18" charset="0"/>
                <a:cs typeface="Times New Roman" pitchFamily="18" charset="0"/>
              </a:rPr>
              <a:t>    (Work has been progressing since then and several methods for SPRL have been proposed, however, this work is considered seminal)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481328"/>
            <a:ext cx="8229600" cy="4525963"/>
          </a:xfrm>
        </p:spPr>
        <p:txBody>
          <a:bodyPr>
            <a:normAutofit/>
          </a:bodyPr>
          <a:lstStyle/>
          <a:p>
            <a:endParaRPr lang="en-IN" sz="2000" spc="-1" dirty="0" smtClean="0">
              <a:solidFill>
                <a:srgbClr val="000000"/>
              </a:solidFill>
              <a:uFill>
                <a:solidFill>
                  <a:srgbClr val="FFFFFF"/>
                </a:solidFill>
              </a:uFill>
              <a:latin typeface="Times New Roman" pitchFamily="18" charset="0"/>
              <a:cs typeface="Times New Roman" pitchFamily="18" charset="0"/>
            </a:endParaRPr>
          </a:p>
          <a:p>
            <a:r>
              <a:rPr lang="en-IN" sz="2000" spc="-1" dirty="0" smtClean="0">
                <a:solidFill>
                  <a:srgbClr val="000000"/>
                </a:solidFill>
                <a:uFill>
                  <a:solidFill>
                    <a:srgbClr val="FFFFFF"/>
                  </a:solidFill>
                </a:uFill>
                <a:latin typeface="Times New Roman" pitchFamily="18" charset="0"/>
                <a:cs typeface="Times New Roman" pitchFamily="18" charset="0"/>
              </a:rPr>
              <a:t>Pipeline approach</a:t>
            </a:r>
          </a:p>
          <a:p>
            <a:pPr lvl="2"/>
            <a:r>
              <a:rPr lang="en-IN" sz="1800" spc="-1" dirty="0" smtClean="0">
                <a:solidFill>
                  <a:srgbClr val="000000"/>
                </a:solidFill>
                <a:uFill>
                  <a:solidFill>
                    <a:srgbClr val="FFFFFF"/>
                  </a:solidFill>
                </a:uFill>
                <a:latin typeface="Times New Roman" pitchFamily="18" charset="0"/>
                <a:cs typeface="Times New Roman" pitchFamily="18" charset="0"/>
              </a:rPr>
              <a:t>First the preposition is considered and is classified as spatial or not. This has been implemented using a Naive </a:t>
            </a:r>
            <a:r>
              <a:rPr lang="en-IN" sz="1800" spc="-1" dirty="0" err="1" smtClean="0">
                <a:solidFill>
                  <a:srgbClr val="000000"/>
                </a:solidFill>
                <a:uFill>
                  <a:solidFill>
                    <a:srgbClr val="FFFFFF"/>
                  </a:solidFill>
                </a:uFill>
                <a:latin typeface="Times New Roman" pitchFamily="18" charset="0"/>
                <a:cs typeface="Times New Roman" pitchFamily="18" charset="0"/>
              </a:rPr>
              <a:t>Bayes</a:t>
            </a:r>
            <a:r>
              <a:rPr lang="en-IN" sz="1800" spc="-1" dirty="0" smtClean="0">
                <a:solidFill>
                  <a:srgbClr val="000000"/>
                </a:solidFill>
                <a:uFill>
                  <a:solidFill>
                    <a:srgbClr val="FFFFFF"/>
                  </a:solidFill>
                </a:uFill>
                <a:latin typeface="Times New Roman" pitchFamily="18" charset="0"/>
                <a:cs typeface="Times New Roman" pitchFamily="18" charset="0"/>
              </a:rPr>
              <a:t> classifier</a:t>
            </a:r>
          </a:p>
          <a:p>
            <a:pPr lvl="2"/>
            <a:r>
              <a:rPr lang="en-IN" sz="1800" spc="-1" dirty="0" smtClean="0">
                <a:solidFill>
                  <a:srgbClr val="000000"/>
                </a:solidFill>
                <a:uFill>
                  <a:solidFill>
                    <a:srgbClr val="FFFFFF"/>
                  </a:solidFill>
                </a:uFill>
                <a:latin typeface="Times New Roman" pitchFamily="18" charset="0"/>
                <a:cs typeface="Times New Roman" pitchFamily="18" charset="0"/>
              </a:rPr>
              <a:t>If the preposition is spatial, then the trajector and landmark corresponding to it are determined.</a:t>
            </a:r>
          </a:p>
          <a:p>
            <a:pPr lvl="2"/>
            <a:endParaRPr lang="en-IN" sz="1800" spc="-1" dirty="0" smtClean="0">
              <a:solidFill>
                <a:srgbClr val="000000"/>
              </a:solidFill>
              <a:uFill>
                <a:solidFill>
                  <a:srgbClr val="FFFFFF"/>
                </a:solidFill>
              </a:uFill>
              <a:latin typeface="Times New Roman" pitchFamily="18" charset="0"/>
              <a:cs typeface="Times New Roman" pitchFamily="18" charset="0"/>
            </a:endParaRPr>
          </a:p>
          <a:p>
            <a:pPr lvl="2"/>
            <a:endParaRPr lang="en-IN" sz="1800" spc="-1" dirty="0" smtClean="0">
              <a:solidFill>
                <a:srgbClr val="000000"/>
              </a:solidFill>
              <a:uFill>
                <a:solidFill>
                  <a:srgbClr val="FFFFFF"/>
                </a:solidFill>
              </a:uFill>
              <a:latin typeface="Times New Roman" pitchFamily="18" charset="0"/>
              <a:cs typeface="Times New Roman" pitchFamily="18" charset="0"/>
            </a:endParaRPr>
          </a:p>
          <a:p>
            <a:r>
              <a:rPr lang="en-US" sz="2000" spc="-1" dirty="0" smtClean="0">
                <a:solidFill>
                  <a:srgbClr val="000000"/>
                </a:solidFill>
                <a:uFill>
                  <a:solidFill>
                    <a:srgbClr val="FFFFFF"/>
                  </a:solidFill>
                </a:uFill>
                <a:latin typeface="Times New Roman" pitchFamily="18" charset="0"/>
                <a:cs typeface="Times New Roman" pitchFamily="18" charset="0"/>
              </a:rPr>
              <a:t>Joint Learning Approach</a:t>
            </a:r>
            <a:endParaRPr lang="en-IN" sz="2000" spc="-1" dirty="0" smtClean="0">
              <a:solidFill>
                <a:srgbClr val="000000"/>
              </a:solidFill>
              <a:uFill>
                <a:solidFill>
                  <a:srgbClr val="FFFFFF"/>
                </a:solidFill>
              </a:uFill>
              <a:latin typeface="Times New Roman" pitchFamily="18" charset="0"/>
              <a:cs typeface="Times New Roman" pitchFamily="18" charset="0"/>
            </a:endParaRPr>
          </a:p>
          <a:p>
            <a:pPr lvl="2"/>
            <a:r>
              <a:rPr lang="en-IN" sz="1800" spc="-1" dirty="0" smtClean="0">
                <a:solidFill>
                  <a:srgbClr val="000000"/>
                </a:solidFill>
                <a:uFill>
                  <a:solidFill>
                    <a:srgbClr val="FFFFFF"/>
                  </a:solidFill>
                </a:uFill>
                <a:latin typeface="Times New Roman" pitchFamily="18" charset="0"/>
                <a:cs typeface="Times New Roman" pitchFamily="18" charset="0"/>
              </a:rPr>
              <a:t>In this the triples are extracted without </a:t>
            </a:r>
            <a:r>
              <a:rPr lang="en-IN" sz="1800" spc="-1" dirty="0" smtClean="0">
                <a:solidFill>
                  <a:srgbClr val="000000"/>
                </a:solidFill>
                <a:uFill>
                  <a:solidFill>
                    <a:srgbClr val="FFFFFF"/>
                  </a:solidFill>
                </a:uFill>
                <a:latin typeface="Times New Roman" pitchFamily="18" charset="0"/>
                <a:cs typeface="Times New Roman" pitchFamily="18" charset="0"/>
              </a:rPr>
              <a:t>prior </a:t>
            </a:r>
            <a:r>
              <a:rPr lang="en-IN" sz="1800" spc="-1" dirty="0" smtClean="0">
                <a:solidFill>
                  <a:srgbClr val="000000"/>
                </a:solidFill>
                <a:uFill>
                  <a:solidFill>
                    <a:srgbClr val="FFFFFF"/>
                  </a:solidFill>
                </a:uFill>
                <a:latin typeface="Times New Roman" pitchFamily="18" charset="0"/>
                <a:cs typeface="Times New Roman" pitchFamily="18" charset="0"/>
              </a:rPr>
              <a:t>classification of the preposition</a:t>
            </a:r>
          </a:p>
          <a:p>
            <a:pPr lvl="2">
              <a:buNone/>
            </a:pPr>
            <a:endParaRPr lang="en-US" sz="2200" spc="-1" dirty="0" smtClean="0">
              <a:solidFill>
                <a:srgbClr val="000000"/>
              </a:solidFill>
              <a:uFill>
                <a:solidFill>
                  <a:srgbClr val="FFFFFF"/>
                </a:solidFill>
              </a:uFill>
              <a:latin typeface="Times New Roman" pitchFamily="18" charset="0"/>
              <a:cs typeface="Times New Roman" pitchFamily="18" charset="0"/>
            </a:endParaRPr>
          </a:p>
          <a:p>
            <a:pPr lvl="2">
              <a:buNone/>
            </a:pPr>
            <a:r>
              <a:rPr lang="en-US" sz="1800" spc="-1" dirty="0" smtClean="0">
                <a:solidFill>
                  <a:srgbClr val="000000"/>
                </a:solidFill>
                <a:uFill>
                  <a:solidFill>
                    <a:srgbClr val="FFFFFF"/>
                  </a:solidFill>
                </a:uFill>
                <a:latin typeface="Times New Roman" pitchFamily="18" charset="0"/>
                <a:cs typeface="Times New Roman" pitchFamily="18" charset="0"/>
              </a:rPr>
              <a:t>N.B.: Our </a:t>
            </a:r>
            <a:r>
              <a:rPr lang="en-US" sz="1800" spc="-1" dirty="0" smtClean="0">
                <a:solidFill>
                  <a:srgbClr val="000000"/>
                </a:solidFill>
                <a:uFill>
                  <a:solidFill>
                    <a:srgbClr val="FFFFFF"/>
                  </a:solidFill>
                </a:uFill>
                <a:latin typeface="Times New Roman" pitchFamily="18" charset="0"/>
                <a:cs typeface="Times New Roman" pitchFamily="18" charset="0"/>
              </a:rPr>
              <a:t>contributions deals </a:t>
            </a:r>
            <a:r>
              <a:rPr lang="en-US" sz="1800" spc="-1" dirty="0" smtClean="0">
                <a:solidFill>
                  <a:srgbClr val="000000"/>
                </a:solidFill>
                <a:uFill>
                  <a:solidFill>
                    <a:srgbClr val="FFFFFF"/>
                  </a:solidFill>
                </a:uFill>
                <a:latin typeface="Times New Roman" pitchFamily="18" charset="0"/>
                <a:cs typeface="Times New Roman" pitchFamily="18" charset="0"/>
              </a:rPr>
              <a:t>with the pipeline </a:t>
            </a:r>
            <a:r>
              <a:rPr lang="en-US" sz="1800" spc="-1" dirty="0" smtClean="0">
                <a:solidFill>
                  <a:srgbClr val="000000"/>
                </a:solidFill>
                <a:uFill>
                  <a:solidFill>
                    <a:srgbClr val="FFFFFF"/>
                  </a:solidFill>
                </a:uFill>
                <a:latin typeface="Times New Roman" pitchFamily="18" charset="0"/>
                <a:cs typeface="Times New Roman" pitchFamily="18" charset="0"/>
              </a:rPr>
              <a:t>approach only.</a:t>
            </a:r>
            <a:endParaRPr lang="en-US" sz="1800" spc="-1" dirty="0" smtClean="0">
              <a:solidFill>
                <a:srgbClr val="000000"/>
              </a:solidFill>
              <a:uFill>
                <a:solidFill>
                  <a:srgbClr val="FFFFFF"/>
                </a:solidFill>
              </a:uFill>
              <a:latin typeface="Times New Roman" pitchFamily="18" charset="0"/>
              <a:cs typeface="Times New Roman" pitchFamily="18" charset="0"/>
            </a:endParaRPr>
          </a:p>
        </p:txBody>
      </p:sp>
      <p:sp>
        <p:nvSpPr>
          <p:cNvPr id="11" name="Title 2"/>
          <p:cNvSpPr>
            <a:spLocks noGrp="1"/>
          </p:cNvSpPr>
          <p:nvPr>
            <p:ph type="title"/>
          </p:nvPr>
        </p:nvSpPr>
        <p:spPr>
          <a:xfrm>
            <a:off x="457200" y="274638"/>
            <a:ext cx="8229600" cy="1143000"/>
          </a:xfrm>
        </p:spPr>
        <p:txBody>
          <a:bodyPr/>
          <a:lstStyle/>
          <a:p>
            <a:r>
              <a:rPr lang="en-US" dirty="0" smtClean="0">
                <a:latin typeface="Times New Roman" pitchFamily="18" charset="0"/>
                <a:cs typeface="Times New Roman" pitchFamily="18" charset="0"/>
              </a:rPr>
              <a:t>The Two Approaches	</a:t>
            </a:r>
            <a:endParaRPr lang="en-US" dirty="0">
              <a:latin typeface="Times New Roman" pitchFamily="18" charset="0"/>
              <a:cs typeface="Times New Roman" pitchFamily="18" charset="0"/>
            </a:endParaRPr>
          </a:p>
        </p:txBody>
      </p:sp>
      <p:sp>
        <p:nvSpPr>
          <p:cNvPr id="12" name="Date Placeholder 4"/>
          <p:cNvSpPr>
            <a:spLocks noGrp="1"/>
          </p:cNvSpPr>
          <p:nvPr>
            <p:ph type="dt" sz="half" idx="10"/>
          </p:nvPr>
        </p:nvSpPr>
        <p:spPr>
          <a:xfrm>
            <a:off x="6727032" y="6407944"/>
            <a:ext cx="1920240" cy="365760"/>
          </a:xfrm>
        </p:spPr>
        <p:txBody>
          <a:bodyPr/>
          <a:lstStyle/>
          <a:p>
            <a:fld id="{A74E830C-1598-4DD5-9597-80C189C193A5}" type="datetime1">
              <a:rPr lang="en-US" smtClean="0"/>
              <a:pPr/>
              <a:t>10-Jun-19</a:t>
            </a:fld>
            <a:endParaRPr lang="en-US"/>
          </a:p>
        </p:txBody>
      </p:sp>
      <p:sp>
        <p:nvSpPr>
          <p:cNvPr id="13" name="Slide Number Placeholder 5"/>
          <p:cNvSpPr>
            <a:spLocks noGrp="1"/>
          </p:cNvSpPr>
          <p:nvPr>
            <p:ph type="sldNum" sz="quarter" idx="12"/>
          </p:nvPr>
        </p:nvSpPr>
        <p:spPr>
          <a:xfrm>
            <a:off x="8647272" y="6407944"/>
            <a:ext cx="365760" cy="365125"/>
          </a:xfrm>
        </p:spPr>
        <p:txBody>
          <a:bodyPr/>
          <a:lstStyle/>
          <a:p>
            <a:fld id="{27FA66E2-AE05-44E8-8E01-0C0F72A18E0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Workflow Diagram</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405E46CC-F6F1-412D-861F-E4FADBD42458}" type="datetime1">
              <a:rPr lang="en-US" smtClean="0"/>
              <a:pPr/>
              <a:t>10-Jun-19</a:t>
            </a:fld>
            <a:endParaRPr lang="en-US"/>
          </a:p>
        </p:txBody>
      </p:sp>
      <p:sp>
        <p:nvSpPr>
          <p:cNvPr id="7" name="Slide Number Placeholder 6"/>
          <p:cNvSpPr>
            <a:spLocks noGrp="1"/>
          </p:cNvSpPr>
          <p:nvPr>
            <p:ph type="sldNum" sz="quarter" idx="12"/>
          </p:nvPr>
        </p:nvSpPr>
        <p:spPr/>
        <p:txBody>
          <a:bodyPr/>
          <a:lstStyle/>
          <a:p>
            <a:fld id="{27FA66E2-AE05-44E8-8E01-0C0F72A18E0D}" type="slidenum">
              <a:rPr lang="en-US" smtClean="0"/>
              <a:pPr/>
              <a:t>13</a:t>
            </a:fld>
            <a:endParaRPr lang="en-US"/>
          </a:p>
        </p:txBody>
      </p:sp>
      <p:sp>
        <p:nvSpPr>
          <p:cNvPr id="9" name="TextBox 8"/>
          <p:cNvSpPr txBox="1"/>
          <p:nvPr/>
        </p:nvSpPr>
        <p:spPr>
          <a:xfrm>
            <a:off x="2971800" y="1524000"/>
            <a:ext cx="5791200" cy="4801314"/>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Input consists of sentences in English language from various types of data </a:t>
            </a:r>
            <a:r>
              <a:rPr lang="en-US" dirty="0" smtClean="0">
                <a:latin typeface="Times New Roman" pitchFamily="18" charset="0"/>
                <a:cs typeface="Times New Roman" pitchFamily="18" charset="0"/>
              </a:rPr>
              <a:t>sets; labeled beforehand.</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Sentences from the data set are taken and passed through </a:t>
            </a:r>
            <a:r>
              <a:rPr lang="en-US" dirty="0" err="1" smtClean="0">
                <a:latin typeface="Times New Roman" pitchFamily="18" charset="0"/>
                <a:cs typeface="Times New Roman" pitchFamily="18" charset="0"/>
              </a:rPr>
              <a:t>RemovePunctuation</a:t>
            </a:r>
            <a:r>
              <a:rPr lang="en-US" dirty="0" smtClean="0">
                <a:latin typeface="Times New Roman" pitchFamily="18" charset="0"/>
                <a:cs typeface="Times New Roman" pitchFamily="18" charset="0"/>
              </a:rPr>
              <a:t> module which necessarily removes the punctuations from the sentences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resultant sentence is passed through Stanford POS(Part of Speech) </a:t>
            </a:r>
            <a:r>
              <a:rPr lang="en-US" dirty="0" smtClean="0">
                <a:latin typeface="Times New Roman" pitchFamily="18" charset="0"/>
                <a:cs typeface="Times New Roman" pitchFamily="18" charset="0"/>
              </a:rPr>
              <a:t>Tagger.</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Each of the sentence is passed through Tokenizer module </a:t>
            </a:r>
          </a:p>
          <a:p>
            <a:pPr>
              <a:buFont typeface="Arial" pitchFamily="34" charset="0"/>
              <a:buChar char="•"/>
            </a:pPr>
            <a:r>
              <a:rPr lang="en-US" dirty="0" smtClean="0">
                <a:latin typeface="Times New Roman" pitchFamily="18" charset="0"/>
                <a:cs typeface="Times New Roman" pitchFamily="18" charset="0"/>
              </a:rPr>
              <a:t>Output </a:t>
            </a:r>
            <a:r>
              <a:rPr lang="en-US" dirty="0" smtClean="0">
                <a:latin typeface="Times New Roman" pitchFamily="18" charset="0"/>
                <a:cs typeface="Times New Roman" pitchFamily="18" charset="0"/>
              </a:rPr>
              <a:t>of the previous module is passed through SRL (Semantic Role </a:t>
            </a:r>
            <a:r>
              <a:rPr lang="en-US" dirty="0" err="1" smtClean="0">
                <a:latin typeface="Times New Roman" pitchFamily="18" charset="0"/>
                <a:cs typeface="Times New Roman" pitchFamily="18" charset="0"/>
              </a:rPr>
              <a:t>Labeller</a:t>
            </a:r>
            <a:r>
              <a:rPr lang="en-US" dirty="0" smtClean="0">
                <a:latin typeface="Times New Roman" pitchFamily="18" charset="0"/>
                <a:cs typeface="Times New Roman" pitchFamily="18" charset="0"/>
              </a:rPr>
              <a:t>) Pipeline </a:t>
            </a:r>
            <a:r>
              <a:rPr lang="en-US" dirty="0" smtClean="0">
                <a:latin typeface="Times New Roman" pitchFamily="18" charset="0"/>
                <a:cs typeface="Times New Roman" pitchFamily="18" charset="0"/>
              </a:rPr>
              <a:t>which does semantic role labeling of each of the tokens.</a:t>
            </a:r>
          </a:p>
          <a:p>
            <a:pPr>
              <a:buFont typeface="Arial" pitchFamily="34" charset="0"/>
              <a:buChar char="•"/>
            </a:pPr>
            <a:r>
              <a:rPr lang="en-US" dirty="0" smtClean="0">
                <a:latin typeface="Times New Roman" pitchFamily="18" charset="0"/>
                <a:cs typeface="Times New Roman" pitchFamily="18" charset="0"/>
              </a:rPr>
              <a:t>Feature extraction of semantically labeled token is done </a:t>
            </a:r>
            <a:r>
              <a:rPr lang="en-US" dirty="0" smtClean="0">
                <a:latin typeface="Times New Roman" pitchFamily="18" charset="0"/>
                <a:cs typeface="Times New Roman" pitchFamily="18" charset="0"/>
              </a:rPr>
              <a:t>next.</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Naive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Classifier is used to predict the class of the given sentences of the </a:t>
            </a:r>
            <a:r>
              <a:rPr lang="en-US" dirty="0" smtClean="0">
                <a:latin typeface="Times New Roman" pitchFamily="18" charset="0"/>
                <a:cs typeface="Times New Roman" pitchFamily="18" charset="0"/>
              </a:rPr>
              <a:t>data </a:t>
            </a:r>
            <a:r>
              <a:rPr lang="en-US" dirty="0" smtClean="0">
                <a:latin typeface="Times New Roman" pitchFamily="18" charset="0"/>
                <a:cs typeface="Times New Roman" pitchFamily="18" charset="0"/>
              </a:rPr>
              <a:t>set and the confusion matrix is used to calculate the performance metrics.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TPP Dataset</a:t>
            </a:r>
          </a:p>
          <a:p>
            <a:pPr lvl="1"/>
            <a:r>
              <a:rPr lang="en-US" sz="1800" dirty="0" smtClean="0">
                <a:latin typeface="Times New Roman" pitchFamily="18" charset="0"/>
                <a:cs typeface="Times New Roman" pitchFamily="18" charset="0"/>
              </a:rPr>
              <a:t>It contains 34 separate XML files, one for each preposition, totaling over 25000 instances; each sentence contains one example of the respective preposition. This standard test and training data was provided by the SemEval-2007 challenge [</a:t>
            </a:r>
            <a:r>
              <a:rPr lang="en-US" sz="1800" dirty="0" err="1" smtClean="0">
                <a:latin typeface="Times New Roman" pitchFamily="18" charset="0"/>
                <a:cs typeface="Times New Roman" pitchFamily="18" charset="0"/>
              </a:rPr>
              <a:t>Litkowski</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Hargraves</a:t>
            </a:r>
            <a:r>
              <a:rPr lang="en-US" sz="1800" dirty="0" smtClean="0">
                <a:latin typeface="Times New Roman" pitchFamily="18" charset="0"/>
                <a:cs typeface="Times New Roman" pitchFamily="18" charset="0"/>
              </a:rPr>
              <a:t> 2007]</a:t>
            </a:r>
          </a:p>
          <a:p>
            <a:pPr lvl="1"/>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Leftovers of The Nottingham corpus</a:t>
            </a:r>
          </a:p>
          <a:p>
            <a:pPr lvl="1"/>
            <a:r>
              <a:rPr lang="en-US" sz="1800" dirty="0" smtClean="0">
                <a:latin typeface="Times New Roman" pitchFamily="18" charset="0"/>
                <a:cs typeface="Times New Roman" pitchFamily="18" charset="0"/>
              </a:rPr>
              <a:t>Approximately 25000 labeled (spatial or non-spatial) sentences of which 5000 were used.</a:t>
            </a:r>
          </a:p>
          <a:p>
            <a:pPr lvl="1"/>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GeoNames</a:t>
            </a:r>
            <a:r>
              <a:rPr lang="en-US" sz="2000" dirty="0" smtClean="0">
                <a:latin typeface="Times New Roman" pitchFamily="18" charset="0"/>
                <a:cs typeface="Times New Roman" pitchFamily="18" charset="0"/>
              </a:rPr>
              <a:t> Geographical Database </a:t>
            </a:r>
          </a:p>
          <a:p>
            <a:pPr lvl="1"/>
            <a:r>
              <a:rPr lang="en-US" sz="1800" dirty="0" smtClean="0">
                <a:latin typeface="Times New Roman" pitchFamily="18" charset="0"/>
                <a:cs typeface="Times New Roman" pitchFamily="18" charset="0"/>
              </a:rPr>
              <a:t>Covers all countries and contains over eleven million place names that are available for download free of charge.</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14</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Data set used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The Data Labeled by The Amazon Mechanical Turk</a:t>
            </a:r>
          </a:p>
          <a:p>
            <a:pPr lvl="1"/>
            <a:r>
              <a:rPr lang="en-US" sz="1800" dirty="0" smtClean="0">
                <a:latin typeface="Times New Roman" pitchFamily="18" charset="0"/>
                <a:cs typeface="Times New Roman" pitchFamily="18" charset="0"/>
              </a:rPr>
              <a:t>About 7000 sentences (6735 to be specific) obtained during the creation of the Nottingham corpus and The Preposition Project (TPP) in 1:2 ratio were used for the purpose of experimentation. This was done by the subject matter experts of Amazon Mechanical Turk.</a:t>
            </a:r>
          </a:p>
          <a:p>
            <a:pPr lvl="1"/>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Corpus Creation for Inclusion of New Features</a:t>
            </a:r>
          </a:p>
          <a:p>
            <a:pPr lvl="1"/>
            <a:r>
              <a:rPr lang="en-US" sz="1800" dirty="0" smtClean="0">
                <a:latin typeface="Times New Roman" pitchFamily="18" charset="0"/>
                <a:cs typeface="Times New Roman" pitchFamily="18" charset="0"/>
              </a:rPr>
              <a:t>A dataset of 696 sentences was derived from two sources. 196 of the sentences came from the source of about 26,000 sentences that were used in the process of creating the Nottingham Corpus of Geospatial Language (NCGL) . These sentences were harvested from the web, and were biased towards retrieving geospatial content, but also included very few spatial (but non-geospatial) expressions as well as some uses of prepositions that are non-spatial in their sense.</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15</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Data set used – contd.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Corpus Creation for Inclusion of New Features (contd.)</a:t>
            </a:r>
          </a:p>
          <a:p>
            <a:endParaRPr lang="en-US" sz="20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To make up for the balance between the three classes, we used the data set labeled by the experts of Amazon Mechanical Turk. We selected the first 500 sentences which were marked spatial by them.</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Each sentence could have multiple prepositions in it. We considered a tuple &lt;Sentence, Preposition&gt; as a unique instance. So, if a sentence S had two prepositions p1 and p2, we created two instances out of it, namely &lt;S, p1&gt; and &lt;S,p2&gt;. Thus 1877 instances were generated from a total of 696 instances (based on the number of prepositions per sentence).</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16</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Data set used – contd.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following annotations were done manually by us: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It was discovered that the tags of Nottingham Corpus (leftover) were not very reliable. So, we manually tagged the first 1000 sentences of the corpus into spatial or non-spatial.</a:t>
            </a:r>
          </a:p>
          <a:p>
            <a:pPr lvl="1"/>
            <a:endParaRPr lang="en-US" sz="18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 Manually annotated 100 sentences of Nottingham Corpus (leftover) for the purpose of geospatial role labeling.</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17</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Annotations Done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For the corpus creation discussed in previously, initially, 1000 sentences(with 2804 instances) from Nottingham Corpus and 500 sentences (with 1376 instances) from Amazon </a:t>
            </a:r>
            <a:r>
              <a:rPr lang="en-US" sz="2000" dirty="0" err="1" smtClean="0">
                <a:latin typeface="Times New Roman" pitchFamily="18" charset="0"/>
                <a:cs typeface="Times New Roman" pitchFamily="18" charset="0"/>
              </a:rPr>
              <a:t>MTurk</a:t>
            </a:r>
            <a:r>
              <a:rPr lang="en-US" sz="2000" dirty="0" smtClean="0">
                <a:latin typeface="Times New Roman" pitchFamily="18" charset="0"/>
                <a:cs typeface="Times New Roman" pitchFamily="18" charset="0"/>
              </a:rPr>
              <a:t>(marked as spatial) were annotated manually.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Annotation was conducted through an iterative process. One person annotated all sentences, a subset of which were then checked by the other followed by a discussion of disagreements.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Finally, an inter-annotator agreement of 0.75 was reached for the 696 sentences.</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18</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Annotations Done – contd.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 programming language</a:t>
            </a:r>
          </a:p>
          <a:p>
            <a:r>
              <a:rPr lang="en-US" sz="2000" dirty="0">
                <a:latin typeface="Times New Roman" pitchFamily="18" charset="0"/>
                <a:cs typeface="Times New Roman" pitchFamily="18" charset="0"/>
              </a:rPr>
              <a:t>Python programming language</a:t>
            </a:r>
          </a:p>
          <a:p>
            <a:r>
              <a:rPr lang="en-US" sz="2000" dirty="0" err="1">
                <a:latin typeface="Times New Roman" pitchFamily="18" charset="0"/>
                <a:cs typeface="Times New Roman" pitchFamily="18" charset="0"/>
              </a:rPr>
              <a:t>Ubuntu</a:t>
            </a:r>
            <a:r>
              <a:rPr lang="en-US" sz="2000" dirty="0">
                <a:latin typeface="Times New Roman" pitchFamily="18" charset="0"/>
                <a:cs typeface="Times New Roman" pitchFamily="18" charset="0"/>
              </a:rPr>
              <a:t> 14.01 LTS</a:t>
            </a:r>
          </a:p>
          <a:p>
            <a:r>
              <a:rPr lang="en-US" sz="2000" dirty="0">
                <a:latin typeface="Times New Roman" pitchFamily="18" charset="0"/>
                <a:cs typeface="Times New Roman" pitchFamily="18" charset="0"/>
              </a:rPr>
              <a:t>Eclipse 4.4.2 IDE</a:t>
            </a:r>
          </a:p>
          <a:p>
            <a:r>
              <a:rPr lang="en-US" sz="2000" dirty="0">
                <a:latin typeface="Times New Roman" pitchFamily="18" charset="0"/>
                <a:cs typeface="Times New Roman" pitchFamily="18" charset="0"/>
              </a:rPr>
              <a:t>Python </a:t>
            </a:r>
            <a:r>
              <a:rPr lang="en-IN" sz="2000" dirty="0">
                <a:latin typeface="Times New Roman" pitchFamily="18" charset="0"/>
                <a:cs typeface="Times New Roman" pitchFamily="18" charset="0"/>
              </a:rPr>
              <a:t>Scikitlearn </a:t>
            </a:r>
            <a:r>
              <a:rPr lang="en-US" sz="2000" dirty="0">
                <a:latin typeface="Times New Roman" pitchFamily="18" charset="0"/>
                <a:cs typeface="Times New Roman" pitchFamily="18" charset="0"/>
              </a:rPr>
              <a:t>Library</a:t>
            </a:r>
          </a:p>
          <a:p>
            <a:r>
              <a:rPr lang="en-US" sz="2000" dirty="0">
                <a:latin typeface="Times New Roman" pitchFamily="18" charset="0"/>
                <a:cs typeface="Times New Roman" pitchFamily="18" charset="0"/>
              </a:rPr>
              <a:t>Stanford Tokenizer</a:t>
            </a:r>
          </a:p>
          <a:p>
            <a:r>
              <a:rPr lang="en-US" sz="2000" dirty="0">
                <a:latin typeface="Times New Roman" pitchFamily="18" charset="0"/>
                <a:cs typeface="Times New Roman" pitchFamily="18" charset="0"/>
              </a:rPr>
              <a:t>Stanford Part of Speech (POS) Tagger</a:t>
            </a:r>
          </a:p>
          <a:p>
            <a:r>
              <a:rPr lang="en-US" sz="2000" dirty="0">
                <a:latin typeface="Times New Roman" pitchFamily="18" charset="0"/>
                <a:cs typeface="Times New Roman" pitchFamily="18" charset="0"/>
              </a:rPr>
              <a:t>Semantic Role Labeler </a:t>
            </a:r>
          </a:p>
          <a:p>
            <a:r>
              <a:rPr lang="en-US" sz="2000" dirty="0">
                <a:latin typeface="Times New Roman" pitchFamily="18" charset="0"/>
                <a:cs typeface="Times New Roman" pitchFamily="18" charset="0"/>
              </a:rPr>
              <a:t>Expat</a:t>
            </a:r>
            <a:r>
              <a:rPr lang="en-US" sz="2000" dirty="0"/>
              <a:t> </a:t>
            </a:r>
            <a:r>
              <a:rPr lang="en-US" sz="2000" dirty="0">
                <a:latin typeface="Times New Roman" pitchFamily="18" charset="0"/>
                <a:cs typeface="Times New Roman" pitchFamily="18" charset="0"/>
              </a:rPr>
              <a:t>1.0.0</a:t>
            </a:r>
          </a:p>
          <a:p>
            <a:r>
              <a:rPr lang="en-US" sz="2000" dirty="0">
                <a:latin typeface="Times New Roman" pitchFamily="18" charset="0"/>
                <a:cs typeface="Times New Roman" pitchFamily="18" charset="0"/>
              </a:rPr>
              <a:t>Stanford </a:t>
            </a:r>
            <a:r>
              <a:rPr lang="en-US" sz="2000" dirty="0" err="1">
                <a:latin typeface="Times New Roman" pitchFamily="18" charset="0"/>
                <a:cs typeface="Times New Roman" pitchFamily="18" charset="0"/>
              </a:rPr>
              <a:t>CoreNLP</a:t>
            </a:r>
            <a:endParaRPr lang="en-US" sz="2000" dirty="0">
              <a:latin typeface="Times New Roman" pitchFamily="18" charset="0"/>
              <a:cs typeface="Times New Roman" pitchFamily="18" charset="0"/>
            </a:endParaRPr>
          </a:p>
          <a:p>
            <a:endParaRPr lang="en-US" sz="2000"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Technologies used</a:t>
            </a:r>
          </a:p>
        </p:txBody>
      </p:sp>
      <p:sp>
        <p:nvSpPr>
          <p:cNvPr id="5" name="Date Placeholder 4"/>
          <p:cNvSpPr>
            <a:spLocks noGrp="1"/>
          </p:cNvSpPr>
          <p:nvPr>
            <p:ph type="dt" sz="half" idx="10"/>
          </p:nvPr>
        </p:nvSpPr>
        <p:spPr/>
        <p:txBody>
          <a:bodyPr/>
          <a:lstStyle/>
          <a:p>
            <a:fld id="{AA671C4A-7BB0-4568-BD93-F3884D220641}" type="datetime1">
              <a:rPr lang="en-US" smtClean="0"/>
              <a:pPr/>
              <a:t>10-Jun-19</a:t>
            </a:fld>
            <a:endParaRPr lang="en-US"/>
          </a:p>
        </p:txBody>
      </p:sp>
      <p:sp>
        <p:nvSpPr>
          <p:cNvPr id="6" name="Slide Number Placeholder 5"/>
          <p:cNvSpPr>
            <a:spLocks noGrp="1"/>
          </p:cNvSpPr>
          <p:nvPr>
            <p:ph type="sldNum" sz="quarter" idx="12"/>
          </p:nvPr>
        </p:nvSpPr>
        <p:spPr/>
        <p:txBody>
          <a:bodyPr/>
          <a:lstStyle/>
          <a:p>
            <a:fld id="{27FA66E2-AE05-44E8-8E01-0C0F72A18E0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 spatial relation specifies how some object is </a:t>
            </a:r>
            <a:r>
              <a:rPr lang="en-IN" sz="2000" dirty="0" smtClean="0">
                <a:latin typeface="Times New Roman" pitchFamily="18" charset="0"/>
                <a:cs typeface="Times New Roman" pitchFamily="18" charset="0"/>
              </a:rPr>
              <a:t>located in</a:t>
            </a:r>
            <a:r>
              <a:rPr lang="en-IN" sz="2000" dirty="0" smtClean="0">
                <a:latin typeface="Times New Roman" pitchFamily="18" charset="0"/>
                <a:cs typeface="Times New Roman" pitchFamily="18" charset="0"/>
              </a:rPr>
              <a:t> space in relation to some reference object.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process of extracting such relations is termed as spatial role labelling</a:t>
            </a:r>
            <a:endParaRPr lang="en-IN"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Spatial Relations</a:t>
            </a:r>
            <a:endParaRPr lang="en-IN"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D36A1FAC-BE4E-424F-AEEC-CAE00E311A99}" type="datetime1">
              <a:rPr lang="en-US" smtClean="0"/>
              <a:pPr/>
              <a:t>10-Jun-19</a:t>
            </a:fld>
            <a:endParaRPr lang="en-US"/>
          </a:p>
        </p:txBody>
      </p:sp>
      <p:sp>
        <p:nvSpPr>
          <p:cNvPr id="6" name="Slide Number Placeholder 5"/>
          <p:cNvSpPr>
            <a:spLocks noGrp="1"/>
          </p:cNvSpPr>
          <p:nvPr>
            <p:ph type="sldNum" sz="quarter" idx="12"/>
          </p:nvPr>
        </p:nvSpPr>
        <p:spPr/>
        <p:txBody>
          <a:bodyPr/>
          <a:lstStyle/>
          <a:p>
            <a:fld id="{27FA66E2-AE05-44E8-8E01-0C0F72A18E0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lnSpcReduction="10000"/>
          </a:bodyPr>
          <a:lstStyle/>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Our major contribution is in the enhancement of the Feature Extraction module of pipeline method.</a:t>
            </a:r>
          </a:p>
          <a:p>
            <a:r>
              <a:rPr lang="en-US" sz="2000" dirty="0" smtClean="0">
                <a:latin typeface="Times New Roman" pitchFamily="18" charset="0"/>
                <a:cs typeface="Times New Roman" pitchFamily="18" charset="0"/>
              </a:rPr>
              <a:t>Labeled a sentence as spatial or non-spatial depending solely on the fact that the spatial indicator (preposition) present is spatial or non-spatial respectively.</a:t>
            </a:r>
          </a:p>
          <a:p>
            <a:r>
              <a:rPr lang="en-US" sz="2000" dirty="0" smtClean="0">
                <a:latin typeface="Times New Roman" pitchFamily="18" charset="0"/>
                <a:cs typeface="Times New Roman" pitchFamily="18" charset="0"/>
              </a:rPr>
              <a:t>Implemented spatial indicator sense detection using this approach. The Stanford POS Tagger is used to identify preposition in a sentence. The preposition detected can be any of the following:</a:t>
            </a:r>
          </a:p>
          <a:p>
            <a:pPr lvl="1"/>
            <a:r>
              <a:rPr lang="en-US" sz="1800" dirty="0" smtClean="0">
                <a:latin typeface="Times New Roman" pitchFamily="18" charset="0"/>
                <a:cs typeface="Times New Roman" pitchFamily="18" charset="0"/>
              </a:rPr>
              <a:t>Tag 0 : Non-spatial</a:t>
            </a:r>
          </a:p>
          <a:p>
            <a:pPr lvl="1"/>
            <a:r>
              <a:rPr lang="en-US" sz="1800" dirty="0" smtClean="0">
                <a:latin typeface="Times New Roman" pitchFamily="18" charset="0"/>
                <a:cs typeface="Times New Roman" pitchFamily="18" charset="0"/>
              </a:rPr>
              <a:t>Tag 1 : Spatial</a:t>
            </a:r>
          </a:p>
          <a:p>
            <a:r>
              <a:rPr lang="en-US" sz="2000" dirty="0" smtClean="0">
                <a:latin typeface="Times New Roman" pitchFamily="18" charset="0"/>
                <a:cs typeface="Times New Roman" pitchFamily="18" charset="0"/>
              </a:rPr>
              <a:t>The approach was examined with existing data and also data annotated manually by us.</a:t>
            </a:r>
          </a:p>
          <a:p>
            <a:r>
              <a:rPr lang="en-US" sz="2000" dirty="0" smtClean="0">
                <a:latin typeface="Times New Roman" pitchFamily="18" charset="0"/>
                <a:cs typeface="Times New Roman" pitchFamily="18" charset="0"/>
              </a:rPr>
              <a:t>We extend this approach for our work of geospatial role labeling as well.</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20</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Preliminary Work Done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21</a:t>
            </a:fld>
            <a:endParaRPr lang="en-US"/>
          </a:p>
        </p:txBody>
      </p:sp>
      <p:sp>
        <p:nvSpPr>
          <p:cNvPr id="5" name="Title 4"/>
          <p:cNvSpPr>
            <a:spLocks noGrp="1"/>
          </p:cNvSpPr>
          <p:nvPr>
            <p:ph type="title"/>
          </p:nvPr>
        </p:nvSpPr>
        <p:spPr>
          <a:xfrm>
            <a:off x="533400" y="762000"/>
            <a:ext cx="8229600" cy="1143000"/>
          </a:xfrm>
        </p:spPr>
        <p:txBody>
          <a:bodyPr>
            <a:noAutofit/>
          </a:bodyPr>
          <a:lstStyle/>
          <a:p>
            <a:r>
              <a:rPr lang="en-US" sz="3700" dirty="0" smtClean="0">
                <a:latin typeface="Times New Roman" pitchFamily="18" charset="0"/>
                <a:cs typeface="Times New Roman" pitchFamily="18" charset="0"/>
              </a:rPr>
              <a:t>A Comparative Analysis of Training with TPP and Testing on the Nottingham corpus(leftovers) based on Tag </a:t>
            </a:r>
            <a:endParaRPr lang="en-US" sz="3700"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533400" y="3352800"/>
          <a:ext cx="8229600" cy="164592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42314">
                <a:tc>
                  <a:txBody>
                    <a:bodyPr/>
                    <a:lstStyle/>
                    <a:p>
                      <a:r>
                        <a:rPr lang="en-US" dirty="0" smtClean="0">
                          <a:latin typeface="Times New Roman" pitchFamily="18" charset="0"/>
                          <a:cs typeface="Times New Roman" pitchFamily="18" charset="0"/>
                        </a:rPr>
                        <a:t>Type of Tag</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Precision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Recall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Accuracy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a:t>
                      </a:r>
                      <a:endParaRPr lang="en-US" dirty="0">
                        <a:latin typeface="Times New Roman" pitchFamily="18" charset="0"/>
                        <a:cs typeface="Times New Roman" pitchFamily="18" charset="0"/>
                      </a:endParaRPr>
                    </a:p>
                  </a:txBody>
                  <a:tcPr/>
                </a:tc>
              </a:tr>
              <a:tr h="590843">
                <a:tc>
                  <a:txBody>
                    <a:bodyPr/>
                    <a:lstStyle/>
                    <a:p>
                      <a:r>
                        <a:rPr lang="en-US" dirty="0" smtClean="0">
                          <a:latin typeface="Times New Roman" pitchFamily="18" charset="0"/>
                          <a:cs typeface="Times New Roman" pitchFamily="18" charset="0"/>
                        </a:rPr>
                        <a:t>Existing</a:t>
                      </a:r>
                      <a:endParaRPr lang="en-US"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0.409</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0.584</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0.495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Times New Roman" pitchFamily="18" charset="0"/>
                          <a:ea typeface="+mn-ea"/>
                          <a:cs typeface="Times New Roman" pitchFamily="18" charset="0"/>
                        </a:rPr>
                        <a:t>0.48</a:t>
                      </a:r>
                    </a:p>
                    <a:p>
                      <a:endParaRPr lang="en-US" dirty="0">
                        <a:latin typeface="Times New Roman" pitchFamily="18" charset="0"/>
                        <a:cs typeface="Times New Roman" pitchFamily="18" charset="0"/>
                      </a:endParaRPr>
                    </a:p>
                  </a:txBody>
                  <a:tcPr/>
                </a:tc>
              </a:tr>
              <a:tr h="590843">
                <a:tc>
                  <a:txBody>
                    <a:bodyPr/>
                    <a:lstStyle/>
                    <a:p>
                      <a:r>
                        <a:rPr lang="en-US" dirty="0" smtClean="0">
                          <a:latin typeface="Times New Roman" pitchFamily="18" charset="0"/>
                          <a:cs typeface="Times New Roman" pitchFamily="18" charset="0"/>
                        </a:rPr>
                        <a:t>Manual</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0.395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0.847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0.433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Times New Roman" pitchFamily="18" charset="0"/>
                          <a:ea typeface="+mn-ea"/>
                          <a:cs typeface="Times New Roman" pitchFamily="18" charset="0"/>
                        </a:rPr>
                        <a:t>0.539</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r>
            </a:tbl>
          </a:graphicData>
        </a:graphic>
      </p:graphicFrame>
      <p:sp>
        <p:nvSpPr>
          <p:cNvPr id="6" name="TextBox 5"/>
          <p:cNvSpPr txBox="1"/>
          <p:nvPr/>
        </p:nvSpPr>
        <p:spPr>
          <a:xfrm>
            <a:off x="914400" y="2667000"/>
            <a:ext cx="74676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Class-0 : Non-spatial   and   Class-1 : Spatial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C4A496-22BE-4E78-B47C-1E60A5461D97}" type="datetime1">
              <a:rPr lang="en-US" smtClean="0">
                <a:latin typeface="Times New Roman" pitchFamily="18" charset="0"/>
                <a:cs typeface="Times New Roman" pitchFamily="18" charset="0"/>
              </a:rPr>
              <a:pPr/>
              <a:t>10-Jun-19</a:t>
            </a:fld>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7FA66E2-AE05-44E8-8E01-0C0F72A18E0D}" type="slidenum">
              <a:rPr lang="en-US" smtClean="0">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sp>
        <p:nvSpPr>
          <p:cNvPr id="5" name="Title 4"/>
          <p:cNvSpPr>
            <a:spLocks noGrp="1"/>
          </p:cNvSpPr>
          <p:nvPr>
            <p:ph type="title"/>
          </p:nvPr>
        </p:nvSpPr>
        <p:spPr>
          <a:xfrm>
            <a:off x="533400" y="304800"/>
            <a:ext cx="8229600" cy="11430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Comparative Analysis (contd.) with 10-fold Cross Validation based on Tag</a:t>
            </a:r>
            <a:endParaRPr lang="en-US"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533400" y="2667000"/>
          <a:ext cx="8185468" cy="2595880"/>
        </p:xfrm>
        <a:graphic>
          <a:graphicData uri="http://schemas.openxmlformats.org/drawingml/2006/table">
            <a:tbl>
              <a:tblPr firstRow="1" bandRow="1">
                <a:tableStyleId>{5C22544A-7EE6-4342-B048-85BDC9FD1C3A}</a:tableStyleId>
              </a:tblPr>
              <a:tblGrid>
                <a:gridCol w="1371600"/>
                <a:gridCol w="1327468"/>
                <a:gridCol w="1371600"/>
                <a:gridCol w="1371600"/>
                <a:gridCol w="1371600"/>
                <a:gridCol w="1371600"/>
              </a:tblGrid>
              <a:tr h="370840">
                <a:tc>
                  <a:txBody>
                    <a:bodyPr/>
                    <a:lstStyle/>
                    <a:p>
                      <a:r>
                        <a:rPr lang="en-US" dirty="0" smtClean="0">
                          <a:latin typeface="Times New Roman" pitchFamily="18" charset="0"/>
                          <a:cs typeface="Times New Roman" pitchFamily="18" charset="0"/>
                        </a:rPr>
                        <a:t>Type of Tag</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Data Split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Precision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Recall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Accuracy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Existing</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90/10</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0.679</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0.9217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0.7026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Times New Roman" pitchFamily="18" charset="0"/>
                          <a:ea typeface="+mn-ea"/>
                          <a:cs typeface="Times New Roman" pitchFamily="18" charset="0"/>
                        </a:rPr>
                        <a:t>0.7815</a:t>
                      </a:r>
                      <a:endParaRPr lang="en-US" dirty="0" smtClean="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Existing</a:t>
                      </a:r>
                    </a:p>
                  </a:txBody>
                  <a:tcPr/>
                </a:tc>
                <a:tc>
                  <a:txBody>
                    <a:bodyPr/>
                    <a:lstStyle/>
                    <a:p>
                      <a:r>
                        <a:rPr lang="en-US" dirty="0" smtClean="0">
                          <a:latin typeface="Times New Roman" pitchFamily="18" charset="0"/>
                          <a:cs typeface="Times New Roman" pitchFamily="18" charset="0"/>
                        </a:rPr>
                        <a:t>80/20</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0.6778</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0.92598</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0.7056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0.78268</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Existing</a:t>
                      </a:r>
                    </a:p>
                  </a:txBody>
                  <a:tcPr/>
                </a:tc>
                <a:tc>
                  <a:txBody>
                    <a:bodyPr/>
                    <a:lstStyle/>
                    <a:p>
                      <a:r>
                        <a:rPr lang="en-US" dirty="0" smtClean="0">
                          <a:latin typeface="Times New Roman" pitchFamily="18" charset="0"/>
                          <a:cs typeface="Times New Roman" pitchFamily="18" charset="0"/>
                        </a:rPr>
                        <a:t>70/30</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0.682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0.917</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0.7052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0782</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Manual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90/10</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0.902826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0930996.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0.8875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0.915659</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Manual</a:t>
                      </a:r>
                    </a:p>
                  </a:txBody>
                  <a:tcPr/>
                </a:tc>
                <a:tc>
                  <a:txBody>
                    <a:bodyPr/>
                    <a:lstStyle/>
                    <a:p>
                      <a:r>
                        <a:rPr lang="en-US" dirty="0" smtClean="0">
                          <a:latin typeface="Times New Roman" pitchFamily="18" charset="0"/>
                          <a:cs typeface="Times New Roman" pitchFamily="18" charset="0"/>
                        </a:rPr>
                        <a:t>80/20</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0.849352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0.949408</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0.83617</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0.895606</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Manual</a:t>
                      </a:r>
                    </a:p>
                  </a:txBody>
                  <a:tcPr/>
                </a:tc>
                <a:tc>
                  <a:txBody>
                    <a:bodyPr/>
                    <a:lstStyle/>
                    <a:p>
                      <a:r>
                        <a:rPr lang="en-US" dirty="0" smtClean="0">
                          <a:latin typeface="Times New Roman" pitchFamily="18" charset="0"/>
                          <a:cs typeface="Times New Roman" pitchFamily="18" charset="0"/>
                        </a:rPr>
                        <a:t>70/30</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0.869084</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0.951116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0.847143</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0.907206</a:t>
                      </a:r>
                      <a:endParaRPr lang="en-US" dirty="0">
                        <a:latin typeface="Times New Roman" pitchFamily="18" charset="0"/>
                        <a:cs typeface="Times New Roman" pitchFamily="18" charset="0"/>
                      </a:endParaRPr>
                    </a:p>
                  </a:txBody>
                  <a:tcPr/>
                </a:tc>
              </a:tr>
            </a:tbl>
          </a:graphicData>
        </a:graphic>
      </p:graphicFrame>
      <p:sp>
        <p:nvSpPr>
          <p:cNvPr id="6" name="TextBox 5"/>
          <p:cNvSpPr txBox="1"/>
          <p:nvPr/>
        </p:nvSpPr>
        <p:spPr>
          <a:xfrm>
            <a:off x="838200" y="2114490"/>
            <a:ext cx="74676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Class-0 : Non-spatial   and   Class-1 : Spatial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Manually labeled tags show much better results.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can observe a sharp rise in precision, recall, accuracy and F1 values.</a:t>
            </a:r>
          </a:p>
          <a:p>
            <a:pPr lvl="1"/>
            <a:r>
              <a:rPr lang="en-US" sz="1800" dirty="0" smtClean="0">
                <a:latin typeface="Times New Roman" pitchFamily="18" charset="0"/>
                <a:cs typeface="Times New Roman" pitchFamily="18" charset="0"/>
              </a:rPr>
              <a:t>The rise is remarkable for cross-validation methods this might be due to the fact that the training data is very enriched due to 10-fold cross-validation.</a:t>
            </a:r>
          </a:p>
          <a:p>
            <a:pPr lvl="1"/>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So, we can infer that the existing tags were not very reliable.</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23</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Analysis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24</a:t>
            </a:fld>
            <a:endParaRPr lang="en-US"/>
          </a:p>
        </p:txBody>
      </p:sp>
      <p:sp>
        <p:nvSpPr>
          <p:cNvPr id="5" name="Title 4"/>
          <p:cNvSpPr>
            <a:spLocks noGrp="1"/>
          </p:cNvSpPr>
          <p:nvPr>
            <p:ph type="title"/>
          </p:nvPr>
        </p:nvSpPr>
        <p:spPr>
          <a:xfrm>
            <a:off x="533400" y="2438400"/>
            <a:ext cx="8229600" cy="1143000"/>
          </a:xfrm>
        </p:spPr>
        <p:txBody>
          <a:bodyPr>
            <a:noAutofit/>
          </a:bodyPr>
          <a:lstStyle/>
          <a:p>
            <a:pPr algn="ctr"/>
            <a:r>
              <a:rPr lang="en-US" dirty="0" smtClean="0">
                <a:latin typeface="Times New Roman" pitchFamily="18" charset="0"/>
                <a:cs typeface="Times New Roman" pitchFamily="18" charset="0"/>
              </a:rPr>
              <a:t>DETECTION OF GEOSPATIAL NATURAL LANGUAGE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is done by the approach discussed before.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spatial sense of a sentence/expression we need to have a look at the spatial sense of all the prepositions present in it and then decide. Spatial sense of  single preposition doesn’t require that albeit.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propose the notion of geospatialness and now consider the data with three tags which are:</a:t>
            </a:r>
          </a:p>
          <a:p>
            <a:pPr lvl="1"/>
            <a:r>
              <a:rPr lang="en-US" sz="1800" dirty="0" smtClean="0">
                <a:latin typeface="Times New Roman" pitchFamily="18" charset="0"/>
                <a:cs typeface="Times New Roman" pitchFamily="18" charset="0"/>
              </a:rPr>
              <a:t> non-spatial (0)</a:t>
            </a:r>
          </a:p>
          <a:p>
            <a:pPr lvl="1"/>
            <a:r>
              <a:rPr lang="en-US" sz="1800" dirty="0" smtClean="0">
                <a:latin typeface="Times New Roman" pitchFamily="18" charset="0"/>
                <a:cs typeface="Times New Roman" pitchFamily="18" charset="0"/>
              </a:rPr>
              <a:t> spatial but not geospatial (1)</a:t>
            </a:r>
          </a:p>
          <a:p>
            <a:pPr lvl="1"/>
            <a:r>
              <a:rPr lang="en-US" sz="1800" dirty="0" smtClean="0">
                <a:latin typeface="Times New Roman" pitchFamily="18" charset="0"/>
                <a:cs typeface="Times New Roman" pitchFamily="18" charset="0"/>
              </a:rPr>
              <a:t> geospatial </a:t>
            </a:r>
            <a:r>
              <a:rPr lang="en-US" sz="18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25</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Detection of Geospatial Natural Language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0"/>
            <a:ext cx="8229600" cy="4525963"/>
          </a:xfrm>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As we did not have such tagged data, we first got it annotated by the subject matter experts of the Amazon Mechanical Turk.</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With this tagged data, we experimented with the methods proposed by Kordjamshidi et. al.  and evaluated their effectiveness on this data.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further added some new features by leveraging the use of </a:t>
            </a:r>
            <a:r>
              <a:rPr lang="en-US" sz="2000" dirty="0" err="1" smtClean="0">
                <a:latin typeface="Times New Roman" pitchFamily="18" charset="0"/>
                <a:cs typeface="Times New Roman" pitchFamily="18" charset="0"/>
              </a:rPr>
              <a:t>GeoNames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26</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Detection of Geospatial Natural Language – contd.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Detection of spatial sense ultimately boils down to a classification problem.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have used a Naive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Classifier for that purpose.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Also, different types of cross validation methods were adopted by us. These methods are used for forming the training and testing data sets used for classification.</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27</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Classification Task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900" dirty="0" smtClean="0">
                <a:latin typeface="Times New Roman" pitchFamily="18" charset="0"/>
                <a:cs typeface="Times New Roman" pitchFamily="18" charset="0"/>
              </a:rPr>
              <a:t>Challenge faced: Since a sentence may have more than one preposition so an individual prediction by the classifier doesn’t really make much sense and at times is anomalous. </a:t>
            </a:r>
          </a:p>
          <a:p>
            <a:pPr lvl="1"/>
            <a:r>
              <a:rPr lang="en-US" sz="2600" dirty="0" smtClean="0">
                <a:latin typeface="Times New Roman" pitchFamily="18" charset="0"/>
                <a:cs typeface="Times New Roman" pitchFamily="18" charset="0"/>
              </a:rPr>
              <a:t>For example, a sentence </a:t>
            </a:r>
            <a:r>
              <a:rPr lang="en-US" sz="2600" dirty="0" smtClean="0">
                <a:latin typeface="Times New Roman" pitchFamily="18" charset="0"/>
                <a:cs typeface="Times New Roman" pitchFamily="18" charset="0"/>
              </a:rPr>
              <a:t>with 3 </a:t>
            </a:r>
            <a:r>
              <a:rPr lang="en-US" sz="2600" dirty="0" smtClean="0">
                <a:latin typeface="Times New Roman" pitchFamily="18" charset="0"/>
                <a:cs typeface="Times New Roman" pitchFamily="18" charset="0"/>
              </a:rPr>
              <a:t>prepositions then in the feature file it has 3 entries. An entry individually doesn’t make any sense also if the 3 entries are giving separate predictions then it’s anomalous.</a:t>
            </a:r>
          </a:p>
          <a:p>
            <a:pPr lvl="1"/>
            <a:endParaRPr lang="en-US"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Solution : After obtaining the predictions from the classifier we grouped the output based on preposition count and the final prediction was based on the priority of the element which has highest priority amongst them. The priority is (highest to lowest):  geo-spatial (2), spatial (1) and non-spatial (0). Same grouping is done to the test data set as well.</a:t>
            </a:r>
          </a:p>
          <a:p>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Ultimately the predicted data and test data are compared and confusion matrix is formed. Precision, </a:t>
            </a:r>
            <a:r>
              <a:rPr lang="en-US" sz="2900" dirty="0" smtClean="0">
                <a:latin typeface="Times New Roman" pitchFamily="18" charset="0"/>
                <a:cs typeface="Times New Roman" pitchFamily="18" charset="0"/>
              </a:rPr>
              <a:t>recall, F1 </a:t>
            </a:r>
            <a:r>
              <a:rPr lang="en-US" sz="2900" dirty="0" smtClean="0">
                <a:latin typeface="Times New Roman" pitchFamily="18" charset="0"/>
                <a:cs typeface="Times New Roman" pitchFamily="18" charset="0"/>
              </a:rPr>
              <a:t>and accuracy values are computed as well.</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28</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Tweaking of Predictions Obtained from Naïve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Classifier Module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a prediction problem, a model is generally fed with a data set of known data: training data set, and a set of unknown data against which the model is tested: test data set.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target is to have a data set for testing the model in the training phase and then provide insight on how the specific model adapts to an independent data set.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test data set may or may not belong the training data set. However, it is better to have a completely different test data set.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cross-validation methods used here:</a:t>
            </a:r>
          </a:p>
          <a:p>
            <a:pPr lvl="1"/>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29</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Cross Validation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Triples of the form </a:t>
            </a:r>
          </a:p>
          <a:p>
            <a:pPr>
              <a:buNone/>
            </a:pPr>
            <a:r>
              <a:rPr lang="en-IN" sz="20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&lt;trajector, spatial indicator, landmark&gt;</a:t>
            </a:r>
          </a:p>
          <a:p>
            <a:pPr>
              <a:buNone/>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book is on the table</a:t>
            </a:r>
          </a:p>
          <a:p>
            <a:pPr lvl="1"/>
            <a:r>
              <a:rPr lang="en-IN" sz="1800" dirty="0" smtClean="0">
                <a:latin typeface="Times New Roman" pitchFamily="18" charset="0"/>
                <a:cs typeface="Times New Roman" pitchFamily="18" charset="0"/>
              </a:rPr>
              <a:t>“book” is trajector</a:t>
            </a:r>
          </a:p>
          <a:p>
            <a:pPr lvl="1"/>
            <a:r>
              <a:rPr lang="en-IN" sz="1800" dirty="0" smtClean="0">
                <a:latin typeface="Times New Roman" pitchFamily="18" charset="0"/>
                <a:cs typeface="Times New Roman" pitchFamily="18" charset="0"/>
              </a:rPr>
              <a:t>“on” is spatial indicator</a:t>
            </a:r>
          </a:p>
          <a:p>
            <a:pPr lvl="1"/>
            <a:r>
              <a:rPr lang="en-IN" sz="1800" dirty="0" smtClean="0">
                <a:latin typeface="Times New Roman" pitchFamily="18" charset="0"/>
                <a:cs typeface="Times New Roman" pitchFamily="18" charset="0"/>
              </a:rPr>
              <a:t>“table” is landmark</a:t>
            </a:r>
          </a:p>
          <a:p>
            <a:pPr lvl="1">
              <a:buNone/>
            </a:pPr>
            <a:endParaRPr lang="en-IN" dirty="0" smtClean="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Spatial Role Labelling (SPRL)</a:t>
            </a:r>
            <a:endParaRPr lang="en-IN"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9B4A4537-3A05-41EA-8EA5-F3E59CB19567}" type="datetime1">
              <a:rPr lang="en-US" smtClean="0"/>
              <a:pPr/>
              <a:t>10-Jun-19</a:t>
            </a:fld>
            <a:endParaRPr lang="en-US"/>
          </a:p>
        </p:txBody>
      </p:sp>
      <p:sp>
        <p:nvSpPr>
          <p:cNvPr id="6" name="Slide Number Placeholder 5"/>
          <p:cNvSpPr>
            <a:spLocks noGrp="1"/>
          </p:cNvSpPr>
          <p:nvPr>
            <p:ph type="sldNum" sz="quarter" idx="12"/>
          </p:nvPr>
        </p:nvSpPr>
        <p:spPr/>
        <p:txBody>
          <a:bodyPr/>
          <a:lstStyle/>
          <a:p>
            <a:fld id="{27FA66E2-AE05-44E8-8E01-0C0F72A18E0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Hold Out Validation :Here, the splitting (90/10, 80/20 or 70/30) was done in such a way that the training part consisted of the initial 90% part (say) and the rest 10% part was for testing.</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Randomized Cross Validation : Here, data splitting is done as well but keeping in mind the continuity. However, the splits may not be sequential.</a:t>
            </a:r>
          </a:p>
          <a:p>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30</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Cross Validation Methods Used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Aim: In case of hold-out validation, the splitting (90/10, 80/20 or 70/30) was done in such a way that the training part consisted of the initial 90% part (say) and the rest 10% part was for testing. The aim now is to randomize the data for both training and testing keeping in mind that the continuity of a sentence is unaffected.</a:t>
            </a:r>
          </a:p>
          <a:p>
            <a:pPr>
              <a:buNone/>
            </a:pP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By continuity we mean that a sentence may contain more than one preposition and we are considering each such case. So the continuity ascertains that a chunk (preposition and sentence) remains in the train/test set and not undergo any partition.</a:t>
            </a:r>
          </a:p>
          <a:p>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31</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Implementation of Randomized Cross-validation Model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Files needed: </a:t>
            </a:r>
          </a:p>
          <a:p>
            <a:endParaRPr lang="en-US"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Feature file which contains the feature extracted for each preposition for all the sentences in the corpus, along with their tags.</a:t>
            </a:r>
          </a:p>
          <a:p>
            <a:pPr lvl="1"/>
            <a:endParaRPr lang="en-US" sz="1800" dirty="0" smtClean="0">
              <a:latin typeface="Times New Roman" pitchFamily="18" charset="0"/>
              <a:cs typeface="Times New Roman" pitchFamily="18" charset="0"/>
            </a:endParaRPr>
          </a:p>
          <a:p>
            <a:pPr lvl="1"/>
            <a:endParaRPr lang="en-US" sz="1800" dirty="0" smtClean="0">
              <a:latin typeface="Times New Roman" pitchFamily="18" charset="0"/>
              <a:cs typeface="Times New Roman" pitchFamily="18" charset="0"/>
            </a:endParaRPr>
          </a:p>
          <a:p>
            <a:pPr lvl="1"/>
            <a:r>
              <a:rPr lang="en-US" sz="1800" dirty="0" err="1" smtClean="0">
                <a:latin typeface="Times New Roman" pitchFamily="18" charset="0"/>
                <a:cs typeface="Times New Roman" pitchFamily="18" charset="0"/>
              </a:rPr>
              <a:t>PrepCount</a:t>
            </a:r>
            <a:r>
              <a:rPr lang="en-US" sz="1800" dirty="0" smtClean="0">
                <a:latin typeface="Times New Roman" pitchFamily="18" charset="0"/>
                <a:cs typeface="Times New Roman" pitchFamily="18" charset="0"/>
              </a:rPr>
              <a:t> file : Preposition count per sentence stored in a file.</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32</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Implementation of Randomized Cross-validation Model – contd.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600" dirty="0" smtClean="0">
                <a:latin typeface="Times New Roman" pitchFamily="18" charset="0"/>
                <a:cs typeface="Times New Roman" pitchFamily="18" charset="0"/>
              </a:rPr>
              <a:t>Procedure: Each line of the preposition count file keeps track of the number of preposition(s) per sentence, thus giving us a clear idea of ordering of prepositions whilst random data splitting.</a:t>
            </a:r>
          </a:p>
          <a:p>
            <a:pPr lvl="1"/>
            <a:r>
              <a:rPr lang="en-US" dirty="0" smtClean="0">
                <a:latin typeface="Times New Roman" pitchFamily="18" charset="0"/>
                <a:cs typeface="Times New Roman" pitchFamily="18" charset="0"/>
              </a:rPr>
              <a:t>Imagining the preposition count file as an array we are first selecting random indices of this array which will be falling into the testing data realm later on.</a:t>
            </a:r>
          </a:p>
          <a:p>
            <a:pPr lvl="1"/>
            <a:r>
              <a:rPr lang="en-US" dirty="0" smtClean="0">
                <a:latin typeface="Times New Roman" pitchFamily="18" charset="0"/>
                <a:cs typeface="Times New Roman" pitchFamily="18" charset="0"/>
              </a:rPr>
              <a:t>After marking the indices we iterate the preposition count file and feature file together and whenever we come across a marked index we put the respective consecutive features on the testing data realm. The limitation on such consumption is bounded by the preposition count value.</a:t>
            </a:r>
          </a:p>
          <a:p>
            <a:pPr lvl="1"/>
            <a:r>
              <a:rPr lang="en-US" dirty="0" smtClean="0">
                <a:latin typeface="Times New Roman" pitchFamily="18" charset="0"/>
                <a:cs typeface="Times New Roman" pitchFamily="18" charset="0"/>
              </a:rPr>
              <a:t>After data splitting we pass it through Naïve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classifier which gives certain predictions.</a:t>
            </a:r>
          </a:p>
          <a:p>
            <a:pPr lvl="1"/>
            <a:r>
              <a:rPr lang="en-US" dirty="0" smtClean="0">
                <a:latin typeface="Times New Roman" pitchFamily="18" charset="0"/>
                <a:cs typeface="Times New Roman" pitchFamily="18" charset="0"/>
              </a:rPr>
              <a:t>The predicted values are made to undergo further groupings (based on the preposition count value). The entire group is compressed to a single unit and the tag is labeled based on the priority of the element which has highest priority amongst them. The priority is (highest to lowest):  geospatial (2), spatial but not geospatial  (1) and non-spatial (0). Same grouping is done to the test data set as well.</a:t>
            </a:r>
          </a:p>
          <a:p>
            <a:pPr lvl="1"/>
            <a:r>
              <a:rPr lang="en-US" dirty="0" smtClean="0">
                <a:latin typeface="Times New Roman" pitchFamily="18" charset="0"/>
                <a:cs typeface="Times New Roman" pitchFamily="18" charset="0"/>
              </a:rPr>
              <a:t>Ultimately the predicted data and test data are compared and confusion matrix is formed. Precision, recall ,F1 and accuracy values are computed as well.</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33</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Implementation of Randomized Cross-validation Model – contd.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latin typeface="Times New Roman" pitchFamily="18" charset="0"/>
                <a:cs typeface="Times New Roman" pitchFamily="18" charset="0"/>
              </a:rPr>
              <a:t>Let us imagine that our corpus consists of 6 sentences and the </a:t>
            </a:r>
            <a:r>
              <a:rPr lang="en-US" sz="2200" dirty="0" err="1" smtClean="0">
                <a:latin typeface="Times New Roman" pitchFamily="18" charset="0"/>
                <a:cs typeface="Times New Roman" pitchFamily="18" charset="0"/>
              </a:rPr>
              <a:t>PrepCount</a:t>
            </a:r>
            <a:r>
              <a:rPr lang="en-US" sz="2200" dirty="0" smtClean="0">
                <a:latin typeface="Times New Roman" pitchFamily="18" charset="0"/>
                <a:cs typeface="Times New Roman" pitchFamily="18" charset="0"/>
              </a:rPr>
              <a:t> File looks something like this:</a:t>
            </a:r>
          </a:p>
          <a:p>
            <a:pPr lvl="1"/>
            <a:r>
              <a:rPr lang="en-US" sz="1900" dirty="0" smtClean="0">
                <a:latin typeface="Times New Roman" pitchFamily="18" charset="0"/>
                <a:cs typeface="Times New Roman" pitchFamily="18" charset="0"/>
              </a:rPr>
              <a:t>Sentence	-	Preposition Count</a:t>
            </a:r>
          </a:p>
          <a:p>
            <a:pPr lvl="3">
              <a:buNone/>
            </a:pPr>
            <a:r>
              <a:rPr lang="en-US" dirty="0" smtClean="0">
                <a:latin typeface="Times New Roman" pitchFamily="18" charset="0"/>
                <a:cs typeface="Times New Roman" pitchFamily="18" charset="0"/>
              </a:rPr>
              <a:t>S1	-	2</a:t>
            </a:r>
          </a:p>
          <a:p>
            <a:pPr lvl="3">
              <a:buNone/>
            </a:pPr>
            <a:r>
              <a:rPr lang="en-US" dirty="0" smtClean="0">
                <a:latin typeface="Times New Roman" pitchFamily="18" charset="0"/>
                <a:cs typeface="Times New Roman" pitchFamily="18" charset="0"/>
              </a:rPr>
              <a:t>S2	-	2</a:t>
            </a:r>
          </a:p>
          <a:p>
            <a:pPr lvl="3">
              <a:buNone/>
            </a:pPr>
            <a:r>
              <a:rPr lang="en-US" dirty="0" smtClean="0">
                <a:latin typeface="Times New Roman" pitchFamily="18" charset="0"/>
                <a:cs typeface="Times New Roman" pitchFamily="18" charset="0"/>
              </a:rPr>
              <a:t>S3	-	1</a:t>
            </a:r>
          </a:p>
          <a:p>
            <a:pPr lvl="3">
              <a:buNone/>
            </a:pPr>
            <a:r>
              <a:rPr lang="en-US" dirty="0" smtClean="0">
                <a:latin typeface="Times New Roman" pitchFamily="18" charset="0"/>
                <a:cs typeface="Times New Roman" pitchFamily="18" charset="0"/>
              </a:rPr>
              <a:t>S4	-	2</a:t>
            </a:r>
          </a:p>
          <a:p>
            <a:pPr lvl="3">
              <a:buNone/>
            </a:pPr>
            <a:r>
              <a:rPr lang="en-US" dirty="0" smtClean="0">
                <a:latin typeface="Times New Roman" pitchFamily="18" charset="0"/>
                <a:cs typeface="Times New Roman" pitchFamily="18" charset="0"/>
              </a:rPr>
              <a:t>S5	-	6</a:t>
            </a:r>
          </a:p>
          <a:p>
            <a:pPr lvl="3">
              <a:buNone/>
            </a:pPr>
            <a:r>
              <a:rPr lang="en-US" dirty="0" smtClean="0">
                <a:latin typeface="Times New Roman" pitchFamily="18" charset="0"/>
                <a:cs typeface="Times New Roman" pitchFamily="18" charset="0"/>
              </a:rPr>
              <a:t>S6	-	5</a:t>
            </a:r>
          </a:p>
          <a:p>
            <a:r>
              <a:rPr lang="en-US" sz="2200" dirty="0" smtClean="0">
                <a:latin typeface="Times New Roman" pitchFamily="18" charset="0"/>
                <a:cs typeface="Times New Roman" pitchFamily="18" charset="0"/>
              </a:rPr>
              <a:t>The feature file generated contains 18 features in the same order. So we cannot just randomly pull out an entry in feature file and put it in train/test set. We must adhere to continuity; that is governed by the preposition count.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34</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Example of Randomized Cross-validation Model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Suppose, we want a 70-30 split. In that case we need ceil(6*0.3)=2 entries in test set.</a:t>
            </a:r>
          </a:p>
          <a:p>
            <a:r>
              <a:rPr lang="en-US" sz="2000" dirty="0" smtClean="0">
                <a:latin typeface="Times New Roman" pitchFamily="18" charset="0"/>
                <a:cs typeface="Times New Roman" pitchFamily="18" charset="0"/>
              </a:rPr>
              <a:t>Randomly we select 2 such entries from </a:t>
            </a:r>
            <a:r>
              <a:rPr lang="en-US" sz="2000" dirty="0" err="1" smtClean="0">
                <a:latin typeface="Times New Roman" pitchFamily="18" charset="0"/>
                <a:cs typeface="Times New Roman" pitchFamily="18" charset="0"/>
              </a:rPr>
              <a:t>PrepCount</a:t>
            </a:r>
            <a:r>
              <a:rPr lang="en-US" sz="2000" dirty="0" smtClean="0">
                <a:latin typeface="Times New Roman" pitchFamily="18" charset="0"/>
                <a:cs typeface="Times New Roman" pitchFamily="18" charset="0"/>
              </a:rPr>
              <a:t> file. Let they be for S2 and S4.</a:t>
            </a:r>
          </a:p>
          <a:p>
            <a:r>
              <a:rPr lang="en-US" sz="2000" dirty="0" smtClean="0">
                <a:latin typeface="Times New Roman" pitchFamily="18" charset="0"/>
                <a:cs typeface="Times New Roman" pitchFamily="18" charset="0"/>
              </a:rPr>
              <a:t>Now, whilst iterating the feature file, whenever we encounter the index for S2 we need to the next 2 values into the testing realm. S3 goes to train set as for S4 it goes to test set for 2 counts.</a:t>
            </a:r>
          </a:p>
          <a:p>
            <a:r>
              <a:rPr lang="en-US" sz="2000" dirty="0" smtClean="0">
                <a:latin typeface="Times New Roman" pitchFamily="18" charset="0"/>
                <a:cs typeface="Times New Roman" pitchFamily="18" charset="0"/>
              </a:rPr>
              <a:t>This is how data splitting is done. Rest of the computations remains same as hold-out validation.</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35</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Example of Randomized Cross-validation Model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200" dirty="0" smtClean="0">
                <a:latin typeface="Times New Roman" pitchFamily="18" charset="0"/>
                <a:cs typeface="Times New Roman" pitchFamily="18" charset="0"/>
              </a:rPr>
              <a:t>Designed 4 types of classifiers based on these tags, the classifiers are as follows:</a:t>
            </a:r>
          </a:p>
          <a:p>
            <a:pPr lvl="1"/>
            <a:r>
              <a:rPr lang="en-US" sz="1900" dirty="0" smtClean="0">
                <a:latin typeface="Times New Roman" pitchFamily="18" charset="0"/>
                <a:cs typeface="Times New Roman" pitchFamily="18" charset="0"/>
              </a:rPr>
              <a:t>  3-class classifier aka Expreiment-1: </a:t>
            </a:r>
          </a:p>
          <a:p>
            <a:pPr marL="973836" lvl="2" indent="-342900"/>
            <a:r>
              <a:rPr lang="en-US" sz="1900" dirty="0" smtClean="0">
                <a:latin typeface="Times New Roman" pitchFamily="18" charset="0"/>
                <a:cs typeface="Times New Roman" pitchFamily="18" charset="0"/>
              </a:rPr>
              <a:t>Tag-0: Non-spatial</a:t>
            </a:r>
          </a:p>
          <a:p>
            <a:pPr marL="973836" lvl="2" indent="-342900"/>
            <a:r>
              <a:rPr lang="en-US" sz="1900" dirty="0" smtClean="0">
                <a:latin typeface="Times New Roman" pitchFamily="18" charset="0"/>
                <a:cs typeface="Times New Roman" pitchFamily="18" charset="0"/>
              </a:rPr>
              <a:t>Tag-1: Spatial</a:t>
            </a:r>
          </a:p>
          <a:p>
            <a:pPr marL="973836" lvl="2" indent="-342900"/>
            <a:r>
              <a:rPr lang="en-US" sz="1900" dirty="0" smtClean="0">
                <a:latin typeface="Times New Roman" pitchFamily="18" charset="0"/>
                <a:cs typeface="Times New Roman" pitchFamily="18" charset="0"/>
              </a:rPr>
              <a:t>Tag-2: Geo-spatial</a:t>
            </a:r>
          </a:p>
          <a:p>
            <a:pPr marL="736092" lvl="1" indent="-342900"/>
            <a:r>
              <a:rPr lang="en-US" sz="1900" dirty="0" smtClean="0">
                <a:latin typeface="Times New Roman" pitchFamily="18" charset="0"/>
                <a:cs typeface="Times New Roman" pitchFamily="18" charset="0"/>
              </a:rPr>
              <a:t>2-class classifier aka Expreiment-2 :</a:t>
            </a:r>
          </a:p>
          <a:p>
            <a:pPr marL="973836" lvl="2" indent="-342900"/>
            <a:r>
              <a:rPr lang="en-US" sz="1900" dirty="0" smtClean="0">
                <a:latin typeface="Times New Roman" pitchFamily="18" charset="0"/>
                <a:cs typeface="Times New Roman" pitchFamily="18" charset="0"/>
              </a:rPr>
              <a:t>Tag-0: Non-spatial</a:t>
            </a:r>
          </a:p>
          <a:p>
            <a:pPr marL="973836" lvl="2" indent="-342900"/>
            <a:r>
              <a:rPr lang="en-US" sz="1900" dirty="0" smtClean="0">
                <a:latin typeface="Times New Roman" pitchFamily="18" charset="0"/>
                <a:cs typeface="Times New Roman" pitchFamily="18" charset="0"/>
              </a:rPr>
              <a:t>Tag-1: Spatial/Geo-spatial</a:t>
            </a:r>
          </a:p>
          <a:p>
            <a:pPr marL="736092" lvl="1" indent="-342900"/>
            <a:r>
              <a:rPr lang="en-US" sz="1900" dirty="0" smtClean="0">
                <a:latin typeface="Times New Roman" pitchFamily="18" charset="0"/>
                <a:cs typeface="Times New Roman" pitchFamily="18" charset="0"/>
              </a:rPr>
              <a:t>2-class classifier aka Expreiment-3 :</a:t>
            </a:r>
          </a:p>
          <a:p>
            <a:pPr marL="973836" lvl="2" indent="-342900"/>
            <a:r>
              <a:rPr lang="en-US" sz="1900" dirty="0" smtClean="0">
                <a:latin typeface="Times New Roman" pitchFamily="18" charset="0"/>
                <a:cs typeface="Times New Roman" pitchFamily="18" charset="0"/>
              </a:rPr>
              <a:t>Tag-0: Non-spatial/Spatial</a:t>
            </a:r>
          </a:p>
          <a:p>
            <a:pPr marL="973836" lvl="2" indent="-342900"/>
            <a:r>
              <a:rPr lang="en-US" sz="1900" dirty="0" smtClean="0">
                <a:latin typeface="Times New Roman" pitchFamily="18" charset="0"/>
                <a:cs typeface="Times New Roman" pitchFamily="18" charset="0"/>
              </a:rPr>
              <a:t>Tag-1: Geo-spatial</a:t>
            </a:r>
          </a:p>
          <a:p>
            <a:pPr marL="736092" lvl="1" indent="-342900"/>
            <a:r>
              <a:rPr lang="en-US" sz="1900" dirty="0" smtClean="0">
                <a:latin typeface="Times New Roman" pitchFamily="18" charset="0"/>
                <a:cs typeface="Times New Roman" pitchFamily="18" charset="0"/>
              </a:rPr>
              <a:t>2-class classifier aka Expreiment-4 :</a:t>
            </a:r>
          </a:p>
          <a:p>
            <a:pPr marL="973836" lvl="2" indent="-342900"/>
            <a:r>
              <a:rPr lang="en-US" sz="1900" dirty="0" smtClean="0">
                <a:latin typeface="Times New Roman" pitchFamily="18" charset="0"/>
                <a:cs typeface="Times New Roman" pitchFamily="18" charset="0"/>
              </a:rPr>
              <a:t>Tag-0: Spatial</a:t>
            </a:r>
          </a:p>
          <a:p>
            <a:pPr marL="973836" lvl="2" indent="-342900"/>
            <a:r>
              <a:rPr lang="en-US" sz="1900" dirty="0" smtClean="0">
                <a:latin typeface="Times New Roman" pitchFamily="18" charset="0"/>
                <a:cs typeface="Times New Roman" pitchFamily="18" charset="0"/>
              </a:rPr>
              <a:t>Tag-1: Non-spatial/Geo-spatial</a:t>
            </a:r>
          </a:p>
          <a:p>
            <a:pPr marL="480060" indent="-342900"/>
            <a:r>
              <a:rPr lang="en-US" sz="2200" dirty="0" smtClean="0">
                <a:latin typeface="Times New Roman" pitchFamily="18" charset="0"/>
                <a:cs typeface="Times New Roman" pitchFamily="18" charset="0"/>
              </a:rPr>
              <a:t>This enables a finer grained analysis of language content.</a:t>
            </a:r>
          </a:p>
          <a:p>
            <a:pPr marL="480060" indent="-342900"/>
            <a:endParaRPr lang="en-US" sz="2200" dirty="0" smtClean="0">
              <a:latin typeface="Times New Roman" pitchFamily="18" charset="0"/>
              <a:cs typeface="Times New Roman" pitchFamily="18" charset="0"/>
            </a:endParaRPr>
          </a:p>
          <a:p>
            <a:pPr marL="973836" lvl="2" indent="-342900"/>
            <a:endParaRPr lang="en-US" sz="1300"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36</a:t>
            </a:fld>
            <a:endParaRPr lang="en-US"/>
          </a:p>
        </p:txBody>
      </p:sp>
      <p:sp>
        <p:nvSpPr>
          <p:cNvPr id="5" name="Title 4"/>
          <p:cNvSpPr>
            <a:spLocks noGrp="1"/>
          </p:cNvSpPr>
          <p:nvPr>
            <p:ph type="title"/>
          </p:nvPr>
        </p:nvSpPr>
        <p:spPr/>
        <p:txBody>
          <a:bodyPr>
            <a:normAutofit/>
          </a:bodyPr>
          <a:lstStyle/>
          <a:p>
            <a:r>
              <a:rPr lang="en-US" dirty="0" smtClean="0">
                <a:latin typeface="Times New Roman" pitchFamily="18" charset="0"/>
                <a:cs typeface="Times New Roman" pitchFamily="18" charset="0"/>
              </a:rPr>
              <a:t>Classifiers in detail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Geo-spatial-2, Spatial-1, Non-spatial-0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37</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Experiment-1</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609600" y="3240258"/>
          <a:ext cx="8077201" cy="2514602"/>
        </p:xfrm>
        <a:graphic>
          <a:graphicData uri="http://schemas.openxmlformats.org/drawingml/2006/table">
            <a:tbl>
              <a:tblPr firstRow="1" bandRow="1">
                <a:tableStyleId>{5C22544A-7EE6-4342-B048-85BDC9FD1C3A}</a:tableStyleId>
              </a:tblPr>
              <a:tblGrid>
                <a:gridCol w="549917"/>
                <a:gridCol w="844260"/>
                <a:gridCol w="564202"/>
                <a:gridCol w="835598"/>
                <a:gridCol w="699900"/>
                <a:gridCol w="699900"/>
                <a:gridCol w="699900"/>
                <a:gridCol w="699900"/>
                <a:gridCol w="699900"/>
                <a:gridCol w="699900"/>
                <a:gridCol w="1083824"/>
              </a:tblGrid>
              <a:tr h="833459">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P for Non-spatial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P for 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 for Geo-spatial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 for Non-spatial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 for 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 for Geo-spatial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 for Non-spatial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F1 for 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 for Geo-spatial</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r>
              <a:tr h="560381">
                <a:tc>
                  <a:txBody>
                    <a:bodyPr/>
                    <a:lstStyle/>
                    <a:p>
                      <a:pPr algn="r" fontAlgn="b"/>
                      <a:r>
                        <a:rPr lang="en-US" sz="1200" b="0" i="0" u="none" strike="noStrike" dirty="0">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0.81437126</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0.66041667</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0.55284553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0.05633803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0.9491018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0.65859564</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0.10666667</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0.77886978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0.70199693</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0.79109589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0.60145682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0.47530864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0.02409639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0.95379538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0.59383033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0.04678363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0.73771538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0.64626391</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0.72058824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0.61408657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0.48174157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0.03846154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0.90096878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0.57744108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0.0733945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0.73036649</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0.64250946</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Non-spatial-0 or 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38</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Experiment-2</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4478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0.74115456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0.98029557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0.77572965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0.84411453</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0.71161049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0.98318241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0.74562798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0.82563824</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0.71666667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0.95883362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0.73553272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0.82024945</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Non-spatial/Spatial-0 or Geo-spatial-1</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39</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Experiment-3</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4478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 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dirty="0">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0.77313433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0.77313433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0.76804916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0.77313433</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0.76898734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0.80065898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0.78855326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0.78450363</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0.79499404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0.7172043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0.76527853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0.75409836</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000" b="1" strike="noStrike" spc="-1" dirty="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rPr>
              <a:t>Spatial </a:t>
            </a:r>
            <a:r>
              <a:rPr lang="en-IN" sz="4000" b="1" spc="-1" dirty="0" smtClean="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rPr>
              <a:t>I</a:t>
            </a:r>
            <a:r>
              <a:rPr lang="en-IN" sz="4000" b="1" strike="noStrike" spc="-1" dirty="0" smtClean="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rPr>
              <a:t>ndicator</a:t>
            </a:r>
            <a:endParaRPr lang="en-IN" sz="4000" b="1" strike="noStrike" spc="-1" dirty="0">
              <a:solidFill>
                <a:schemeClr val="tx2"/>
              </a:solidFill>
              <a:effectLst>
                <a:outerShdw blurRad="38100" dist="38100" dir="2700000" algn="tl">
                  <a:srgbClr val="000000">
                    <a:alpha val="43137"/>
                  </a:srgbClr>
                </a:outerShdw>
              </a:effectLst>
              <a:uFill>
                <a:solidFill>
                  <a:srgbClr val="FFFFFF"/>
                </a:solidFill>
              </a:uFill>
              <a:latin typeface="Times New Roman" pitchFamily="18" charset="0"/>
              <a:cs typeface="Times New Roman" pitchFamily="18" charset="0"/>
            </a:endParaRPr>
          </a:p>
        </p:txBody>
      </p:sp>
      <p:sp>
        <p:nvSpPr>
          <p:cNvPr id="11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rgbClr val="000000"/>
              </a:buClr>
              <a:buFont typeface="Arial"/>
              <a:buChar char="•"/>
            </a:pPr>
            <a:endParaRPr lang="en-IN" sz="2000"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chemeClr val="accent1"/>
              </a:buClr>
              <a:buFont typeface="Times New Roman" pitchFamily="18" charset="0"/>
              <a:buChar char="‣"/>
            </a:pPr>
            <a:r>
              <a:rPr lang="en-IN" sz="2000" b="0" strike="noStrike" spc="-1" dirty="0" smtClean="0">
                <a:solidFill>
                  <a:srgbClr val="000000"/>
                </a:solidFill>
                <a:uFill>
                  <a:solidFill>
                    <a:srgbClr val="FFFFFF"/>
                  </a:solidFill>
                </a:uFill>
                <a:latin typeface="Times New Roman" pitchFamily="18" charset="0"/>
                <a:cs typeface="Times New Roman" pitchFamily="18" charset="0"/>
              </a:rPr>
              <a:t>A </a:t>
            </a:r>
            <a:r>
              <a:rPr lang="en-IN" sz="2000" b="0" strike="noStrike" spc="-1" dirty="0">
                <a:solidFill>
                  <a:srgbClr val="000000"/>
                </a:solidFill>
                <a:uFill>
                  <a:solidFill>
                    <a:srgbClr val="FFFFFF"/>
                  </a:solidFill>
                </a:uFill>
                <a:latin typeface="Times New Roman" pitchFamily="18" charset="0"/>
                <a:cs typeface="Times New Roman" pitchFamily="18" charset="0"/>
              </a:rPr>
              <a:t>spatial indicator is typically a preposition</a:t>
            </a:r>
          </a:p>
          <a:p>
            <a:pPr marL="343080" indent="-342360">
              <a:lnSpc>
                <a:spcPct val="100000"/>
              </a:lnSpc>
              <a:buClr>
                <a:schemeClr val="accent1"/>
              </a:buClr>
              <a:buFont typeface="Times New Roman" pitchFamily="18" charset="0"/>
              <a:buChar char="‣"/>
            </a:pP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chemeClr val="accent1"/>
              </a:buClr>
              <a:buFont typeface="Times New Roman" pitchFamily="18" charset="0"/>
              <a:buChar char="‣"/>
            </a:pPr>
            <a:r>
              <a:rPr lang="en-IN" sz="2000" b="0" strike="noStrike" spc="-1" dirty="0" smtClean="0">
                <a:solidFill>
                  <a:srgbClr val="000000"/>
                </a:solidFill>
                <a:uFill>
                  <a:solidFill>
                    <a:srgbClr val="FFFFFF"/>
                  </a:solidFill>
                </a:uFill>
                <a:latin typeface="Times New Roman" pitchFamily="18" charset="0"/>
                <a:cs typeface="Times New Roman" pitchFamily="18" charset="0"/>
              </a:rPr>
              <a:t>It </a:t>
            </a:r>
            <a:r>
              <a:rPr lang="en-IN" sz="2000" b="0" strike="noStrike" spc="-1" dirty="0">
                <a:solidFill>
                  <a:srgbClr val="000000"/>
                </a:solidFill>
                <a:uFill>
                  <a:solidFill>
                    <a:srgbClr val="FFFFFF"/>
                  </a:solidFill>
                </a:uFill>
                <a:latin typeface="Times New Roman" pitchFamily="18" charset="0"/>
                <a:cs typeface="Times New Roman" pitchFamily="18" charset="0"/>
              </a:rPr>
              <a:t>could at times be some other part of speech in the sentence</a:t>
            </a:r>
          </a:p>
          <a:p>
            <a:pPr marL="343080" indent="-342360">
              <a:lnSpc>
                <a:spcPct val="100000"/>
              </a:lnSpc>
              <a:buClr>
                <a:schemeClr val="accent1"/>
              </a:buClr>
              <a:buFont typeface="Times New Roman" pitchFamily="18" charset="0"/>
              <a:buChar char="‣"/>
            </a:pPr>
            <a:endParaRPr lang="en-IN" sz="2000" b="0" strike="noStrike" spc="-1" dirty="0" smtClean="0">
              <a:solidFill>
                <a:srgbClr val="000000"/>
              </a:solidFill>
              <a:uFill>
                <a:solidFill>
                  <a:srgbClr val="FFFFFF"/>
                </a:solidFill>
              </a:uFill>
              <a:latin typeface="Times New Roman" pitchFamily="18" charset="0"/>
              <a:cs typeface="Times New Roman" pitchFamily="18" charset="0"/>
            </a:endParaRPr>
          </a:p>
          <a:p>
            <a:pPr marL="343080" indent="-342360">
              <a:lnSpc>
                <a:spcPct val="100000"/>
              </a:lnSpc>
              <a:buClr>
                <a:schemeClr val="accent1"/>
              </a:buClr>
              <a:buFont typeface="Times New Roman" pitchFamily="18" charset="0"/>
              <a:buChar char="‣"/>
            </a:pPr>
            <a:r>
              <a:rPr lang="en-IN" sz="2000" b="0" strike="noStrike" spc="-1" dirty="0" smtClean="0">
                <a:solidFill>
                  <a:srgbClr val="000000"/>
                </a:solidFill>
                <a:uFill>
                  <a:solidFill>
                    <a:srgbClr val="FFFFFF"/>
                  </a:solidFill>
                </a:uFill>
                <a:latin typeface="Times New Roman" pitchFamily="18" charset="0"/>
                <a:cs typeface="Times New Roman" pitchFamily="18" charset="0"/>
              </a:rPr>
              <a:t>However</a:t>
            </a:r>
            <a:r>
              <a:rPr lang="en-IN" sz="2000" b="0" strike="noStrike" spc="-1" dirty="0">
                <a:solidFill>
                  <a:srgbClr val="000000"/>
                </a:solidFill>
                <a:uFill>
                  <a:solidFill>
                    <a:srgbClr val="FFFFFF"/>
                  </a:solidFill>
                </a:uFill>
                <a:latin typeface="Times New Roman" pitchFamily="18" charset="0"/>
                <a:cs typeface="Times New Roman" pitchFamily="18" charset="0"/>
              </a:rPr>
              <a:t>, we consider only prepositions as spatial indicator in this work.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Spatial-0 or Non-spatial/Geo-spatial-1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40</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Experiment-4</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0.88685524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0.99812734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0.89554531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0.93920705</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0.86352148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0.99902534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0.87122417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0.92634433</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0.86882453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0.99934683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0.8750676</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0.92952612</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Geo-spatial-2, Spatial-1, Non-spatial-0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41</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Experiment-1</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852273" y="3240258"/>
          <a:ext cx="7462138" cy="2514602"/>
        </p:xfrm>
        <a:graphic>
          <a:graphicData uri="http://schemas.openxmlformats.org/drawingml/2006/table">
            <a:tbl>
              <a:tblPr firstRow="1" bandRow="1">
                <a:tableStyleId>{5C22544A-7EE6-4342-B048-85BDC9FD1C3A}</a:tableStyleId>
              </a:tblPr>
              <a:tblGrid>
                <a:gridCol w="533395"/>
                <a:gridCol w="818895"/>
                <a:gridCol w="547251"/>
                <a:gridCol w="810493"/>
                <a:gridCol w="678872"/>
                <a:gridCol w="678872"/>
                <a:gridCol w="678872"/>
                <a:gridCol w="678872"/>
                <a:gridCol w="678872"/>
                <a:gridCol w="678872"/>
                <a:gridCol w="678872"/>
              </a:tblGrid>
              <a:tr h="833459">
                <a:tc>
                  <a:txBody>
                    <a:bodyPr/>
                    <a:lstStyle/>
                    <a:p>
                      <a:pPr algn="l" fontAlgn="b"/>
                      <a:r>
                        <a:rPr lang="en-US" sz="1200" b="0" i="0" u="none" strike="noStrike" dirty="0">
                          <a:latin typeface="Times New Roman" pitchFamily="18" charset="0"/>
                          <a:cs typeface="Times New Roman" pitchFamily="18" charset="0"/>
                        </a:rPr>
                        <a:t>Test </a:t>
                      </a:r>
                      <a:r>
                        <a:rPr lang="en-US" sz="1200" b="0" i="0" u="none" strike="noStrike" dirty="0" smtClean="0">
                          <a:latin typeface="Times New Roman" pitchFamily="18" charset="0"/>
                          <a:cs typeface="Times New Roman" pitchFamily="18" charset="0"/>
                        </a:rPr>
                        <a:t>Data</a:t>
                      </a:r>
                      <a:endParaRPr lang="en-US" sz="1200" b="0"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P for Non-spatial</a:t>
                      </a:r>
                    </a:p>
                  </a:txBody>
                  <a:tcPr marL="9525" marR="9525" marT="9525" marB="0" anchor="b"/>
                </a:tc>
                <a:tc>
                  <a:txBody>
                    <a:bodyPr/>
                    <a:lstStyle/>
                    <a:p>
                      <a:pPr algn="l" fontAlgn="b"/>
                      <a:r>
                        <a:rPr lang="en-US" sz="1200" b="0" i="0" u="none" strike="noStrike" dirty="0">
                          <a:latin typeface="Times New Roman" pitchFamily="18" charset="0"/>
                          <a:cs typeface="Times New Roman" pitchFamily="18" charset="0"/>
                        </a:rPr>
                        <a:t>P for 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P for Geo-spatial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 for Non-spatial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 for 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 for Geo-spatial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 for Non-spatial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 for 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 for Geo-spatial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A</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0.80154899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0.98333333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0.58773387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0.53452611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0.0310288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0.91790205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0.64060867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0.05944373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0.71627095</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0.64911718</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0.78667394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0.96666667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0.57569577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0.50732195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0.02365341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0.91980439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0.61611289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0.04590265</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0.70797917</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0.63381673</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0.853243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0.79630952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0.53559541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0.51801004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0.02260003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0.95548777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0.64442187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0.04382836</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0.68623057</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0.62255491</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Non-spatial-0 or 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42</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Experiment-2</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4478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000" b="0" i="0" u="none" strike="noStrike" dirty="0">
                          <a:latin typeface="Arial"/>
                        </a:rPr>
                        <a:t>Test </a:t>
                      </a:r>
                      <a:r>
                        <a:rPr lang="en-US" sz="1000" b="0" i="0" u="none" strike="noStrike" dirty="0" smtClean="0">
                          <a:latin typeface="Arial"/>
                        </a:rPr>
                        <a:t>Data</a:t>
                      </a:r>
                      <a:endParaRPr lang="en-US" sz="1000" b="0" i="0" u="none" strike="noStrike" dirty="0">
                        <a:latin typeface="Arial"/>
                      </a:endParaRPr>
                    </a:p>
                  </a:txBody>
                  <a:tcPr marL="9525" marR="9525" marT="9525" marB="0" anchor="b"/>
                </a:tc>
                <a:tc>
                  <a:txBody>
                    <a:bodyPr/>
                    <a:lstStyle/>
                    <a:p>
                      <a:pPr algn="l" fontAlgn="b"/>
                      <a:r>
                        <a:rPr lang="en-US" sz="1000" b="0" i="0" u="none" strike="noStrike">
                          <a:latin typeface="Arial"/>
                        </a:rPr>
                        <a:t>P</a:t>
                      </a:r>
                    </a:p>
                  </a:txBody>
                  <a:tcPr marL="9525" marR="9525" marT="9525" marB="0" anchor="b"/>
                </a:tc>
                <a:tc>
                  <a:txBody>
                    <a:bodyPr/>
                    <a:lstStyle/>
                    <a:p>
                      <a:pPr algn="l" fontAlgn="b"/>
                      <a:r>
                        <a:rPr lang="en-US" sz="1000" b="0" i="0" u="none" strike="noStrike">
                          <a:latin typeface="Arial"/>
                        </a:rPr>
                        <a:t>R</a:t>
                      </a:r>
                    </a:p>
                  </a:txBody>
                  <a:tcPr marL="9525" marR="9525" marT="9525" marB="0" anchor="b"/>
                </a:tc>
                <a:tc>
                  <a:txBody>
                    <a:bodyPr/>
                    <a:lstStyle/>
                    <a:p>
                      <a:pPr algn="l" fontAlgn="b"/>
                      <a:r>
                        <a:rPr lang="en-US" sz="1000" b="0" i="0" u="none" strike="noStrike">
                          <a:latin typeface="Arial"/>
                        </a:rPr>
                        <a:t>A</a:t>
                      </a:r>
                    </a:p>
                  </a:txBody>
                  <a:tcPr marL="9525" marR="9525" marT="9525" marB="0" anchor="b"/>
                </a:tc>
                <a:tc>
                  <a:txBody>
                    <a:bodyPr/>
                    <a:lstStyle/>
                    <a:p>
                      <a:pPr algn="l" fontAlgn="b"/>
                      <a:r>
                        <a:rPr lang="en-US" sz="1000" b="0" i="0" u="none" strike="noStrike">
                          <a:latin typeface="Arial"/>
                        </a:rPr>
                        <a:t>F1</a:t>
                      </a:r>
                    </a:p>
                  </a:txBody>
                  <a:tcPr marL="9525" marR="9525" marT="9525" marB="0" anchor="b"/>
                </a:tc>
              </a:tr>
              <a:tr h="370840">
                <a:tc>
                  <a:txBody>
                    <a:bodyPr/>
                    <a:lstStyle/>
                    <a:p>
                      <a:pPr algn="r" fontAlgn="b"/>
                      <a:r>
                        <a:rPr lang="en-US" sz="1000" b="0" i="0" u="none" strike="noStrike">
                          <a:latin typeface="Arial"/>
                        </a:rPr>
                        <a:t>0.1</a:t>
                      </a:r>
                    </a:p>
                  </a:txBody>
                  <a:tcPr marL="9525" marR="9525" marT="9525" marB="0" anchor="b"/>
                </a:tc>
                <a:tc>
                  <a:txBody>
                    <a:bodyPr/>
                    <a:lstStyle/>
                    <a:p>
                      <a:pPr algn="r" fontAlgn="b"/>
                      <a:r>
                        <a:rPr lang="en-US" sz="1000" b="0" i="0" u="none" strike="noStrike" dirty="0">
                          <a:latin typeface="Arial"/>
                        </a:rPr>
                        <a:t>0.68643152</a:t>
                      </a:r>
                    </a:p>
                  </a:txBody>
                  <a:tcPr marL="9525" marR="9525" marT="9525" marB="0" anchor="b"/>
                </a:tc>
                <a:tc>
                  <a:txBody>
                    <a:bodyPr/>
                    <a:lstStyle/>
                    <a:p>
                      <a:pPr algn="r" fontAlgn="b"/>
                      <a:r>
                        <a:rPr lang="en-US" sz="1000" b="0" i="0" u="none" strike="noStrike">
                          <a:latin typeface="Arial"/>
                        </a:rPr>
                        <a:t>0.96072679</a:t>
                      </a:r>
                    </a:p>
                  </a:txBody>
                  <a:tcPr marL="9525" marR="9525" marT="9525" marB="0" anchor="b"/>
                </a:tc>
                <a:tc>
                  <a:txBody>
                    <a:bodyPr/>
                    <a:lstStyle/>
                    <a:p>
                      <a:pPr algn="r" fontAlgn="b"/>
                      <a:r>
                        <a:rPr lang="en-US" sz="1000" b="0" i="0" u="none" strike="noStrike">
                          <a:latin typeface="Arial"/>
                        </a:rPr>
                        <a:t>0.69798548</a:t>
                      </a:r>
                    </a:p>
                  </a:txBody>
                  <a:tcPr marL="9525" marR="9525" marT="9525" marB="0" anchor="b"/>
                </a:tc>
                <a:tc>
                  <a:txBody>
                    <a:bodyPr/>
                    <a:lstStyle/>
                    <a:p>
                      <a:pPr algn="r" fontAlgn="b"/>
                      <a:r>
                        <a:rPr lang="en-US" sz="1000" b="0" i="0" u="none" strike="noStrike" dirty="0">
                          <a:latin typeface="Arial"/>
                        </a:rPr>
                        <a:t>0.80053218</a:t>
                      </a:r>
                    </a:p>
                  </a:txBody>
                  <a:tcPr marL="9525" marR="9525" marT="9525" marB="0" anchor="b"/>
                </a:tc>
              </a:tr>
              <a:tr h="370840">
                <a:tc>
                  <a:txBody>
                    <a:bodyPr/>
                    <a:lstStyle/>
                    <a:p>
                      <a:pPr algn="r" fontAlgn="b"/>
                      <a:r>
                        <a:rPr lang="en-US" sz="1000" b="0" i="0" u="none" strike="noStrike">
                          <a:latin typeface="Arial"/>
                        </a:rPr>
                        <a:t>0.2</a:t>
                      </a:r>
                    </a:p>
                  </a:txBody>
                  <a:tcPr marL="9525" marR="9525" marT="9525" marB="0" anchor="b"/>
                </a:tc>
                <a:tc>
                  <a:txBody>
                    <a:bodyPr/>
                    <a:lstStyle/>
                    <a:p>
                      <a:pPr algn="r" fontAlgn="b"/>
                      <a:r>
                        <a:rPr lang="en-US" sz="1000" b="0" i="0" u="none" strike="noStrike" dirty="0">
                          <a:latin typeface="Arial"/>
                        </a:rPr>
                        <a:t>0.69611092</a:t>
                      </a:r>
                    </a:p>
                  </a:txBody>
                  <a:tcPr marL="9525" marR="9525" marT="9525" marB="0" anchor="b"/>
                </a:tc>
                <a:tc>
                  <a:txBody>
                    <a:bodyPr/>
                    <a:lstStyle/>
                    <a:p>
                      <a:pPr algn="r" fontAlgn="b"/>
                      <a:r>
                        <a:rPr lang="en-US" sz="1000" b="0" i="0" u="none" strike="noStrike">
                          <a:latin typeface="Arial"/>
                        </a:rPr>
                        <a:t>0.96171552</a:t>
                      </a:r>
                    </a:p>
                  </a:txBody>
                  <a:tcPr marL="9525" marR="9525" marT="9525" marB="0" anchor="b"/>
                </a:tc>
                <a:tc>
                  <a:txBody>
                    <a:bodyPr/>
                    <a:lstStyle/>
                    <a:p>
                      <a:pPr algn="r" fontAlgn="b"/>
                      <a:r>
                        <a:rPr lang="en-US" sz="1000" b="0" i="0" u="none" strike="noStrike">
                          <a:latin typeface="Arial"/>
                        </a:rPr>
                        <a:t>0.70566388</a:t>
                      </a:r>
                    </a:p>
                  </a:txBody>
                  <a:tcPr marL="9525" marR="9525" marT="9525" marB="0" anchor="b"/>
                </a:tc>
                <a:tc>
                  <a:txBody>
                    <a:bodyPr/>
                    <a:lstStyle/>
                    <a:p>
                      <a:pPr algn="r" fontAlgn="b"/>
                      <a:r>
                        <a:rPr lang="en-US" sz="1000" b="0" i="0" u="none" strike="noStrike" dirty="0">
                          <a:latin typeface="Arial"/>
                        </a:rPr>
                        <a:t>0.80751318</a:t>
                      </a:r>
                    </a:p>
                  </a:txBody>
                  <a:tcPr marL="9525" marR="9525" marT="9525" marB="0" anchor="b"/>
                </a:tc>
              </a:tr>
              <a:tr h="370840">
                <a:tc>
                  <a:txBody>
                    <a:bodyPr/>
                    <a:lstStyle/>
                    <a:p>
                      <a:pPr algn="r" fontAlgn="b"/>
                      <a:r>
                        <a:rPr lang="en-US" sz="1000" b="0" i="0" u="none" strike="noStrike">
                          <a:latin typeface="Arial"/>
                        </a:rPr>
                        <a:t>0.3</a:t>
                      </a:r>
                    </a:p>
                  </a:txBody>
                  <a:tcPr marL="9525" marR="9525" marT="9525" marB="0" anchor="b"/>
                </a:tc>
                <a:tc>
                  <a:txBody>
                    <a:bodyPr/>
                    <a:lstStyle/>
                    <a:p>
                      <a:pPr algn="r" fontAlgn="b"/>
                      <a:r>
                        <a:rPr lang="en-US" sz="1000" b="0" i="0" u="none" strike="noStrike" dirty="0">
                          <a:latin typeface="Arial"/>
                        </a:rPr>
                        <a:t>0.69830466</a:t>
                      </a:r>
                    </a:p>
                  </a:txBody>
                  <a:tcPr marL="9525" marR="9525" marT="9525" marB="0" anchor="b"/>
                </a:tc>
                <a:tc>
                  <a:txBody>
                    <a:bodyPr/>
                    <a:lstStyle/>
                    <a:p>
                      <a:pPr algn="r" fontAlgn="b"/>
                      <a:r>
                        <a:rPr lang="en-US" sz="1000" b="0" i="0" u="none" strike="noStrike">
                          <a:latin typeface="Arial"/>
                        </a:rPr>
                        <a:t>0.96279296</a:t>
                      </a:r>
                    </a:p>
                  </a:txBody>
                  <a:tcPr marL="9525" marR="9525" marT="9525" marB="0" anchor="b"/>
                </a:tc>
                <a:tc>
                  <a:txBody>
                    <a:bodyPr/>
                    <a:lstStyle/>
                    <a:p>
                      <a:pPr algn="r" fontAlgn="b"/>
                      <a:r>
                        <a:rPr lang="en-US" sz="1000" b="0" i="0" u="none" strike="noStrike">
                          <a:latin typeface="Arial"/>
                        </a:rPr>
                        <a:t>0.70830956</a:t>
                      </a:r>
                    </a:p>
                  </a:txBody>
                  <a:tcPr marL="9525" marR="9525" marT="9525" marB="0" anchor="b"/>
                </a:tc>
                <a:tc>
                  <a:txBody>
                    <a:bodyPr/>
                    <a:lstStyle/>
                    <a:p>
                      <a:pPr algn="r" fontAlgn="b"/>
                      <a:r>
                        <a:rPr lang="en-US" sz="1000" b="0" i="0" u="none" strike="noStrike" dirty="0">
                          <a:latin typeface="Arial"/>
                        </a:rPr>
                        <a:t>0.80937832</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Non-spatial/Spatial-0 or Geo-spatial-1</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43</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Experiment-3</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447800" y="3200400"/>
          <a:ext cx="6096000" cy="14376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 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dirty="0">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0.73638693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0.76900704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0.7473508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0.75192523</a:t>
                      </a:r>
                    </a:p>
                  </a:txBody>
                  <a:tcPr marL="9525" marR="9525" marT="9525" marB="0" anchor="b"/>
                </a:tc>
              </a:tr>
              <a:tr h="32512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0.71651257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0.76907052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0.73926483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0.74153627</a:t>
                      </a:r>
                    </a:p>
                  </a:txBody>
                  <a:tcPr marL="9525" marR="9525" marT="9525" marB="0" anchor="b"/>
                </a:tc>
              </a:tr>
              <a:tr h="370840">
                <a:tc>
                  <a:txBody>
                    <a:bodyPr/>
                    <a:lstStyle/>
                    <a:p>
                      <a:pPr algn="r" fontAlgn="b"/>
                      <a:r>
                        <a:rPr lang="en-US" sz="1200" b="0" i="0" u="none" strike="noStrike" dirty="0">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0.71804216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0.76887847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0.73918203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0.74246154</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Spatial-0 or Non-spatial/Geo-spatial-1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44</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Experiment-4</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0.85724054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0.99901418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0.8572667</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0.92269761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0.85304804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0.99935569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0.85312354</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0.92038107</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0.85694147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0.9995477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0.85708422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0.92275187</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both the hold-out validation and randomized cross-validation methods implemented by </a:t>
            </a:r>
            <a:r>
              <a:rPr lang="en-US" sz="2000" dirty="0" smtClean="0">
                <a:latin typeface="Times New Roman" pitchFamily="18" charset="0"/>
                <a:cs typeface="Times New Roman" pitchFamily="18" charset="0"/>
              </a:rPr>
              <a:t>us, </a:t>
            </a:r>
            <a:r>
              <a:rPr lang="en-US" sz="2000" dirty="0" smtClean="0">
                <a:latin typeface="Times New Roman" pitchFamily="18" charset="0"/>
                <a:cs typeface="Times New Roman" pitchFamily="18" charset="0"/>
              </a:rPr>
              <a:t>from the F1 </a:t>
            </a:r>
            <a:r>
              <a:rPr lang="en-US" sz="2000" dirty="0" smtClean="0">
                <a:latin typeface="Times New Roman" pitchFamily="18" charset="0"/>
                <a:cs typeface="Times New Roman" pitchFamily="18" charset="0"/>
              </a:rPr>
              <a:t>values, </a:t>
            </a:r>
            <a:r>
              <a:rPr lang="en-US" sz="2000" dirty="0" smtClean="0">
                <a:latin typeface="Times New Roman" pitchFamily="18" charset="0"/>
                <a:cs typeface="Times New Roman" pitchFamily="18" charset="0"/>
              </a:rPr>
              <a:t>we can say the results were not very satisfactory. But then again, we used only Kordjamshidi et. al. features.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triggered us to include a new feature to the existing ones for our job.</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45</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Analysis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From the already extracted features we could already tell if a certain expression is geographical place name or geographical place type.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Using the </a:t>
            </a:r>
            <a:r>
              <a:rPr lang="en-US" sz="2000" dirty="0" err="1" smtClean="0">
                <a:latin typeface="Times New Roman" pitchFamily="18" charset="0"/>
                <a:cs typeface="Times New Roman" pitchFamily="18" charset="0"/>
              </a:rPr>
              <a:t>GeoNames</a:t>
            </a:r>
            <a:r>
              <a:rPr lang="en-US" sz="2000" dirty="0" smtClean="0">
                <a:latin typeface="Times New Roman" pitchFamily="18" charset="0"/>
                <a:cs typeface="Times New Roman" pitchFamily="18" charset="0"/>
              </a:rPr>
              <a:t> geographical database with the help of the said features we could tell if an expression is a feature type or geographical place name by a simple OR operation.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included this new feature and conducted the same set of experiments.</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46</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Inclusion of a New Feature for Geospatial Natural Language Detection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extend the method discussed before to add additional features that indicate whether a place name or a geographic place type is present in the expression that includes the target preposition.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 presence of a place name is detected with the </a:t>
            </a:r>
            <a:r>
              <a:rPr lang="en-US" sz="2000" dirty="0" err="1" smtClean="0">
                <a:latin typeface="Times New Roman" pitchFamily="18" charset="0"/>
                <a:cs typeface="Times New Roman" pitchFamily="18" charset="0"/>
              </a:rPr>
              <a:t>GeoNames</a:t>
            </a:r>
            <a:r>
              <a:rPr lang="en-US" sz="2000" dirty="0" smtClean="0">
                <a:latin typeface="Times New Roman" pitchFamily="18" charset="0"/>
                <a:cs typeface="Times New Roman" pitchFamily="18" charset="0"/>
              </a:rPr>
              <a:t> gazetteer , while the presence of a place type is detected with a dictionary of geographic place types.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Expat application was used to generate these features (location and geographic feature type patterns).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features were generated on sentence level.</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47</a:t>
            </a:fld>
            <a:endParaRPr lang="en-US"/>
          </a:p>
        </p:txBody>
      </p:sp>
      <p:sp>
        <p:nvSpPr>
          <p:cNvPr id="5" name="Title 4"/>
          <p:cNvSpPr>
            <a:spLocks noGrp="1"/>
          </p:cNvSpPr>
          <p:nvPr>
            <p:ph type="title"/>
          </p:nvPr>
        </p:nvSpPr>
        <p:spPr/>
        <p:txBody>
          <a:bodyPr>
            <a:normAutofit/>
          </a:bodyPr>
          <a:lstStyle/>
          <a:p>
            <a:r>
              <a:rPr lang="en-US" dirty="0" smtClean="0">
                <a:latin typeface="Times New Roman" pitchFamily="18" charset="0"/>
                <a:cs typeface="Times New Roman" pitchFamily="18" charset="0"/>
              </a:rPr>
              <a:t>Expat at </a:t>
            </a:r>
            <a:r>
              <a:rPr lang="en-US" dirty="0" smtClean="0">
                <a:latin typeface="Times New Roman" pitchFamily="18" charset="0"/>
                <a:cs typeface="Times New Roman" pitchFamily="18" charset="0"/>
              </a:rPr>
              <a:t>Sentence Level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Geo-spatial-2, Spatial-1, Non-spatial-0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48</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Experiment-1</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852273" y="3240258"/>
          <a:ext cx="7462138" cy="2514602"/>
        </p:xfrm>
        <a:graphic>
          <a:graphicData uri="http://schemas.openxmlformats.org/drawingml/2006/table">
            <a:tbl>
              <a:tblPr firstRow="1" bandRow="1">
                <a:tableStyleId>{5C22544A-7EE6-4342-B048-85BDC9FD1C3A}</a:tableStyleId>
              </a:tblPr>
              <a:tblGrid>
                <a:gridCol w="533395"/>
                <a:gridCol w="818895"/>
                <a:gridCol w="547251"/>
                <a:gridCol w="810493"/>
                <a:gridCol w="678872"/>
                <a:gridCol w="678872"/>
                <a:gridCol w="678872"/>
                <a:gridCol w="678872"/>
                <a:gridCol w="678872"/>
                <a:gridCol w="678872"/>
                <a:gridCol w="678872"/>
              </a:tblGrid>
              <a:tr h="833459">
                <a:tc>
                  <a:txBody>
                    <a:bodyPr/>
                    <a:lstStyle/>
                    <a:p>
                      <a:pPr algn="l" fontAlgn="b"/>
                      <a:r>
                        <a:rPr lang="en-US" sz="1200" b="1" i="0" u="none" strike="noStrike" dirty="0">
                          <a:latin typeface="Times New Roman" pitchFamily="18" charset="0"/>
                          <a:cs typeface="Times New Roman" pitchFamily="18" charset="0"/>
                        </a:rPr>
                        <a:t>Test Data</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P for Non-spatial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P for 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P for Geo-spatial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R for Non-spatial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R for 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R for Geo-spatial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F1 for Non-spatial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F1 for 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F1 for Geo-spatial</a:t>
                      </a:r>
                    </a:p>
                  </a:txBody>
                  <a:tcPr marL="9525" marR="9525" marT="9525" marB="0" anchor="b"/>
                </a:tc>
                <a:tc>
                  <a:txBody>
                    <a:bodyPr/>
                    <a:lstStyle/>
                    <a:p>
                      <a:pPr algn="l" fontAlgn="b"/>
                      <a:r>
                        <a:rPr lang="en-US" sz="1200" b="1" i="0" u="none" strike="noStrike" dirty="0">
                          <a:latin typeface="Times New Roman" pitchFamily="18" charset="0"/>
                          <a:cs typeface="Times New Roman" pitchFamily="18" charset="0"/>
                        </a:rPr>
                        <a:t>A</a:t>
                      </a:r>
                    </a:p>
                  </a:txBody>
                  <a:tcPr marL="9525" marR="9525" marT="9525" marB="0" anchor="b"/>
                </a:tc>
              </a:tr>
              <a:tr h="560381">
                <a:tc>
                  <a:txBody>
                    <a:bodyPr/>
                    <a:lstStyle/>
                    <a:p>
                      <a:pPr algn="r" fontAlgn="b"/>
                      <a:r>
                        <a:rPr lang="en-US" sz="1200" b="0" i="0" u="none" strike="noStrike" dirty="0">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0.83636364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0.66390041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0.56097561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0.05633803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0.95808383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0.67153285</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0.10666667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0.78431373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0.70967742</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0.81063123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0.85714286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0.61684211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0.50205761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0.03614458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0.9669967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0.62007624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0.06936416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0.75321337</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0.6645469</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0.73770492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0.83333333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0.63083766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0.50561798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0.04807692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0.91603875</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0.09090909</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0.74714662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0.66035695</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Non-spatial-0 or 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49</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Experiment-2</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4478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0.74626866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0.98522167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0.78341014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0.8492569</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0.71455399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0.98447607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0.74960254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0.82807399</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0.72197309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0.96655232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0.74472688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0.82654932</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aim to classify natural language expressions into 3 mutually exclusive classes.</a:t>
            </a:r>
          </a:p>
          <a:p>
            <a:pPr lvl="1"/>
            <a:r>
              <a:rPr lang="en-US" sz="1800" dirty="0" smtClean="0">
                <a:latin typeface="Times New Roman" pitchFamily="18" charset="0"/>
                <a:cs typeface="Times New Roman" pitchFamily="18" charset="0"/>
              </a:rPr>
              <a:t>Class-2: Geospatial expressions</a:t>
            </a:r>
          </a:p>
          <a:p>
            <a:pPr lvl="1"/>
            <a:r>
              <a:rPr lang="en-US" sz="1800" dirty="0" smtClean="0">
                <a:latin typeface="Times New Roman" pitchFamily="18" charset="0"/>
                <a:cs typeface="Times New Roman" pitchFamily="18" charset="0"/>
              </a:rPr>
              <a:t>Class-1: Spatial but not geospatial expressions </a:t>
            </a:r>
          </a:p>
          <a:p>
            <a:pPr lvl="1"/>
            <a:r>
              <a:rPr lang="en-US" sz="1800" dirty="0" smtClean="0">
                <a:latin typeface="Times New Roman" pitchFamily="18" charset="0"/>
                <a:cs typeface="Times New Roman" pitchFamily="18" charset="0"/>
              </a:rPr>
              <a:t>Class-0: Non-spatial expressions</a:t>
            </a:r>
          </a:p>
          <a:p>
            <a:pPr lvl="1"/>
            <a:endParaRPr lang="en-US" sz="1800"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a:t>
            </a:fld>
            <a:endParaRPr lang="en-US"/>
          </a:p>
        </p:txBody>
      </p:sp>
      <p:sp>
        <p:nvSpPr>
          <p:cNvPr id="5" name="Title 4"/>
          <p:cNvSpPr>
            <a:spLocks noGrp="1"/>
          </p:cNvSpPr>
          <p:nvPr>
            <p:ph type="title"/>
          </p:nvPr>
        </p:nvSpPr>
        <p:spPr>
          <a:xfrm>
            <a:off x="457200" y="228600"/>
            <a:ext cx="8229600" cy="1143000"/>
          </a:xfrm>
        </p:spPr>
        <p:txBody>
          <a:bodyPr>
            <a:normAutofit fontScale="90000"/>
          </a:bodyPr>
          <a:lstStyle/>
          <a:p>
            <a:r>
              <a:rPr lang="en-US" sz="4400" dirty="0" smtClean="0">
                <a:latin typeface="Times New Roman" pitchFamily="18" charset="0"/>
                <a:cs typeface="Times New Roman" pitchFamily="18" charset="0"/>
              </a:rPr>
              <a:t>Detecting Geospatial Natural Language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Non-spatial/Spatial-0 or Geo-spatial-1</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50</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Experiment-3</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4478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0.77492877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0.8119403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0.78341014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0.79300292</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0.7754173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0.84184514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0.80683625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0.80726698</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0.80941447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0.75806452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0.78907518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0.78289839</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Spatial-0 or Non-spatial/Geo-spatial-1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51</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hold-out validation for Experiment-4</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0.88685524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0.99812734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0.89554531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0.93920705</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0.86424958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0.99902534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0.87201908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0.92676311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0.86931818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0.99934683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0.87560844</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0.92980857</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Geo-spatial-2, Spatial-1, Non-spatial-0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52</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Experiment-1</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852273" y="3240258"/>
          <a:ext cx="7462138" cy="2514602"/>
        </p:xfrm>
        <a:graphic>
          <a:graphicData uri="http://schemas.openxmlformats.org/drawingml/2006/table">
            <a:tbl>
              <a:tblPr firstRow="1" bandRow="1">
                <a:tableStyleId>{5C22544A-7EE6-4342-B048-85BDC9FD1C3A}</a:tableStyleId>
              </a:tblPr>
              <a:tblGrid>
                <a:gridCol w="533395"/>
                <a:gridCol w="818895"/>
                <a:gridCol w="547251"/>
                <a:gridCol w="810493"/>
                <a:gridCol w="678872"/>
                <a:gridCol w="678872"/>
                <a:gridCol w="678872"/>
                <a:gridCol w="678872"/>
                <a:gridCol w="678872"/>
                <a:gridCol w="678872"/>
                <a:gridCol w="678872"/>
              </a:tblGrid>
              <a:tr h="833459">
                <a:tc>
                  <a:txBody>
                    <a:bodyPr/>
                    <a:lstStyle/>
                    <a:p>
                      <a:pPr algn="l" fontAlgn="b"/>
                      <a:r>
                        <a:rPr lang="en-US" sz="1200" b="0" i="0" u="none" strike="noStrike" dirty="0">
                          <a:latin typeface="Times New Roman" pitchFamily="18" charset="0"/>
                          <a:cs typeface="Times New Roman" pitchFamily="18" charset="0"/>
                        </a:rPr>
                        <a:t>Test </a:t>
                      </a:r>
                      <a:r>
                        <a:rPr lang="en-US" sz="1200" b="0" i="0" u="none" strike="noStrike" dirty="0" smtClean="0">
                          <a:latin typeface="Times New Roman" pitchFamily="18" charset="0"/>
                          <a:cs typeface="Times New Roman" pitchFamily="18" charset="0"/>
                        </a:rPr>
                        <a:t>Data</a:t>
                      </a:r>
                      <a:endParaRPr lang="en-US" sz="1200" b="0"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P for Non-spatial</a:t>
                      </a:r>
                    </a:p>
                  </a:txBody>
                  <a:tcPr marL="9525" marR="9525" marT="9525" marB="0" anchor="b"/>
                </a:tc>
                <a:tc>
                  <a:txBody>
                    <a:bodyPr/>
                    <a:lstStyle/>
                    <a:p>
                      <a:pPr algn="l" fontAlgn="b"/>
                      <a:r>
                        <a:rPr lang="en-US" sz="1200" b="0" i="0" u="none" strike="noStrike" dirty="0">
                          <a:latin typeface="Times New Roman" pitchFamily="18" charset="0"/>
                          <a:cs typeface="Times New Roman" pitchFamily="18" charset="0"/>
                        </a:rPr>
                        <a:t>P for 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P for Geo-spatial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 for Non-spatial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 for 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 for Geo-spatial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 for Non-spatial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 for 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 for Geo-spatial</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A</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0.80606247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0.60127611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0.5171566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0.02737902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0.93146497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0.62885762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0.05294087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0.73036475</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0.65664202</a:t>
                      </a:r>
                    </a:p>
                  </a:txBody>
                  <a:tcPr marL="9525" marR="9525" marT="9525" marB="0" anchor="b"/>
                </a:tc>
              </a:tr>
              <a:tr h="560381">
                <a:tc>
                  <a:txBody>
                    <a:bodyPr/>
                    <a:lstStyle/>
                    <a:p>
                      <a:pPr algn="r" fontAlgn="b"/>
                      <a:r>
                        <a:rPr lang="en-US" sz="1200" b="0" i="0" u="none" strike="noStrike" dirty="0">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0.81678829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0.58763847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0.53236391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0.0208633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0.93760277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0.64424054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0.04065691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0.72196353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0.65132237</a:t>
                      </a:r>
                    </a:p>
                  </a:txBody>
                  <a:tcPr marL="9525" marR="9525" marT="9525" marB="0" anchor="b"/>
                </a:tc>
              </a:tr>
              <a:tr h="560381">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0.86182581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0.88415584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0.53362215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0.5218974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0.03209465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0.96473633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0.64974663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0.06174578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0.68703216</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0.62488065</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Non-spatial-0 or 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53</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Experiment-2</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4478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0" i="0" u="none" strike="noStrike" dirty="0">
                          <a:latin typeface="Times New Roman" pitchFamily="18" charset="0"/>
                          <a:cs typeface="Times New Roman" pitchFamily="18" charset="0"/>
                        </a:rPr>
                        <a:t>Test </a:t>
                      </a:r>
                      <a:r>
                        <a:rPr lang="en-US" sz="1200" b="0" i="0" u="none" strike="noStrike" dirty="0" smtClean="0">
                          <a:latin typeface="Times New Roman" pitchFamily="18" charset="0"/>
                          <a:cs typeface="Times New Roman" pitchFamily="18" charset="0"/>
                        </a:rPr>
                        <a:t>Data</a:t>
                      </a:r>
                      <a:endParaRPr lang="en-US" sz="1200" b="0"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0.70378084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0.96551739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0.71738398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0.81387307</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0.70789222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0.96498583</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0.71913798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0.81664224</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0.697205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0.96858305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0.71108082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0.81071284</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Non-spatial/Spatial-0 or Geo-spatial-1</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54</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Experiment-3</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447800" y="3200400"/>
          <a:ext cx="6096000" cy="14376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1" i="0" u="none" strike="noStrike" dirty="0">
                          <a:latin typeface="Times New Roman" pitchFamily="18" charset="0"/>
                          <a:cs typeface="Times New Roman" pitchFamily="18" charset="0"/>
                        </a:rPr>
                        <a:t>Test </a:t>
                      </a:r>
                      <a:r>
                        <a:rPr lang="en-US" sz="1200" b="1" i="0" u="none" strike="noStrike" dirty="0" smtClean="0">
                          <a:latin typeface="Times New Roman" pitchFamily="18" charset="0"/>
                          <a:cs typeface="Times New Roman" pitchFamily="18" charset="0"/>
                        </a:rPr>
                        <a:t> Data</a:t>
                      </a:r>
                      <a:endParaRPr lang="en-US" sz="1200" b="1"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1"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dirty="0">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0.72497248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0.79517865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0.75790232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0.75829947</a:t>
                      </a:r>
                    </a:p>
                  </a:txBody>
                  <a:tcPr marL="9525" marR="9525" marT="9525" marB="0" anchor="b"/>
                </a:tc>
              </a:tr>
              <a:tr h="32512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0.73553831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0.80397168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0.7606323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0.7678808</a:t>
                      </a:r>
                    </a:p>
                  </a:txBody>
                  <a:tcPr marL="9525" marR="9525" marT="9525" marB="0" anchor="b"/>
                </a:tc>
              </a:tr>
              <a:tr h="370840">
                <a:tc>
                  <a:txBody>
                    <a:bodyPr/>
                    <a:lstStyle/>
                    <a:p>
                      <a:pPr algn="r" fontAlgn="b"/>
                      <a:r>
                        <a:rPr lang="en-US" sz="1200" b="0" i="0" u="none" strike="noStrike" dirty="0">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0.72628516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0.80039122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0.75457286</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0.76105267</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Spatial-0 or Non-spatial/Geo-spatial-1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P-Precision, R-Recall, A-Accuracy</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55</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of cross validation for Experiment-4</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1524000" y="32004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l" fontAlgn="b"/>
                      <a:r>
                        <a:rPr lang="en-US" sz="1200" b="0" i="0" u="none" strike="noStrike" dirty="0">
                          <a:latin typeface="Times New Roman" pitchFamily="18" charset="0"/>
                          <a:cs typeface="Times New Roman" pitchFamily="18" charset="0"/>
                        </a:rPr>
                        <a:t>Test </a:t>
                      </a:r>
                      <a:r>
                        <a:rPr lang="en-US" sz="1200" b="0" i="0" u="none" strike="noStrike" dirty="0" smtClean="0">
                          <a:latin typeface="Times New Roman" pitchFamily="18" charset="0"/>
                          <a:cs typeface="Times New Roman" pitchFamily="18" charset="0"/>
                        </a:rPr>
                        <a:t>Data</a:t>
                      </a:r>
                      <a:endParaRPr lang="en-US" sz="1200" b="0" i="0" u="none" strike="noStrike" dirty="0">
                        <a:latin typeface="Times New Roman" pitchFamily="18" charset="0"/>
                        <a:cs typeface="Times New Roman" pitchFamily="18" charset="0"/>
                      </a:endParaRP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P</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R</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A</a:t>
                      </a:r>
                    </a:p>
                  </a:txBody>
                  <a:tcPr marL="9525" marR="9525" marT="9525" marB="0" anchor="b"/>
                </a:tc>
                <a:tc>
                  <a:txBody>
                    <a:bodyPr/>
                    <a:lstStyle/>
                    <a:p>
                      <a:pPr algn="l" fontAlgn="b"/>
                      <a:r>
                        <a:rPr lang="en-US" sz="1200" b="0" i="0" u="none" strike="noStrike">
                          <a:latin typeface="Times New Roman" pitchFamily="18" charset="0"/>
                          <a:cs typeface="Times New Roman" pitchFamily="18" charset="0"/>
                        </a:rPr>
                        <a:t>F1</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0.1</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0.85564312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0.99903356</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0.8557825</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0.92172976</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0.85624304</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0.99955842</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0.85646078</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0.92232977</a:t>
                      </a:r>
                    </a:p>
                  </a:txBody>
                  <a:tcPr marL="9525" marR="9525" marT="9525" marB="0" anchor="b"/>
                </a:tc>
              </a:tr>
              <a:tr h="370840">
                <a:tc>
                  <a:txBody>
                    <a:bodyPr/>
                    <a:lstStyle/>
                    <a:p>
                      <a:pPr algn="r" fontAlgn="b"/>
                      <a:r>
                        <a:rPr lang="en-US" sz="1200" b="0" i="0" u="none" strike="noStrike">
                          <a:latin typeface="Times New Roman" pitchFamily="18" charset="0"/>
                          <a:cs typeface="Times New Roman" pitchFamily="18" charset="0"/>
                        </a:rPr>
                        <a:t>0.3</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0.85623575</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0.99957368</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0.85644174</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0.9223439</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05400"/>
          </a:xfrm>
        </p:spPr>
        <p:txBody>
          <a:bodyPr>
            <a:normAutofit fontScale="25000" lnSpcReduction="20000"/>
          </a:bodyPr>
          <a:lstStyle/>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sz="8000" dirty="0" smtClean="0">
                <a:latin typeface="Times New Roman" pitchFamily="18" charset="0"/>
                <a:cs typeface="Times New Roman" pitchFamily="18" charset="0"/>
              </a:rPr>
              <a:t>The F1measures are comparatively on the better side. Specially, for Experiment-3 we got the following numbers by randomized cross-validation:</a:t>
            </a:r>
            <a:endParaRPr lang="en-US" dirty="0" smtClean="0">
              <a:latin typeface="Times New Roman" pitchFamily="18" charset="0"/>
              <a:cs typeface="Times New Roman" pitchFamily="18" charset="0"/>
            </a:endParaRPr>
          </a:p>
          <a:p>
            <a:pPr lvl="1">
              <a:buNone/>
            </a:pPr>
            <a:r>
              <a:rPr lang="en-US" sz="7200" dirty="0" smtClean="0">
                <a:latin typeface="Times New Roman" pitchFamily="18" charset="0"/>
                <a:cs typeface="Times New Roman" pitchFamily="18" charset="0"/>
              </a:rPr>
              <a:t> 	Test data 0.1:</a:t>
            </a:r>
          </a:p>
          <a:p>
            <a:pPr lvl="2"/>
            <a:r>
              <a:rPr lang="en-US" sz="6400" dirty="0" smtClean="0">
                <a:latin typeface="Times New Roman" pitchFamily="18" charset="0"/>
                <a:cs typeface="Times New Roman" pitchFamily="18" charset="0"/>
              </a:rPr>
              <a:t>Percentage increase in precision : 10.07548</a:t>
            </a:r>
          </a:p>
          <a:p>
            <a:pPr lvl="2"/>
            <a:r>
              <a:rPr lang="en-US" sz="6400" dirty="0" smtClean="0">
                <a:latin typeface="Times New Roman" pitchFamily="18" charset="0"/>
                <a:cs typeface="Times New Roman" pitchFamily="18" charset="0"/>
              </a:rPr>
              <a:t>Percentage increase in recall: 2.615197</a:t>
            </a:r>
          </a:p>
          <a:p>
            <a:pPr lvl="2"/>
            <a:r>
              <a:rPr lang="en-US" sz="6400" dirty="0" smtClean="0">
                <a:latin typeface="Times New Roman" pitchFamily="18" charset="0"/>
                <a:cs typeface="Times New Roman" pitchFamily="18" charset="0"/>
              </a:rPr>
              <a:t>Percentage increase in F1: 6.41167</a:t>
            </a:r>
          </a:p>
          <a:p>
            <a:pPr lvl="2"/>
            <a:r>
              <a:rPr lang="en-US" sz="6400" dirty="0" smtClean="0">
                <a:latin typeface="Times New Roman" pitchFamily="18" charset="0"/>
                <a:cs typeface="Times New Roman" pitchFamily="18" charset="0"/>
              </a:rPr>
              <a:t>Percentage increase in accuracy: 7.51611 </a:t>
            </a:r>
          </a:p>
          <a:p>
            <a:pPr lvl="1">
              <a:buNone/>
            </a:pPr>
            <a:r>
              <a:rPr lang="en-US" sz="5500" dirty="0" smtClean="0">
                <a:latin typeface="Times New Roman" pitchFamily="18" charset="0"/>
                <a:cs typeface="Times New Roman" pitchFamily="18" charset="0"/>
              </a:rPr>
              <a:t/>
            </a:r>
            <a:br>
              <a:rPr lang="en-US" sz="55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Test data 0.2:</a:t>
            </a:r>
          </a:p>
          <a:p>
            <a:pPr lvl="2"/>
            <a:r>
              <a:rPr lang="en-US" sz="6400" dirty="0" smtClean="0">
                <a:latin typeface="Times New Roman" pitchFamily="18" charset="0"/>
                <a:cs typeface="Times New Roman" pitchFamily="18" charset="0"/>
              </a:rPr>
              <a:t>Percentage increase in precision : 10.8725</a:t>
            </a:r>
          </a:p>
          <a:p>
            <a:pPr lvl="2"/>
            <a:r>
              <a:rPr lang="en-US" sz="6400" dirty="0" smtClean="0">
                <a:latin typeface="Times New Roman" pitchFamily="18" charset="0"/>
                <a:cs typeface="Times New Roman" pitchFamily="18" charset="0"/>
              </a:rPr>
              <a:t>Percentage increase in recall: 1.265646</a:t>
            </a:r>
          </a:p>
          <a:p>
            <a:pPr lvl="2"/>
            <a:r>
              <a:rPr lang="en-US" sz="6400" dirty="0" smtClean="0">
                <a:latin typeface="Times New Roman" pitchFamily="18" charset="0"/>
                <a:cs typeface="Times New Roman" pitchFamily="18" charset="0"/>
              </a:rPr>
              <a:t>Percentage increase in F1: 6.21667</a:t>
            </a:r>
          </a:p>
          <a:p>
            <a:pPr lvl="2"/>
            <a:r>
              <a:rPr lang="en-US" sz="6400" dirty="0" smtClean="0">
                <a:latin typeface="Times New Roman" pitchFamily="18" charset="0"/>
                <a:cs typeface="Times New Roman" pitchFamily="18" charset="0"/>
              </a:rPr>
              <a:t>Percentage increase in accuracy: 7.66063</a:t>
            </a:r>
          </a:p>
          <a:p>
            <a:pPr lvl="1">
              <a:buNone/>
            </a:pPr>
            <a:r>
              <a:rPr lang="en-US" sz="5500" dirty="0" smtClean="0">
                <a:latin typeface="Times New Roman" pitchFamily="18" charset="0"/>
                <a:cs typeface="Times New Roman" pitchFamily="18" charset="0"/>
              </a:rPr>
              <a:t/>
            </a:r>
            <a:br>
              <a:rPr lang="en-US" sz="5500" dirty="0" smtClean="0">
                <a:latin typeface="Times New Roman" pitchFamily="18" charset="0"/>
                <a:cs typeface="Times New Roman" pitchFamily="18" charset="0"/>
              </a:rPr>
            </a:br>
            <a:r>
              <a:rPr lang="en-US" sz="7200" dirty="0" smtClean="0">
                <a:latin typeface="Times New Roman" pitchFamily="18" charset="0"/>
                <a:cs typeface="Times New Roman" pitchFamily="18" charset="0"/>
              </a:rPr>
              <a:t>Test data 0.3:</a:t>
            </a:r>
          </a:p>
          <a:p>
            <a:pPr lvl="2"/>
            <a:r>
              <a:rPr lang="en-US" sz="6400" dirty="0" smtClean="0">
                <a:latin typeface="Times New Roman" pitchFamily="18" charset="0"/>
                <a:cs typeface="Times New Roman" pitchFamily="18" charset="0"/>
              </a:rPr>
              <a:t>Percentage increase in precision : 12.99083</a:t>
            </a:r>
          </a:p>
          <a:p>
            <a:pPr lvl="2"/>
            <a:r>
              <a:rPr lang="en-US" sz="6400" dirty="0" smtClean="0">
                <a:latin typeface="Times New Roman" pitchFamily="18" charset="0"/>
                <a:cs typeface="Times New Roman" pitchFamily="18" charset="0"/>
              </a:rPr>
              <a:t>Percentage increase in recall: 0.506114</a:t>
            </a:r>
          </a:p>
          <a:p>
            <a:pPr lvl="2"/>
            <a:r>
              <a:rPr lang="en-US" sz="6400" dirty="0" smtClean="0">
                <a:latin typeface="Times New Roman" pitchFamily="18" charset="0"/>
                <a:cs typeface="Times New Roman" pitchFamily="18" charset="0"/>
              </a:rPr>
              <a:t>Percentage increase in F1: 6.84559</a:t>
            </a:r>
          </a:p>
          <a:p>
            <a:pPr lvl="2"/>
            <a:r>
              <a:rPr lang="en-US" sz="6400" dirty="0" smtClean="0">
                <a:latin typeface="Times New Roman" pitchFamily="18" charset="0"/>
                <a:cs typeface="Times New Roman" pitchFamily="18" charset="0"/>
              </a:rPr>
              <a:t>Percentage increase in accuracy: 7.99815</a:t>
            </a:r>
          </a:p>
          <a:p>
            <a:pPr lvl="2"/>
            <a:endParaRPr lang="en-US"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56</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Analysis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A typical sentence may contain more than one preposition and each of them may not emanate the same spatial sense. We were concentrating on the entire sentence whilst detecting geographic name place (location) and geographic feature types (</a:t>
            </a:r>
            <a:r>
              <a:rPr lang="en-US" sz="2000" dirty="0" err="1" smtClean="0">
                <a:latin typeface="Times New Roman" pitchFamily="18" charset="0"/>
                <a:cs typeface="Times New Roman" pitchFamily="18" charset="0"/>
              </a:rPr>
              <a:t>gnn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example the sentence,</a:t>
            </a:r>
          </a:p>
          <a:p>
            <a:pPr lvl="1"/>
            <a:r>
              <a:rPr lang="en-US" sz="1800" dirty="0">
                <a:latin typeface="Times New Roman" pitchFamily="18" charset="0"/>
                <a:cs typeface="Times New Roman" pitchFamily="18" charset="0"/>
              </a:rPr>
              <a:t>“19th century restaurant on </a:t>
            </a:r>
            <a:r>
              <a:rPr lang="en-US" sz="1800" dirty="0" err="1">
                <a:latin typeface="Times New Roman" pitchFamily="18" charset="0"/>
                <a:cs typeface="Times New Roman" pitchFamily="18" charset="0"/>
              </a:rPr>
              <a:t>Tettye</a:t>
            </a:r>
            <a:r>
              <a:rPr lang="en-US" sz="1800" dirty="0">
                <a:latin typeface="Times New Roman" pitchFamily="18" charset="0"/>
                <a:cs typeface="Times New Roman" pitchFamily="18" charset="0"/>
              </a:rPr>
              <a:t> Hill with large interior and beer garden”,</a:t>
            </a:r>
          </a:p>
          <a:p>
            <a:pPr lvl="1"/>
            <a:r>
              <a:rPr lang="en-US" sz="1800" dirty="0">
                <a:latin typeface="Times New Roman" pitchFamily="18" charset="0"/>
                <a:cs typeface="Times New Roman" pitchFamily="18" charset="0"/>
              </a:rPr>
              <a:t>Contains two prepositions : “on” and  “with”</a:t>
            </a:r>
          </a:p>
          <a:p>
            <a:pPr lvl="1"/>
            <a:r>
              <a:rPr lang="en-US" sz="1800" dirty="0">
                <a:latin typeface="Times New Roman" pitchFamily="18" charset="0"/>
                <a:cs typeface="Times New Roman" pitchFamily="18" charset="0"/>
              </a:rPr>
              <a:t>But, since, we are doing sentence level analysis , we pass the same sentence twice through Expat and essentially get the same </a:t>
            </a:r>
            <a:r>
              <a:rPr lang="en-US" sz="1800" dirty="0" smtClean="0">
                <a:latin typeface="Times New Roman" pitchFamily="18" charset="0"/>
                <a:cs typeface="Times New Roman" pitchFamily="18" charset="0"/>
              </a:rPr>
              <a:t>outputs.</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Output of Expat for the aforementioned sentence:</a:t>
            </a:r>
          </a:p>
          <a:p>
            <a:pPr lvl="1"/>
            <a:r>
              <a:rPr lang="en-US" sz="1800" dirty="0">
                <a:latin typeface="Times New Roman" pitchFamily="18" charset="0"/>
                <a:cs typeface="Times New Roman" pitchFamily="18" charset="0"/>
              </a:rPr>
              <a:t>"19th century GNN on LOCATION with NOUN GNN",0,0,0,0,0,0,0,0,1,1,0,0,0,0,1,0,0,0,</a:t>
            </a:r>
            <a:r>
              <a:rPr lang="en-US" sz="1800" u="sng" dirty="0">
                <a:latin typeface="Times New Roman" pitchFamily="18" charset="0"/>
                <a:cs typeface="Times New Roman" pitchFamily="18" charset="0"/>
              </a:rPr>
              <a:t>1</a:t>
            </a:r>
            <a:r>
              <a:rPr lang="en-US" sz="1800" dirty="0">
                <a:latin typeface="Times New Roman" pitchFamily="18" charset="0"/>
                <a:cs typeface="Times New Roman" pitchFamily="18" charset="0"/>
              </a:rPr>
              <a:t>,0,0,</a:t>
            </a:r>
            <a:r>
              <a:rPr lang="en-US" sz="1800" u="sng" dirty="0">
                <a:latin typeface="Times New Roman" pitchFamily="18" charset="0"/>
                <a:cs typeface="Times New Roman" pitchFamily="18" charset="0"/>
              </a:rPr>
              <a:t>2</a:t>
            </a:r>
          </a:p>
          <a:p>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57</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Motivation of using Expat at Preposition Level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endParaRPr lang="en-US" sz="2000" u="sng"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wish to extract the head words (head1 and head2) from each preposition-specific sentence from the set of Kordjamshidi features that has been previously generated.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Head1: words that directly depend on the preposition</a:t>
            </a:r>
          </a:p>
          <a:p>
            <a:r>
              <a:rPr lang="en-US" sz="2000" dirty="0">
                <a:latin typeface="Times New Roman" pitchFamily="18" charset="0"/>
                <a:cs typeface="Times New Roman" pitchFamily="18" charset="0"/>
              </a:rPr>
              <a:t>Head2 : words on which the preposition is directly dependent</a:t>
            </a:r>
            <a:r>
              <a:rPr lang="en-US" sz="2000" dirty="0" smtClean="0">
                <a:latin typeface="Times New Roman" pitchFamily="18" charset="0"/>
                <a:cs typeface="Times New Roman" pitchFamily="18" charset="0"/>
              </a:rPr>
              <a:t>.</a:t>
            </a:r>
          </a:p>
          <a:p>
            <a:pPr lvl="1"/>
            <a:r>
              <a:rPr lang="en-US" sz="1800" dirty="0" smtClean="0">
                <a:latin typeface="Times New Roman" pitchFamily="18" charset="0"/>
                <a:cs typeface="Times New Roman" pitchFamily="18" charset="0"/>
              </a:rPr>
              <a:t>They correspond to the subject and object of the preposition.</a:t>
            </a:r>
            <a:endParaRPr lang="en-US" sz="1800" dirty="0">
              <a:latin typeface="Times New Roman" pitchFamily="18" charset="0"/>
              <a:cs typeface="Times New Roman" pitchFamily="18" charset="0"/>
            </a:endParaRPr>
          </a:p>
          <a:p>
            <a:pPr marL="365760" lvl="1" indent="-256032">
              <a:spcBef>
                <a:spcPts val="400"/>
              </a:spcBef>
              <a:buSzPct val="68000"/>
              <a:buFont typeface="Wingdings 3"/>
              <a:buChar char=""/>
            </a:pPr>
            <a:endParaRPr lang="en-US" sz="2000" dirty="0">
              <a:latin typeface="Times New Roman" pitchFamily="18" charset="0"/>
              <a:cs typeface="Times New Roman" pitchFamily="18" charset="0"/>
            </a:endParaRPr>
          </a:p>
          <a:p>
            <a:pPr marL="365760" lvl="1" indent="-256032">
              <a:spcBef>
                <a:spcPts val="400"/>
              </a:spcBef>
              <a:buSzPct val="68000"/>
              <a:buFont typeface="Wingdings 3"/>
              <a:buChar char=""/>
            </a:pPr>
            <a:r>
              <a:rPr lang="en-US" sz="2000" dirty="0">
                <a:latin typeface="Times New Roman" pitchFamily="18" charset="0"/>
                <a:cs typeface="Times New Roman" pitchFamily="18" charset="0"/>
              </a:rPr>
              <a:t>For example, for the sentence “19th century restaurant on </a:t>
            </a:r>
            <a:r>
              <a:rPr lang="en-US" sz="2000" dirty="0" err="1">
                <a:latin typeface="Times New Roman" pitchFamily="18" charset="0"/>
                <a:cs typeface="Times New Roman" pitchFamily="18" charset="0"/>
              </a:rPr>
              <a:t>Tettye</a:t>
            </a:r>
            <a:r>
              <a:rPr lang="en-US" sz="2000" dirty="0">
                <a:latin typeface="Times New Roman" pitchFamily="18" charset="0"/>
                <a:cs typeface="Times New Roman" pitchFamily="18" charset="0"/>
              </a:rPr>
              <a:t> Hill with large interior and beer garden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Head1 and Head2 for “on” : restaurant and hill respectively</a:t>
            </a:r>
          </a:p>
          <a:p>
            <a:r>
              <a:rPr lang="en-US" sz="2000" dirty="0">
                <a:latin typeface="Times New Roman" pitchFamily="18" charset="0"/>
                <a:cs typeface="Times New Roman" pitchFamily="18" charset="0"/>
              </a:rPr>
              <a:t>Head1 and Head2 for “with” : restaurant and interior respectively</a:t>
            </a:r>
          </a:p>
          <a:p>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58</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Expat at Preposition Level </a:t>
            </a:r>
            <a:r>
              <a:rPr lang="en-US" dirty="0">
                <a:latin typeface="Times New Roman" pitchFamily="18" charset="0"/>
                <a:cs typeface="Times New Roman" pitchFamily="18" charset="0"/>
              </a:rPr>
              <a:t>contd.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sz="20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Thus for each such sentence there will be a "phrase”, consisting just of these two words, that can be input to Expat. It will return results telling us how many location and how many </a:t>
            </a:r>
            <a:r>
              <a:rPr lang="en-US" sz="2200" dirty="0" err="1">
                <a:latin typeface="Times New Roman" pitchFamily="18" charset="0"/>
                <a:cs typeface="Times New Roman" pitchFamily="18" charset="0"/>
              </a:rPr>
              <a:t>gnn</a:t>
            </a:r>
            <a:r>
              <a:rPr lang="en-US" sz="2200" dirty="0">
                <a:latin typeface="Times New Roman" pitchFamily="18" charset="0"/>
                <a:cs typeface="Times New Roman" pitchFamily="18" charset="0"/>
              </a:rPr>
              <a:t> there are in the phrase</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 For each preposition-specific sentence these data items from  can then be attached; but now the values for location and </a:t>
            </a:r>
            <a:r>
              <a:rPr lang="en-US" sz="2200" dirty="0" err="1">
                <a:latin typeface="Times New Roman" pitchFamily="18" charset="0"/>
                <a:cs typeface="Times New Roman" pitchFamily="18" charset="0"/>
              </a:rPr>
              <a:t>gnn</a:t>
            </a:r>
            <a:r>
              <a:rPr lang="en-US" sz="2200" dirty="0">
                <a:latin typeface="Times New Roman" pitchFamily="18" charset="0"/>
                <a:cs typeface="Times New Roman" pitchFamily="18" charset="0"/>
              </a:rPr>
              <a:t> will differ for the different instances of the same sentence.</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New outputs:</a:t>
            </a:r>
          </a:p>
          <a:p>
            <a:pPr lvl="1"/>
            <a:r>
              <a:rPr lang="en-US" sz="1900" dirty="0" smtClean="0">
                <a:latin typeface="Times New Roman" pitchFamily="18" charset="0"/>
                <a:cs typeface="Times New Roman" pitchFamily="18" charset="0"/>
              </a:rPr>
              <a:t>"restaurant on </a:t>
            </a:r>
            <a:r>
              <a:rPr lang="en-US" sz="1900" dirty="0" err="1" smtClean="0">
                <a:latin typeface="Times New Roman" pitchFamily="18" charset="0"/>
                <a:cs typeface="Times New Roman" pitchFamily="18" charset="0"/>
              </a:rPr>
              <a:t>Hill",,"GNN</a:t>
            </a:r>
            <a:r>
              <a:rPr lang="en-US" sz="1900" dirty="0" smtClean="0">
                <a:latin typeface="Times New Roman" pitchFamily="18" charset="0"/>
                <a:cs typeface="Times New Roman" pitchFamily="18" charset="0"/>
              </a:rPr>
              <a:t> on GNN",0,0,0,0,0,0,0,0,1,1,0,0,0,0,0,0,0,0,0,0,0,2</a:t>
            </a:r>
          </a:p>
          <a:p>
            <a:pPr lvl="1"/>
            <a:r>
              <a:rPr lang="en-US" sz="1900" dirty="0" smtClean="0">
                <a:latin typeface="Times New Roman" pitchFamily="18" charset="0"/>
                <a:cs typeface="Times New Roman" pitchFamily="18" charset="0"/>
              </a:rPr>
              <a:t>"restaurant with </a:t>
            </a:r>
            <a:r>
              <a:rPr lang="en-US" sz="1900" dirty="0" err="1" smtClean="0">
                <a:latin typeface="Times New Roman" pitchFamily="18" charset="0"/>
                <a:cs typeface="Times New Roman" pitchFamily="18" charset="0"/>
              </a:rPr>
              <a:t>interior",,"GNN</a:t>
            </a:r>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with NOUN</a:t>
            </a:r>
            <a:r>
              <a:rPr lang="en-US" sz="1900" dirty="0" smtClean="0">
                <a:latin typeface="Times New Roman" pitchFamily="18" charset="0"/>
                <a:cs typeface="Times New Roman" pitchFamily="18" charset="0"/>
              </a:rPr>
              <a:t>",0,0,0,0,0,0,0,0,0,0,0,0,0,0,1,0,0,0,0,0,0,1</a:t>
            </a:r>
            <a:endParaRPr lang="en-US" sz="19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2000" dirty="0"/>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59</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Expat at Preposition Level contd.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They have the following characteristics:</a:t>
            </a:r>
          </a:p>
          <a:p>
            <a:pPr lvl="1"/>
            <a:r>
              <a:rPr lang="en-US" dirty="0" smtClean="0">
                <a:latin typeface="Times New Roman" pitchFamily="18" charset="0"/>
                <a:cs typeface="Times New Roman" pitchFamily="18" charset="0"/>
              </a:rPr>
              <a:t>They include a </a:t>
            </a:r>
            <a:r>
              <a:rPr lang="en-US" b="1" u="sng" dirty="0" smtClean="0">
                <a:latin typeface="Times New Roman" pitchFamily="18" charset="0"/>
                <a:cs typeface="Times New Roman" pitchFamily="18" charset="0"/>
              </a:rPr>
              <a:t>spatial relation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that </a:t>
            </a:r>
            <a:r>
              <a:rPr lang="en-US" dirty="0" smtClean="0">
                <a:latin typeface="Times New Roman" pitchFamily="18" charset="0"/>
                <a:cs typeface="Times New Roman" pitchFamily="18" charset="0"/>
              </a:rPr>
              <a:t>describes the spatial location or movement of one object relative to another.</a:t>
            </a:r>
          </a:p>
          <a:p>
            <a:pPr lvl="1"/>
            <a:r>
              <a:rPr lang="en-US" dirty="0" smtClean="0">
                <a:latin typeface="Times New Roman" pitchFamily="18" charset="0"/>
                <a:cs typeface="Times New Roman" pitchFamily="18" charset="0"/>
              </a:rPr>
              <a:t>The reference object of spatial relation is a geographical object which may be  outdoor, static (in normal course of events) or in a scale likely to occur in a map. The object in question can be a geographical place name or geographical feature type.</a:t>
            </a:r>
          </a:p>
          <a:p>
            <a:pPr lvl="1">
              <a:buNone/>
            </a:pPr>
            <a:endParaRPr lang="en-US"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Example:</a:t>
            </a:r>
          </a:p>
          <a:p>
            <a:pPr lvl="1"/>
            <a:r>
              <a:rPr lang="en-US" dirty="0" smtClean="0">
                <a:latin typeface="Times New Roman" pitchFamily="18" charset="0"/>
                <a:cs typeface="Times New Roman" pitchFamily="18" charset="0"/>
              </a:rPr>
              <a:t>The seat </a:t>
            </a:r>
            <a:r>
              <a:rPr lang="en-US" i="1" dirty="0" smtClean="0">
                <a:latin typeface="Times New Roman" pitchFamily="18" charset="0"/>
                <a:cs typeface="Times New Roman" pitchFamily="18" charset="0"/>
              </a:rPr>
              <a:t>on</a:t>
            </a:r>
            <a:r>
              <a:rPr lang="en-US" dirty="0" smtClean="0">
                <a:latin typeface="Times New Roman" pitchFamily="18" charset="0"/>
                <a:cs typeface="Times New Roman" pitchFamily="18" charset="0"/>
              </a:rPr>
              <a:t> the verandah.</a:t>
            </a:r>
          </a:p>
          <a:p>
            <a:pPr lvl="1">
              <a:buNone/>
            </a:pPr>
            <a:r>
              <a:rPr lang="en-US" sz="2100" dirty="0" smtClean="0">
                <a:latin typeface="Times New Roman" pitchFamily="18" charset="0"/>
                <a:cs typeface="Times New Roman" pitchFamily="18" charset="0"/>
              </a:rPr>
              <a:t>-“on” is a spatial </a:t>
            </a:r>
            <a:r>
              <a:rPr lang="en-US" sz="2100" dirty="0" smtClean="0">
                <a:latin typeface="Times New Roman" pitchFamily="18" charset="0"/>
                <a:cs typeface="Times New Roman" pitchFamily="18" charset="0"/>
              </a:rPr>
              <a:t>indicator, </a:t>
            </a:r>
            <a:r>
              <a:rPr lang="en-US" sz="2100" dirty="0" smtClean="0">
                <a:latin typeface="Times New Roman" pitchFamily="18" charset="0"/>
                <a:cs typeface="Times New Roman" pitchFamily="18" charset="0"/>
              </a:rPr>
              <a:t>and verandah is a part of a house, the scene is outdoors and the verandah is static. </a:t>
            </a:r>
          </a:p>
          <a:p>
            <a:pPr lvl="1"/>
            <a:endParaRPr lang="en-US" sz="2400"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sz="23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Class-2: Geospatial Expression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60</a:t>
            </a:fld>
            <a:endParaRPr lang="en-US"/>
          </a:p>
        </p:txBody>
      </p:sp>
      <p:sp>
        <p:nvSpPr>
          <p:cNvPr id="5" name="Title 4"/>
          <p:cNvSpPr>
            <a:spLocks noGrp="1"/>
          </p:cNvSpPr>
          <p:nvPr>
            <p:ph type="title"/>
          </p:nvPr>
        </p:nvSpPr>
        <p:spPr>
          <a:xfrm>
            <a:off x="533400" y="2590800"/>
            <a:ext cx="8229600" cy="1143000"/>
          </a:xfrm>
        </p:spPr>
        <p:txBody>
          <a:bodyPr>
            <a:normAutofit fontScale="90000"/>
          </a:bodyPr>
          <a:lstStyle/>
          <a:p>
            <a:pPr algn="ctr"/>
            <a:r>
              <a:rPr lang="en-US" dirty="0" smtClean="0">
                <a:latin typeface="Times New Roman" pitchFamily="18" charset="0"/>
                <a:cs typeface="Times New Roman" pitchFamily="18" charset="0"/>
              </a:rPr>
              <a:t>DETECTING GEOSPATIALNESS </a:t>
            </a:r>
            <a:r>
              <a:rPr lang="en-US" dirty="0" smtClean="0">
                <a:latin typeface="Times New Roman" pitchFamily="18" charset="0"/>
                <a:cs typeface="Times New Roman" pitchFamily="18" charset="0"/>
              </a:rPr>
              <a:t>OF</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PREPOSITIONS IN NATURAL LANGUAGE TEXT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95400"/>
          <a:ext cx="8229600" cy="4854892"/>
        </p:xfrm>
        <a:graphic>
          <a:graphicData uri="http://schemas.openxmlformats.org/drawingml/2006/table">
            <a:tbl>
              <a:tblPr firstRow="1" bandRow="1">
                <a:tableStyleId>{5C22544A-7EE6-4342-B048-85BDC9FD1C3A}</a:tableStyleId>
              </a:tblPr>
              <a:tblGrid>
                <a:gridCol w="1676400"/>
                <a:gridCol w="6553200"/>
              </a:tblGrid>
              <a:tr h="831532">
                <a:tc>
                  <a:txBody>
                    <a:bodyPr/>
                    <a:lstStyle/>
                    <a:p>
                      <a:r>
                        <a:rPr kumimoji="0" lang="en-US" sz="2000" b="0" kern="1200" baseline="0" dirty="0" err="1" smtClean="0">
                          <a:solidFill>
                            <a:schemeClr val="lt1"/>
                          </a:solidFill>
                          <a:latin typeface="Times New Roman" pitchFamily="18" charset="0"/>
                          <a:ea typeface="+mn-ea"/>
                          <a:cs typeface="Times New Roman" pitchFamily="18" charset="0"/>
                        </a:rPr>
                        <a:t>Kord</a:t>
                      </a:r>
                      <a:endParaRPr kumimoji="0" lang="en-US" sz="2000" b="0" kern="1200" baseline="0" dirty="0" smtClean="0">
                        <a:solidFill>
                          <a:schemeClr val="lt1"/>
                        </a:solidFill>
                        <a:latin typeface="Times New Roman" pitchFamily="18" charset="0"/>
                        <a:ea typeface="+mn-ea"/>
                        <a:cs typeface="Times New Roman" pitchFamily="18" charset="0"/>
                      </a:endParaRPr>
                    </a:p>
                  </a:txBody>
                  <a:tcPr/>
                </a:tc>
                <a:tc>
                  <a:txBody>
                    <a:bodyPr/>
                    <a:lstStyle/>
                    <a:p>
                      <a:r>
                        <a:rPr kumimoji="0" lang="en-US" sz="2000" b="0" kern="1200" baseline="0" dirty="0" smtClean="0">
                          <a:solidFill>
                            <a:schemeClr val="lt1"/>
                          </a:solidFill>
                          <a:latin typeface="Times New Roman" pitchFamily="18" charset="0"/>
                          <a:ea typeface="+mn-ea"/>
                          <a:cs typeface="Times New Roman" pitchFamily="18" charset="0"/>
                        </a:rPr>
                        <a:t>All the original Kordjamshidi features used for preposition sense detection</a:t>
                      </a:r>
                      <a:endParaRPr lang="en-US" sz="2000" b="0" dirty="0">
                        <a:latin typeface="Times New Roman" pitchFamily="18" charset="0"/>
                        <a:cs typeface="Times New Roman" pitchFamily="18" charset="0"/>
                      </a:endParaRPr>
                    </a:p>
                  </a:txBody>
                  <a:tcPr/>
                </a:tc>
              </a:tr>
              <a:tr h="831532">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 </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2000" b="0" kern="1200" baseline="0" dirty="0" smtClean="0">
                          <a:solidFill>
                            <a:schemeClr val="tx2"/>
                          </a:solidFill>
                          <a:latin typeface="Times New Roman" pitchFamily="18" charset="0"/>
                          <a:ea typeface="+mn-ea"/>
                          <a:cs typeface="Times New Roman" pitchFamily="18" charset="0"/>
                        </a:rPr>
                        <a:t>The features from </a:t>
                      </a:r>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 plus the number of </a:t>
                      </a:r>
                      <a:r>
                        <a:rPr kumimoji="0" lang="en-US" sz="2000" b="0" kern="1200" baseline="0" dirty="0" err="1" smtClean="0">
                          <a:solidFill>
                            <a:schemeClr val="tx2"/>
                          </a:solidFill>
                          <a:latin typeface="Times New Roman" pitchFamily="18" charset="0"/>
                          <a:ea typeface="+mn-ea"/>
                          <a:cs typeface="Times New Roman" pitchFamily="18" charset="0"/>
                        </a:rPr>
                        <a:t>placenames</a:t>
                      </a:r>
                      <a:r>
                        <a:rPr kumimoji="0" lang="en-US" sz="2000" b="0" kern="1200" baseline="0" dirty="0" smtClean="0">
                          <a:solidFill>
                            <a:schemeClr val="tx2"/>
                          </a:solidFill>
                          <a:latin typeface="Times New Roman" pitchFamily="18" charset="0"/>
                          <a:ea typeface="+mn-ea"/>
                          <a:cs typeface="Times New Roman" pitchFamily="18" charset="0"/>
                        </a:rPr>
                        <a:t> and the number of geographic feature types found in the head words of the preposition</a:t>
                      </a:r>
                    </a:p>
                  </a:txBody>
                  <a:tcPr/>
                </a:tc>
              </a:tr>
              <a:tr h="831532">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 -S</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2000" b="0" kern="1200" baseline="0" dirty="0" smtClean="0">
                          <a:solidFill>
                            <a:schemeClr val="tx2"/>
                          </a:solidFill>
                          <a:latin typeface="Times New Roman" pitchFamily="18" charset="0"/>
                          <a:ea typeface="+mn-ea"/>
                          <a:cs typeface="Times New Roman" pitchFamily="18" charset="0"/>
                        </a:rPr>
                        <a:t>The features from </a:t>
                      </a:r>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 plus the number of place names and the number of geographic feature types found within the entire sentence in which the preposition occurs</a:t>
                      </a:r>
                    </a:p>
                  </a:txBody>
                  <a:tcPr/>
                </a:tc>
              </a:tr>
              <a:tr h="831532">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-Geo-All </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2000" b="0" kern="1200" baseline="0" dirty="0" smtClean="0">
                          <a:solidFill>
                            <a:schemeClr val="tx2"/>
                          </a:solidFill>
                          <a:latin typeface="Times New Roman" pitchFamily="18" charset="0"/>
                          <a:ea typeface="+mn-ea"/>
                          <a:cs typeface="Times New Roman" pitchFamily="18" charset="0"/>
                        </a:rPr>
                        <a:t>The features from </a:t>
                      </a:r>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-Geo-S plus the sum of the numbers of place names and a binary value of true if either a place name or a geographic feature type is present</a:t>
                      </a:r>
                    </a:p>
                  </a:txBody>
                  <a:tcPr/>
                </a:tc>
              </a:tr>
              <a:tr h="831532">
                <a:tc>
                  <a:txBody>
                    <a:bodyPr/>
                    <a:lstStyle/>
                    <a:p>
                      <a:r>
                        <a:rPr lang="en-US" sz="2000" b="0" dirty="0" smtClean="0">
                          <a:solidFill>
                            <a:schemeClr val="tx2"/>
                          </a:solidFill>
                          <a:latin typeface="Times New Roman" pitchFamily="18" charset="0"/>
                          <a:cs typeface="Times New Roman" pitchFamily="18" charset="0"/>
                        </a:rPr>
                        <a:t>Geo-Baseline-S</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2000" b="0" kern="1200" baseline="0" dirty="0" smtClean="0">
                          <a:solidFill>
                            <a:schemeClr val="tx2"/>
                          </a:solidFill>
                          <a:latin typeface="Times New Roman" pitchFamily="18" charset="0"/>
                          <a:ea typeface="+mn-ea"/>
                          <a:cs typeface="Times New Roman" pitchFamily="18" charset="0"/>
                        </a:rPr>
                        <a:t>The number of place names and the number of geographic feature types found within the entire sentence in which the preposition occurs</a:t>
                      </a:r>
                      <a:endParaRPr lang="en-US" sz="2000" b="0" dirty="0" smtClean="0">
                        <a:solidFill>
                          <a:schemeClr val="tx2"/>
                        </a:solidFill>
                        <a:latin typeface="Times New Roman" pitchFamily="18" charset="0"/>
                        <a:cs typeface="Times New Roman" pitchFamily="18" charset="0"/>
                      </a:endParaRPr>
                    </a:p>
                  </a:txBody>
                  <a:tcPr/>
                </a:tc>
              </a:tr>
            </a:tbl>
          </a:graphicData>
        </a:graphic>
      </p:graphicFrame>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61</a:t>
            </a:fld>
            <a:endParaRPr lang="en-US"/>
          </a:p>
        </p:txBody>
      </p:sp>
      <p:sp>
        <p:nvSpPr>
          <p:cNvPr id="5" name="Title 4"/>
          <p:cNvSpPr>
            <a:spLocks noGrp="1"/>
          </p:cNvSpPr>
          <p:nvPr>
            <p:ph type="title"/>
          </p:nvPr>
        </p:nvSpPr>
        <p:spPr/>
        <p:txBody>
          <a:bodyPr>
            <a:normAutofit/>
          </a:bodyPr>
          <a:lstStyle/>
          <a:p>
            <a:r>
              <a:rPr lang="en-US" dirty="0" smtClean="0">
                <a:latin typeface="Times New Roman" pitchFamily="18" charset="0"/>
                <a:cs typeface="Times New Roman" pitchFamily="18" charset="0"/>
              </a:rPr>
              <a:t>Features used in the Experiments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33400" y="1981200"/>
          <a:ext cx="8229600" cy="429768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990600">
                <a:tc>
                  <a:txBody>
                    <a:bodyPr/>
                    <a:lstStyle/>
                    <a:p>
                      <a:endParaRPr lang="en-US" dirty="0">
                        <a:solidFill>
                          <a:schemeClr val="tx2"/>
                        </a:solidFill>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t>
                      </a:r>
                      <a:r>
                        <a:rPr lang="en-US" baseline="0" dirty="0" smtClean="0">
                          <a:latin typeface="Times New Roman" pitchFamily="18" charset="0"/>
                          <a:cs typeface="Times New Roman" pitchFamily="18" charset="0"/>
                        </a:rPr>
                        <a:t> for </a:t>
                      </a:r>
                      <a:r>
                        <a:rPr lang="en-US"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 </a:t>
                      </a:r>
                      <a:r>
                        <a:rPr lang="en-US" baseline="0"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 </a:t>
                      </a:r>
                      <a:r>
                        <a:rPr lang="en-US" baseline="0"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 </a:t>
                      </a:r>
                      <a:r>
                        <a:rPr lang="en-US" baseline="0"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t>
                      </a:r>
                      <a:r>
                        <a:rPr lang="en-US" baseline="0" dirty="0" smtClean="0">
                          <a:latin typeface="Times New Roman" pitchFamily="18" charset="0"/>
                          <a:cs typeface="Times New Roman" pitchFamily="18" charset="0"/>
                        </a:rPr>
                        <a:t> for </a:t>
                      </a:r>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 </a:t>
                      </a:r>
                      <a:r>
                        <a:rPr lang="en-US" baseline="0"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t>
                      </a:r>
                      <a:r>
                        <a:rPr lang="en-US" baseline="0" dirty="0" smtClean="0">
                          <a:latin typeface="Times New Roman" pitchFamily="18" charset="0"/>
                          <a:cs typeface="Times New Roman" pitchFamily="18" charset="0"/>
                        </a:rPr>
                        <a:t> for </a:t>
                      </a:r>
                      <a:r>
                        <a:rPr lang="en-US" dirty="0" smtClean="0">
                          <a:latin typeface="Times New Roman" pitchFamily="18" charset="0"/>
                          <a:cs typeface="Times New Roman" pitchFamily="18" charset="0"/>
                        </a:rPr>
                        <a:t> (0)</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 </a:t>
                      </a:r>
                      <a:r>
                        <a:rPr lang="en-US" baseline="0" dirty="0" smtClean="0">
                          <a:latin typeface="Times New Roman" pitchFamily="18" charset="0"/>
                          <a:cs typeface="Times New Roman" pitchFamily="18" charset="0"/>
                        </a:rPr>
                        <a:t> for </a:t>
                      </a:r>
                      <a:r>
                        <a:rPr lang="en-US" dirty="0" smtClean="0">
                          <a:latin typeface="Times New Roman" pitchFamily="18" charset="0"/>
                          <a:cs typeface="Times New Roman" pitchFamily="18" charset="0"/>
                        </a:rPr>
                        <a:t> (0)</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F1 </a:t>
                      </a:r>
                      <a:r>
                        <a:rPr lang="en-US" baseline="0" dirty="0" smtClean="0">
                          <a:latin typeface="Times New Roman" pitchFamily="18" charset="0"/>
                          <a:cs typeface="Times New Roman" pitchFamily="18" charset="0"/>
                        </a:rPr>
                        <a:t> for </a:t>
                      </a:r>
                      <a:r>
                        <a:rPr lang="en-US" dirty="0" smtClean="0">
                          <a:latin typeface="Times New Roman" pitchFamily="18" charset="0"/>
                          <a:cs typeface="Times New Roman" pitchFamily="18" charset="0"/>
                        </a:rPr>
                        <a:t> (0)</a:t>
                      </a:r>
                    </a:p>
                    <a:p>
                      <a:endParaRPr lang="en-US" dirty="0">
                        <a:latin typeface="Times New Roman" pitchFamily="18" charset="0"/>
                        <a:cs typeface="Times New Roman" pitchFamily="18" charset="0"/>
                      </a:endParaRPr>
                    </a:p>
                  </a:txBody>
                  <a:tcPr/>
                </a:tc>
              </a:tr>
              <a:tr h="344179">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endParaRPr kumimoji="0" lang="en-US" sz="2000" b="0" kern="1200" baseline="0" dirty="0" smtClean="0">
                        <a:solidFill>
                          <a:schemeClr val="tx2"/>
                        </a:solidFill>
                        <a:latin typeface="Times New Roman" pitchFamily="18" charset="0"/>
                        <a:ea typeface="+mn-ea"/>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.442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.578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.501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.747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.744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.745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.763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.664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.71</a:t>
                      </a:r>
                      <a:endParaRPr lang="en-US" dirty="0">
                        <a:latin typeface="Times New Roman" pitchFamily="18" charset="0"/>
                        <a:cs typeface="Times New Roman" pitchFamily="18" charset="0"/>
                      </a:endParaRPr>
                    </a:p>
                  </a:txBody>
                  <a:tcPr/>
                </a:tc>
              </a:tr>
              <a:tr h="608933">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 </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.514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.614</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.559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.751</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.762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.757</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.772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.696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.732</a:t>
                      </a:r>
                      <a:endParaRPr lang="en-US" dirty="0">
                        <a:latin typeface="Times New Roman" pitchFamily="18" charset="0"/>
                        <a:cs typeface="Times New Roman" pitchFamily="18" charset="0"/>
                      </a:endParaRPr>
                    </a:p>
                  </a:txBody>
                  <a:tcPr/>
                </a:tc>
              </a:tr>
              <a:tr h="873686">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-Geo-S</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.566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.638</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.732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.802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.765</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.783</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.665</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.719</a:t>
                      </a:r>
                      <a:endParaRPr lang="en-US" dirty="0">
                        <a:latin typeface="Times New Roman" pitchFamily="18" charset="0"/>
                        <a:cs typeface="Times New Roman" pitchFamily="18" charset="0"/>
                      </a:endParaRPr>
                    </a:p>
                  </a:txBody>
                  <a:tcPr/>
                </a:tc>
              </a:tr>
              <a:tr h="873686">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-Geo-All </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.692</a:t>
                      </a:r>
                      <a:endParaRPr lang="en-US" dirty="0">
                        <a:latin typeface="Times New Roman" pitchFamily="18" charset="0"/>
                        <a:cs typeface="Times New Roman" pitchFamily="18" charset="0"/>
                      </a:endParaRPr>
                    </a:p>
                  </a:txBody>
                  <a:tcPr/>
                </a:tc>
                <a:tc>
                  <a:txBody>
                    <a:bodyPr/>
                    <a:lstStyle/>
                    <a:p>
                      <a:r>
                        <a:rPr kumimoji="0" lang="en-US" sz="1800" b="1" kern="1200" baseline="0" dirty="0" smtClean="0">
                          <a:solidFill>
                            <a:schemeClr val="dk1"/>
                          </a:solidFill>
                          <a:latin typeface="Times New Roman" pitchFamily="18" charset="0"/>
                          <a:ea typeface="+mn-ea"/>
                          <a:cs typeface="Times New Roman" pitchFamily="18" charset="0"/>
                        </a:rPr>
                        <a:t>.643</a:t>
                      </a:r>
                      <a:endParaRPr lang="en-US"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.749</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.797</a:t>
                      </a:r>
                      <a:endParaRPr lang="en-US" dirty="0">
                        <a:latin typeface="Times New Roman" pitchFamily="18" charset="0"/>
                        <a:cs typeface="Times New Roman" pitchFamily="18" charset="0"/>
                      </a:endParaRPr>
                    </a:p>
                  </a:txBody>
                  <a:tcPr/>
                </a:tc>
                <a:tc>
                  <a:txBody>
                    <a:bodyPr/>
                    <a:lstStyle/>
                    <a:p>
                      <a:r>
                        <a:rPr kumimoji="0" lang="en-US" sz="1800" b="1" kern="1200" baseline="0" dirty="0" smtClean="0">
                          <a:solidFill>
                            <a:schemeClr val="dk1"/>
                          </a:solidFill>
                          <a:latin typeface="Times New Roman" pitchFamily="18" charset="0"/>
                          <a:ea typeface="+mn-ea"/>
                          <a:cs typeface="Times New Roman" pitchFamily="18" charset="0"/>
                        </a:rPr>
                        <a:t>.772</a:t>
                      </a:r>
                      <a:endParaRPr lang="en-US"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.796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.692</a:t>
                      </a:r>
                      <a:endParaRPr lang="en-US" dirty="0">
                        <a:latin typeface="Times New Roman" pitchFamily="18" charset="0"/>
                        <a:cs typeface="Times New Roman" pitchFamily="18" charset="0"/>
                      </a:endParaRPr>
                    </a:p>
                  </a:txBody>
                  <a:tcPr/>
                </a:tc>
                <a:tc>
                  <a:txBody>
                    <a:bodyPr/>
                    <a:lstStyle/>
                    <a:p>
                      <a:r>
                        <a:rPr kumimoji="0" lang="en-US" sz="1800" b="1" kern="1200" baseline="0" dirty="0" smtClean="0">
                          <a:solidFill>
                            <a:schemeClr val="dk1"/>
                          </a:solidFill>
                          <a:latin typeface="Times New Roman" pitchFamily="18" charset="0"/>
                          <a:ea typeface="+mn-ea"/>
                          <a:cs typeface="Times New Roman" pitchFamily="18" charset="0"/>
                        </a:rPr>
                        <a:t>.74</a:t>
                      </a:r>
                      <a:endParaRPr lang="en-US" b="1" dirty="0">
                        <a:latin typeface="Times New Roman" pitchFamily="18" charset="0"/>
                        <a:cs typeface="Times New Roman" pitchFamily="18" charset="0"/>
                      </a:endParaRPr>
                    </a:p>
                  </a:txBody>
                  <a:tcPr/>
                </a:tc>
              </a:tr>
            </a:tbl>
          </a:graphicData>
        </a:graphic>
      </p:graphicFrame>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62</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for 3-class classifier Predicting Geospatial (2), Spatial (but not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Geospatial) (1) or Non-spatial (0)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 features resulted in an F1 value of 0.50 for Geospatial and better values of 0.745 for Spatial and 0.710 for Non-spatial.</a:t>
            </a:r>
          </a:p>
          <a:p>
            <a:r>
              <a:rPr lang="en-US" sz="1800" dirty="0" smtClean="0">
                <a:latin typeface="Times New Roman" pitchFamily="18" charset="0"/>
                <a:cs typeface="Times New Roman" pitchFamily="18" charset="0"/>
              </a:rPr>
              <a:t>This was extended by adding the two features of the number of place names and number of geographical features detected in the head words of the preposition that is being tested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-Geo). </a:t>
            </a:r>
          </a:p>
          <a:p>
            <a:r>
              <a:rPr lang="en-US" sz="1800" dirty="0" smtClean="0">
                <a:latin typeface="Times New Roman" pitchFamily="18" charset="0"/>
                <a:cs typeface="Times New Roman" pitchFamily="18" charset="0"/>
              </a:rPr>
              <a:t>A further variation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-Geo-S) records these latter numbers at the sentence level, which was found to improve upon the performance when only observing head words (the quality of performance will depend upon the performance of the script to detect place names and geo-feature types). </a:t>
            </a:r>
          </a:p>
          <a:p>
            <a:r>
              <a:rPr lang="en-US" sz="1800" dirty="0" smtClean="0">
                <a:latin typeface="Times New Roman" pitchFamily="18" charset="0"/>
                <a:cs typeface="Times New Roman" pitchFamily="18" charset="0"/>
              </a:rPr>
              <a:t>Experiments to employ features consisting of a binary value to record whether a place name or geo-feature were present and, separately, of a value that is the sum of the numbers of place names and geo-feature types, did not improve on sentence level performance and are not listed here. </a:t>
            </a:r>
          </a:p>
          <a:p>
            <a:r>
              <a:rPr lang="en-US" sz="1800" dirty="0" smtClean="0">
                <a:latin typeface="Times New Roman" pitchFamily="18" charset="0"/>
                <a:cs typeface="Times New Roman" pitchFamily="18" charset="0"/>
              </a:rPr>
              <a:t>However, combining these latter data items with those in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-Geo-S did provide an improvement (referred to as feature set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-Geo-All) with an F1 for Geospatial of 0.643.</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63</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Analysis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752600"/>
          <a:ext cx="8229600" cy="47244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36263">
                <a:tc>
                  <a:txBody>
                    <a:bodyPr/>
                    <a:lstStyle/>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t>
                      </a:r>
                      <a:r>
                        <a:rPr lang="en-US" baseline="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t>
                      </a:r>
                      <a:r>
                        <a:rPr lang="en-US" baseline="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t>
                      </a:r>
                      <a:r>
                        <a:rPr lang="en-US" baseline="0"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F1 </a:t>
                      </a:r>
                      <a:endParaRPr lang="en-US" dirty="0">
                        <a:latin typeface="Times New Roman" pitchFamily="18" charset="0"/>
                        <a:cs typeface="Times New Roman" pitchFamily="18" charset="0"/>
                      </a:endParaRPr>
                    </a:p>
                  </a:txBody>
                  <a:tcPr/>
                </a:tc>
              </a:tr>
              <a:tr h="588461">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endParaRPr kumimoji="0" lang="en-US" sz="2000" b="0" kern="1200" baseline="0" dirty="0" smtClean="0">
                        <a:solidFill>
                          <a:schemeClr val="tx2"/>
                        </a:solidFill>
                        <a:latin typeface="Times New Roman" pitchFamily="18" charset="0"/>
                        <a:ea typeface="+mn-ea"/>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.37 </a:t>
                      </a:r>
                      <a:endParaRPr kumimoji="0" lang="nl-NL" sz="1800" kern="1200" baseline="0" dirty="0" smtClean="0">
                        <a:solidFill>
                          <a:schemeClr val="dk1"/>
                        </a:solidFill>
                        <a:latin typeface="Times New Roman" pitchFamily="18" charset="0"/>
                        <a:ea typeface="+mn-ea"/>
                        <a:cs typeface="Times New Roman" pitchFamily="18" charset="0"/>
                      </a:endParaRPr>
                    </a:p>
                    <a:p>
                      <a:endParaRPr kumimoji="0" lang="nl-NL" sz="1800" kern="1200" baseline="0" dirty="0" smtClean="0">
                        <a:solidFill>
                          <a:schemeClr val="dk1"/>
                        </a:solidFill>
                        <a:latin typeface="Times New Roman" pitchFamily="18" charset="0"/>
                        <a:ea typeface="+mn-ea"/>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.647</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.471</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.696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.79 </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.74</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.762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.751</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.756</a:t>
                      </a:r>
                      <a:endParaRPr lang="en-US" dirty="0">
                        <a:latin typeface="Times New Roman" pitchFamily="18" charset="0"/>
                        <a:cs typeface="Times New Roman" pitchFamily="18" charset="0"/>
                      </a:endParaRPr>
                    </a:p>
                  </a:txBody>
                  <a:tcPr/>
                </a:tc>
              </a:tr>
              <a:tr h="644505">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 </a:t>
                      </a:r>
                      <a:endParaRPr lang="en-US" sz="2000" b="0" dirty="0">
                        <a:solidFill>
                          <a:schemeClr val="tx2"/>
                        </a:solidFill>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.423</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68</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.521</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.704</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.798</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.748</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.76</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.755</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.757</a:t>
                      </a:r>
                      <a:endParaRPr lang="en-US" dirty="0">
                        <a:latin typeface="Times New Roman" pitchFamily="18" charset="0"/>
                        <a:cs typeface="Times New Roman" pitchFamily="18" charset="0"/>
                      </a:endParaRPr>
                    </a:p>
                  </a:txBody>
                  <a:tcPr/>
                </a:tc>
              </a:tr>
              <a:tr h="924724">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 -S</a:t>
                      </a:r>
                      <a:endParaRPr lang="en-US" sz="2000" b="0" dirty="0">
                        <a:solidFill>
                          <a:schemeClr val="tx2"/>
                        </a:solidFill>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.48</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.704</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.57 </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.688</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.846</a:t>
                      </a:r>
                      <a:endParaRPr lang="en-US" dirty="0">
                        <a:latin typeface="Times New Roman" pitchFamily="18" charset="0"/>
                        <a:cs typeface="Times New Roman" pitchFamily="18" charset="0"/>
                      </a:endParaRPr>
                    </a:p>
                  </a:txBody>
                  <a:tcPr/>
                </a:tc>
                <a:tc>
                  <a:txBody>
                    <a:bodyPr/>
                    <a:lstStyle/>
                    <a:p>
                      <a:r>
                        <a:rPr kumimoji="0" lang="nl-NL" sz="1800" b="1" kern="1200" baseline="0" dirty="0" smtClean="0">
                          <a:solidFill>
                            <a:schemeClr val="dk1"/>
                          </a:solidFill>
                          <a:latin typeface="Times New Roman" pitchFamily="18" charset="0"/>
                          <a:ea typeface="+mn-ea"/>
                          <a:cs typeface="Times New Roman" pitchFamily="18" charset="0"/>
                        </a:rPr>
                        <a:t>.759</a:t>
                      </a:r>
                      <a:endParaRPr lang="en-US" b="1"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.755</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.753</a:t>
                      </a:r>
                      <a:endParaRPr lang="en-US" dirty="0">
                        <a:latin typeface="Times New Roman" pitchFamily="18" charset="0"/>
                        <a:cs typeface="Times New Roman" pitchFamily="18" charset="0"/>
                      </a:endParaRPr>
                    </a:p>
                  </a:txBody>
                  <a:tcPr/>
                </a:tc>
                <a:tc>
                  <a:txBody>
                    <a:bodyPr/>
                    <a:lstStyle/>
                    <a:p>
                      <a:r>
                        <a:rPr kumimoji="0" lang="nl-NL" sz="1800" kern="1200" baseline="0" dirty="0" smtClean="0">
                          <a:solidFill>
                            <a:schemeClr val="dk1"/>
                          </a:solidFill>
                          <a:latin typeface="Times New Roman" pitchFamily="18" charset="0"/>
                          <a:ea typeface="+mn-ea"/>
                          <a:cs typeface="Times New Roman" pitchFamily="18" charset="0"/>
                        </a:rPr>
                        <a:t>.754</a:t>
                      </a:r>
                      <a:endParaRPr lang="en-US" dirty="0">
                        <a:latin typeface="Times New Roman" pitchFamily="18" charset="0"/>
                        <a:cs typeface="Times New Roman" pitchFamily="18" charset="0"/>
                      </a:endParaRPr>
                    </a:p>
                  </a:txBody>
                  <a:tcPr/>
                </a:tc>
              </a:tr>
              <a:tr h="924724">
                <a:tc>
                  <a:txBody>
                    <a:bodyPr/>
                    <a:lstStyle/>
                    <a:p>
                      <a:r>
                        <a:rPr kumimoji="0" lang="en-US" sz="2000" b="0" kern="1200" baseline="0" dirty="0" err="1" smtClean="0">
                          <a:solidFill>
                            <a:schemeClr val="tx2"/>
                          </a:solidFill>
                          <a:latin typeface="Times New Roman" pitchFamily="18" charset="0"/>
                          <a:ea typeface="+mn-ea"/>
                          <a:cs typeface="Times New Roman" pitchFamily="18" charset="0"/>
                        </a:rPr>
                        <a:t>Kord</a:t>
                      </a:r>
                      <a:r>
                        <a:rPr kumimoji="0" lang="en-US" sz="2000" b="0" kern="1200" baseline="0" dirty="0" smtClean="0">
                          <a:solidFill>
                            <a:schemeClr val="tx2"/>
                          </a:solidFill>
                          <a:latin typeface="Times New Roman" pitchFamily="18" charset="0"/>
                          <a:ea typeface="+mn-ea"/>
                          <a:cs typeface="Times New Roman" pitchFamily="18" charset="0"/>
                        </a:rPr>
                        <a:t>-Geo-All </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.542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.728</a:t>
                      </a:r>
                      <a:endParaRPr lang="en-US" dirty="0">
                        <a:latin typeface="Times New Roman" pitchFamily="18" charset="0"/>
                        <a:cs typeface="Times New Roman" pitchFamily="18" charset="0"/>
                      </a:endParaRPr>
                    </a:p>
                  </a:txBody>
                  <a:tcPr/>
                </a:tc>
                <a:tc>
                  <a:txBody>
                    <a:bodyPr/>
                    <a:lstStyle/>
                    <a:p>
                      <a:r>
                        <a:rPr kumimoji="0" lang="en-US" sz="1800" b="1" kern="1200" baseline="0" dirty="0" smtClean="0">
                          <a:solidFill>
                            <a:schemeClr val="dk1"/>
                          </a:solidFill>
                          <a:latin typeface="Times New Roman" pitchFamily="18" charset="0"/>
                          <a:ea typeface="+mn-ea"/>
                          <a:cs typeface="Times New Roman" pitchFamily="18" charset="0"/>
                        </a:rPr>
                        <a:t>.621</a:t>
                      </a:r>
                      <a:endParaRPr lang="en-US" b="1"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.672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.837</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.745</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.75</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.771</a:t>
                      </a:r>
                      <a:endParaRPr lang="en-US" dirty="0">
                        <a:latin typeface="Times New Roman" pitchFamily="18" charset="0"/>
                        <a:cs typeface="Times New Roman" pitchFamily="18" charset="0"/>
                      </a:endParaRPr>
                    </a:p>
                  </a:txBody>
                  <a:tcPr/>
                </a:tc>
                <a:tc>
                  <a:txBody>
                    <a:bodyPr/>
                    <a:lstStyle/>
                    <a:p>
                      <a:r>
                        <a:rPr kumimoji="0" lang="en-US" sz="1800" b="1" kern="1200" baseline="0" dirty="0" smtClean="0">
                          <a:solidFill>
                            <a:schemeClr val="dk1"/>
                          </a:solidFill>
                          <a:latin typeface="Times New Roman" pitchFamily="18" charset="0"/>
                          <a:ea typeface="+mn-ea"/>
                          <a:cs typeface="Times New Roman" pitchFamily="18" charset="0"/>
                        </a:rPr>
                        <a:t>.761</a:t>
                      </a:r>
                      <a:endParaRPr lang="en-US" b="1" dirty="0">
                        <a:latin typeface="Times New Roman" pitchFamily="18" charset="0"/>
                        <a:cs typeface="Times New Roman" pitchFamily="18" charset="0"/>
                      </a:endParaRPr>
                    </a:p>
                  </a:txBody>
                  <a:tcPr/>
                </a:tc>
              </a:tr>
              <a:tr h="924724">
                <a:tc>
                  <a:txBody>
                    <a:bodyPr/>
                    <a:lstStyle/>
                    <a:p>
                      <a:r>
                        <a:rPr lang="en-US" sz="2000" b="0" dirty="0" smtClean="0">
                          <a:solidFill>
                            <a:schemeClr val="tx2"/>
                          </a:solidFill>
                          <a:latin typeface="Times New Roman" pitchFamily="18" charset="0"/>
                          <a:cs typeface="Times New Roman" pitchFamily="18" charset="0"/>
                        </a:rPr>
                        <a:t>Geo-Baseline-S</a:t>
                      </a:r>
                      <a:endParaRPr lang="en-US" sz="2000" b="0" dirty="0">
                        <a:solidFill>
                          <a:schemeClr val="tx2"/>
                        </a:solidFill>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.625</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.419</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.502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.494</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.889</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.635</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.422</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.326</a:t>
                      </a:r>
                      <a:endParaRPr lang="en-US" dirty="0">
                        <a:latin typeface="Times New Roman" pitchFamily="18" charset="0"/>
                        <a:cs typeface="Times New Roman" pitchFamily="18" charset="0"/>
                      </a:endParaRPr>
                    </a:p>
                  </a:txBody>
                  <a:tcPr/>
                </a:tc>
                <a:tc>
                  <a:txBody>
                    <a:bodyPr/>
                    <a:lstStyle/>
                    <a:p>
                      <a:r>
                        <a:rPr kumimoji="0" lang="en-US" sz="1800" kern="1200" baseline="0" dirty="0" smtClean="0">
                          <a:solidFill>
                            <a:schemeClr val="dk1"/>
                          </a:solidFill>
                          <a:latin typeface="Times New Roman" pitchFamily="18" charset="0"/>
                          <a:ea typeface="+mn-ea"/>
                          <a:cs typeface="Times New Roman" pitchFamily="18" charset="0"/>
                        </a:rPr>
                        <a:t>.368</a:t>
                      </a:r>
                      <a:endParaRPr lang="en-US" dirty="0">
                        <a:latin typeface="Times New Roman" pitchFamily="18" charset="0"/>
                        <a:cs typeface="Times New Roman" pitchFamily="18" charset="0"/>
                      </a:endParaRPr>
                    </a:p>
                  </a:txBody>
                  <a:tcPr/>
                </a:tc>
              </a:tr>
            </a:tbl>
          </a:graphicData>
        </a:graphic>
      </p:graphicFrame>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64</a:t>
            </a:fld>
            <a:endParaRPr lang="en-US"/>
          </a:p>
        </p:txBody>
      </p:sp>
      <p:sp>
        <p:nvSpPr>
          <p:cNvPr id="5" name="Title 4"/>
          <p:cNvSpPr>
            <a:spLocks noGrp="1"/>
          </p:cNvSpPr>
          <p:nvPr>
            <p:ph type="title"/>
          </p:nvPr>
        </p:nvSpPr>
        <p:spPr>
          <a:xfrm>
            <a:off x="533400" y="0"/>
            <a:ext cx="8229600" cy="914400"/>
          </a:xfrm>
        </p:spPr>
        <p:txBody>
          <a:bodyPr>
            <a:normAutofit/>
          </a:bodyPr>
          <a:lstStyle/>
          <a:p>
            <a:r>
              <a:rPr lang="en-US" dirty="0" smtClean="0">
                <a:latin typeface="Times New Roman" pitchFamily="18" charset="0"/>
                <a:cs typeface="Times New Roman" pitchFamily="18" charset="0"/>
              </a:rPr>
              <a:t>Results </a:t>
            </a:r>
            <a:r>
              <a:rPr lang="en-US" dirty="0" smtClean="0">
                <a:latin typeface="Times New Roman" pitchFamily="18" charset="0"/>
                <a:cs typeface="Times New Roman" pitchFamily="18" charset="0"/>
              </a:rPr>
              <a:t>of the </a:t>
            </a:r>
            <a:r>
              <a:rPr lang="en-US" dirty="0" smtClean="0">
                <a:latin typeface="Times New Roman" pitchFamily="18" charset="0"/>
                <a:cs typeface="Times New Roman" pitchFamily="18" charset="0"/>
              </a:rPr>
              <a:t>2-class Classifiers</a:t>
            </a:r>
            <a:endParaRPr lang="en-US" dirty="0">
              <a:latin typeface="Times New Roman" pitchFamily="18" charset="0"/>
              <a:cs typeface="Times New Roman" pitchFamily="18" charset="0"/>
            </a:endParaRPr>
          </a:p>
        </p:txBody>
      </p:sp>
      <p:sp>
        <p:nvSpPr>
          <p:cNvPr id="7" name="TextBox 6"/>
          <p:cNvSpPr txBox="1"/>
          <p:nvPr/>
        </p:nvSpPr>
        <p:spPr>
          <a:xfrm>
            <a:off x="1295400" y="1295400"/>
            <a:ext cx="2438400" cy="369332"/>
          </a:xfrm>
          <a:prstGeom prst="rect">
            <a:avLst/>
          </a:prstGeom>
          <a:noFill/>
        </p:spPr>
        <p:txBody>
          <a:bodyPr wrap="square" rtlCol="0">
            <a:spAutoFit/>
          </a:bodyPr>
          <a:lstStyle/>
          <a:p>
            <a:endParaRPr lang="en-US" dirty="0"/>
          </a:p>
        </p:txBody>
      </p:sp>
      <p:sp>
        <p:nvSpPr>
          <p:cNvPr id="8" name="TextBox 7"/>
          <p:cNvSpPr txBox="1"/>
          <p:nvPr/>
        </p:nvSpPr>
        <p:spPr>
          <a:xfrm>
            <a:off x="1295400" y="1295400"/>
            <a:ext cx="24384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GSP </a:t>
            </a:r>
            <a:r>
              <a:rPr lang="en-US" sz="2000" dirty="0" err="1" smtClean="0">
                <a:latin typeface="Times New Roman" pitchFamily="18" charset="0"/>
                <a:cs typeface="Times New Roman" pitchFamily="18" charset="0"/>
              </a:rPr>
              <a:t>vs</a:t>
            </a:r>
            <a:r>
              <a:rPr lang="en-US" sz="2000" dirty="0" smtClean="0">
                <a:latin typeface="Times New Roman" pitchFamily="18" charset="0"/>
                <a:cs typeface="Times New Roman" pitchFamily="18" charset="0"/>
              </a:rPr>
              <a:t> (SP+NSP)</a:t>
            </a:r>
            <a:endParaRPr lang="en-US" sz="2000" dirty="0">
              <a:latin typeface="Times New Roman" pitchFamily="18" charset="0"/>
              <a:cs typeface="Times New Roman" pitchFamily="18" charset="0"/>
            </a:endParaRPr>
          </a:p>
        </p:txBody>
      </p:sp>
      <p:sp>
        <p:nvSpPr>
          <p:cNvPr id="9" name="TextBox 8"/>
          <p:cNvSpPr txBox="1"/>
          <p:nvPr/>
        </p:nvSpPr>
        <p:spPr>
          <a:xfrm>
            <a:off x="3962400" y="1295400"/>
            <a:ext cx="20574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SP </a:t>
            </a:r>
            <a:r>
              <a:rPr lang="en-US" sz="2000" dirty="0" err="1" smtClean="0">
                <a:latin typeface="Times New Roman" pitchFamily="18" charset="0"/>
                <a:cs typeface="Times New Roman" pitchFamily="18" charset="0"/>
              </a:rPr>
              <a:t>vs</a:t>
            </a:r>
            <a:r>
              <a:rPr lang="en-US" sz="2000" dirty="0" smtClean="0">
                <a:latin typeface="Times New Roman" pitchFamily="18" charset="0"/>
                <a:cs typeface="Times New Roman" pitchFamily="18" charset="0"/>
              </a:rPr>
              <a:t> (NSP+GSP)</a:t>
            </a:r>
            <a:endParaRPr lang="en-US" sz="2000" dirty="0">
              <a:latin typeface="Times New Roman" pitchFamily="18" charset="0"/>
              <a:cs typeface="Times New Roman" pitchFamily="18" charset="0"/>
            </a:endParaRPr>
          </a:p>
        </p:txBody>
      </p:sp>
      <p:sp>
        <p:nvSpPr>
          <p:cNvPr id="10" name="TextBox 9"/>
          <p:cNvSpPr txBox="1"/>
          <p:nvPr/>
        </p:nvSpPr>
        <p:spPr>
          <a:xfrm>
            <a:off x="6248400" y="1295400"/>
            <a:ext cx="2362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NSP </a:t>
            </a:r>
            <a:r>
              <a:rPr lang="en-US" sz="2000" dirty="0" err="1" smtClean="0">
                <a:latin typeface="Times New Roman" pitchFamily="18" charset="0"/>
                <a:cs typeface="Times New Roman" pitchFamily="18" charset="0"/>
              </a:rPr>
              <a:t>vs</a:t>
            </a:r>
            <a:r>
              <a:rPr lang="en-US" sz="2000" dirty="0" smtClean="0">
                <a:latin typeface="Times New Roman" pitchFamily="18" charset="0"/>
                <a:cs typeface="Times New Roman" pitchFamily="18" charset="0"/>
              </a:rPr>
              <a:t> (GSP+SP)</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smtClean="0">
                <a:latin typeface="Times New Roman" pitchFamily="18" charset="0"/>
                <a:cs typeface="Times New Roman" pitchFamily="18" charset="0"/>
              </a:rPr>
              <a:t>In addition to the three class classifiers we implemented several 2-class classifiers target classes of geospatial (</a:t>
            </a:r>
            <a:r>
              <a:rPr lang="en-US" sz="1800" dirty="0" err="1" smtClean="0">
                <a:latin typeface="Times New Roman" pitchFamily="18" charset="0"/>
                <a:cs typeface="Times New Roman" pitchFamily="18" charset="0"/>
              </a:rPr>
              <a:t>vs</a:t>
            </a:r>
            <a:r>
              <a:rPr lang="en-US" sz="1800" dirty="0" smtClean="0">
                <a:latin typeface="Times New Roman" pitchFamily="18" charset="0"/>
                <a:cs typeface="Times New Roman" pitchFamily="18" charset="0"/>
              </a:rPr>
              <a:t> spatial or non-spatial), spatial </a:t>
            </a:r>
            <a:r>
              <a:rPr lang="en-US" sz="1800" dirty="0" err="1" smtClean="0">
                <a:latin typeface="Times New Roman" pitchFamily="18" charset="0"/>
                <a:cs typeface="Times New Roman" pitchFamily="18" charset="0"/>
              </a:rPr>
              <a:t>vs</a:t>
            </a:r>
            <a:r>
              <a:rPr lang="en-US" sz="1800" dirty="0" smtClean="0">
                <a:latin typeface="Times New Roman" pitchFamily="18" charset="0"/>
                <a:cs typeface="Times New Roman" pitchFamily="18" charset="0"/>
              </a:rPr>
              <a:t> (geospatial or non-spatial) and non-spatial(</a:t>
            </a:r>
            <a:r>
              <a:rPr lang="en-US" sz="1800" dirty="0" err="1" smtClean="0">
                <a:latin typeface="Times New Roman" pitchFamily="18" charset="0"/>
                <a:cs typeface="Times New Roman" pitchFamily="18" charset="0"/>
              </a:rPr>
              <a:t>vs</a:t>
            </a:r>
            <a:r>
              <a:rPr lang="en-US" sz="1800" dirty="0" smtClean="0">
                <a:latin typeface="Times New Roman" pitchFamily="18" charset="0"/>
                <a:cs typeface="Times New Roman" pitchFamily="18" charset="0"/>
              </a:rPr>
              <a:t> geospatial or spatial). </a:t>
            </a:r>
          </a:p>
          <a:p>
            <a:r>
              <a:rPr lang="en-US" sz="1800" dirty="0" smtClean="0">
                <a:latin typeface="Times New Roman" pitchFamily="18" charset="0"/>
                <a:cs typeface="Times New Roman" pitchFamily="18" charset="0"/>
              </a:rPr>
              <a:t>Just as with the 3-class classifiers we used either just Kordjamshidi features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 and place name and geographic features from the preposition’s head words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-Geo) and from the whole sentence in which the preposition occurred (</a:t>
            </a:r>
            <a:r>
              <a:rPr lang="en-US" sz="1800" dirty="0" err="1" smtClean="0">
                <a:latin typeface="Times New Roman" pitchFamily="18" charset="0"/>
                <a:cs typeface="Times New Roman" pitchFamily="18" charset="0"/>
              </a:rPr>
              <a:t>Kord-GeoS</a:t>
            </a: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We also tested the method using </a:t>
            </a:r>
            <a:r>
              <a:rPr lang="en-US" sz="1800" dirty="0" err="1" smtClean="0">
                <a:latin typeface="Times New Roman" pitchFamily="18" charset="0"/>
                <a:cs typeface="Times New Roman" pitchFamily="18" charset="0"/>
              </a:rPr>
              <a:t>Kord</a:t>
            </a:r>
            <a:r>
              <a:rPr lang="en-US" sz="1800" dirty="0" smtClean="0">
                <a:latin typeface="Times New Roman" pitchFamily="18" charset="0"/>
                <a:cs typeface="Times New Roman" pitchFamily="18" charset="0"/>
              </a:rPr>
              <a:t>-Geo-All features, which gave the best 2-class performance for geospatial sense with an F1 of 0.621 but this did not improve on the result from the 3-class </a:t>
            </a:r>
            <a:r>
              <a:rPr lang="en-US" sz="1800" dirty="0" smtClean="0">
                <a:latin typeface="Times New Roman" pitchFamily="18" charset="0"/>
                <a:cs typeface="Times New Roman" pitchFamily="18" charset="0"/>
              </a:rPr>
              <a:t>classifier</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of 0.643.</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As a baseline we implemented a Naive </a:t>
            </a:r>
            <a:r>
              <a:rPr lang="en-US" sz="1800" dirty="0" err="1" smtClean="0">
                <a:latin typeface="Times New Roman" pitchFamily="18" charset="0"/>
                <a:cs typeface="Times New Roman" pitchFamily="18" charset="0"/>
              </a:rPr>
              <a:t>Bayes</a:t>
            </a:r>
            <a:r>
              <a:rPr lang="en-US" sz="1800" dirty="0" smtClean="0">
                <a:latin typeface="Times New Roman" pitchFamily="18" charset="0"/>
                <a:cs typeface="Times New Roman" pitchFamily="18" charset="0"/>
              </a:rPr>
              <a:t> method for detecting whether a preposition has a geospatial sense, that uses, as machine learning features, just the presence of a place name and the presence of a geographic feature type; conducted at the preposition specific level (at head words of the preposition), and at the level of whether they occurred anywhere in the sentence. The latter approach gave the better performance with an F1 of 0.502.</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65</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Analysis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200" dirty="0" smtClean="0">
                <a:latin typeface="Times New Roman" pitchFamily="18" charset="0"/>
                <a:cs typeface="Times New Roman" pitchFamily="18" charset="0"/>
              </a:rPr>
              <a:t>We tweaked the  Kordjamshidi et. al.’s  approach for spatial role labeling and then extended that approach to geospatial role labeling.</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We used a corpus of sentences annotated as either geospatial, spatial (but not geospatial) or neither geospatial nor spatial.</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When trained on this corpus, we found that</a:t>
            </a:r>
          </a:p>
          <a:p>
            <a:pPr lvl="1"/>
            <a:r>
              <a:rPr lang="en-US" sz="1900" dirty="0" smtClean="0">
                <a:latin typeface="Times New Roman" pitchFamily="18" charset="0"/>
                <a:cs typeface="Times New Roman" pitchFamily="18" charset="0"/>
              </a:rPr>
              <a:t>The original method was not able to detect geospatial prepositions with an F1 value greater than 0.50. However, it detected the spatial (but not geospatial) class with F1 of 0.745 </a:t>
            </a:r>
            <a:r>
              <a:rPr lang="en-US" sz="1900" dirty="0" smtClean="0">
                <a:latin typeface="Times New Roman" pitchFamily="18" charset="0"/>
                <a:cs typeface="Times New Roman" pitchFamily="18" charset="0"/>
              </a:rPr>
              <a:t>.</a:t>
            </a:r>
          </a:p>
          <a:p>
            <a:pPr lvl="1"/>
            <a:r>
              <a:rPr lang="en-US" sz="1900" dirty="0" smtClean="0">
                <a:latin typeface="Times New Roman" pitchFamily="18" charset="0"/>
                <a:cs typeface="Times New Roman" pitchFamily="18" charset="0"/>
              </a:rPr>
              <a:t>Using </a:t>
            </a:r>
            <a:r>
              <a:rPr lang="en-US" sz="1900" dirty="0" smtClean="0">
                <a:latin typeface="Times New Roman" pitchFamily="18" charset="0"/>
                <a:cs typeface="Times New Roman" pitchFamily="18" charset="0"/>
              </a:rPr>
              <a:t>the sentence level features provided better performance with an F1 of 0.643 for geospatial sense. It also resulted in an improvement in detection of the spatial (but not geospatial) class with an F1 of 0.772.</a:t>
            </a:r>
          </a:p>
          <a:p>
            <a:pPr lvl="1"/>
            <a:endParaRPr lang="en-US" sz="19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 classifier using only the presence of a place name or geographic feature type in the sentence provided better performance than the basic spatial role </a:t>
            </a:r>
            <a:r>
              <a:rPr lang="en-US" sz="2200" dirty="0" smtClean="0">
                <a:latin typeface="Times New Roman" pitchFamily="18" charset="0"/>
                <a:cs typeface="Times New Roman" pitchFamily="18" charset="0"/>
              </a:rPr>
              <a:t>labeling </a:t>
            </a:r>
            <a:r>
              <a:rPr lang="en-US" sz="2200" dirty="0" smtClean="0">
                <a:latin typeface="Times New Roman" pitchFamily="18" charset="0"/>
                <a:cs typeface="Times New Roman" pitchFamily="18" charset="0"/>
              </a:rPr>
              <a:t>method.</a:t>
            </a:r>
            <a:endParaRPr lang="en-US" sz="2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66</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Detection of place names and feature types by using a richer gazetteer and extending the dictionary of geographical feature types.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 of alternative approaches to classifying prepositions, for example through the use of word embeddings that take more account of the textual context of the prepositions.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Our work is based on the assumption that spatial indicators can be prepositions only. But it can be other parts of speech or even phrases. Simply put the spatial indicator may not be a single word always. We can get spatial information from a group of words too and it might be even more informative.</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67</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Future 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The current work can also be extended to the task of hierarchical spatial role </a:t>
            </a:r>
            <a:r>
              <a:rPr lang="en-US" sz="2000" dirty="0" smtClean="0">
                <a:latin typeface="Times New Roman" pitchFamily="18" charset="0"/>
                <a:cs typeface="Times New Roman" pitchFamily="18" charset="0"/>
              </a:rPr>
              <a:t>labeling</a:t>
            </a:r>
            <a:r>
              <a:rPr lang="en-US" sz="2000" dirty="0" smtClean="0">
                <a:latin typeface="Times New Roman" pitchFamily="18" charset="0"/>
                <a:cs typeface="Times New Roman" pitchFamily="18" charset="0"/>
              </a:rPr>
              <a:t>. It is the case when one (or more) triple exits within another. Successful extraction of these triples and their respective trajector and landmark can be done by string matching algorithms by checking for containment.</a:t>
            </a:r>
          </a:p>
          <a:p>
            <a:r>
              <a:rPr lang="en-US" sz="2000" dirty="0" smtClean="0">
                <a:latin typeface="Times New Roman" pitchFamily="18" charset="0"/>
                <a:cs typeface="Times New Roman" pitchFamily="18" charset="0"/>
              </a:rPr>
              <a:t>Here, we assumed that  the trajector or the landmark were of single words mostly but in real life we often come across trajectors/landmarks with more than a word. We wish to deal with those also in our upcoming work.</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example, for the sentence, </a:t>
            </a:r>
            <a:r>
              <a:rPr lang="en-US" sz="2000" i="1" dirty="0" smtClean="0">
                <a:latin typeface="Times New Roman" pitchFamily="18" charset="0"/>
                <a:cs typeface="Times New Roman" pitchFamily="18" charset="0"/>
              </a:rPr>
              <a:t>The book is on the left corner of the table. </a:t>
            </a:r>
            <a:r>
              <a:rPr lang="en-US" sz="2000" dirty="0" smtClean="0">
                <a:latin typeface="Times New Roman" pitchFamily="18" charset="0"/>
                <a:cs typeface="Times New Roman" pitchFamily="18" charset="0"/>
              </a:rPr>
              <a:t>Here, the triple for the preposition on is </a:t>
            </a:r>
            <a:r>
              <a:rPr lang="en-US" sz="2000" i="1" dirty="0" smtClean="0">
                <a:latin typeface="Times New Roman" pitchFamily="18" charset="0"/>
                <a:cs typeface="Times New Roman" pitchFamily="18" charset="0"/>
              </a:rPr>
              <a:t>&lt;book, on , left corner of the table&gt;</a:t>
            </a:r>
            <a:r>
              <a:rPr lang="en-US" sz="2000" dirty="0" smtClean="0">
                <a:latin typeface="Times New Roman" pitchFamily="18" charset="0"/>
                <a:cs typeface="Times New Roman" pitchFamily="18" charset="0"/>
              </a:rPr>
              <a:t> and for the preposition of is</a:t>
            </a:r>
            <a:r>
              <a:rPr lang="en-US" sz="2000" i="1" dirty="0" smtClean="0">
                <a:latin typeface="Times New Roman" pitchFamily="18" charset="0"/>
                <a:cs typeface="Times New Roman" pitchFamily="18" charset="0"/>
              </a:rPr>
              <a:t> &lt;corner, of, the table&gt;</a:t>
            </a:r>
            <a:r>
              <a:rPr lang="en-US" sz="2000" dirty="0" smtClean="0">
                <a:latin typeface="Times New Roman" pitchFamily="18" charset="0"/>
                <a:cs typeface="Times New Roman" pitchFamily="18" charset="0"/>
              </a:rPr>
              <a:t>. So, this sentence consists of a hierarchy spatial roles also the landmark consists of multiple words.</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68</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Future Work – contd.</a:t>
            </a:r>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Mansi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Radke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Prarthana</a:t>
            </a:r>
            <a:r>
              <a:rPr lang="en-US" sz="2000" dirty="0" smtClean="0">
                <a:latin typeface="Times New Roman" pitchFamily="18" charset="0"/>
                <a:cs typeface="Times New Roman" pitchFamily="18" charset="0"/>
              </a:rPr>
              <a:t> Das, Christopher Jones, Kristin Stock, "Detecting the geospatialness of prepositions from natural language text". </a:t>
            </a:r>
            <a:r>
              <a:rPr lang="en-US" sz="2000" i="1" dirty="0" smtClean="0">
                <a:latin typeface="Times New Roman" pitchFamily="18" charset="0"/>
                <a:cs typeface="Times New Roman" pitchFamily="18" charset="0"/>
              </a:rPr>
              <a:t>14th International Conference on Spatial Information Theory</a:t>
            </a:r>
            <a:r>
              <a:rPr lang="en-US" sz="2000" dirty="0" smtClean="0">
                <a:latin typeface="Times New Roman" pitchFamily="18" charset="0"/>
                <a:cs typeface="Times New Roman" pitchFamily="18" charset="0"/>
              </a:rPr>
              <a:t>, Regensburg, Germany, September 9-13,2019. (Accepted; soon to be published).</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69</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Publication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An extension of geospatial expression; identifiable with the following characteristics:</a:t>
            </a:r>
          </a:p>
          <a:p>
            <a:pPr lvl="1"/>
            <a:r>
              <a:rPr lang="en-US" sz="1800" dirty="0" smtClean="0">
                <a:latin typeface="Times New Roman" pitchFamily="18" charset="0"/>
                <a:cs typeface="Times New Roman" pitchFamily="18" charset="0"/>
              </a:rPr>
              <a:t>They contain spatial relations.</a:t>
            </a:r>
          </a:p>
          <a:p>
            <a:pPr lvl="1"/>
            <a:r>
              <a:rPr lang="en-US" sz="1800" dirty="0" smtClean="0">
                <a:latin typeface="Times New Roman" pitchFamily="18" charset="0"/>
                <a:cs typeface="Times New Roman" pitchFamily="18" charset="0"/>
              </a:rPr>
              <a:t>The reference object however doesn’t meet the criteria of geospatial expression they may be indoor, mobile or small scale.</a:t>
            </a:r>
          </a:p>
          <a:p>
            <a:pPr lvl="1"/>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Geospatial prepositions take precedence over spatial prepositions in case both are present.</a:t>
            </a:r>
          </a:p>
          <a:p>
            <a:endParaRPr lang="en-US"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Example:</a:t>
            </a:r>
          </a:p>
          <a:p>
            <a:pPr lvl="1"/>
            <a:r>
              <a:rPr lang="en-US" sz="1800" dirty="0" smtClean="0">
                <a:latin typeface="Times New Roman" pitchFamily="18" charset="0"/>
                <a:cs typeface="Times New Roman" pitchFamily="18" charset="0"/>
              </a:rPr>
              <a:t>A few bells still exist, hanging on the rood-screens in East </a:t>
            </a:r>
            <a:r>
              <a:rPr lang="en-US" sz="1800" dirty="0" err="1" smtClean="0">
                <a:latin typeface="Times New Roman" pitchFamily="18" charset="0"/>
                <a:cs typeface="Times New Roman" pitchFamily="18" charset="0"/>
              </a:rPr>
              <a:t>Anglian</a:t>
            </a:r>
            <a:r>
              <a:rPr lang="en-US" sz="1800" dirty="0" smtClean="0">
                <a:latin typeface="Times New Roman" pitchFamily="18" charset="0"/>
                <a:cs typeface="Times New Roman" pitchFamily="18" charset="0"/>
              </a:rPr>
              <a:t> churches.</a:t>
            </a:r>
          </a:p>
          <a:p>
            <a:pPr lvl="1">
              <a:buNone/>
            </a:pPr>
            <a:r>
              <a:rPr lang="en-US" sz="1800" dirty="0" smtClean="0">
                <a:latin typeface="Times New Roman" pitchFamily="18" charset="0"/>
                <a:cs typeface="Times New Roman" pitchFamily="18" charset="0"/>
              </a:rPr>
              <a:t> -It contains both spatial (bells hanging on the rood-screens) and geospatial (in East </a:t>
            </a:r>
            <a:r>
              <a:rPr lang="en-US" sz="1800" dirty="0" err="1" smtClean="0">
                <a:latin typeface="Times New Roman" pitchFamily="18" charset="0"/>
                <a:cs typeface="Times New Roman" pitchFamily="18" charset="0"/>
              </a:rPr>
              <a:t>Anglian</a:t>
            </a:r>
            <a:r>
              <a:rPr lang="en-US" sz="1800" dirty="0" smtClean="0">
                <a:latin typeface="Times New Roman" pitchFamily="18" charset="0"/>
                <a:cs typeface="Times New Roman" pitchFamily="18" charset="0"/>
              </a:rPr>
              <a:t> churches) elements. It’s finally classified as geospatial.</a:t>
            </a: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Class-1: Spatial  but not Geospatial Expression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66928" indent="-457200"/>
            <a:r>
              <a:rPr lang="en-US" sz="2000" dirty="0" smtClean="0">
                <a:latin typeface="Times New Roman" pitchFamily="18" charset="0"/>
                <a:cs typeface="Times New Roman" pitchFamily="18" charset="0"/>
              </a:rPr>
              <a:t>Amazon mechanical </a:t>
            </a:r>
            <a:r>
              <a:rPr lang="en-US" sz="2000" dirty="0" err="1" smtClean="0">
                <a:latin typeface="Times New Roman" pitchFamily="18" charset="0"/>
                <a:cs typeface="Times New Roman" pitchFamily="18" charset="0"/>
              </a:rPr>
              <a:t>turk</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2"/>
              </a:rPr>
              <a:t>https://www.mturk.com/</a:t>
            </a:r>
            <a:r>
              <a:rPr lang="en-US" sz="2000" dirty="0" smtClean="0">
                <a:latin typeface="Times New Roman" pitchFamily="18" charset="0"/>
                <a:cs typeface="Times New Roman" pitchFamily="18" charset="0"/>
              </a:rPr>
              <a:t>.</a:t>
            </a:r>
          </a:p>
          <a:p>
            <a:pPr marL="566928" indent="-457200"/>
            <a:r>
              <a:rPr lang="nl-NL" sz="2000" dirty="0" smtClean="0">
                <a:latin typeface="Times New Roman" pitchFamily="18" charset="0"/>
                <a:cs typeface="Times New Roman" pitchFamily="18" charset="0"/>
              </a:rPr>
              <a:t>Geonames gazetteer. </a:t>
            </a:r>
            <a:r>
              <a:rPr lang="nl-NL" sz="2000" dirty="0" smtClean="0">
                <a:latin typeface="Times New Roman" pitchFamily="18" charset="0"/>
                <a:cs typeface="Times New Roman" pitchFamily="18" charset="0"/>
                <a:hlinkClick r:id="rId3"/>
              </a:rPr>
              <a:t>https://www.geonames.org/</a:t>
            </a:r>
            <a:r>
              <a:rPr lang="nl-NL" sz="2000" dirty="0" smtClean="0">
                <a:latin typeface="Times New Roman" pitchFamily="18" charset="0"/>
                <a:cs typeface="Times New Roman" pitchFamily="18" charset="0"/>
              </a:rPr>
              <a:t>.</a:t>
            </a:r>
          </a:p>
          <a:p>
            <a:pPr marL="566928" indent="-457200"/>
            <a:r>
              <a:rPr lang="en-US" sz="2000" dirty="0" smtClean="0">
                <a:latin typeface="Times New Roman" pitchFamily="18" charset="0"/>
                <a:cs typeface="Times New Roman" pitchFamily="18" charset="0"/>
              </a:rPr>
              <a:t>A. Herskovits. Language and Spatial Cognition. Cambridge University Press New York, NY,USA, 1987.</a:t>
            </a:r>
          </a:p>
          <a:p>
            <a:pPr marL="566928" indent="-457200"/>
            <a:r>
              <a:rPr lang="en-US" sz="2000" dirty="0" smtClean="0">
                <a:latin typeface="Times New Roman" pitchFamily="18" charset="0"/>
                <a:cs typeface="Times New Roman" pitchFamily="18" charset="0"/>
              </a:rPr>
              <a:t>R. Johansson and P. </a:t>
            </a:r>
            <a:r>
              <a:rPr lang="en-US" sz="2000" dirty="0" err="1" smtClean="0">
                <a:latin typeface="Times New Roman" pitchFamily="18" charset="0"/>
                <a:cs typeface="Times New Roman" pitchFamily="18" charset="0"/>
              </a:rPr>
              <a:t>Nugues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Lth</a:t>
            </a:r>
            <a:r>
              <a:rPr lang="en-US" sz="2000" dirty="0" smtClean="0">
                <a:latin typeface="Times New Roman" pitchFamily="18" charset="0"/>
                <a:cs typeface="Times New Roman" pitchFamily="18" charset="0"/>
              </a:rPr>
              <a:t>: Semantic structure extraction using </a:t>
            </a:r>
            <a:r>
              <a:rPr lang="en-US" sz="2000" dirty="0" err="1" smtClean="0">
                <a:latin typeface="Times New Roman" pitchFamily="18" charset="0"/>
                <a:cs typeface="Times New Roman" pitchFamily="18" charset="0"/>
              </a:rPr>
              <a:t>nonprojective</a:t>
            </a:r>
            <a:r>
              <a:rPr lang="en-US" sz="2000" dirty="0" smtClean="0">
                <a:latin typeface="Times New Roman" pitchFamily="18" charset="0"/>
                <a:cs typeface="Times New Roman" pitchFamily="18" charset="0"/>
              </a:rPr>
              <a:t> dependency trees. In The Fourth International Workshop on Semantic Evaluations </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SemEval</a:t>
            </a:r>
            <a:r>
              <a:rPr lang="fr-FR" sz="2000" dirty="0" smtClean="0">
                <a:latin typeface="Times New Roman" pitchFamily="18" charset="0"/>
                <a:cs typeface="Times New Roman" pitchFamily="18" charset="0"/>
              </a:rPr>
              <a:t>-2007), pages 227–230. Association for </a:t>
            </a:r>
            <a:r>
              <a:rPr lang="fr-FR" sz="2000" dirty="0" err="1" smtClean="0">
                <a:latin typeface="Times New Roman" pitchFamily="18" charset="0"/>
                <a:cs typeface="Times New Roman" pitchFamily="18" charset="0"/>
              </a:rPr>
              <a:t>Computational</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Linguistics</a:t>
            </a:r>
            <a:r>
              <a:rPr lang="fr-FR" sz="2000" dirty="0" smtClean="0">
                <a:latin typeface="Times New Roman" pitchFamily="18" charset="0"/>
                <a:cs typeface="Times New Roman" pitchFamily="18" charset="0"/>
              </a:rPr>
              <a:t>, 2007.</a:t>
            </a:r>
          </a:p>
          <a:p>
            <a:pPr marL="566928" indent="-457200"/>
            <a:r>
              <a:rPr lang="en-US" sz="2000" dirty="0" smtClean="0">
                <a:latin typeface="Times New Roman" pitchFamily="18" charset="0"/>
                <a:cs typeface="Times New Roman" pitchFamily="18" charset="0"/>
              </a:rPr>
              <a:t> J. H. </a:t>
            </a:r>
            <a:r>
              <a:rPr lang="en-US" sz="2000" dirty="0" err="1" smtClean="0">
                <a:latin typeface="Times New Roman" pitchFamily="18" charset="0"/>
                <a:cs typeface="Times New Roman" pitchFamily="18" charset="0"/>
              </a:rPr>
              <a:t>Jurafsky</a:t>
            </a:r>
            <a:r>
              <a:rPr lang="en-US" sz="2000" dirty="0" smtClean="0">
                <a:latin typeface="Times New Roman" pitchFamily="18" charset="0"/>
                <a:cs typeface="Times New Roman" pitchFamily="18" charset="0"/>
              </a:rPr>
              <a:t>, Daniel Martin. Speech and Language Processing, chapter 18. Pearson Education UK.</a:t>
            </a:r>
          </a:p>
          <a:p>
            <a:pPr marL="566928" indent="-457200"/>
            <a:r>
              <a:rPr lang="en-US" sz="2000" dirty="0" smtClean="0">
                <a:latin typeface="Times New Roman" pitchFamily="18" charset="0"/>
                <a:cs typeface="Times New Roman" pitchFamily="18" charset="0"/>
              </a:rPr>
              <a:t>A. Khan, M. </a:t>
            </a:r>
            <a:r>
              <a:rPr lang="en-US" sz="2000" dirty="0" err="1" smtClean="0">
                <a:latin typeface="Times New Roman" pitchFamily="18" charset="0"/>
                <a:cs typeface="Times New Roman" pitchFamily="18" charset="0"/>
              </a:rPr>
              <a:t>Vasardani</a:t>
            </a:r>
            <a:r>
              <a:rPr lang="en-US" sz="2000" dirty="0" smtClean="0">
                <a:latin typeface="Times New Roman" pitchFamily="18" charset="0"/>
                <a:cs typeface="Times New Roman" pitchFamily="18" charset="0"/>
              </a:rPr>
              <a:t>, and S. Winter. Extracting spatial information from place descriptions. In COMP@ SIGSPATIAL, page 62, 2013.</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latin typeface="Times New Roman" pitchFamily="18" charset="0"/>
                <a:cs typeface="Times New Roman" pitchFamily="18" charset="0"/>
              </a:rPr>
              <a:pPr/>
              <a:t>09-Jun-19</a:t>
            </a:fld>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7FA66E2-AE05-44E8-8E01-0C0F72A18E0D}" type="slidenum">
              <a:rPr lang="en-US" smtClean="0">
                <a:latin typeface="Times New Roman" pitchFamily="18" charset="0"/>
                <a:cs typeface="Times New Roman" pitchFamily="18" charset="0"/>
              </a:rPr>
              <a:pPr/>
              <a:t>70</a:t>
            </a:fld>
            <a:endParaRPr lang="en-US">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66928" indent="-457200"/>
            <a:r>
              <a:rPr lang="en-US" sz="2000" dirty="0" smtClean="0">
                <a:latin typeface="Times New Roman" pitchFamily="18" charset="0"/>
                <a:cs typeface="Times New Roman" pitchFamily="18" charset="0"/>
              </a:rPr>
              <a:t>P. Kordjamshidi, M. Van </a:t>
            </a:r>
            <a:r>
              <a:rPr lang="en-US" sz="2000" dirty="0" err="1" smtClean="0">
                <a:latin typeface="Times New Roman" pitchFamily="18" charset="0"/>
                <a:cs typeface="Times New Roman" pitchFamily="18" charset="0"/>
              </a:rPr>
              <a:t>Otterlo</a:t>
            </a:r>
            <a:r>
              <a:rPr lang="en-US" sz="2000" dirty="0" smtClean="0">
                <a:latin typeface="Times New Roman" pitchFamily="18" charset="0"/>
                <a:cs typeface="Times New Roman" pitchFamily="18" charset="0"/>
              </a:rPr>
              <a:t>, and M. Marie-Francine. Spatial role labeling: Towards extraction of spatial relations from natural language. ACM Transactions on Speech and Language Processing, 8(3):4:1–4:36, December,2011.</a:t>
            </a:r>
          </a:p>
          <a:p>
            <a:pPr marL="566928" indent="-457200"/>
            <a:r>
              <a:rPr lang="en-US" sz="2000" dirty="0" smtClean="0">
                <a:latin typeface="Times New Roman" pitchFamily="18" charset="0"/>
                <a:cs typeface="Times New Roman" pitchFamily="18" charset="0"/>
              </a:rPr>
              <a:t>K. C. </a:t>
            </a:r>
            <a:r>
              <a:rPr lang="en-US" sz="2000" dirty="0" err="1" smtClean="0">
                <a:latin typeface="Times New Roman" pitchFamily="18" charset="0"/>
                <a:cs typeface="Times New Roman" pitchFamily="18" charset="0"/>
              </a:rPr>
              <a:t>Litkowski</a:t>
            </a:r>
            <a:r>
              <a:rPr lang="en-US" sz="2000" dirty="0" smtClean="0">
                <a:latin typeface="Times New Roman" pitchFamily="18" charset="0"/>
                <a:cs typeface="Times New Roman" pitchFamily="18" charset="0"/>
              </a:rPr>
              <a:t> and O. </a:t>
            </a:r>
            <a:r>
              <a:rPr lang="en-US" sz="2000" dirty="0" err="1" smtClean="0">
                <a:latin typeface="Times New Roman" pitchFamily="18" charset="0"/>
                <a:cs typeface="Times New Roman" pitchFamily="18" charset="0"/>
              </a:rPr>
              <a:t>Hargraves</a:t>
            </a:r>
            <a:r>
              <a:rPr lang="en-US" sz="2000" dirty="0" smtClean="0">
                <a:latin typeface="Times New Roman" pitchFamily="18" charset="0"/>
                <a:cs typeface="Times New Roman" pitchFamily="18" charset="0"/>
              </a:rPr>
              <a:t>. Semeval-2007 task 06: Word-sense disambiguation of prepositions. In : Proceedings of the Fourth International Workshop on Semantic </a:t>
            </a:r>
            <a:r>
              <a:rPr lang="fr-FR" sz="2000" dirty="0" smtClean="0">
                <a:latin typeface="Times New Roman" pitchFamily="18" charset="0"/>
                <a:cs typeface="Times New Roman" pitchFamily="18" charset="0"/>
              </a:rPr>
              <a:t>Evaluations (</a:t>
            </a:r>
            <a:r>
              <a:rPr lang="fr-FR" sz="2000" dirty="0" err="1" smtClean="0">
                <a:latin typeface="Times New Roman" pitchFamily="18" charset="0"/>
                <a:cs typeface="Times New Roman" pitchFamily="18" charset="0"/>
              </a:rPr>
              <a:t>SemEval</a:t>
            </a:r>
            <a:r>
              <a:rPr lang="fr-FR" sz="2000" dirty="0" smtClean="0">
                <a:latin typeface="Times New Roman" pitchFamily="18" charset="0"/>
                <a:cs typeface="Times New Roman" pitchFamily="18" charset="0"/>
              </a:rPr>
              <a:t>-2007), pages 24–29, Prague, </a:t>
            </a:r>
            <a:r>
              <a:rPr lang="fr-FR" sz="2000" dirty="0" err="1" smtClean="0">
                <a:latin typeface="Times New Roman" pitchFamily="18" charset="0"/>
                <a:cs typeface="Times New Roman" pitchFamily="18" charset="0"/>
              </a:rPr>
              <a:t>Czech</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Republic</a:t>
            </a:r>
            <a:r>
              <a:rPr lang="fr-FR" sz="2000" dirty="0" smtClean="0">
                <a:latin typeface="Times New Roman" pitchFamily="18" charset="0"/>
                <a:cs typeface="Times New Roman" pitchFamily="18" charset="0"/>
              </a:rPr>
              <a:t>, 2007. </a:t>
            </a:r>
            <a:r>
              <a:rPr lang="en-US" sz="2000" dirty="0" smtClean="0">
                <a:latin typeface="Times New Roman" pitchFamily="18" charset="0"/>
                <a:cs typeface="Times New Roman" pitchFamily="18" charset="0"/>
              </a:rPr>
              <a:t>Association for Computational Linguistics.</a:t>
            </a:r>
          </a:p>
          <a:p>
            <a:pPr marL="566928" indent="-457200"/>
            <a:r>
              <a:rPr lang="en-US" sz="2000" dirty="0" smtClean="0">
                <a:latin typeface="Times New Roman" pitchFamily="18" charset="0"/>
                <a:cs typeface="Times New Roman" pitchFamily="18" charset="0"/>
              </a:rPr>
              <a:t>F. Liu. Automatic identification of locative expressions from informal text. </a:t>
            </a:r>
            <a:r>
              <a:rPr lang="en-US" sz="2000" dirty="0" smtClean="0">
                <a:latin typeface="Times New Roman" pitchFamily="18" charset="0"/>
                <a:cs typeface="Times New Roman" pitchFamily="18" charset="0"/>
                <a:hlinkClick r:id="rId2"/>
              </a:rPr>
              <a:t>http://minerva-access.unimelb.edu.au/handle/11343/38520</a:t>
            </a:r>
            <a:r>
              <a:rPr lang="en-US" sz="2000" dirty="0" smtClean="0">
                <a:latin typeface="Times New Roman" pitchFamily="18" charset="0"/>
                <a:cs typeface="Times New Roman" pitchFamily="18" charset="0"/>
              </a:rPr>
              <a:t>.  Masters by Coursework Shorter thesis, University of Melbourne, Melbourne, Australia, 2013.</a:t>
            </a: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71</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Reference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66928" indent="-457200"/>
            <a:r>
              <a:rPr lang="en-US" sz="2000" dirty="0" smtClean="0">
                <a:latin typeface="Times New Roman" pitchFamily="18" charset="0"/>
                <a:cs typeface="Times New Roman" pitchFamily="18" charset="0"/>
              </a:rPr>
              <a:t>F. Liu, M. </a:t>
            </a:r>
            <a:r>
              <a:rPr lang="en-US" sz="2000" dirty="0" err="1" smtClean="0">
                <a:latin typeface="Times New Roman" pitchFamily="18" charset="0"/>
                <a:cs typeface="Times New Roman" pitchFamily="18" charset="0"/>
              </a:rPr>
              <a:t>Vasardani</a:t>
            </a:r>
            <a:r>
              <a:rPr lang="en-US" sz="2000" dirty="0" smtClean="0">
                <a:latin typeface="Times New Roman" pitchFamily="18" charset="0"/>
                <a:cs typeface="Times New Roman" pitchFamily="18" charset="0"/>
              </a:rPr>
              <a:t>, and T. Baldwin. Automatic identification of locative expressions from social media text: A comparative analysis. In Proceedings of the 4</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International Workshop on Location and the Web, </a:t>
            </a:r>
            <a:r>
              <a:rPr lang="en-US" sz="2000" dirty="0" err="1" smtClean="0">
                <a:latin typeface="Times New Roman" pitchFamily="18" charset="0"/>
                <a:cs typeface="Times New Roman" pitchFamily="18" charset="0"/>
              </a:rPr>
              <a:t>LocWeb</a:t>
            </a:r>
            <a:r>
              <a:rPr lang="en-US" sz="2000" dirty="0" smtClean="0">
                <a:latin typeface="Times New Roman" pitchFamily="18" charset="0"/>
                <a:cs typeface="Times New Roman" pitchFamily="18" charset="0"/>
              </a:rPr>
              <a:t> ’14, pages 9–16, New York, NY,USA, 2014. ACM.</a:t>
            </a:r>
          </a:p>
          <a:p>
            <a:pPr marL="566928" indent="-457200"/>
            <a:r>
              <a:rPr lang="en-US" sz="2000" dirty="0" smtClean="0">
                <a:latin typeface="Times New Roman" pitchFamily="18" charset="0"/>
                <a:cs typeface="Times New Roman" pitchFamily="18" charset="0"/>
              </a:rPr>
              <a:t>C. D. Manning, P. Raghavan, and H. Schütze. An Introduction to Information Retrieval, chapter 8, pages 164–166. Cambridge University Press, 2009.</a:t>
            </a:r>
          </a:p>
          <a:p>
            <a:pPr marL="566928" indent="-457200"/>
            <a:r>
              <a:rPr lang="en-US" sz="2000" dirty="0" smtClean="0">
                <a:latin typeface="Times New Roman" pitchFamily="18" charset="0"/>
                <a:cs typeface="Times New Roman" pitchFamily="18" charset="0"/>
              </a:rPr>
              <a:t>T. M. Mitchell. Machine Learning, chapter 6, pages 177–179. McGraw-Hill Science/ Engineering/Math, 2013.</a:t>
            </a:r>
          </a:p>
          <a:p>
            <a:pPr marL="566928" indent="-457200"/>
            <a:r>
              <a:rPr lang="en-US" sz="2000" dirty="0" smtClean="0">
                <a:latin typeface="Times New Roman" pitchFamily="18" charset="0"/>
                <a:cs typeface="Times New Roman" pitchFamily="18" charset="0"/>
              </a:rPr>
              <a:t>T. M. Mitchell. Machine Learning, chapter 4, pages 111–112. McGraw-Hill Science/ Engineering/Math, 2013.</a:t>
            </a:r>
          </a:p>
          <a:p>
            <a:pPr marL="566928" indent="-457200"/>
            <a:endParaRPr lang="en-US" sz="2000" dirty="0" smtClean="0">
              <a:latin typeface="Times New Roman" pitchFamily="18" charset="0"/>
              <a:cs typeface="Times New Roman" pitchFamily="18" charset="0"/>
            </a:endParaRPr>
          </a:p>
          <a:p>
            <a:endParaRPr lang="en-US" sz="2000" dirty="0"/>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72</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sv-SE" sz="1800" dirty="0" smtClean="0">
                <a:latin typeface="Times New Roman" pitchFamily="18" charset="0"/>
                <a:cs typeface="Times New Roman" pitchFamily="18" charset="0"/>
              </a:rPr>
              <a:t>S. Russell. Expat. </a:t>
            </a:r>
            <a:r>
              <a:rPr lang="sv-SE" sz="1800" dirty="0" smtClean="0">
                <a:latin typeface="Times New Roman" pitchFamily="18" charset="0"/>
                <a:cs typeface="Times New Roman" pitchFamily="18" charset="0"/>
                <a:hlinkClick r:id="rId2"/>
              </a:rPr>
              <a:t>https://github.com/shaun-russell/expat-nlp/tree/</a:t>
            </a:r>
            <a:r>
              <a:rPr lang="en-US" sz="1800" dirty="0" smtClean="0">
                <a:latin typeface="Times New Roman" pitchFamily="18" charset="0"/>
                <a:cs typeface="Times New Roman" pitchFamily="18" charset="0"/>
                <a:hlinkClick r:id="rId2"/>
              </a:rPr>
              <a:t>master/expat</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K. Stock, R. C. </a:t>
            </a:r>
            <a:r>
              <a:rPr lang="en-US" sz="1800" dirty="0" err="1" smtClean="0">
                <a:latin typeface="Times New Roman" pitchFamily="18" charset="0"/>
                <a:cs typeface="Times New Roman" pitchFamily="18" charset="0"/>
              </a:rPr>
              <a:t>Pasley</a:t>
            </a:r>
            <a:r>
              <a:rPr lang="en-US" sz="1800" dirty="0" smtClean="0">
                <a:latin typeface="Times New Roman" pitchFamily="18" charset="0"/>
                <a:cs typeface="Times New Roman" pitchFamily="18" charset="0"/>
              </a:rPr>
              <a:t>, Z. Gardner, P. </a:t>
            </a:r>
            <a:r>
              <a:rPr lang="en-US" sz="1800" dirty="0" err="1" smtClean="0">
                <a:latin typeface="Times New Roman" pitchFamily="18" charset="0"/>
                <a:cs typeface="Times New Roman" pitchFamily="18" charset="0"/>
              </a:rPr>
              <a:t>Brindley</a:t>
            </a:r>
            <a:r>
              <a:rPr lang="en-US" sz="1800" dirty="0" smtClean="0">
                <a:latin typeface="Times New Roman" pitchFamily="18" charset="0"/>
                <a:cs typeface="Times New Roman" pitchFamily="18" charset="0"/>
              </a:rPr>
              <a:t>, J. Morley, and C. </a:t>
            </a:r>
            <a:r>
              <a:rPr lang="en-US" sz="1800" dirty="0" err="1" smtClean="0">
                <a:latin typeface="Times New Roman" pitchFamily="18" charset="0"/>
                <a:cs typeface="Times New Roman" pitchFamily="18" charset="0"/>
              </a:rPr>
              <a:t>Cialone</a:t>
            </a:r>
            <a:r>
              <a:rPr lang="en-US" sz="1800" dirty="0" smtClean="0">
                <a:latin typeface="Times New Roman" pitchFamily="18" charset="0"/>
                <a:cs typeface="Times New Roman" pitchFamily="18" charset="0"/>
              </a:rPr>
              <a:t>. Creating a Corpus of Geospatial Natural Language, pages 279–298. Springer-</a:t>
            </a:r>
            <a:r>
              <a:rPr lang="en-US" sz="1800" dirty="0" err="1" smtClean="0">
                <a:latin typeface="Times New Roman" pitchFamily="18" charset="0"/>
                <a:cs typeface="Times New Roman" pitchFamily="18" charset="0"/>
              </a:rPr>
              <a:t>Verlag</a:t>
            </a:r>
            <a:r>
              <a:rPr lang="en-US" sz="1800" dirty="0" smtClean="0">
                <a:latin typeface="Times New Roman" pitchFamily="18" charset="0"/>
                <a:cs typeface="Times New Roman" pitchFamily="18" charset="0"/>
              </a:rPr>
              <a:t> New York, Inc., September,2013.</a:t>
            </a:r>
          </a:p>
          <a:p>
            <a:r>
              <a:rPr lang="en-US" sz="1800" dirty="0" smtClean="0">
                <a:latin typeface="Times New Roman" pitchFamily="18" charset="0"/>
                <a:cs typeface="Times New Roman" pitchFamily="18" charset="0"/>
              </a:rPr>
              <a:t>S. University. Neural network dependency parser. </a:t>
            </a:r>
            <a:r>
              <a:rPr lang="en-US" sz="1800" dirty="0" smtClean="0">
                <a:latin typeface="Times New Roman" pitchFamily="18" charset="0"/>
                <a:cs typeface="Times New Roman" pitchFamily="18" charset="0"/>
                <a:hlinkClick r:id="rId3"/>
              </a:rPr>
              <a:t>https://nlp.stanford.edu/software/nndep.html</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S. University. Stanford log-linear part-of-speech tagger. </a:t>
            </a:r>
            <a:r>
              <a:rPr lang="en-US" sz="1800" dirty="0" smtClean="0">
                <a:latin typeface="Times New Roman" pitchFamily="18" charset="0"/>
                <a:cs typeface="Times New Roman" pitchFamily="18" charset="0"/>
                <a:hlinkClick r:id="rId4"/>
              </a:rPr>
              <a:t>https://nlp.stanford.edu/software/tagger.html</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J. O. </a:t>
            </a:r>
            <a:r>
              <a:rPr lang="en-US" sz="1800" dirty="0" err="1" smtClean="0">
                <a:latin typeface="Times New Roman" pitchFamily="18" charset="0"/>
                <a:cs typeface="Times New Roman" pitchFamily="18" charset="0"/>
              </a:rPr>
              <a:t>Wallgrun</a:t>
            </a:r>
            <a:r>
              <a:rPr lang="en-US" sz="1800" dirty="0" smtClean="0">
                <a:latin typeface="Times New Roman" pitchFamily="18" charset="0"/>
                <a:cs typeface="Times New Roman" pitchFamily="18" charset="0"/>
              </a:rPr>
              <a:t>, K. </a:t>
            </a:r>
            <a:r>
              <a:rPr lang="en-US" sz="1800" dirty="0" err="1" smtClean="0">
                <a:latin typeface="Times New Roman" pitchFamily="18" charset="0"/>
                <a:cs typeface="Times New Roman" pitchFamily="18" charset="0"/>
              </a:rPr>
              <a:t>Klippel</a:t>
            </a:r>
            <a:r>
              <a:rPr lang="en-US" sz="1800" dirty="0" smtClean="0">
                <a:latin typeface="Times New Roman" pitchFamily="18" charset="0"/>
                <a:cs typeface="Times New Roman" pitchFamily="18" charset="0"/>
              </a:rPr>
              <a:t>, and T. Baldwin. Building a corpus of spatial relational expressions extracted from web documents. In Proceedings of the 8th Workshop on Geographic Information Retrieval, GIR ’14, pages 6:1–6:8, New York, NY, USA, 2014. ACM.</a:t>
            </a:r>
          </a:p>
          <a:p>
            <a:r>
              <a:rPr lang="en-US" sz="1800" dirty="0" smtClean="0">
                <a:latin typeface="Times New Roman" pitchFamily="18" charset="0"/>
                <a:cs typeface="Times New Roman" pitchFamily="18" charset="0"/>
              </a:rPr>
              <a:t>S. J. Wolf, A. </a:t>
            </a:r>
            <a:r>
              <a:rPr lang="en-US" sz="1800" dirty="0" err="1" smtClean="0">
                <a:latin typeface="Times New Roman" pitchFamily="18" charset="0"/>
                <a:cs typeface="Times New Roman" pitchFamily="18" charset="0"/>
              </a:rPr>
              <a:t>Henrich</a:t>
            </a:r>
            <a:r>
              <a:rPr lang="en-US" sz="1800" dirty="0" smtClean="0">
                <a:latin typeface="Times New Roman" pitchFamily="18" charset="0"/>
                <a:cs typeface="Times New Roman" pitchFamily="18" charset="0"/>
              </a:rPr>
              <a:t>, and D. Blank. Characterization of </a:t>
            </a:r>
            <a:r>
              <a:rPr lang="en-US" sz="1800" dirty="0" err="1" smtClean="0">
                <a:latin typeface="Times New Roman" pitchFamily="18" charset="0"/>
                <a:cs typeface="Times New Roman" pitchFamily="18" charset="0"/>
              </a:rPr>
              <a:t>toponym</a:t>
            </a:r>
            <a:r>
              <a:rPr lang="en-US" sz="1800" dirty="0" smtClean="0">
                <a:latin typeface="Times New Roman" pitchFamily="18" charset="0"/>
                <a:cs typeface="Times New Roman" pitchFamily="18" charset="0"/>
              </a:rPr>
              <a:t> usages in texts. In Proceeding’14 : Proceedings of the 8th Workshop on Geographic Information Retrieval, Article No.7, Dallas, Texas, November 2014. ACM New York, NY, USA.</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73</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971800"/>
            <a:ext cx="8229600" cy="1143000"/>
          </a:xfrm>
        </p:spPr>
        <p:txBody>
          <a:bodyPr/>
          <a:lstStyle/>
          <a:p>
            <a:pPr algn="ctr"/>
            <a:r>
              <a:rPr lang="en-US" dirty="0" smtClean="0"/>
              <a:t>Thank you!</a:t>
            </a:r>
            <a:endParaRPr lang="en-US" dirty="0"/>
          </a:p>
        </p:txBody>
      </p:sp>
      <p:sp>
        <p:nvSpPr>
          <p:cNvPr id="4" name="Date Placeholder 3"/>
          <p:cNvSpPr>
            <a:spLocks noGrp="1"/>
          </p:cNvSpPr>
          <p:nvPr>
            <p:ph type="dt" sz="half" idx="10"/>
          </p:nvPr>
        </p:nvSpPr>
        <p:spPr/>
        <p:txBody>
          <a:bodyPr/>
          <a:lstStyle/>
          <a:p>
            <a:fld id="{2A84597E-A3D5-4411-B0BD-59356C1A0882}" type="datetime1">
              <a:rPr lang="en-US" smtClean="0"/>
              <a:pPr/>
              <a:t>09-Jun-19</a:t>
            </a:fld>
            <a:endParaRPr lang="en-US"/>
          </a:p>
        </p:txBody>
      </p:sp>
      <p:sp>
        <p:nvSpPr>
          <p:cNvPr id="5" name="Slide Number Placeholder 4"/>
          <p:cNvSpPr>
            <a:spLocks noGrp="1"/>
          </p:cNvSpPr>
          <p:nvPr>
            <p:ph type="sldNum" sz="quarter" idx="12"/>
          </p:nvPr>
        </p:nvSpPr>
        <p:spPr/>
        <p:txBody>
          <a:bodyPr/>
          <a:lstStyle/>
          <a:p>
            <a:fld id="{27FA66E2-AE05-44E8-8E01-0C0F72A18E0D}"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2B663-FD5E-4D20-88D0-E504A6FA6A85}" type="datetime1">
              <a:rPr lang="en-US" smtClean="0"/>
              <a:pPr/>
              <a:t>09-Jun-19</a:t>
            </a:fld>
            <a:endParaRPr lang="en-US"/>
          </a:p>
        </p:txBody>
      </p:sp>
      <p:sp>
        <p:nvSpPr>
          <p:cNvPr id="3" name="Slide Number Placeholder 2"/>
          <p:cNvSpPr>
            <a:spLocks noGrp="1"/>
          </p:cNvSpPr>
          <p:nvPr>
            <p:ph type="sldNum" sz="quarter" idx="12"/>
          </p:nvPr>
        </p:nvSpPr>
        <p:spPr/>
        <p:txBody>
          <a:bodyPr/>
          <a:lstStyle/>
          <a:p>
            <a:fld id="{27FA66E2-AE05-44E8-8E01-0C0F72A18E0D}" type="slidenum">
              <a:rPr lang="en-US" smtClean="0"/>
              <a:pPr/>
              <a:t>75</a:t>
            </a:fld>
            <a:endParaRPr lang="en-US"/>
          </a:p>
        </p:txBody>
      </p:sp>
      <p:sp>
        <p:nvSpPr>
          <p:cNvPr id="4" name="Title 3"/>
          <p:cNvSpPr>
            <a:spLocks noGrp="1"/>
          </p:cNvSpPr>
          <p:nvPr>
            <p:ph type="title"/>
          </p:nvPr>
        </p:nvSpPr>
        <p:spPr>
          <a:xfrm>
            <a:off x="457200" y="2362200"/>
            <a:ext cx="8229600" cy="1143000"/>
          </a:xfrm>
        </p:spPr>
        <p:txBody>
          <a:bodyPr/>
          <a:lstStyle/>
          <a:p>
            <a:r>
              <a:rPr lang="en-US" dirty="0" smtClean="0"/>
              <a:t>Backup slides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2000" dirty="0" smtClean="0">
                <a:latin typeface="Times New Roman" pitchFamily="18" charset="0"/>
                <a:cs typeface="Times New Roman" pitchFamily="18" charset="0"/>
              </a:rPr>
              <a:t>Studied Python programming language.</a:t>
            </a:r>
          </a:p>
          <a:p>
            <a:pPr>
              <a:buNone/>
            </a:pP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Open names gazetteer has been accessed via API key and is to be integrated in future with the pipeline approach to add a new feature to the preposition classifier.</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 POS tagger has been integrated to identify prepositions in sentences.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Removal of punctuations from sentences was done and made the sentence punctuation free.</a:t>
            </a:r>
          </a:p>
          <a:p>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Labeling a sentence as spatial or non-spatial depending solely on the fact that the spatial indicator (preposition) present is spatial or non-spatial respectively.</a:t>
            </a:r>
          </a:p>
          <a:p>
            <a:endParaRPr lang="en-IN" sz="2000" dirty="0" smtClean="0"/>
          </a:p>
        </p:txBody>
      </p:sp>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Work done (till last semester)</a:t>
            </a:r>
            <a:endParaRPr lang="en-IN"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BA7ACEC3-413E-4FF8-9382-A498B7D98214}" type="datetime1">
              <a:rPr lang="en-US" smtClean="0"/>
              <a:pPr/>
              <a:t>09-Jun-19</a:t>
            </a:fld>
            <a:endParaRPr lang="en-US"/>
          </a:p>
        </p:txBody>
      </p:sp>
      <p:sp>
        <p:nvSpPr>
          <p:cNvPr id="6" name="Slide Number Placeholder 5"/>
          <p:cNvSpPr>
            <a:spLocks noGrp="1"/>
          </p:cNvSpPr>
          <p:nvPr>
            <p:ph type="sldNum" sz="quarter" idx="12"/>
          </p:nvPr>
        </p:nvSpPr>
        <p:spPr/>
        <p:txBody>
          <a:bodyPr/>
          <a:lstStyle/>
          <a:p>
            <a:fld id="{27FA66E2-AE05-44E8-8E01-0C0F72A18E0D}"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Detecting geo-spatial natural language </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Implementation of Hierarchical Spatial Role Labeling (extracting hierarchical Spatial roles from natural language text)</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77</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Work done till date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a:latin typeface="Times New Roman" pitchFamily="18" charset="0"/>
                <a:cs typeface="Times New Roman" pitchFamily="18" charset="0"/>
              </a:rPr>
              <a:t>Preposition the preposition itself</a:t>
            </a:r>
          </a:p>
          <a:p>
            <a:r>
              <a:rPr lang="en-US" dirty="0">
                <a:latin typeface="Times New Roman" pitchFamily="18" charset="0"/>
                <a:cs typeface="Times New Roman" pitchFamily="18" charset="0"/>
              </a:rPr>
              <a:t>preposition the lemma of the preposition</a:t>
            </a:r>
          </a:p>
          <a:p>
            <a:r>
              <a:rPr lang="en-US" dirty="0">
                <a:latin typeface="Times New Roman" pitchFamily="18" charset="0"/>
                <a:cs typeface="Times New Roman" pitchFamily="18" charset="0"/>
              </a:rPr>
              <a:t>preposition the Pos tag of the preposition</a:t>
            </a:r>
          </a:p>
          <a:p>
            <a:r>
              <a:rPr lang="en-US" dirty="0">
                <a:latin typeface="Times New Roman" pitchFamily="18" charset="0"/>
                <a:cs typeface="Times New Roman" pitchFamily="18" charset="0"/>
              </a:rPr>
              <a:t>preposition the DPRL of the preposition</a:t>
            </a:r>
          </a:p>
          <a:p>
            <a:r>
              <a:rPr lang="en-US" dirty="0">
                <a:latin typeface="Times New Roman" pitchFamily="18" charset="0"/>
                <a:cs typeface="Times New Roman" pitchFamily="18" charset="0"/>
              </a:rPr>
              <a:t>preposition the semantic role label of the preposition</a:t>
            </a:r>
          </a:p>
          <a:p>
            <a:r>
              <a:rPr lang="en-US" dirty="0">
                <a:latin typeface="Times New Roman" pitchFamily="18" charset="0"/>
                <a:cs typeface="Times New Roman" pitchFamily="18" charset="0"/>
              </a:rPr>
              <a:t>preposition the sense of the preposition if assigned</a:t>
            </a:r>
          </a:p>
          <a:p>
            <a:r>
              <a:rPr lang="en-US" dirty="0">
                <a:latin typeface="Times New Roman" pitchFamily="18" charset="0"/>
                <a:cs typeface="Times New Roman" pitchFamily="18" charset="0"/>
              </a:rPr>
              <a:t>preposition the argument of the preposition in the SRL output</a:t>
            </a:r>
          </a:p>
          <a:p>
            <a:r>
              <a:rPr lang="en-US" dirty="0">
                <a:latin typeface="Times New Roman" pitchFamily="18" charset="0"/>
                <a:cs typeface="Times New Roman" pitchFamily="18" charset="0"/>
              </a:rPr>
              <a:t>head1 the head1 itself</a:t>
            </a:r>
          </a:p>
          <a:p>
            <a:r>
              <a:rPr lang="en-US" dirty="0">
                <a:latin typeface="Times New Roman" pitchFamily="18" charset="0"/>
                <a:cs typeface="Times New Roman" pitchFamily="18" charset="0"/>
              </a:rPr>
              <a:t>head1 the lemma of head1</a:t>
            </a:r>
          </a:p>
          <a:p>
            <a:r>
              <a:rPr lang="en-US" dirty="0">
                <a:latin typeface="Times New Roman" pitchFamily="18" charset="0"/>
                <a:cs typeface="Times New Roman" pitchFamily="18" charset="0"/>
              </a:rPr>
              <a:t>head1 the POS tag of the head1</a:t>
            </a:r>
          </a:p>
          <a:p>
            <a:r>
              <a:rPr lang="en-US" dirty="0">
                <a:latin typeface="Times New Roman" pitchFamily="18" charset="0"/>
                <a:cs typeface="Times New Roman" pitchFamily="18" charset="0"/>
              </a:rPr>
              <a:t>head1 the DPRL of the head1</a:t>
            </a:r>
          </a:p>
          <a:p>
            <a:r>
              <a:rPr lang="en-US" dirty="0">
                <a:latin typeface="Times New Roman" pitchFamily="18" charset="0"/>
                <a:cs typeface="Times New Roman" pitchFamily="18" charset="0"/>
              </a:rPr>
              <a:t>head1 the semantic role label of the head1</a:t>
            </a:r>
          </a:p>
          <a:p>
            <a:r>
              <a:rPr lang="en-US" dirty="0">
                <a:latin typeface="Times New Roman" pitchFamily="18" charset="0"/>
                <a:cs typeface="Times New Roman" pitchFamily="18" charset="0"/>
              </a:rPr>
              <a:t>head1 the </a:t>
            </a:r>
            <a:r>
              <a:rPr lang="en-US" dirty="0" smtClean="0">
                <a:latin typeface="Times New Roman" pitchFamily="18" charset="0"/>
                <a:cs typeface="Times New Roman" pitchFamily="18" charset="0"/>
              </a:rPr>
              <a:t>sense </a:t>
            </a:r>
            <a:r>
              <a:rPr lang="en-US" dirty="0">
                <a:latin typeface="Times New Roman" pitchFamily="18" charset="0"/>
                <a:cs typeface="Times New Roman" pitchFamily="18" charset="0"/>
              </a:rPr>
              <a:t>of the head1 if assigned</a:t>
            </a:r>
          </a:p>
          <a:p>
            <a:r>
              <a:rPr lang="en-US" dirty="0">
                <a:latin typeface="Times New Roman" pitchFamily="18" charset="0"/>
                <a:cs typeface="Times New Roman" pitchFamily="18" charset="0"/>
              </a:rPr>
              <a:t>head1 the argument of the head1 in the SRL output</a:t>
            </a:r>
          </a:p>
          <a:p>
            <a:r>
              <a:rPr lang="en-US" dirty="0">
                <a:latin typeface="Times New Roman" pitchFamily="18" charset="0"/>
                <a:cs typeface="Times New Roman" pitchFamily="18" charset="0"/>
              </a:rPr>
              <a:t>head2 the head2 itself</a:t>
            </a:r>
          </a:p>
          <a:p>
            <a:r>
              <a:rPr lang="en-US" dirty="0">
                <a:latin typeface="Times New Roman" pitchFamily="18" charset="0"/>
                <a:cs typeface="Times New Roman" pitchFamily="18" charset="0"/>
              </a:rPr>
              <a:t>head2 the lemma of head2</a:t>
            </a:r>
          </a:p>
          <a:p>
            <a:r>
              <a:rPr lang="en-US" dirty="0">
                <a:latin typeface="Times New Roman" pitchFamily="18" charset="0"/>
                <a:cs typeface="Times New Roman" pitchFamily="18" charset="0"/>
              </a:rPr>
              <a:t>head2 the POS tag of the head2</a:t>
            </a:r>
          </a:p>
          <a:p>
            <a:r>
              <a:rPr lang="en-US" dirty="0">
                <a:latin typeface="Times New Roman" pitchFamily="18" charset="0"/>
                <a:cs typeface="Times New Roman" pitchFamily="18" charset="0"/>
              </a:rPr>
              <a:t>head2 the DPRL of the head2</a:t>
            </a:r>
          </a:p>
          <a:p>
            <a:r>
              <a:rPr lang="en-US" dirty="0">
                <a:latin typeface="Times New Roman" pitchFamily="18" charset="0"/>
                <a:cs typeface="Times New Roman" pitchFamily="18" charset="0"/>
              </a:rPr>
              <a:t>head2 the semantic role label of the head2</a:t>
            </a:r>
          </a:p>
          <a:p>
            <a:r>
              <a:rPr lang="en-US" dirty="0">
                <a:latin typeface="Times New Roman" pitchFamily="18" charset="0"/>
                <a:cs typeface="Times New Roman" pitchFamily="18" charset="0"/>
              </a:rPr>
              <a:t>head2 the </a:t>
            </a:r>
            <a:r>
              <a:rPr lang="en-US" dirty="0" smtClean="0">
                <a:latin typeface="Times New Roman" pitchFamily="18" charset="0"/>
                <a:cs typeface="Times New Roman" pitchFamily="18" charset="0"/>
              </a:rPr>
              <a:t>sense </a:t>
            </a:r>
            <a:r>
              <a:rPr lang="en-US" dirty="0">
                <a:latin typeface="Times New Roman" pitchFamily="18" charset="0"/>
                <a:cs typeface="Times New Roman" pitchFamily="18" charset="0"/>
              </a:rPr>
              <a:t>of the head2 if assigned</a:t>
            </a:r>
          </a:p>
          <a:p>
            <a:r>
              <a:rPr lang="en-US" dirty="0">
                <a:latin typeface="Times New Roman" pitchFamily="18" charset="0"/>
                <a:cs typeface="Times New Roman" pitchFamily="18" charset="0"/>
              </a:rPr>
              <a:t>head2 the argument of the head2 in the SRL output</a:t>
            </a: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78</a:t>
            </a:fld>
            <a:endParaRPr lang="en-US"/>
          </a:p>
        </p:txBody>
      </p:sp>
      <p:sp>
        <p:nvSpPr>
          <p:cNvPr id="5" name="Title 4"/>
          <p:cNvSpPr>
            <a:spLocks noGrp="1"/>
          </p:cNvSpPr>
          <p:nvPr>
            <p:ph type="title"/>
          </p:nvPr>
        </p:nvSpPr>
        <p:spPr/>
        <p:txBody>
          <a:bodyPr/>
          <a:lstStyle/>
          <a:p>
            <a:r>
              <a:rPr lang="en-US" dirty="0">
                <a:latin typeface="Times New Roman" pitchFamily="18" charset="0"/>
                <a:cs typeface="Times New Roman" pitchFamily="18" charset="0"/>
              </a:rPr>
              <a:t>Kordjamshidi Features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latin typeface="Times New Roman" pitchFamily="18" charset="0"/>
                <a:cs typeface="Times New Roman" pitchFamily="18" charset="0"/>
              </a:rPr>
              <a:t>It is observed that if there exists a match/partial match between the landmarks indicated by the two prepositions or between landmark and trajector indicated by the same then there is hierarchical spatial relation present.</a:t>
            </a:r>
          </a:p>
          <a:p>
            <a:r>
              <a:rPr lang="en-US" sz="2200" dirty="0" smtClean="0">
                <a:latin typeface="Times New Roman" pitchFamily="18" charset="0"/>
                <a:cs typeface="Times New Roman" pitchFamily="18" charset="0"/>
              </a:rPr>
              <a:t>For the sentence,</a:t>
            </a:r>
          </a:p>
          <a:p>
            <a:pPr algn="just">
              <a:buNone/>
            </a:pPr>
            <a:r>
              <a:rPr lang="en-US" sz="2500" b="1" dirty="0" smtClean="0">
                <a:latin typeface="Times New Roman" pitchFamily="18" charset="0"/>
                <a:cs typeface="Times New Roman" pitchFamily="18" charset="0"/>
              </a:rPr>
              <a:t>    </a:t>
            </a:r>
            <a:r>
              <a:rPr lang="en-US" sz="1900" b="1" dirty="0" smtClean="0">
                <a:latin typeface="Times New Roman" pitchFamily="18" charset="0"/>
                <a:cs typeface="Times New Roman" pitchFamily="18" charset="0"/>
              </a:rPr>
              <a:t>A bus will transfer you </a:t>
            </a:r>
            <a:r>
              <a:rPr lang="en-US" sz="1900" b="1" u="sng" dirty="0" smtClean="0">
                <a:latin typeface="Times New Roman" pitchFamily="18" charset="0"/>
                <a:cs typeface="Times New Roman" pitchFamily="18" charset="0"/>
              </a:rPr>
              <a:t>from</a:t>
            </a:r>
            <a:r>
              <a:rPr lang="en-US" sz="1900" b="1" dirty="0" smtClean="0">
                <a:latin typeface="Times New Roman" pitchFamily="18" charset="0"/>
                <a:cs typeface="Times New Roman" pitchFamily="18" charset="0"/>
              </a:rPr>
              <a:t> the ferry terminal </a:t>
            </a:r>
            <a:r>
              <a:rPr lang="en-US" sz="1900" b="1" u="sng" dirty="0" smtClean="0">
                <a:latin typeface="Times New Roman" pitchFamily="18" charset="0"/>
                <a:cs typeface="Times New Roman" pitchFamily="18" charset="0"/>
              </a:rPr>
              <a:t>to</a:t>
            </a:r>
            <a:r>
              <a:rPr lang="en-US" sz="1900" b="1" dirty="0" smtClean="0">
                <a:latin typeface="Times New Roman" pitchFamily="18" charset="0"/>
                <a:cs typeface="Times New Roman" pitchFamily="18" charset="0"/>
              </a:rPr>
              <a:t> Hull city centre.</a:t>
            </a:r>
            <a:endParaRPr lang="en-US" sz="1900" dirty="0" smtClean="0">
              <a:latin typeface="Times New Roman" pitchFamily="18" charset="0"/>
              <a:cs typeface="Times New Roman" pitchFamily="18" charset="0"/>
            </a:endParaRPr>
          </a:p>
          <a:p>
            <a:pPr lvl="1" algn="just">
              <a:buNone/>
            </a:pPr>
            <a:r>
              <a:rPr lang="en-US" sz="1900" dirty="0" smtClean="0">
                <a:latin typeface="Times New Roman" pitchFamily="18" charset="0"/>
                <a:cs typeface="Times New Roman" pitchFamily="18" charset="0"/>
              </a:rPr>
              <a:t>Prepositions: {from, to}</a:t>
            </a:r>
          </a:p>
          <a:p>
            <a:pPr lvl="1" algn="just">
              <a:buFont typeface="Arial" pitchFamily="34" charset="0"/>
              <a:buChar char="•"/>
            </a:pPr>
            <a:r>
              <a:rPr lang="en-US" sz="1700" dirty="0" smtClean="0">
                <a:latin typeface="Times New Roman" pitchFamily="18" charset="0"/>
                <a:cs typeface="Times New Roman" pitchFamily="18" charset="0"/>
              </a:rPr>
              <a:t>Triple for “from” : {bus, from, ferry terminal to Hull city centre}</a:t>
            </a:r>
          </a:p>
          <a:p>
            <a:pPr lvl="1" algn="just">
              <a:buFont typeface="Arial" pitchFamily="34" charset="0"/>
              <a:buChar char="•"/>
            </a:pPr>
            <a:r>
              <a:rPr lang="en-US" sz="1700" dirty="0" smtClean="0">
                <a:latin typeface="Times New Roman" pitchFamily="18" charset="0"/>
                <a:cs typeface="Times New Roman" pitchFamily="18" charset="0"/>
              </a:rPr>
              <a:t>Triple for “to” : {ferry terminal, to, Hull city center}</a:t>
            </a:r>
          </a:p>
          <a:p>
            <a:r>
              <a:rPr lang="en-US" sz="2000" dirty="0" smtClean="0">
                <a:latin typeface="Times New Roman" pitchFamily="18" charset="0"/>
                <a:cs typeface="Times New Roman" pitchFamily="18" charset="0"/>
              </a:rPr>
              <a:t>Upon combining the above two based on their matching parts the coveted triple :</a:t>
            </a:r>
          </a:p>
          <a:p>
            <a:pPr lvl="1">
              <a:buFont typeface="Arial" pitchFamily="34" charset="0"/>
              <a:buChar char="•"/>
            </a:pPr>
            <a:r>
              <a:rPr lang="en-US" sz="1800" dirty="0" smtClean="0">
                <a:latin typeface="Times New Roman" pitchFamily="18" charset="0"/>
                <a:cs typeface="Times New Roman" pitchFamily="18" charset="0"/>
              </a:rPr>
              <a:t>{bus, from,{ferry terminal, to, Hull city centre}}</a:t>
            </a:r>
          </a:p>
          <a:p>
            <a:pPr lvl="1"/>
            <a:endParaRPr lang="en-US" dirty="0" smtClean="0">
              <a:latin typeface="Times New Roman" pitchFamily="18" charset="0"/>
              <a:cs typeface="Times New Roman" pitchFamily="18" charset="0"/>
            </a:endParaRPr>
          </a:p>
          <a:p>
            <a:endParaRPr lang="en-US" dirty="0"/>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79</a:t>
            </a:fld>
            <a:endParaRPr lang="en-US"/>
          </a:p>
        </p:txBody>
      </p:sp>
      <p:sp>
        <p:nvSpPr>
          <p:cNvPr id="5" name="Title 4"/>
          <p:cNvSpPr>
            <a:spLocks noGrp="1"/>
          </p:cNvSpPr>
          <p:nvPr>
            <p:ph type="title"/>
          </p:nvPr>
        </p:nvSpPr>
        <p:spPr/>
        <p:txBody>
          <a:bodyPr>
            <a:normAutofit/>
          </a:bodyPr>
          <a:lstStyle/>
          <a:p>
            <a:r>
              <a:rPr lang="en-US" dirty="0" smtClean="0">
                <a:latin typeface="Times New Roman" pitchFamily="18" charset="0"/>
                <a:cs typeface="Times New Roman" pitchFamily="18" charset="0"/>
              </a:rPr>
              <a:t>Hierarchical Spatial Role Labeling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are neither geospatial nor spatial expressions.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include expressions that either do not contain spatial relations or contain spatial relations in a metaphoric sense.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Example:</a:t>
            </a:r>
          </a:p>
          <a:p>
            <a:pPr lvl="1"/>
            <a:r>
              <a:rPr lang="en-US" sz="1800" dirty="0" smtClean="0">
                <a:latin typeface="Times New Roman" pitchFamily="18" charset="0"/>
                <a:cs typeface="Times New Roman" pitchFamily="18" charset="0"/>
              </a:rPr>
              <a:t>I thought perhaps you were still mad at me</a:t>
            </a:r>
          </a:p>
          <a:p>
            <a:pPr lvl="1">
              <a:buNone/>
            </a:pPr>
            <a:r>
              <a:rPr lang="en-US" sz="1800" dirty="0" smtClean="0">
                <a:latin typeface="Times New Roman" pitchFamily="18" charset="0"/>
                <a:cs typeface="Times New Roman" pitchFamily="18" charset="0"/>
              </a:rPr>
              <a:t>- The above expression contains neither geospatial nor spatial expressions. No spatial relation is present as well.</a:t>
            </a: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10-Jun-19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a:t>
            </a:fld>
            <a:endParaRPr lang="en-US"/>
          </a:p>
        </p:txBody>
      </p:sp>
      <p:sp>
        <p:nvSpPr>
          <p:cNvPr id="5" name="Title 4"/>
          <p:cNvSpPr>
            <a:spLocks noGrp="1"/>
          </p:cNvSpPr>
          <p:nvPr>
            <p:ph type="title"/>
          </p:nvPr>
        </p:nvSpPr>
        <p:spPr/>
        <p:txBody>
          <a:bodyPr>
            <a:normAutofit/>
          </a:bodyPr>
          <a:lstStyle/>
          <a:p>
            <a:r>
              <a:rPr lang="en-US" dirty="0" smtClean="0">
                <a:latin typeface="Times New Roman" pitchFamily="18" charset="0"/>
                <a:cs typeface="Times New Roman" pitchFamily="18" charset="0"/>
              </a:rPr>
              <a:t>Class-0 : Non-spatial Expressions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endParaRPr lang="en-US" sz="2000" dirty="0" smtClean="0">
              <a:latin typeface="Times New Roman" pitchFamily="18" charset="0"/>
              <a:cs typeface="Times New Roman" pitchFamily="18" charset="0"/>
            </a:endParaRPr>
          </a:p>
          <a:p>
            <a:pPr marL="624078" indent="-514350">
              <a:buFont typeface="+mj-lt"/>
              <a:buAutoNum type="arabicPeriod"/>
            </a:pPr>
            <a:endParaRPr lang="en-US" sz="2000" dirty="0" smtClean="0">
              <a:latin typeface="Times New Roman" pitchFamily="18" charset="0"/>
              <a:cs typeface="Times New Roman" pitchFamily="18" charset="0"/>
            </a:endParaRPr>
          </a:p>
          <a:p>
            <a:pPr marL="624078" indent="-514350">
              <a:buFont typeface="+mj-lt"/>
              <a:buAutoNum type="arabicPeriod"/>
            </a:pPr>
            <a:r>
              <a:rPr lang="en-US" sz="2000" dirty="0" smtClean="0">
                <a:latin typeface="Times New Roman" pitchFamily="18" charset="0"/>
                <a:cs typeface="Times New Roman" pitchFamily="18" charset="0"/>
              </a:rPr>
              <a:t>We consider only those sentences which have at least two spatial indicators.</a:t>
            </a:r>
          </a:p>
          <a:p>
            <a:pPr marL="624078" indent="-514350">
              <a:buFont typeface="+mj-lt"/>
              <a:buAutoNum type="arabicPeriod"/>
            </a:pPr>
            <a:r>
              <a:rPr lang="en-US" sz="2000" dirty="0" smtClean="0">
                <a:latin typeface="Times New Roman" pitchFamily="18" charset="0"/>
                <a:cs typeface="Times New Roman" pitchFamily="18" charset="0"/>
              </a:rPr>
              <a:t>We need to find if the spatial indicators are emanating spatial sense.</a:t>
            </a:r>
          </a:p>
          <a:p>
            <a:pPr marL="624078" indent="-514350">
              <a:buFont typeface="+mj-lt"/>
              <a:buAutoNum type="arabicPeriod"/>
            </a:pPr>
            <a:r>
              <a:rPr lang="en-US" sz="2000" dirty="0" smtClean="0">
                <a:latin typeface="Times New Roman" pitchFamily="18" charset="0"/>
                <a:cs typeface="Times New Roman" pitchFamily="18" charset="0"/>
              </a:rPr>
              <a:t>If they do then we find the trajector and landmark of the spatial indicator.</a:t>
            </a:r>
          </a:p>
          <a:p>
            <a:pPr marL="624078" indent="-514350">
              <a:buFont typeface="+mj-lt"/>
              <a:buAutoNum type="arabicPeriod"/>
            </a:pPr>
            <a:r>
              <a:rPr lang="en-US" sz="2000" dirty="0" smtClean="0">
                <a:latin typeface="Times New Roman" pitchFamily="18" charset="0"/>
                <a:cs typeface="Times New Roman" pitchFamily="18" charset="0"/>
              </a:rPr>
              <a:t>We need to find the matching (full/partial) parts amongst trajector/landmarks of the spatial indicators.</a:t>
            </a:r>
          </a:p>
          <a:p>
            <a:pPr marL="624078" indent="-514350">
              <a:buFont typeface="+mj-lt"/>
              <a:buAutoNum type="arabicPeriod"/>
            </a:pPr>
            <a:r>
              <a:rPr lang="en-US" sz="2000" dirty="0" smtClean="0">
                <a:latin typeface="Times New Roman" pitchFamily="18" charset="0"/>
                <a:cs typeface="Times New Roman" pitchFamily="18" charset="0"/>
              </a:rPr>
              <a:t>Lastly, we need to rearrange these parts to form the triples.</a:t>
            </a:r>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80</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Algorithm for Hierarchical Spatial Role Labeling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Annotation</a:t>
            </a:r>
          </a:p>
          <a:p>
            <a:pPr lvl="1"/>
            <a:r>
              <a:rPr lang="en-US" sz="1900" dirty="0" smtClean="0">
                <a:latin typeface="Times New Roman" pitchFamily="18" charset="0"/>
                <a:cs typeface="Times New Roman" pitchFamily="18" charset="0"/>
              </a:rPr>
              <a:t>100 sentences from the Nottingham Corpus in the following manner:</a:t>
            </a:r>
          </a:p>
          <a:p>
            <a:pPr lvl="2"/>
            <a:r>
              <a:rPr lang="en-US" sz="1700" dirty="0" smtClean="0">
                <a:latin typeface="Times New Roman" pitchFamily="18" charset="0"/>
                <a:cs typeface="Times New Roman" pitchFamily="18" charset="0"/>
              </a:rPr>
              <a:t>Sentence: The Castle is located at the northern end of Portsmouth harbour.</a:t>
            </a:r>
          </a:p>
          <a:p>
            <a:pPr lvl="2"/>
            <a:r>
              <a:rPr lang="en-US" sz="1700" dirty="0" smtClean="0">
                <a:latin typeface="Times New Roman" pitchFamily="18" charset="0"/>
                <a:cs typeface="Times New Roman" pitchFamily="18" charset="0"/>
              </a:rPr>
              <a:t>Annotation: ( Castle, at, (northern end, of, Portsmouth harbour )) </a:t>
            </a:r>
          </a:p>
          <a:p>
            <a:r>
              <a:rPr lang="en-US" sz="2200" dirty="0" smtClean="0">
                <a:latin typeface="Times New Roman" pitchFamily="18" charset="0"/>
                <a:cs typeface="Times New Roman" pitchFamily="18" charset="0"/>
              </a:rPr>
              <a:t>Implementation</a:t>
            </a:r>
          </a:p>
          <a:p>
            <a:pPr lvl="1"/>
            <a:r>
              <a:rPr lang="en-US" sz="1900" dirty="0" smtClean="0">
                <a:latin typeface="Times New Roman" pitchFamily="18" charset="0"/>
                <a:cs typeface="Times New Roman" pitchFamily="18" charset="0"/>
              </a:rPr>
              <a:t>Extracted triples from this annotated file and tagged them as 0/1/2/3 based on where the hierarchical relationship exists. </a:t>
            </a:r>
          </a:p>
          <a:p>
            <a:pPr lvl="2"/>
            <a:r>
              <a:rPr lang="en-US" sz="1700" dirty="0" smtClean="0">
                <a:latin typeface="Times New Roman" pitchFamily="18" charset="0"/>
                <a:cs typeface="Times New Roman" pitchFamily="18" charset="0"/>
              </a:rPr>
              <a:t>0- no hierarchical relationship exists</a:t>
            </a:r>
          </a:p>
          <a:p>
            <a:pPr lvl="2"/>
            <a:r>
              <a:rPr lang="en-US" sz="1700" dirty="0" smtClean="0">
                <a:latin typeface="Times New Roman" pitchFamily="18" charset="0"/>
                <a:cs typeface="Times New Roman" pitchFamily="18" charset="0"/>
              </a:rPr>
              <a:t>1- hierarchical relationship exists on landmark</a:t>
            </a:r>
          </a:p>
          <a:p>
            <a:pPr lvl="2"/>
            <a:r>
              <a:rPr lang="en-US" sz="1700" dirty="0" smtClean="0">
                <a:latin typeface="Times New Roman" pitchFamily="18" charset="0"/>
                <a:cs typeface="Times New Roman" pitchFamily="18" charset="0"/>
              </a:rPr>
              <a:t>2- hierarchical relationship exists on trajector</a:t>
            </a:r>
          </a:p>
          <a:p>
            <a:pPr lvl="2"/>
            <a:r>
              <a:rPr lang="en-US" sz="1700" dirty="0" smtClean="0">
                <a:latin typeface="Times New Roman" pitchFamily="18" charset="0"/>
                <a:cs typeface="Times New Roman" pitchFamily="18" charset="0"/>
              </a:rPr>
              <a:t>3- hierarchical relationship exists on trajector and landmark both</a:t>
            </a:r>
          </a:p>
          <a:p>
            <a:pPr lvl="2"/>
            <a:endParaRPr lang="en-US"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Labeled each word of a sentence as trajector/landmark/spatial indicator/none with respect to a spatial indicator.</a:t>
            </a: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a:p>
            <a:pPr lvl="2"/>
            <a:endParaRPr lang="en-US"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81</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Work done until now</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Original sentence:</a:t>
            </a:r>
          </a:p>
          <a:p>
            <a:pPr lvl="1">
              <a:buNone/>
            </a:pPr>
            <a:r>
              <a:rPr lang="en-US" sz="1800" dirty="0" smtClean="0">
                <a:latin typeface="Times New Roman" pitchFamily="18" charset="0"/>
                <a:cs typeface="Times New Roman" pitchFamily="18" charset="0"/>
              </a:rPr>
              <a:t>The cottage at </a:t>
            </a:r>
            <a:r>
              <a:rPr lang="en-US" sz="1800" dirty="0" err="1" smtClean="0">
                <a:latin typeface="Times New Roman" pitchFamily="18" charset="0"/>
                <a:cs typeface="Times New Roman" pitchFamily="18" charset="0"/>
              </a:rPr>
              <a:t>Gungstie</a:t>
            </a:r>
            <a:r>
              <a:rPr lang="en-US" sz="1800" dirty="0" smtClean="0">
                <a:latin typeface="Times New Roman" pitchFamily="18" charset="0"/>
                <a:cs typeface="Times New Roman" pitchFamily="18" charset="0"/>
              </a:rPr>
              <a:t> by the beach on shore</a:t>
            </a:r>
          </a:p>
          <a:p>
            <a:r>
              <a:rPr lang="en-US" sz="2000" dirty="0" smtClean="0">
                <a:latin typeface="Times New Roman" pitchFamily="18" charset="0"/>
                <a:cs typeface="Times New Roman" pitchFamily="18" charset="0"/>
              </a:rPr>
              <a:t>Existing triples:</a:t>
            </a:r>
          </a:p>
          <a:p>
            <a:pPr lvl="1">
              <a:buNone/>
            </a:pP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((cottage , at , </a:t>
            </a:r>
            <a:r>
              <a:rPr lang="en-US" sz="1800" dirty="0" err="1" smtClean="0">
                <a:latin typeface="Times New Roman" pitchFamily="18" charset="0"/>
                <a:cs typeface="Times New Roman" pitchFamily="18" charset="0"/>
              </a:rPr>
              <a:t>Gungstie</a:t>
            </a:r>
            <a:r>
              <a:rPr lang="en-US" sz="1800" dirty="0" smtClean="0">
                <a:latin typeface="Times New Roman" pitchFamily="18" charset="0"/>
                <a:cs typeface="Times New Roman" pitchFamily="18" charset="0"/>
              </a:rPr>
              <a:t> ),by,(beach , on , shore))</a:t>
            </a:r>
          </a:p>
          <a:p>
            <a:r>
              <a:rPr lang="en-US" sz="2000" dirty="0" smtClean="0">
                <a:latin typeface="Times New Roman" pitchFamily="18" charset="0"/>
                <a:cs typeface="Times New Roman" pitchFamily="18" charset="0"/>
              </a:rPr>
              <a:t>Extracted triples:</a:t>
            </a:r>
          </a:p>
          <a:p>
            <a:pPr lvl="1">
              <a:buNone/>
            </a:pPr>
            <a:r>
              <a:rPr lang="en-US" sz="1800" dirty="0" smtClean="0">
                <a:latin typeface="Times New Roman" pitchFamily="18" charset="0"/>
                <a:cs typeface="Times New Roman" pitchFamily="18" charset="0"/>
              </a:rPr>
              <a:t>cottage , at ,</a:t>
            </a:r>
            <a:r>
              <a:rPr lang="en-US" sz="1800" dirty="0" err="1" smtClean="0">
                <a:latin typeface="Times New Roman" pitchFamily="18" charset="0"/>
                <a:cs typeface="Times New Roman" pitchFamily="18" charset="0"/>
              </a:rPr>
              <a:t>Gungstie</a:t>
            </a:r>
            <a:r>
              <a:rPr lang="en-US" sz="1800" dirty="0" smtClean="0">
                <a:latin typeface="Times New Roman" pitchFamily="18" charset="0"/>
                <a:cs typeface="Times New Roman" pitchFamily="18" charset="0"/>
              </a:rPr>
              <a:t> ,by ,beach ,on , shore</a:t>
            </a:r>
          </a:p>
          <a:p>
            <a:pPr lvl="1">
              <a:buNone/>
            </a:pPr>
            <a:r>
              <a:rPr lang="en-US" sz="1800" dirty="0" smtClean="0">
                <a:latin typeface="Times New Roman" pitchFamily="18" charset="0"/>
                <a:cs typeface="Times New Roman" pitchFamily="18" charset="0"/>
              </a:rPr>
              <a:t>cottage , at , </a:t>
            </a:r>
            <a:r>
              <a:rPr lang="en-US" sz="1800" dirty="0" err="1" smtClean="0">
                <a:latin typeface="Times New Roman" pitchFamily="18" charset="0"/>
                <a:cs typeface="Times New Roman" pitchFamily="18" charset="0"/>
              </a:rPr>
              <a:t>Gungstie</a:t>
            </a:r>
            <a:endParaRPr lang="en-US" sz="1800" dirty="0" smtClean="0">
              <a:latin typeface="Times New Roman" pitchFamily="18" charset="0"/>
              <a:cs typeface="Times New Roman" pitchFamily="18" charset="0"/>
            </a:endParaRPr>
          </a:p>
          <a:p>
            <a:pPr lvl="1">
              <a:buNone/>
            </a:pPr>
            <a:r>
              <a:rPr lang="en-US" sz="1800" dirty="0" smtClean="0">
                <a:latin typeface="Times New Roman" pitchFamily="18" charset="0"/>
                <a:cs typeface="Times New Roman" pitchFamily="18" charset="0"/>
              </a:rPr>
              <a:t>beach , on , shore</a:t>
            </a:r>
          </a:p>
          <a:p>
            <a:r>
              <a:rPr lang="en-US" sz="2000" dirty="0" smtClean="0">
                <a:latin typeface="Times New Roman" pitchFamily="18" charset="0"/>
                <a:cs typeface="Times New Roman" pitchFamily="18" charset="0"/>
              </a:rPr>
              <a:t>Tag:</a:t>
            </a:r>
          </a:p>
          <a:p>
            <a:pPr marL="850392" lvl="1" indent="-457200">
              <a:buNone/>
            </a:pPr>
            <a:r>
              <a:rPr lang="en-US" sz="1800" dirty="0" smtClean="0">
                <a:latin typeface="Times New Roman" pitchFamily="18" charset="0"/>
                <a:cs typeface="Times New Roman" pitchFamily="18" charset="0"/>
              </a:rPr>
              <a:t>3- hierarchical relationship exists on trajector and landmark both</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82</a:t>
            </a:fld>
            <a:endParaRPr lang="en-US"/>
          </a:p>
        </p:txBody>
      </p:sp>
      <p:sp>
        <p:nvSpPr>
          <p:cNvPr id="5" name="Title 4"/>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Example of implementation of triple extraction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200" dirty="0" smtClean="0">
                <a:latin typeface="Times New Roman" pitchFamily="18" charset="0"/>
                <a:cs typeface="Times New Roman" pitchFamily="18" charset="0"/>
              </a:rPr>
              <a:t>Original sentence:</a:t>
            </a:r>
          </a:p>
          <a:p>
            <a:pPr lvl="1"/>
            <a:r>
              <a:rPr lang="en-US" sz="1900" dirty="0" smtClean="0">
                <a:latin typeface="Times New Roman" pitchFamily="18" charset="0"/>
                <a:cs typeface="Times New Roman" pitchFamily="18" charset="0"/>
              </a:rPr>
              <a:t>The Castle is located at the northern end of Portsmouth harbour</a:t>
            </a:r>
          </a:p>
          <a:p>
            <a:pPr lvl="1"/>
            <a:endParaRPr lang="en-US" sz="19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After labeling </a:t>
            </a:r>
            <a:r>
              <a:rPr lang="en-US" sz="2200" dirty="0" err="1" smtClean="0">
                <a:latin typeface="Times New Roman" pitchFamily="18" charset="0"/>
                <a:cs typeface="Times New Roman" pitchFamily="18" charset="0"/>
              </a:rPr>
              <a:t>wrt</a:t>
            </a:r>
            <a:r>
              <a:rPr lang="en-US" sz="2200" dirty="0" smtClean="0">
                <a:latin typeface="Times New Roman" pitchFamily="18" charset="0"/>
                <a:cs typeface="Times New Roman" pitchFamily="18" charset="0"/>
              </a:rPr>
              <a:t> “at”:</a:t>
            </a:r>
          </a:p>
          <a:p>
            <a:pPr lvl="1"/>
            <a:r>
              <a:rPr lang="en-US" sz="1900" dirty="0" smtClean="0">
                <a:latin typeface="Times New Roman" pitchFamily="18" charset="0"/>
                <a:cs typeface="Times New Roman" pitchFamily="18" charset="0"/>
              </a:rPr>
              <a:t>The	none</a:t>
            </a:r>
          </a:p>
          <a:p>
            <a:pPr lvl="1"/>
            <a:r>
              <a:rPr lang="en-US" sz="1900" dirty="0" smtClean="0">
                <a:latin typeface="Times New Roman" pitchFamily="18" charset="0"/>
                <a:cs typeface="Times New Roman" pitchFamily="18" charset="0"/>
              </a:rPr>
              <a:t>Castle	trajector</a:t>
            </a:r>
          </a:p>
          <a:p>
            <a:pPr lvl="1"/>
            <a:r>
              <a:rPr lang="en-US" sz="1900" dirty="0" smtClean="0">
                <a:latin typeface="Times New Roman" pitchFamily="18" charset="0"/>
                <a:cs typeface="Times New Roman" pitchFamily="18" charset="0"/>
              </a:rPr>
              <a:t>is	none</a:t>
            </a:r>
          </a:p>
          <a:p>
            <a:pPr lvl="1"/>
            <a:r>
              <a:rPr lang="en-US" sz="1900" dirty="0" smtClean="0">
                <a:latin typeface="Times New Roman" pitchFamily="18" charset="0"/>
                <a:cs typeface="Times New Roman" pitchFamily="18" charset="0"/>
              </a:rPr>
              <a:t>located	none</a:t>
            </a:r>
          </a:p>
          <a:p>
            <a:pPr lvl="1"/>
            <a:r>
              <a:rPr lang="en-US" sz="1900" dirty="0" smtClean="0">
                <a:latin typeface="Times New Roman" pitchFamily="18" charset="0"/>
                <a:cs typeface="Times New Roman" pitchFamily="18" charset="0"/>
              </a:rPr>
              <a:t>at	spatial indicator</a:t>
            </a:r>
          </a:p>
          <a:p>
            <a:pPr lvl="1"/>
            <a:r>
              <a:rPr lang="en-US" sz="1900" dirty="0" smtClean="0">
                <a:latin typeface="Times New Roman" pitchFamily="18" charset="0"/>
                <a:cs typeface="Times New Roman" pitchFamily="18" charset="0"/>
              </a:rPr>
              <a:t>the	landmark</a:t>
            </a:r>
          </a:p>
          <a:p>
            <a:pPr lvl="1"/>
            <a:r>
              <a:rPr lang="en-US" sz="1900" dirty="0" smtClean="0">
                <a:latin typeface="Times New Roman" pitchFamily="18" charset="0"/>
                <a:cs typeface="Times New Roman" pitchFamily="18" charset="0"/>
              </a:rPr>
              <a:t>northern	landmark</a:t>
            </a:r>
          </a:p>
          <a:p>
            <a:pPr lvl="1"/>
            <a:r>
              <a:rPr lang="en-US" sz="1900" dirty="0" smtClean="0">
                <a:latin typeface="Times New Roman" pitchFamily="18" charset="0"/>
                <a:cs typeface="Times New Roman" pitchFamily="18" charset="0"/>
              </a:rPr>
              <a:t>end	landmark</a:t>
            </a:r>
          </a:p>
          <a:p>
            <a:pPr lvl="1"/>
            <a:r>
              <a:rPr lang="en-US" sz="1900" dirty="0" smtClean="0">
                <a:latin typeface="Times New Roman" pitchFamily="18" charset="0"/>
                <a:cs typeface="Times New Roman" pitchFamily="18" charset="0"/>
              </a:rPr>
              <a:t>of 	landmark</a:t>
            </a:r>
          </a:p>
          <a:p>
            <a:pPr lvl="1"/>
            <a:r>
              <a:rPr lang="en-US" sz="1900" dirty="0" smtClean="0">
                <a:latin typeface="Times New Roman" pitchFamily="18" charset="0"/>
                <a:cs typeface="Times New Roman" pitchFamily="18" charset="0"/>
              </a:rPr>
              <a:t>Portsmouth	landmark</a:t>
            </a:r>
          </a:p>
          <a:p>
            <a:pPr lvl="1"/>
            <a:r>
              <a:rPr lang="en-US" sz="1900" dirty="0" smtClean="0">
                <a:latin typeface="Times New Roman" pitchFamily="18" charset="0"/>
                <a:cs typeface="Times New Roman" pitchFamily="18" charset="0"/>
              </a:rPr>
              <a:t>harbour	landmark</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83</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Example of labeling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200" dirty="0" smtClean="0">
                <a:latin typeface="Times New Roman" pitchFamily="18" charset="0"/>
                <a:cs typeface="Times New Roman" pitchFamily="18" charset="0"/>
              </a:rPr>
              <a:t>Original sentence</a:t>
            </a:r>
          </a:p>
          <a:p>
            <a:pPr lvl="1"/>
            <a:r>
              <a:rPr lang="en-US" sz="1900" dirty="0" smtClean="0">
                <a:latin typeface="Times New Roman" pitchFamily="18" charset="0"/>
                <a:cs typeface="Times New Roman" pitchFamily="18" charset="0"/>
              </a:rPr>
              <a:t>The Castle is located at the northern end of Portsmouth harbour</a:t>
            </a:r>
          </a:p>
          <a:p>
            <a:pPr lvl="1"/>
            <a:endParaRPr lang="en-US" sz="19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After labeling </a:t>
            </a:r>
            <a:r>
              <a:rPr lang="en-US" sz="2200" dirty="0" err="1" smtClean="0">
                <a:latin typeface="Times New Roman" pitchFamily="18" charset="0"/>
                <a:cs typeface="Times New Roman" pitchFamily="18" charset="0"/>
              </a:rPr>
              <a:t>wrt</a:t>
            </a:r>
            <a:r>
              <a:rPr lang="en-US" sz="2200" dirty="0" smtClean="0">
                <a:latin typeface="Times New Roman" pitchFamily="18" charset="0"/>
                <a:cs typeface="Times New Roman" pitchFamily="18" charset="0"/>
              </a:rPr>
              <a:t> “of”:</a:t>
            </a:r>
          </a:p>
          <a:p>
            <a:pPr lvl="1"/>
            <a:r>
              <a:rPr lang="en-US" sz="1900" dirty="0" smtClean="0">
                <a:latin typeface="Times New Roman" pitchFamily="18" charset="0"/>
                <a:cs typeface="Times New Roman" pitchFamily="18" charset="0"/>
              </a:rPr>
              <a:t>The	none</a:t>
            </a:r>
          </a:p>
          <a:p>
            <a:pPr lvl="1"/>
            <a:r>
              <a:rPr lang="en-US" sz="1900" dirty="0" smtClean="0">
                <a:latin typeface="Times New Roman" pitchFamily="18" charset="0"/>
                <a:cs typeface="Times New Roman" pitchFamily="18" charset="0"/>
              </a:rPr>
              <a:t>Castle	none</a:t>
            </a:r>
          </a:p>
          <a:p>
            <a:pPr lvl="1"/>
            <a:r>
              <a:rPr lang="en-US" sz="1900" dirty="0" smtClean="0">
                <a:latin typeface="Times New Roman" pitchFamily="18" charset="0"/>
                <a:cs typeface="Times New Roman" pitchFamily="18" charset="0"/>
              </a:rPr>
              <a:t>is	none</a:t>
            </a:r>
          </a:p>
          <a:p>
            <a:pPr lvl="1"/>
            <a:r>
              <a:rPr lang="en-US" sz="1900" dirty="0" smtClean="0">
                <a:latin typeface="Times New Roman" pitchFamily="18" charset="0"/>
                <a:cs typeface="Times New Roman" pitchFamily="18" charset="0"/>
              </a:rPr>
              <a:t>located	none</a:t>
            </a:r>
          </a:p>
          <a:p>
            <a:pPr lvl="1"/>
            <a:r>
              <a:rPr lang="en-US" sz="1900" dirty="0" smtClean="0">
                <a:latin typeface="Times New Roman" pitchFamily="18" charset="0"/>
                <a:cs typeface="Times New Roman" pitchFamily="18" charset="0"/>
              </a:rPr>
              <a:t>at	none</a:t>
            </a:r>
          </a:p>
          <a:p>
            <a:pPr lvl="1"/>
            <a:r>
              <a:rPr lang="en-US" sz="1900" dirty="0" smtClean="0">
                <a:latin typeface="Times New Roman" pitchFamily="18" charset="0"/>
                <a:cs typeface="Times New Roman" pitchFamily="18" charset="0"/>
              </a:rPr>
              <a:t>the	trajector</a:t>
            </a:r>
          </a:p>
          <a:p>
            <a:pPr lvl="1"/>
            <a:r>
              <a:rPr lang="en-US" sz="1900" dirty="0" smtClean="0">
                <a:latin typeface="Times New Roman" pitchFamily="18" charset="0"/>
                <a:cs typeface="Times New Roman" pitchFamily="18" charset="0"/>
              </a:rPr>
              <a:t>northern	trajector</a:t>
            </a:r>
          </a:p>
          <a:p>
            <a:pPr lvl="1"/>
            <a:r>
              <a:rPr lang="en-US" sz="1900" dirty="0" smtClean="0">
                <a:latin typeface="Times New Roman" pitchFamily="18" charset="0"/>
                <a:cs typeface="Times New Roman" pitchFamily="18" charset="0"/>
              </a:rPr>
              <a:t>end	trajector</a:t>
            </a:r>
          </a:p>
          <a:p>
            <a:pPr lvl="1"/>
            <a:r>
              <a:rPr lang="en-US" sz="1900" dirty="0" smtClean="0">
                <a:latin typeface="Times New Roman" pitchFamily="18" charset="0"/>
                <a:cs typeface="Times New Roman" pitchFamily="18" charset="0"/>
              </a:rPr>
              <a:t>of	spatial indicator</a:t>
            </a:r>
          </a:p>
          <a:p>
            <a:pPr lvl="1"/>
            <a:r>
              <a:rPr lang="en-US" sz="1900" dirty="0" smtClean="0">
                <a:latin typeface="Times New Roman" pitchFamily="18" charset="0"/>
                <a:cs typeface="Times New Roman" pitchFamily="18" charset="0"/>
              </a:rPr>
              <a:t>Portsmouth	landmark</a:t>
            </a:r>
          </a:p>
          <a:p>
            <a:pPr lvl="1"/>
            <a:r>
              <a:rPr lang="en-US" sz="1900" dirty="0" smtClean="0">
                <a:latin typeface="Times New Roman" pitchFamily="18" charset="0"/>
                <a:cs typeface="Times New Roman" pitchFamily="18" charset="0"/>
              </a:rPr>
              <a:t>harbour	landmark</a:t>
            </a: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84</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Example of labeling  continued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900" dirty="0" smtClean="0">
                <a:latin typeface="Times New Roman" pitchFamily="18" charset="0"/>
                <a:cs typeface="Times New Roman" pitchFamily="18" charset="0"/>
              </a:rPr>
              <a:t>Adding the values of the two columns (geographical place name or geographical place type) instead of OR operation. That is going to impart more weight to the final value. Hence, scope of even more improvement.</a:t>
            </a:r>
          </a:p>
          <a:p>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Extraction of place names from Stanford Named Entity Recognizer (NER) which might cause improvement.</a:t>
            </a:r>
          </a:p>
          <a:p>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Completion of Hierarchical Spatial Role Labeling.</a:t>
            </a:r>
          </a:p>
          <a:p>
            <a:endParaRPr lang="en-US" sz="29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Work of the following authors needs to be studied in detail:</a:t>
            </a:r>
          </a:p>
          <a:p>
            <a:pPr lvl="1"/>
            <a:r>
              <a:rPr lang="en-IN" sz="2600" spc="-1" dirty="0" smtClean="0">
                <a:solidFill>
                  <a:srgbClr val="000000"/>
                </a:solidFill>
                <a:uFill>
                  <a:solidFill>
                    <a:srgbClr val="FFFFFF"/>
                  </a:solidFill>
                </a:uFill>
                <a:latin typeface="Times New Roman" pitchFamily="18" charset="0"/>
                <a:cs typeface="Times New Roman" pitchFamily="18" charset="0"/>
              </a:rPr>
              <a:t>Liu, F., </a:t>
            </a:r>
            <a:r>
              <a:rPr lang="en-IN" sz="2600" spc="-1" dirty="0" err="1" smtClean="0">
                <a:solidFill>
                  <a:srgbClr val="000000"/>
                </a:solidFill>
                <a:uFill>
                  <a:solidFill>
                    <a:srgbClr val="FFFFFF"/>
                  </a:solidFill>
                </a:uFill>
                <a:latin typeface="Times New Roman" pitchFamily="18" charset="0"/>
                <a:cs typeface="Times New Roman" pitchFamily="18" charset="0"/>
              </a:rPr>
              <a:t>Vasardani</a:t>
            </a:r>
            <a:r>
              <a:rPr lang="en-IN" sz="2600" spc="-1" dirty="0" smtClean="0">
                <a:solidFill>
                  <a:srgbClr val="000000"/>
                </a:solidFill>
                <a:uFill>
                  <a:solidFill>
                    <a:srgbClr val="FFFFFF"/>
                  </a:solidFill>
                </a:uFill>
                <a:latin typeface="Times New Roman" pitchFamily="18" charset="0"/>
                <a:cs typeface="Times New Roman" pitchFamily="18" charset="0"/>
              </a:rPr>
              <a:t>, M. and Baldwin, T., 2014, November. Automatic identification of locative expressions from social media text: A comparative analysis. In </a:t>
            </a:r>
            <a:r>
              <a:rPr lang="en-IN" sz="2600" i="1" spc="-1" dirty="0" smtClean="0">
                <a:solidFill>
                  <a:srgbClr val="000000"/>
                </a:solidFill>
                <a:uFill>
                  <a:solidFill>
                    <a:srgbClr val="FFFFFF"/>
                  </a:solidFill>
                </a:uFill>
                <a:latin typeface="Times New Roman" pitchFamily="18" charset="0"/>
                <a:cs typeface="Times New Roman" pitchFamily="18" charset="0"/>
              </a:rPr>
              <a:t>Proceedings of the 4th International Workshop on Location and the Web</a:t>
            </a:r>
            <a:r>
              <a:rPr lang="en-IN" sz="2600" spc="-1" dirty="0" smtClean="0">
                <a:solidFill>
                  <a:srgbClr val="000000"/>
                </a:solidFill>
                <a:uFill>
                  <a:solidFill>
                    <a:srgbClr val="FFFFFF"/>
                  </a:solidFill>
                </a:uFill>
                <a:latin typeface="Times New Roman" pitchFamily="18" charset="0"/>
                <a:cs typeface="Times New Roman" pitchFamily="18" charset="0"/>
              </a:rPr>
              <a:t> (pp. 9-16). ACM.</a:t>
            </a:r>
          </a:p>
          <a:p>
            <a:pPr lvl="1"/>
            <a:r>
              <a:rPr lang="en-IN" sz="2600" spc="-1" dirty="0" smtClean="0">
                <a:solidFill>
                  <a:srgbClr val="000000"/>
                </a:solidFill>
                <a:uFill>
                  <a:solidFill>
                    <a:srgbClr val="FFFFFF"/>
                  </a:solidFill>
                </a:uFill>
                <a:latin typeface="Times New Roman" pitchFamily="18" charset="0"/>
                <a:cs typeface="Times New Roman" pitchFamily="18" charset="0"/>
              </a:rPr>
              <a:t>Khan, A., </a:t>
            </a:r>
            <a:r>
              <a:rPr lang="en-IN" sz="2600" spc="-1" dirty="0" err="1" smtClean="0">
                <a:solidFill>
                  <a:srgbClr val="000000"/>
                </a:solidFill>
                <a:uFill>
                  <a:solidFill>
                    <a:srgbClr val="FFFFFF"/>
                  </a:solidFill>
                </a:uFill>
                <a:latin typeface="Times New Roman" pitchFamily="18" charset="0"/>
                <a:cs typeface="Times New Roman" pitchFamily="18" charset="0"/>
              </a:rPr>
              <a:t>Vasardani</a:t>
            </a:r>
            <a:r>
              <a:rPr lang="en-IN" sz="2600" spc="-1" dirty="0" smtClean="0">
                <a:solidFill>
                  <a:srgbClr val="000000"/>
                </a:solidFill>
                <a:uFill>
                  <a:solidFill>
                    <a:srgbClr val="FFFFFF"/>
                  </a:solidFill>
                </a:uFill>
                <a:latin typeface="Times New Roman" pitchFamily="18" charset="0"/>
                <a:cs typeface="Times New Roman" pitchFamily="18" charset="0"/>
              </a:rPr>
              <a:t>, M. and Winter, S., 2013, November. Extracting Spatial Information From Place Descriptions. In </a:t>
            </a:r>
            <a:r>
              <a:rPr lang="en-IN" sz="2600" i="1" spc="-1" dirty="0" smtClean="0">
                <a:solidFill>
                  <a:srgbClr val="000000"/>
                </a:solidFill>
                <a:uFill>
                  <a:solidFill>
                    <a:srgbClr val="FFFFFF"/>
                  </a:solidFill>
                </a:uFill>
                <a:latin typeface="Times New Roman" pitchFamily="18" charset="0"/>
                <a:cs typeface="Times New Roman" pitchFamily="18" charset="0"/>
              </a:rPr>
              <a:t>COMP@ SIGSPATIAL</a:t>
            </a:r>
            <a:r>
              <a:rPr lang="en-IN" sz="2600" spc="-1" dirty="0" smtClean="0">
                <a:solidFill>
                  <a:srgbClr val="000000"/>
                </a:solidFill>
                <a:uFill>
                  <a:solidFill>
                    <a:srgbClr val="FFFFFF"/>
                  </a:solidFill>
                </a:uFill>
                <a:latin typeface="Times New Roman" pitchFamily="18" charset="0"/>
                <a:cs typeface="Times New Roman" pitchFamily="18" charset="0"/>
              </a:rPr>
              <a:t> (p. 62).</a:t>
            </a:r>
            <a:endParaRPr lang="en-US" sz="26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85</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Future 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RemovePunctuation</a:t>
            </a:r>
            <a:r>
              <a:rPr lang="en-US" sz="2400" dirty="0" smtClean="0">
                <a:latin typeface="Times New Roman" pitchFamily="18" charset="0"/>
                <a:cs typeface="Times New Roman" pitchFamily="18" charset="0"/>
              </a:rPr>
              <a:t> module cleans the data set from punctuation marks.</a:t>
            </a:r>
          </a:p>
          <a:p>
            <a:r>
              <a:rPr lang="en-US" sz="2400" dirty="0" smtClean="0">
                <a:latin typeface="Times New Roman" pitchFamily="18" charset="0"/>
                <a:cs typeface="Times New Roman" pitchFamily="18" charset="0"/>
              </a:rPr>
              <a:t>Each sentence of the data set is fed to the POS Tagger which generates the following:</a:t>
            </a:r>
          </a:p>
          <a:p>
            <a:pPr lvl="1"/>
            <a:r>
              <a:rPr lang="en-US" sz="2100" dirty="0" err="1" smtClean="0">
                <a:latin typeface="Times New Roman" pitchFamily="18" charset="0"/>
                <a:cs typeface="Times New Roman" pitchFamily="18" charset="0"/>
              </a:rPr>
              <a:t>PrepExtract</a:t>
            </a:r>
            <a:r>
              <a:rPr lang="en-US" sz="2100" dirty="0" smtClean="0">
                <a:latin typeface="Times New Roman" pitchFamily="18" charset="0"/>
                <a:cs typeface="Times New Roman" pitchFamily="18" charset="0"/>
              </a:rPr>
              <a:t> File: This contains preposition in a sentence in one line followed by the sentence (with its tag) in the next.</a:t>
            </a:r>
          </a:p>
          <a:p>
            <a:pPr lvl="1"/>
            <a:r>
              <a:rPr lang="en-US" sz="2100" dirty="0" err="1" smtClean="0">
                <a:latin typeface="Times New Roman" pitchFamily="18" charset="0"/>
                <a:cs typeface="Times New Roman" pitchFamily="18" charset="0"/>
              </a:rPr>
              <a:t>PrepCount</a:t>
            </a:r>
            <a:r>
              <a:rPr lang="en-US" sz="2100" dirty="0" smtClean="0">
                <a:latin typeface="Times New Roman" pitchFamily="18" charset="0"/>
                <a:cs typeface="Times New Roman" pitchFamily="18" charset="0"/>
              </a:rPr>
              <a:t> File: This contains the number of prepositions per sentence.</a:t>
            </a:r>
          </a:p>
          <a:p>
            <a:r>
              <a:rPr lang="en-US" sz="2200" dirty="0" smtClean="0">
                <a:latin typeface="Times New Roman" pitchFamily="18" charset="0"/>
                <a:cs typeface="Times New Roman" pitchFamily="18" charset="0"/>
              </a:rPr>
              <a:t>Each sentence when passed through Tokenizer module we get the tokens.</a:t>
            </a:r>
          </a:p>
          <a:p>
            <a:r>
              <a:rPr lang="en-US" sz="2200" dirty="0" smtClean="0">
                <a:latin typeface="Times New Roman" pitchFamily="18" charset="0"/>
                <a:cs typeface="Times New Roman" pitchFamily="18" charset="0"/>
              </a:rPr>
              <a:t>Each of the token is made to undergo a parser, lemma, tagger, semantic role labeler and finally through the pipeline. This generates the feature file.</a:t>
            </a:r>
          </a:p>
          <a:p>
            <a:r>
              <a:rPr lang="en-US" sz="2200" dirty="0" smtClean="0">
                <a:latin typeface="Times New Roman" pitchFamily="18" charset="0"/>
                <a:cs typeface="Times New Roman" pitchFamily="18" charset="0"/>
              </a:rPr>
              <a:t>The feature file is used to train the Naïve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classifier and later on tested.</a:t>
            </a:r>
            <a:endParaRPr lang="en-US" sz="2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86</a:t>
            </a:fld>
            <a:endParaRPr lang="en-US"/>
          </a:p>
        </p:txBody>
      </p:sp>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Files generated on each step</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Kappa measure can give us a quantitative measure of the agreement in any situation in which 2 or more independent observers are evaluating the same thing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Kappa = [ P( A) – P( E)  ] / [ 1 – P( E)  ]  </a:t>
            </a:r>
          </a:p>
          <a:p>
            <a:r>
              <a:rPr lang="en-US" sz="2000" dirty="0">
                <a:latin typeface="Times New Roman" pitchFamily="18" charset="0"/>
                <a:cs typeface="Times New Roman" pitchFamily="18" charset="0"/>
              </a:rPr>
              <a:t>P(A) – proportion of time judges agree  </a:t>
            </a:r>
          </a:p>
          <a:p>
            <a:r>
              <a:rPr lang="en-US" sz="2000" dirty="0">
                <a:latin typeface="Times New Roman" pitchFamily="18" charset="0"/>
                <a:cs typeface="Times New Roman" pitchFamily="18" charset="0"/>
              </a:rPr>
              <a:t>P(E) – what agreement would be by chance </a:t>
            </a:r>
          </a:p>
          <a:p>
            <a:r>
              <a:rPr lang="en-US" sz="2000" dirty="0">
                <a:latin typeface="Times New Roman" pitchFamily="18" charset="0"/>
                <a:cs typeface="Times New Roman" pitchFamily="18" charset="0"/>
              </a:rPr>
              <a:t> Kappa = 0 for chance agreement, 1 for total agreement.</a:t>
            </a:r>
          </a:p>
          <a:p>
            <a:r>
              <a:rPr lang="en-US" sz="2000" dirty="0">
                <a:latin typeface="Times New Roman" pitchFamily="18" charset="0"/>
                <a:cs typeface="Times New Roman" pitchFamily="18" charset="0"/>
              </a:rPr>
              <a:t>Kappa &gt; 0.8 = good agreement </a:t>
            </a:r>
          </a:p>
          <a:p>
            <a:r>
              <a:rPr lang="en-US" sz="2000" dirty="0">
                <a:latin typeface="Times New Roman" pitchFamily="18" charset="0"/>
                <a:cs typeface="Times New Roman" pitchFamily="18" charset="0"/>
              </a:rPr>
              <a:t> 0.67 &lt; Kappa &lt; 0.8 </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tentative conclusions”</a:t>
            </a:r>
          </a:p>
        </p:txBody>
      </p:sp>
      <p:sp>
        <p:nvSpPr>
          <p:cNvPr id="3" name="Date Placeholder 2"/>
          <p:cNvSpPr>
            <a:spLocks noGrp="1"/>
          </p:cNvSpPr>
          <p:nvPr>
            <p:ph type="dt" sz="half" idx="10"/>
          </p:nvPr>
        </p:nvSpPr>
        <p:spPr/>
        <p:txBody>
          <a:bodyPr/>
          <a:lstStyle/>
          <a:p>
            <a:fld id="{CAC4A496-22BE-4E78-B47C-1E60A5461D97}" type="datetime1">
              <a:rPr lang="en-US" smtClean="0">
                <a:latin typeface="Times New Roman" pitchFamily="18" charset="0"/>
                <a:cs typeface="Times New Roman" pitchFamily="18" charset="0"/>
              </a:rPr>
              <a:pPr/>
              <a:t>09-Jun-19</a:t>
            </a:fld>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7FA66E2-AE05-44E8-8E01-0C0F72A18E0D}" type="slidenum">
              <a:rPr lang="en-US" smtClean="0">
                <a:latin typeface="Times New Roman" pitchFamily="18" charset="0"/>
                <a:cs typeface="Times New Roman" pitchFamily="18" charset="0"/>
              </a:rPr>
              <a:pPr/>
              <a:t>87</a:t>
            </a:fld>
            <a:endParaRPr lang="en-US">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a:latin typeface="Times New Roman" pitchFamily="18" charset="0"/>
                <a:cs typeface="Times New Roman" pitchFamily="18" charset="0"/>
              </a:rPr>
              <a:t>Kappa Measure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a:latin typeface="Times New Roman" pitchFamily="18" charset="0"/>
                <a:cs typeface="Times New Roman" pitchFamily="18" charset="0"/>
              </a:rPr>
              <a:t>For a set of 150 instances the following were observed,</a:t>
            </a:r>
          </a:p>
          <a:p>
            <a:pPr lvl="8">
              <a:buNone/>
            </a:pPr>
            <a:r>
              <a:rPr lang="en-US" sz="2000" dirty="0">
                <a:latin typeface="Times New Roman" pitchFamily="18" charset="0"/>
                <a:cs typeface="Times New Roman" pitchFamily="18" charset="0"/>
              </a:rPr>
              <a:t>                                   JUDGE-2</a:t>
            </a:r>
          </a:p>
          <a:p>
            <a:pPr lvl="8"/>
            <a:endParaRPr lang="en-US" sz="2000" dirty="0">
              <a:latin typeface="Times New Roman" pitchFamily="18" charset="0"/>
              <a:cs typeface="Times New Roman" pitchFamily="18" charset="0"/>
            </a:endParaRPr>
          </a:p>
          <a:p>
            <a:pPr lvl="8"/>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JUDGE-1</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P(A)=(37+29+43)/(150)=0.726666667 </a:t>
            </a:r>
          </a:p>
          <a:p>
            <a:r>
              <a:rPr lang="en-US" sz="2000" dirty="0">
                <a:latin typeface="Times New Roman" pitchFamily="18" charset="0"/>
                <a:cs typeface="Times New Roman" pitchFamily="18" charset="0"/>
              </a:rPr>
              <a:t>P(GS)= (62/150)*(50/150)=0.137777778 </a:t>
            </a:r>
          </a:p>
          <a:p>
            <a:r>
              <a:rPr lang="en-US" sz="2000" dirty="0">
                <a:latin typeface="Times New Roman" pitchFamily="18" charset="0"/>
                <a:cs typeface="Times New Roman" pitchFamily="18" charset="0"/>
              </a:rPr>
              <a:t>P(S)=0.068888889</a:t>
            </a:r>
          </a:p>
          <a:p>
            <a:r>
              <a:rPr lang="en-US" sz="2000" dirty="0">
                <a:latin typeface="Times New Roman" pitchFamily="18" charset="0"/>
                <a:cs typeface="Times New Roman" pitchFamily="18" charset="0"/>
              </a:rPr>
              <a:t> P(N)= 0.126666667</a:t>
            </a:r>
          </a:p>
          <a:p>
            <a:r>
              <a:rPr lang="en-US" sz="2000" dirty="0">
                <a:latin typeface="Times New Roman" pitchFamily="18" charset="0"/>
                <a:cs typeface="Times New Roman" pitchFamily="18" charset="0"/>
              </a:rPr>
              <a:t> P(E) =P(GS)+P(S)+P(N) = 0.333333333</a:t>
            </a:r>
          </a:p>
          <a:p>
            <a:r>
              <a:rPr lang="en-US" sz="2000" dirty="0">
                <a:latin typeface="Times New Roman" pitchFamily="18" charset="0"/>
                <a:cs typeface="Times New Roman" pitchFamily="18" charset="0"/>
              </a:rPr>
              <a:t> k = 0.59 </a:t>
            </a:r>
          </a:p>
          <a:p>
            <a:pPr lvl="2"/>
            <a:endParaRPr 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88</a:t>
            </a:fld>
            <a:endParaRPr lang="en-US"/>
          </a:p>
        </p:txBody>
      </p:sp>
      <p:sp>
        <p:nvSpPr>
          <p:cNvPr id="5" name="Title 4"/>
          <p:cNvSpPr>
            <a:spLocks noGrp="1"/>
          </p:cNvSpPr>
          <p:nvPr>
            <p:ph type="title"/>
          </p:nvPr>
        </p:nvSpPr>
        <p:spPr/>
        <p:txBody>
          <a:bodyPr/>
          <a:lstStyle/>
          <a:p>
            <a:r>
              <a:rPr lang="en-US" dirty="0">
                <a:latin typeface="Times New Roman" pitchFamily="18" charset="0"/>
                <a:cs typeface="Times New Roman" pitchFamily="18" charset="0"/>
              </a:rPr>
              <a:t>Kappa Measure Example</a:t>
            </a:r>
          </a:p>
        </p:txBody>
      </p:sp>
      <p:graphicFrame>
        <p:nvGraphicFramePr>
          <p:cNvPr id="7" name="Table 6"/>
          <p:cNvGraphicFramePr>
            <a:graphicFrameLocks noGrp="1"/>
          </p:cNvGraphicFramePr>
          <p:nvPr/>
        </p:nvGraphicFramePr>
        <p:xfrm>
          <a:off x="2286000" y="243840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0840">
                <a:tc>
                  <a:txBody>
                    <a:bodyPr/>
                    <a:lstStyle/>
                    <a:p>
                      <a:pPr algn="r"/>
                      <a:endParaRPr lang="en-US" sz="1200" dirty="0">
                        <a:latin typeface="Times New Roman" pitchFamily="18" charset="0"/>
                        <a:cs typeface="Times New Roman" pitchFamily="18" charset="0"/>
                      </a:endParaRPr>
                    </a:p>
                  </a:txBody>
                  <a:tcPr anchor="b"/>
                </a:tc>
                <a:tc>
                  <a:txBody>
                    <a:bodyPr/>
                    <a:lstStyle/>
                    <a:p>
                      <a:pPr algn="r"/>
                      <a:r>
                        <a:rPr lang="en-US" sz="1200" dirty="0">
                          <a:latin typeface="Times New Roman" pitchFamily="18" charset="0"/>
                          <a:cs typeface="Times New Roman" pitchFamily="18" charset="0"/>
                        </a:rPr>
                        <a:t>Geo-spatial</a:t>
                      </a:r>
                    </a:p>
                  </a:txBody>
                  <a:tcPr anchor="b"/>
                </a:tc>
                <a:tc>
                  <a:txBody>
                    <a:bodyPr/>
                    <a:lstStyle/>
                    <a:p>
                      <a:pPr algn="r"/>
                      <a:r>
                        <a:rPr lang="en-US" sz="1200" dirty="0">
                          <a:latin typeface="Times New Roman" pitchFamily="18" charset="0"/>
                          <a:cs typeface="Times New Roman" pitchFamily="18" charset="0"/>
                        </a:rPr>
                        <a:t>Spatial</a:t>
                      </a:r>
                    </a:p>
                  </a:txBody>
                  <a:tcPr anchor="b"/>
                </a:tc>
                <a:tc>
                  <a:txBody>
                    <a:bodyPr/>
                    <a:lstStyle/>
                    <a:p>
                      <a:pPr algn="r"/>
                      <a:r>
                        <a:rPr lang="en-US" sz="1200" dirty="0">
                          <a:latin typeface="Times New Roman" pitchFamily="18" charset="0"/>
                          <a:cs typeface="Times New Roman" pitchFamily="18" charset="0"/>
                        </a:rPr>
                        <a:t>Non-spatial</a:t>
                      </a:r>
                    </a:p>
                  </a:txBody>
                  <a:tcPr anchor="b"/>
                </a:tc>
                <a:extLst>
                  <a:ext uri="{0D108BD9-81ED-4DB2-BD59-A6C34878D82A}">
                    <a16:rowId xmlns:a16="http://schemas.microsoft.com/office/drawing/2014/main" xmlns="" val="10000"/>
                  </a:ext>
                </a:extLst>
              </a:tr>
              <a:tr h="370840">
                <a:tc>
                  <a:txBody>
                    <a:bodyPr/>
                    <a:lstStyle/>
                    <a:p>
                      <a:pPr algn="r"/>
                      <a:r>
                        <a:rPr lang="en-US" sz="1200" dirty="0">
                          <a:latin typeface="Times New Roman" pitchFamily="18" charset="0"/>
                          <a:cs typeface="Times New Roman" pitchFamily="18" charset="0"/>
                        </a:rPr>
                        <a:t>Geo-spatial</a:t>
                      </a:r>
                    </a:p>
                  </a:txBody>
                  <a:tcPr anchor="b"/>
                </a:tc>
                <a:tc>
                  <a:txBody>
                    <a:bodyPr/>
                    <a:lstStyle/>
                    <a:p>
                      <a:pPr algn="r" fontAlgn="b"/>
                      <a:r>
                        <a:rPr lang="en-US" sz="1200" b="0" i="0" u="none" strike="noStrike" dirty="0">
                          <a:latin typeface="Times New Roman" pitchFamily="18" charset="0"/>
                          <a:cs typeface="Times New Roman" pitchFamily="18" charset="0"/>
                        </a:rPr>
                        <a:t>37</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19</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6</a:t>
                      </a:r>
                    </a:p>
                  </a:txBody>
                  <a:tcPr marL="9525" marR="9525" marT="9525" marB="0" anchor="b"/>
                </a:tc>
                <a:extLst>
                  <a:ext uri="{0D108BD9-81ED-4DB2-BD59-A6C34878D82A}">
                    <a16:rowId xmlns:a16="http://schemas.microsoft.com/office/drawing/2014/main" xmlns="" val="10001"/>
                  </a:ext>
                </a:extLst>
              </a:tr>
              <a:tr h="370840">
                <a:tc>
                  <a:txBody>
                    <a:bodyPr/>
                    <a:lstStyle/>
                    <a:p>
                      <a:pPr algn="r"/>
                      <a:r>
                        <a:rPr lang="en-US" sz="1200" dirty="0">
                          <a:latin typeface="Times New Roman" pitchFamily="18" charset="0"/>
                          <a:cs typeface="Times New Roman" pitchFamily="18" charset="0"/>
                        </a:rPr>
                        <a:t>Spatial</a:t>
                      </a:r>
                    </a:p>
                  </a:txBody>
                  <a:tcPr anchor="b"/>
                </a:tc>
                <a:tc>
                  <a:txBody>
                    <a:bodyPr/>
                    <a:lstStyle/>
                    <a:p>
                      <a:pPr algn="r" fontAlgn="b"/>
                      <a:r>
                        <a:rPr lang="en-US" sz="1200" b="0" i="0" u="none" strike="noStrike">
                          <a:latin typeface="Times New Roman" pitchFamily="18" charset="0"/>
                          <a:cs typeface="Times New Roman" pitchFamily="18" charset="0"/>
                        </a:rPr>
                        <a:t>1</a:t>
                      </a:r>
                    </a:p>
                  </a:txBody>
                  <a:tcPr marL="9525" marR="9525" marT="9525" marB="0" anchor="b"/>
                </a:tc>
                <a:tc>
                  <a:txBody>
                    <a:bodyPr/>
                    <a:lstStyle/>
                    <a:p>
                      <a:pPr algn="r" fontAlgn="b"/>
                      <a:r>
                        <a:rPr lang="en-US" sz="1200" b="0" i="0" u="none" strike="noStrike">
                          <a:latin typeface="Times New Roman" pitchFamily="18" charset="0"/>
                          <a:cs typeface="Times New Roman" pitchFamily="18" charset="0"/>
                        </a:rPr>
                        <a:t>29</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1</a:t>
                      </a:r>
                    </a:p>
                  </a:txBody>
                  <a:tcPr marL="9525" marR="9525" marT="9525" marB="0" anchor="b"/>
                </a:tc>
                <a:extLst>
                  <a:ext uri="{0D108BD9-81ED-4DB2-BD59-A6C34878D82A}">
                    <a16:rowId xmlns:a16="http://schemas.microsoft.com/office/drawing/2014/main" xmlns="" val="10002"/>
                  </a:ext>
                </a:extLst>
              </a:tr>
              <a:tr h="370840">
                <a:tc>
                  <a:txBody>
                    <a:bodyPr/>
                    <a:lstStyle/>
                    <a:p>
                      <a:pPr algn="r"/>
                      <a:r>
                        <a:rPr lang="en-US" sz="1200" dirty="0">
                          <a:latin typeface="Times New Roman" pitchFamily="18" charset="0"/>
                          <a:cs typeface="Times New Roman" pitchFamily="18" charset="0"/>
                        </a:rPr>
                        <a:t>Non-spatial</a:t>
                      </a:r>
                    </a:p>
                  </a:txBody>
                  <a:tcPr anchor="b"/>
                </a:tc>
                <a:tc>
                  <a:txBody>
                    <a:bodyPr/>
                    <a:lstStyle/>
                    <a:p>
                      <a:pPr algn="r" fontAlgn="b"/>
                      <a:r>
                        <a:rPr lang="en-US" sz="1200" b="0" i="0" u="none" strike="noStrike" dirty="0">
                          <a:latin typeface="Times New Roman" pitchFamily="18" charset="0"/>
                          <a:cs typeface="Times New Roman" pitchFamily="18" charset="0"/>
                        </a:rPr>
                        <a:t>12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2</a:t>
                      </a:r>
                    </a:p>
                  </a:txBody>
                  <a:tcPr marL="9525" marR="9525" marT="9525" marB="0" anchor="b"/>
                </a:tc>
                <a:tc>
                  <a:txBody>
                    <a:bodyPr/>
                    <a:lstStyle/>
                    <a:p>
                      <a:pPr algn="r" fontAlgn="b"/>
                      <a:r>
                        <a:rPr lang="en-US" sz="1200" b="0" i="0" u="none" strike="noStrike" dirty="0">
                          <a:latin typeface="Times New Roman" pitchFamily="18" charset="0"/>
                          <a:cs typeface="Times New Roman" pitchFamily="18" charset="0"/>
                        </a:rPr>
                        <a:t>43</a:t>
                      </a:r>
                    </a:p>
                  </a:txBody>
                  <a:tcPr marL="9525" marR="9525" marT="9525" marB="0" anchor="b"/>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It uses word patterns to identify important elements in sentences.</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Word patterns are XML objects that specify a sequence of words or word attributes.</a:t>
            </a:r>
          </a:p>
          <a:p>
            <a:pPr lvl="1"/>
            <a:r>
              <a:rPr lang="en-US" sz="1800" dirty="0">
                <a:latin typeface="Times New Roman" pitchFamily="18" charset="0"/>
                <a:cs typeface="Times New Roman" pitchFamily="18" charset="0"/>
              </a:rPr>
              <a:t>For example, A pattern that looks for a </a:t>
            </a:r>
            <a:r>
              <a:rPr lang="en-US" sz="1800" b="1" dirty="0">
                <a:latin typeface="Times New Roman" pitchFamily="18" charset="0"/>
                <a:cs typeface="Times New Roman" pitchFamily="18" charset="0"/>
              </a:rPr>
              <a:t>determiner/article followed by a noun</a:t>
            </a:r>
            <a:r>
              <a:rPr lang="en-US" sz="1800" dirty="0">
                <a:latin typeface="Times New Roman" pitchFamily="18" charset="0"/>
                <a:cs typeface="Times New Roman" pitchFamily="18" charset="0"/>
              </a:rPr>
              <a:t> would match 'a dog', but would not match 'a big dog' (big is an adjective). The adjective could instead be added as an optional word (minimum of 0), and the pattern would match both 'a dog', 'a big dog', 'the house'...etc</a:t>
            </a: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89</a:t>
            </a:fld>
            <a:endParaRPr lang="en-US"/>
          </a:p>
        </p:txBody>
      </p:sp>
      <p:sp>
        <p:nvSpPr>
          <p:cNvPr id="5" name="Title 4"/>
          <p:cNvSpPr>
            <a:spLocks noGrp="1"/>
          </p:cNvSpPr>
          <p:nvPr>
            <p:ph type="title"/>
          </p:nvPr>
        </p:nvSpPr>
        <p:spPr/>
        <p:txBody>
          <a:bodyPr>
            <a:noAutofit/>
          </a:bodyPr>
          <a:lstStyle/>
          <a:p>
            <a:r>
              <a:rPr lang="en-US" dirty="0">
                <a:latin typeface="Times New Roman" pitchFamily="18" charset="0"/>
                <a:cs typeface="Times New Roman" pitchFamily="18" charset="0"/>
              </a:rPr>
              <a:t>Expat : command line NLP application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endParaRPr lang="en-IN" sz="2200" spc="-1" dirty="0" smtClean="0">
              <a:solidFill>
                <a:srgbClr val="000000"/>
              </a:solidFill>
              <a:uFill>
                <a:solidFill>
                  <a:srgbClr val="FFFFFF"/>
                </a:solidFill>
              </a:uFill>
              <a:latin typeface="Times New Roman" pitchFamily="18" charset="0"/>
              <a:cs typeface="Times New Roman" pitchFamily="18" charset="0"/>
            </a:endParaRPr>
          </a:p>
          <a:p>
            <a:r>
              <a:rPr lang="en-IN" sz="2000" spc="-1" dirty="0" smtClean="0">
                <a:solidFill>
                  <a:srgbClr val="000000"/>
                </a:solidFill>
                <a:uFill>
                  <a:solidFill>
                    <a:srgbClr val="FFFFFF"/>
                  </a:solidFill>
                </a:uFill>
                <a:latin typeface="Times New Roman" pitchFamily="18" charset="0"/>
                <a:cs typeface="Times New Roman" pitchFamily="18" charset="0"/>
              </a:rPr>
              <a:t>SPRL can be extended to geo-spatial role labelling where the spatial relationship is typically between two geographical entities or places</a:t>
            </a:r>
          </a:p>
          <a:p>
            <a:pPr lvl="1"/>
            <a:r>
              <a:rPr lang="en-IN" sz="1800" spc="-1" dirty="0" smtClean="0">
                <a:solidFill>
                  <a:srgbClr val="000000"/>
                </a:solidFill>
                <a:uFill>
                  <a:solidFill>
                    <a:srgbClr val="FFFFFF"/>
                  </a:solidFill>
                </a:uFill>
                <a:latin typeface="Times New Roman" pitchFamily="18" charset="0"/>
                <a:cs typeface="Times New Roman" pitchFamily="18" charset="0"/>
              </a:rPr>
              <a:t>For example:</a:t>
            </a:r>
          </a:p>
          <a:p>
            <a:pPr lvl="3"/>
            <a:r>
              <a:rPr lang="en-IN" sz="1600" spc="-1" dirty="0" smtClean="0">
                <a:solidFill>
                  <a:srgbClr val="000000"/>
                </a:solidFill>
                <a:uFill>
                  <a:solidFill>
                    <a:srgbClr val="FFFFFF"/>
                  </a:solidFill>
                </a:uFill>
                <a:latin typeface="Times New Roman" pitchFamily="18" charset="0"/>
                <a:cs typeface="Times New Roman" pitchFamily="18" charset="0"/>
              </a:rPr>
              <a:t>Kolkata is situated in West Bengal.</a:t>
            </a:r>
          </a:p>
          <a:p>
            <a:pPr lvl="3"/>
            <a:r>
              <a:rPr lang="en-IN" sz="1600" spc="-1" dirty="0" smtClean="0">
                <a:solidFill>
                  <a:srgbClr val="000000"/>
                </a:solidFill>
                <a:uFill>
                  <a:solidFill>
                    <a:srgbClr val="FFFFFF"/>
                  </a:solidFill>
                </a:uFill>
                <a:latin typeface="Times New Roman" pitchFamily="18" charset="0"/>
                <a:cs typeface="Times New Roman" pitchFamily="18" charset="0"/>
              </a:rPr>
              <a:t>Here “Kolkata ” and “West Bengal” which are the trajector and landmark respectively are two geo-spatial entities connected by the relationship “in” (spatial indicator)</a:t>
            </a:r>
          </a:p>
          <a:p>
            <a:r>
              <a:rPr lang="en-IN" sz="2000" spc="-1" dirty="0" smtClean="0">
                <a:solidFill>
                  <a:srgbClr val="000000"/>
                </a:solidFill>
                <a:uFill>
                  <a:solidFill>
                    <a:srgbClr val="FFFFFF"/>
                  </a:solidFill>
                </a:uFill>
                <a:latin typeface="Times New Roman" pitchFamily="18" charset="0"/>
                <a:cs typeface="Times New Roman" pitchFamily="18" charset="0"/>
              </a:rPr>
              <a:t>Help quantify vague terms like near, far etc.</a:t>
            </a:r>
          </a:p>
          <a:p>
            <a:r>
              <a:rPr lang="en-IN" sz="2000" spc="-1" dirty="0" smtClean="0">
                <a:solidFill>
                  <a:srgbClr val="000000"/>
                </a:solidFill>
                <a:uFill>
                  <a:solidFill>
                    <a:srgbClr val="FFFFFF"/>
                  </a:solidFill>
                </a:uFill>
                <a:latin typeface="Times New Roman" pitchFamily="18" charset="0"/>
                <a:cs typeface="Times New Roman" pitchFamily="18" charset="0"/>
              </a:rPr>
              <a:t>It would facilitate the search engines to give direct answers to queries by making use of underlying structured knowledge bases. </a:t>
            </a:r>
            <a:endParaRPr lang="en-IN" sz="2000" spc="-1" dirty="0" smtClean="0">
              <a:solidFill>
                <a:srgbClr val="000000"/>
              </a:solidFill>
              <a:uFill>
                <a:solidFill>
                  <a:srgbClr val="FFFFFF"/>
                </a:solidFill>
              </a:uFill>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By combining </a:t>
            </a:r>
            <a:r>
              <a:rPr lang="en-US" sz="1800" dirty="0" smtClean="0">
                <a:latin typeface="Times New Roman" pitchFamily="18" charset="0"/>
                <a:cs typeface="Times New Roman" pitchFamily="18" charset="0"/>
              </a:rPr>
              <a:t>spatial and temporal </a:t>
            </a:r>
            <a:r>
              <a:rPr lang="en-US" sz="1800" dirty="0" smtClean="0">
                <a:latin typeface="Times New Roman" pitchFamily="18" charset="0"/>
                <a:cs typeface="Times New Roman" pitchFamily="18" charset="0"/>
              </a:rPr>
              <a:t>information together , for example,</a:t>
            </a:r>
          </a:p>
          <a:p>
            <a:pPr lvl="2"/>
            <a:r>
              <a:rPr lang="en-US" sz="1600" dirty="0" err="1" smtClean="0">
                <a:latin typeface="Times New Roman" pitchFamily="18" charset="0"/>
                <a:cs typeface="Times New Roman" pitchFamily="18" charset="0"/>
              </a:rPr>
              <a:t>Rabindranath</a:t>
            </a:r>
            <a:r>
              <a:rPr lang="en-US" sz="1600" dirty="0" smtClean="0">
                <a:latin typeface="Times New Roman" pitchFamily="18" charset="0"/>
                <a:cs typeface="Times New Roman" pitchFamily="18" charset="0"/>
              </a:rPr>
              <a:t> Tagore was </a:t>
            </a:r>
            <a:r>
              <a:rPr lang="en-US" sz="1600" dirty="0" smtClean="0">
                <a:latin typeface="Times New Roman" pitchFamily="18" charset="0"/>
                <a:cs typeface="Times New Roman" pitchFamily="18" charset="0"/>
              </a:rPr>
              <a:t>born in </a:t>
            </a:r>
            <a:r>
              <a:rPr lang="en-US" sz="1600" dirty="0" smtClean="0">
                <a:latin typeface="Times New Roman" pitchFamily="18" charset="0"/>
                <a:cs typeface="Times New Roman" pitchFamily="18" charset="0"/>
              </a:rPr>
              <a:t>Calcutta on 7th May </a:t>
            </a:r>
            <a:r>
              <a:rPr lang="en-US" sz="1600" dirty="0" smtClean="0">
                <a:latin typeface="Times New Roman" pitchFamily="18" charset="0"/>
                <a:cs typeface="Times New Roman" pitchFamily="18" charset="0"/>
              </a:rPr>
              <a:t>1861.</a:t>
            </a:r>
            <a:endParaRPr lang="en-IN" sz="1600" spc="-1" dirty="0" smtClean="0">
              <a:solidFill>
                <a:srgbClr val="000000"/>
              </a:solidFill>
              <a:uFill>
                <a:solidFill>
                  <a:srgbClr val="FFFFFF"/>
                </a:solidFill>
              </a:uFill>
              <a:latin typeface="Times New Roman" pitchFamily="18" charset="0"/>
              <a:cs typeface="Times New Roman" pitchFamily="18" charset="0"/>
            </a:endParaRPr>
          </a:p>
          <a:p>
            <a:r>
              <a:rPr lang="en-IN" sz="2000" spc="-1" dirty="0" smtClean="0">
                <a:solidFill>
                  <a:srgbClr val="000000"/>
                </a:solidFill>
                <a:uFill>
                  <a:solidFill>
                    <a:srgbClr val="FFFFFF"/>
                  </a:solidFill>
                </a:uFill>
                <a:latin typeface="Times New Roman" pitchFamily="18" charset="0"/>
                <a:cs typeface="Times New Roman" pitchFamily="18" charset="0"/>
              </a:rPr>
              <a:t>Natural language is unstructured in nature and SPRL would enable extracting and storing structured information from </a:t>
            </a:r>
            <a:r>
              <a:rPr lang="en-IN" sz="2000" spc="-1" dirty="0" smtClean="0">
                <a:solidFill>
                  <a:srgbClr val="000000"/>
                </a:solidFill>
                <a:uFill>
                  <a:solidFill>
                    <a:srgbClr val="FFFFFF"/>
                  </a:solidFill>
                </a:uFill>
                <a:latin typeface="Times New Roman" pitchFamily="18" charset="0"/>
                <a:cs typeface="Times New Roman" pitchFamily="18" charset="0"/>
              </a:rPr>
              <a:t>the </a:t>
            </a:r>
            <a:r>
              <a:rPr lang="en-IN" sz="2000" spc="-1" dirty="0" smtClean="0">
                <a:solidFill>
                  <a:srgbClr val="000000"/>
                </a:solidFill>
                <a:uFill>
                  <a:solidFill>
                    <a:srgbClr val="FFFFFF"/>
                  </a:solidFill>
                </a:uFill>
                <a:latin typeface="Times New Roman" pitchFamily="18" charset="0"/>
                <a:cs typeface="Times New Roman" pitchFamily="18" charset="0"/>
              </a:rPr>
              <a:t>unstructured text.</a:t>
            </a:r>
          </a:p>
          <a:p>
            <a:endParaRPr lang="en-IN" sz="1600" spc="-1" dirty="0" smtClean="0">
              <a:solidFill>
                <a:srgbClr val="000000"/>
              </a:solidFill>
              <a:uFill>
                <a:solidFill>
                  <a:srgbClr val="FFFFFF"/>
                </a:solidFill>
              </a:uFill>
              <a:latin typeface="Times New Roman" pitchFamily="18" charset="0"/>
              <a:cs typeface="Times New Roman" pitchFamily="18" charset="0"/>
            </a:endParaRPr>
          </a:p>
          <a:p>
            <a:pPr>
              <a:buNone/>
            </a:pPr>
            <a:endParaRPr lang="en-IN" sz="1600" spc="-1" dirty="0" smtClean="0">
              <a:solidFill>
                <a:srgbClr val="000000"/>
              </a:solidFill>
              <a:uFill>
                <a:solidFill>
                  <a:srgbClr val="FFFFFF"/>
                </a:solidFill>
              </a:uFill>
              <a:latin typeface="Times New Roman" pitchFamily="18" charset="0"/>
              <a:cs typeface="Times New Roman" pitchFamily="18" charset="0"/>
            </a:endParaRPr>
          </a:p>
          <a:p>
            <a:endParaRPr lang="en-IN" sz="1600" spc="-1" dirty="0" smtClean="0">
              <a:solidFill>
                <a:srgbClr val="000000"/>
              </a:solidFill>
              <a:uFill>
                <a:solidFill>
                  <a:srgbClr val="FFFFFF"/>
                </a:solidFill>
              </a:uFill>
              <a:latin typeface="Times New Roman" pitchFamily="18" charset="0"/>
              <a:cs typeface="Times New Roman" pitchFamily="18" charset="0"/>
            </a:endParaRPr>
          </a:p>
          <a:p>
            <a:pPr lvl="1"/>
            <a:endParaRPr lang="en-IN" sz="2400" spc="-1" dirty="0" smtClean="0">
              <a:solidFill>
                <a:srgbClr val="000000"/>
              </a:solidFill>
              <a:uFill>
                <a:solidFill>
                  <a:srgbClr val="FFFFFF"/>
                </a:solidFill>
              </a:u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Potential applications</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AD6F8B5D-A75A-4558-9579-88973374979F}" type="datetime1">
              <a:rPr lang="en-US" smtClean="0"/>
              <a:pPr/>
              <a:t>10-Jun-19</a:t>
            </a:fld>
            <a:endParaRPr lang="en-US"/>
          </a:p>
        </p:txBody>
      </p:sp>
      <p:sp>
        <p:nvSpPr>
          <p:cNvPr id="6" name="Slide Number Placeholder 5"/>
          <p:cNvSpPr>
            <a:spLocks noGrp="1"/>
          </p:cNvSpPr>
          <p:nvPr>
            <p:ph type="sldNum" sz="quarter" idx="12"/>
          </p:nvPr>
        </p:nvSpPr>
        <p:spPr/>
        <p:txBody>
          <a:bodyPr/>
          <a:lstStyle/>
          <a:p>
            <a:fld id="{27FA66E2-AE05-44E8-8E01-0C0F72A18E0D}"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latin typeface="Times New Roman" pitchFamily="18" charset="0"/>
                <a:cs typeface="Times New Roman" pitchFamily="18" charset="0"/>
              </a:rPr>
              <a:t>For identification of elements in a sentence, the following commands needs to be given:</a:t>
            </a:r>
          </a:p>
          <a:p>
            <a:pPr lvl="1"/>
            <a:r>
              <a:rPr lang="en-US" sz="1900" dirty="0">
                <a:latin typeface="Times New Roman" pitchFamily="18" charset="0"/>
                <a:cs typeface="Times New Roman" pitchFamily="18" charset="0"/>
              </a:rPr>
              <a:t>expat IN_FILE PATTERN_FILE EXTENSION_FILE  -a </a:t>
            </a:r>
            <a:r>
              <a:rPr lang="en-US" sz="1900" dirty="0" err="1">
                <a:latin typeface="Times New Roman" pitchFamily="18" charset="0"/>
                <a:cs typeface="Times New Roman" pitchFamily="18" charset="0"/>
              </a:rPr>
              <a:t>corenlp</a:t>
            </a:r>
            <a:r>
              <a:rPr lang="en-US" sz="1900" dirty="0">
                <a:latin typeface="Times New Roman" pitchFamily="18" charset="0"/>
                <a:cs typeface="Times New Roman" pitchFamily="18" charset="0"/>
              </a:rPr>
              <a:t> -s containing -x </a:t>
            </a:r>
            <a:r>
              <a:rPr lang="en-US" sz="1900" dirty="0" err="1">
                <a:latin typeface="Times New Roman" pitchFamily="18" charset="0"/>
                <a:cs typeface="Times New Roman" pitchFamily="18" charset="0"/>
              </a:rPr>
              <a:t>OUTPUT_FILE.arff</a:t>
            </a:r>
            <a:r>
              <a:rPr lang="en-US" sz="1900" dirty="0">
                <a:latin typeface="Times New Roman" pitchFamily="18" charset="0"/>
                <a:cs typeface="Times New Roman" pitchFamily="18" charset="0"/>
              </a:rPr>
              <a:t> -o </a:t>
            </a:r>
            <a:r>
              <a:rPr lang="en-US" sz="1900" dirty="0" err="1">
                <a:latin typeface="Times New Roman" pitchFamily="18" charset="0"/>
                <a:cs typeface="Times New Roman" pitchFamily="18" charset="0"/>
              </a:rPr>
              <a:t>arff</a:t>
            </a:r>
            <a:endParaRPr lang="en-US"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Options being,</a:t>
            </a:r>
          </a:p>
          <a:p>
            <a:pPr lvl="2"/>
            <a:r>
              <a:rPr lang="en-US" sz="1700" dirty="0">
                <a:latin typeface="Times New Roman" pitchFamily="18" charset="0"/>
                <a:cs typeface="Times New Roman" pitchFamily="18" charset="0"/>
              </a:rPr>
              <a:t>-a, --annotator [</a:t>
            </a:r>
            <a:r>
              <a:rPr lang="en-US" sz="1700" dirty="0" err="1">
                <a:latin typeface="Times New Roman" pitchFamily="18" charset="0"/>
                <a:cs typeface="Times New Roman" pitchFamily="18" charset="0"/>
              </a:rPr>
              <a:t>nltk|corenlp</a:t>
            </a:r>
            <a:r>
              <a:rPr lang="en-US" sz="1700" dirty="0">
                <a:latin typeface="Times New Roman" pitchFamily="18" charset="0"/>
                <a:cs typeface="Times New Roman" pitchFamily="18" charset="0"/>
              </a:rPr>
              <a:t>] The annotator to use for tagging.</a:t>
            </a:r>
          </a:p>
          <a:p>
            <a:pPr lvl="2"/>
            <a:r>
              <a:rPr lang="en-US" sz="1700" dirty="0">
                <a:latin typeface="Times New Roman" pitchFamily="18" charset="0"/>
                <a:cs typeface="Times New Roman" pitchFamily="18" charset="0"/>
              </a:rPr>
              <a:t> -s, --selector [</a:t>
            </a:r>
            <a:r>
              <a:rPr lang="en-US" sz="1700" dirty="0" err="1">
                <a:latin typeface="Times New Roman" pitchFamily="18" charset="0"/>
                <a:cs typeface="Times New Roman" pitchFamily="18" charset="0"/>
              </a:rPr>
              <a:t>none|containing</a:t>
            </a:r>
            <a:r>
              <a:rPr lang="en-US" sz="1700" dirty="0">
                <a:latin typeface="Times New Roman" pitchFamily="18" charset="0"/>
                <a:cs typeface="Times New Roman" pitchFamily="18" charset="0"/>
              </a:rPr>
              <a:t>] Which type of selection algorithm to use to focus the patterns.</a:t>
            </a:r>
          </a:p>
          <a:p>
            <a:pPr lvl="2"/>
            <a:r>
              <a:rPr lang="en-US" sz="1700" dirty="0">
                <a:latin typeface="Times New Roman" pitchFamily="18" charset="0"/>
                <a:cs typeface="Times New Roman" pitchFamily="18" charset="0"/>
              </a:rPr>
              <a:t>-x, --export-matrix FILENAME A filename to export the pattern matrix to.</a:t>
            </a:r>
          </a:p>
          <a:p>
            <a:pPr lvl="2"/>
            <a:r>
              <a:rPr lang="en-US" sz="1700" dirty="0">
                <a:latin typeface="Times New Roman" pitchFamily="18" charset="0"/>
                <a:cs typeface="Times New Roman" pitchFamily="18" charset="0"/>
              </a:rPr>
              <a:t>-o, --output-type [</a:t>
            </a:r>
            <a:r>
              <a:rPr lang="en-US" sz="1700" dirty="0" err="1">
                <a:latin typeface="Times New Roman" pitchFamily="18" charset="0"/>
                <a:cs typeface="Times New Roman" pitchFamily="18" charset="0"/>
              </a:rPr>
              <a:t>csv|tsv|arff</a:t>
            </a:r>
            <a:r>
              <a:rPr lang="en-US" sz="1700" dirty="0">
                <a:latin typeface="Times New Roman" pitchFamily="18" charset="0"/>
                <a:cs typeface="Times New Roman" pitchFamily="18" charset="0"/>
              </a:rPr>
              <a:t>] What format the exported matrix should be in.</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CoreNLP</a:t>
            </a:r>
            <a:r>
              <a:rPr lang="en-US" sz="2000" dirty="0">
                <a:latin typeface="Times New Roman" pitchFamily="18" charset="0"/>
                <a:cs typeface="Times New Roman" pitchFamily="18" charset="0"/>
              </a:rPr>
              <a:t> finds the word dependencies, whereas NLTK (inherently present in expat and which does </a:t>
            </a:r>
            <a:r>
              <a:rPr lang="en-US" sz="2000" dirty="0" err="1">
                <a:latin typeface="Times New Roman" pitchFamily="18" charset="0"/>
                <a:cs typeface="Times New Roman" pitchFamily="18" charset="0"/>
              </a:rPr>
              <a:t>PoS</a:t>
            </a:r>
            <a:r>
              <a:rPr lang="en-US" sz="2000" dirty="0">
                <a:latin typeface="Times New Roman" pitchFamily="18" charset="0"/>
                <a:cs typeface="Times New Roman" pitchFamily="18" charset="0"/>
              </a:rPr>
              <a:t> tagging and basic NER) does not.</a:t>
            </a: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90</a:t>
            </a:fld>
            <a:endParaRPr lang="en-US"/>
          </a:p>
        </p:txBody>
      </p:sp>
      <p:sp>
        <p:nvSpPr>
          <p:cNvPr id="5" name="Title 4"/>
          <p:cNvSpPr>
            <a:spLocks noGrp="1"/>
          </p:cNvSpPr>
          <p:nvPr>
            <p:ph type="title"/>
          </p:nvPr>
        </p:nvSpPr>
        <p:spPr/>
        <p:txBody>
          <a:bodyPr/>
          <a:lstStyle/>
          <a:p>
            <a:r>
              <a:rPr lang="en-US" dirty="0">
                <a:latin typeface="Times New Roman" pitchFamily="18" charset="0"/>
                <a:cs typeface="Times New Roman" pitchFamily="18" charset="0"/>
              </a:rPr>
              <a:t>Usage of Expat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b="1" dirty="0">
                <a:latin typeface="Times New Roman" pitchFamily="18" charset="0"/>
                <a:cs typeface="Times New Roman" pitchFamily="18" charset="0"/>
              </a:rPr>
              <a:t>IN_FILE</a:t>
            </a:r>
            <a:r>
              <a:rPr lang="en-US" sz="2200" dirty="0">
                <a:latin typeface="Times New Roman" pitchFamily="18" charset="0"/>
                <a:cs typeface="Times New Roman" pitchFamily="18" charset="0"/>
              </a:rPr>
              <a:t> is a file containing a list of sentences your are wanting to process.</a:t>
            </a:r>
          </a:p>
          <a:p>
            <a:r>
              <a:rPr lang="en-US" sz="2200" b="1" dirty="0">
                <a:latin typeface="Times New Roman" pitchFamily="18" charset="0"/>
                <a:cs typeface="Times New Roman" pitchFamily="18" charset="0"/>
              </a:rPr>
              <a:t>PATTERN FILE</a:t>
            </a:r>
            <a:r>
              <a:rPr lang="en-US" sz="2200" dirty="0">
                <a:latin typeface="Times New Roman" pitchFamily="18" charset="0"/>
                <a:cs typeface="Times New Roman" pitchFamily="18" charset="0"/>
              </a:rPr>
              <a:t> is the .xml file containing the patterns.</a:t>
            </a:r>
          </a:p>
          <a:p>
            <a:r>
              <a:rPr lang="en-US" sz="2200" b="1" dirty="0">
                <a:latin typeface="Times New Roman" pitchFamily="18" charset="0"/>
                <a:cs typeface="Times New Roman" pitchFamily="18" charset="0"/>
              </a:rPr>
              <a:t>EXTENSION FILE</a:t>
            </a:r>
            <a:r>
              <a:rPr lang="en-US" sz="2200" dirty="0">
                <a:latin typeface="Times New Roman" pitchFamily="18" charset="0"/>
                <a:cs typeface="Times New Roman" pitchFamily="18" charset="0"/>
              </a:rPr>
              <a:t> is where Expat finds extension types.</a:t>
            </a:r>
            <a:r>
              <a:rPr lang="en-US" dirty="0">
                <a:latin typeface="Times New Roman" pitchFamily="18" charset="0"/>
                <a:cs typeface="Times New Roman" pitchFamily="18" charset="0"/>
              </a:rPr>
              <a:t> </a:t>
            </a:r>
          </a:p>
          <a:p>
            <a:pPr lvl="1"/>
            <a:r>
              <a:rPr lang="en-US" sz="1900" dirty="0">
                <a:latin typeface="Times New Roman" pitchFamily="18" charset="0"/>
                <a:cs typeface="Times New Roman" pitchFamily="18" charset="0"/>
              </a:rPr>
              <a:t>An example type extension line is: </a:t>
            </a:r>
            <a:r>
              <a:rPr lang="en-US" sz="1900" b="1" dirty="0">
                <a:latin typeface="Times New Roman" pitchFamily="18" charset="0"/>
                <a:cs typeface="Times New Roman" pitchFamily="18" charset="0"/>
              </a:rPr>
              <a:t>motion-</a:t>
            </a:r>
            <a:r>
              <a:rPr lang="en-US" sz="1900" b="1" dirty="0" err="1">
                <a:latin typeface="Times New Roman" pitchFamily="18" charset="0"/>
                <a:cs typeface="Times New Roman" pitchFamily="18" charset="0"/>
              </a:rPr>
              <a:t>verb;VB</a:t>
            </a:r>
            <a:r>
              <a:rPr lang="en-US" sz="1900" b="1" dirty="0">
                <a:latin typeface="Times New Roman" pitchFamily="18" charset="0"/>
                <a:cs typeface="Times New Roman" pitchFamily="18" charset="0"/>
              </a:rPr>
              <a:t>*;path/to/motion-</a:t>
            </a:r>
            <a:r>
              <a:rPr lang="en-US" sz="1900" b="1" dirty="0" err="1">
                <a:latin typeface="Times New Roman" pitchFamily="18" charset="0"/>
                <a:cs typeface="Times New Roman" pitchFamily="18" charset="0"/>
              </a:rPr>
              <a:t>verbs.txt;v</a:t>
            </a:r>
            <a:endParaRPr lang="en-US" sz="1900" b="1"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first column is the type name (motion-verb), </a:t>
            </a:r>
          </a:p>
          <a:p>
            <a:pPr lvl="1"/>
            <a:r>
              <a:rPr lang="en-US" sz="1900" dirty="0">
                <a:latin typeface="Times New Roman" pitchFamily="18" charset="0"/>
                <a:cs typeface="Times New Roman" pitchFamily="18" charset="0"/>
              </a:rPr>
              <a:t>the second column is the parts of speech it is restricted to </a:t>
            </a:r>
          </a:p>
          <a:p>
            <a:pPr lvl="1"/>
            <a:r>
              <a:rPr lang="en-US" sz="1900" dirty="0">
                <a:latin typeface="Times New Roman" pitchFamily="18" charset="0"/>
                <a:cs typeface="Times New Roman" pitchFamily="18" charset="0"/>
              </a:rPr>
              <a:t> followed by the path to the file, and ending with a hint for the </a:t>
            </a:r>
            <a:r>
              <a:rPr lang="en-US" sz="1900" dirty="0" err="1">
                <a:latin typeface="Times New Roman" pitchFamily="18" charset="0"/>
                <a:cs typeface="Times New Roman" pitchFamily="18" charset="0"/>
              </a:rPr>
              <a:t>lemmatiser</a:t>
            </a:r>
            <a:r>
              <a:rPr lang="en-US" sz="1900" dirty="0">
                <a:latin typeface="Times New Roman" pitchFamily="18" charset="0"/>
                <a:cs typeface="Times New Roman" pitchFamily="18" charset="0"/>
              </a:rPr>
              <a:t>. </a:t>
            </a:r>
          </a:p>
          <a:p>
            <a:pPr lvl="1"/>
            <a:r>
              <a:rPr lang="en-US" sz="1900" dirty="0">
                <a:latin typeface="Times New Roman" pitchFamily="18" charset="0"/>
                <a:cs typeface="Times New Roman" pitchFamily="18" charset="0"/>
              </a:rPr>
              <a:t>Since the words in a file have no context to infer parts of speech, this must be provided. Verbs should have a 'v', and all others can have an 'n'.</a:t>
            </a:r>
            <a:endParaRPr lang="en-US" sz="19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91</a:t>
            </a:fld>
            <a:endParaRPr lang="en-US"/>
          </a:p>
        </p:txBody>
      </p:sp>
      <p:sp>
        <p:nvSpPr>
          <p:cNvPr id="5" name="Title 4"/>
          <p:cNvSpPr>
            <a:spLocks noGrp="1"/>
          </p:cNvSpPr>
          <p:nvPr>
            <p:ph type="title"/>
          </p:nvPr>
        </p:nvSpPr>
        <p:spPr/>
        <p:txBody>
          <a:bodyPr>
            <a:normAutofit/>
          </a:bodyPr>
          <a:lstStyle/>
          <a:p>
            <a:r>
              <a:rPr lang="en-US" dirty="0">
                <a:latin typeface="Times New Roman" pitchFamily="18" charset="0"/>
                <a:cs typeface="Times New Roman" pitchFamily="18" charset="0"/>
              </a:rPr>
              <a:t>Files required by expat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Expat generates twenty seven attributes from a sentence, of which two are of our interest viz. location and </a:t>
            </a:r>
            <a:r>
              <a:rPr lang="en-US" sz="2000" dirty="0" err="1">
                <a:latin typeface="Times New Roman" pitchFamily="18" charset="0"/>
                <a:cs typeface="Times New Roman" pitchFamily="18" charset="0"/>
              </a:rPr>
              <a:t>gnn</a:t>
            </a:r>
            <a:r>
              <a:rPr lang="en-US" sz="2000" dirty="0">
                <a:latin typeface="Times New Roman" pitchFamily="18" charset="0"/>
                <a:cs typeface="Times New Roman" pitchFamily="18" charset="0"/>
              </a:rPr>
              <a:t>. (both are numeric fields).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For example,</a:t>
            </a:r>
          </a:p>
          <a:p>
            <a:pPr lvl="1"/>
            <a:r>
              <a:rPr lang="en-US" sz="1800" dirty="0">
                <a:latin typeface="Times New Roman" pitchFamily="18" charset="0"/>
                <a:cs typeface="Times New Roman" pitchFamily="18" charset="0"/>
              </a:rPr>
              <a:t>"Accolades include ABIA Australian Bridal Industry Awards  Winner of 2010 Club Reception Venue for Victoria  Winner of 2011 Club Reception Venue for </a:t>
            </a:r>
            <a:r>
              <a:rPr lang="en-US" sz="1800" dirty="0" err="1">
                <a:latin typeface="Times New Roman" pitchFamily="18" charset="0"/>
                <a:cs typeface="Times New Roman" pitchFamily="18" charset="0"/>
              </a:rPr>
              <a:t>Victoria",,"NOUN</a:t>
            </a:r>
            <a:r>
              <a:rPr lang="en-US" sz="1800" dirty="0">
                <a:latin typeface="Times New Roman" pitchFamily="18" charset="0"/>
                <a:cs typeface="Times New Roman" pitchFamily="18" charset="0"/>
              </a:rPr>
              <a:t> SVB ORG NOUN of 2010 GNN NOUN for LOCATION NOUN of 2011 GNN NOUN for LOCATION",0,1,0,1,0,0,0,0,0,0,0,0,0,1,5,0,0,0,</a:t>
            </a:r>
            <a:r>
              <a:rPr lang="en-US" sz="1800" u="sng" dirty="0">
                <a:latin typeface="Times New Roman" pitchFamily="18" charset="0"/>
                <a:cs typeface="Times New Roman" pitchFamily="18" charset="0"/>
              </a:rPr>
              <a:t>2</a:t>
            </a:r>
            <a:r>
              <a:rPr lang="en-US" sz="1800" dirty="0">
                <a:latin typeface="Times New Roman" pitchFamily="18" charset="0"/>
                <a:cs typeface="Times New Roman" pitchFamily="18" charset="0"/>
              </a:rPr>
              <a:t>,0,1,</a:t>
            </a:r>
            <a:r>
              <a:rPr lang="en-US" sz="1800" u="sng" dirty="0">
                <a:latin typeface="Times New Roman" pitchFamily="18" charset="0"/>
                <a:cs typeface="Times New Roman" pitchFamily="18" charset="0"/>
              </a:rPr>
              <a:t>2</a:t>
            </a:r>
          </a:p>
        </p:txBody>
      </p:sp>
      <p:sp>
        <p:nvSpPr>
          <p:cNvPr id="3" name="Date Placeholder 2"/>
          <p:cNvSpPr>
            <a:spLocks noGrp="1"/>
          </p:cNvSpPr>
          <p:nvPr>
            <p:ph type="dt" sz="half" idx="10"/>
          </p:nvPr>
        </p:nvSpPr>
        <p:spPr/>
        <p:txBody>
          <a:bodyPr/>
          <a:lstStyle/>
          <a:p>
            <a:fld id="{CAC4A496-22BE-4E78-B47C-1E60A5461D97}" type="datetime1">
              <a:rPr lang="en-US" smtClean="0"/>
              <a:pPr/>
              <a:t>09-Jun-19</a:t>
            </a:fld>
            <a:endParaRPr lang="en-US"/>
          </a:p>
        </p:txBody>
      </p:sp>
      <p:sp>
        <p:nvSpPr>
          <p:cNvPr id="4" name="Slide Number Placeholder 3"/>
          <p:cNvSpPr>
            <a:spLocks noGrp="1"/>
          </p:cNvSpPr>
          <p:nvPr>
            <p:ph type="sldNum" sz="quarter" idx="12"/>
          </p:nvPr>
        </p:nvSpPr>
        <p:spPr/>
        <p:txBody>
          <a:bodyPr/>
          <a:lstStyle/>
          <a:p>
            <a:fld id="{27FA66E2-AE05-44E8-8E01-0C0F72A18E0D}" type="slidenum">
              <a:rPr lang="en-US" smtClean="0"/>
              <a:pPr/>
              <a:t>92</a:t>
            </a:fld>
            <a:endParaRPr lang="en-US"/>
          </a:p>
        </p:txBody>
      </p:sp>
      <p:sp>
        <p:nvSpPr>
          <p:cNvPr id="5" name="Title 4"/>
          <p:cNvSpPr>
            <a:spLocks noGrp="1"/>
          </p:cNvSpPr>
          <p:nvPr>
            <p:ph type="title"/>
          </p:nvPr>
        </p:nvSpPr>
        <p:spPr/>
        <p:txBody>
          <a:bodyPr/>
          <a:lstStyle/>
          <a:p>
            <a:r>
              <a:rPr lang="en-US" dirty="0">
                <a:latin typeface="Times New Roman" pitchFamily="18" charset="0"/>
                <a:cs typeface="Times New Roman" pitchFamily="18" charset="0"/>
              </a:rPr>
              <a:t>Output generated by expat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624078" indent="-514350">
              <a:buFont typeface="+mj-lt"/>
              <a:buAutoNum type="arabicPeriod"/>
            </a:pPr>
            <a:r>
              <a:rPr lang="en-IN" sz="2800" spc="-1" dirty="0" smtClean="0">
                <a:solidFill>
                  <a:srgbClr val="000000"/>
                </a:solidFill>
                <a:uFill>
                  <a:solidFill>
                    <a:srgbClr val="FFFFFF"/>
                  </a:solidFill>
                </a:uFill>
                <a:latin typeface="Times New Roman" pitchFamily="18" charset="0"/>
                <a:cs typeface="Times New Roman" pitchFamily="18" charset="0"/>
              </a:rPr>
              <a:t>Kordjamshidi, P., Van </a:t>
            </a:r>
            <a:r>
              <a:rPr lang="en-IN" sz="2800" spc="-1" dirty="0" err="1" smtClean="0">
                <a:solidFill>
                  <a:srgbClr val="000000"/>
                </a:solidFill>
                <a:uFill>
                  <a:solidFill>
                    <a:srgbClr val="FFFFFF"/>
                  </a:solidFill>
                </a:uFill>
                <a:latin typeface="Times New Roman" pitchFamily="18" charset="0"/>
                <a:cs typeface="Times New Roman" pitchFamily="18" charset="0"/>
              </a:rPr>
              <a:t>Otterlo</a:t>
            </a:r>
            <a:r>
              <a:rPr lang="en-IN" sz="2800" spc="-1" dirty="0" smtClean="0">
                <a:solidFill>
                  <a:srgbClr val="000000"/>
                </a:solidFill>
                <a:uFill>
                  <a:solidFill>
                    <a:srgbClr val="FFFFFF"/>
                  </a:solidFill>
                </a:uFill>
                <a:latin typeface="Times New Roman" pitchFamily="18" charset="0"/>
                <a:cs typeface="Times New Roman" pitchFamily="18" charset="0"/>
              </a:rPr>
              <a:t>, M. and </a:t>
            </a:r>
            <a:r>
              <a:rPr lang="en-IN" sz="2800" spc="-1" dirty="0" err="1" smtClean="0">
                <a:solidFill>
                  <a:srgbClr val="000000"/>
                </a:solidFill>
                <a:uFill>
                  <a:solidFill>
                    <a:srgbClr val="FFFFFF"/>
                  </a:solidFill>
                </a:uFill>
                <a:latin typeface="Times New Roman" pitchFamily="18" charset="0"/>
                <a:cs typeface="Times New Roman" pitchFamily="18" charset="0"/>
              </a:rPr>
              <a:t>Moens</a:t>
            </a:r>
            <a:r>
              <a:rPr lang="en-IN" sz="2800" spc="-1" dirty="0" smtClean="0">
                <a:solidFill>
                  <a:srgbClr val="000000"/>
                </a:solidFill>
                <a:uFill>
                  <a:solidFill>
                    <a:srgbClr val="FFFFFF"/>
                  </a:solidFill>
                </a:uFill>
                <a:latin typeface="Times New Roman" pitchFamily="18" charset="0"/>
                <a:cs typeface="Times New Roman" pitchFamily="18" charset="0"/>
              </a:rPr>
              <a:t>, M.F., 2011. Spatial role </a:t>
            </a:r>
            <a:r>
              <a:rPr lang="en-IN" sz="2800" spc="-1" dirty="0" err="1" smtClean="0">
                <a:solidFill>
                  <a:srgbClr val="000000"/>
                </a:solidFill>
                <a:uFill>
                  <a:solidFill>
                    <a:srgbClr val="FFFFFF"/>
                  </a:solidFill>
                </a:uFill>
                <a:latin typeface="Times New Roman" pitchFamily="18" charset="0"/>
                <a:cs typeface="Times New Roman" pitchFamily="18" charset="0"/>
              </a:rPr>
              <a:t>labeling</a:t>
            </a:r>
            <a:r>
              <a:rPr lang="en-IN" sz="2800" spc="-1" dirty="0" smtClean="0">
                <a:solidFill>
                  <a:srgbClr val="000000"/>
                </a:solidFill>
                <a:uFill>
                  <a:solidFill>
                    <a:srgbClr val="FFFFFF"/>
                  </a:solidFill>
                </a:uFill>
                <a:latin typeface="Times New Roman" pitchFamily="18" charset="0"/>
                <a:cs typeface="Times New Roman" pitchFamily="18" charset="0"/>
              </a:rPr>
              <a:t>: Towards extraction of spatial relations from natural language. </a:t>
            </a:r>
            <a:r>
              <a:rPr lang="en-IN" sz="2800" i="1" spc="-1" dirty="0" smtClean="0">
                <a:solidFill>
                  <a:srgbClr val="000000"/>
                </a:solidFill>
                <a:uFill>
                  <a:solidFill>
                    <a:srgbClr val="FFFFFF"/>
                  </a:solidFill>
                </a:uFill>
                <a:latin typeface="Times New Roman" pitchFamily="18" charset="0"/>
                <a:cs typeface="Times New Roman" pitchFamily="18" charset="0"/>
              </a:rPr>
              <a:t>ACM Transactions on Speech and Language Processing (TSLP)</a:t>
            </a:r>
            <a:r>
              <a:rPr lang="en-IN" sz="2800" spc="-1" dirty="0" smtClean="0">
                <a:solidFill>
                  <a:srgbClr val="000000"/>
                </a:solidFill>
                <a:uFill>
                  <a:solidFill>
                    <a:srgbClr val="FFFFFF"/>
                  </a:solidFill>
                </a:uFill>
                <a:latin typeface="Times New Roman" pitchFamily="18" charset="0"/>
                <a:cs typeface="Times New Roman" pitchFamily="18" charset="0"/>
              </a:rPr>
              <a:t>, </a:t>
            </a:r>
            <a:r>
              <a:rPr lang="en-IN" sz="2800" i="1" spc="-1" dirty="0" smtClean="0">
                <a:solidFill>
                  <a:srgbClr val="000000"/>
                </a:solidFill>
                <a:uFill>
                  <a:solidFill>
                    <a:srgbClr val="FFFFFF"/>
                  </a:solidFill>
                </a:uFill>
                <a:latin typeface="Times New Roman" pitchFamily="18" charset="0"/>
                <a:cs typeface="Times New Roman" pitchFamily="18" charset="0"/>
              </a:rPr>
              <a:t>8</a:t>
            </a:r>
            <a:r>
              <a:rPr lang="en-IN" sz="2800" spc="-1" dirty="0" smtClean="0">
                <a:solidFill>
                  <a:srgbClr val="000000"/>
                </a:solidFill>
                <a:uFill>
                  <a:solidFill>
                    <a:srgbClr val="FFFFFF"/>
                  </a:solidFill>
                </a:uFill>
                <a:latin typeface="Times New Roman" pitchFamily="18" charset="0"/>
                <a:cs typeface="Times New Roman" pitchFamily="18" charset="0"/>
              </a:rPr>
              <a:t>(3), p.4.</a:t>
            </a:r>
          </a:p>
          <a:p>
            <a:pPr marL="624078" indent="-514350">
              <a:buFont typeface="+mj-lt"/>
              <a:buAutoNum type="arabicPeriod"/>
            </a:pPr>
            <a:r>
              <a:rPr lang="en-IN" sz="2800" spc="-1" dirty="0" smtClean="0">
                <a:solidFill>
                  <a:srgbClr val="000000"/>
                </a:solidFill>
                <a:uFill>
                  <a:solidFill>
                    <a:srgbClr val="FFFFFF"/>
                  </a:solidFill>
                </a:uFill>
                <a:latin typeface="Times New Roman" pitchFamily="18" charset="0"/>
                <a:cs typeface="Times New Roman" pitchFamily="18" charset="0"/>
              </a:rPr>
              <a:t>Roberts, K. and </a:t>
            </a:r>
            <a:r>
              <a:rPr lang="en-IN" sz="2800" spc="-1" dirty="0" err="1" smtClean="0">
                <a:solidFill>
                  <a:srgbClr val="000000"/>
                </a:solidFill>
                <a:uFill>
                  <a:solidFill>
                    <a:srgbClr val="FFFFFF"/>
                  </a:solidFill>
                </a:uFill>
                <a:latin typeface="Times New Roman" pitchFamily="18" charset="0"/>
                <a:cs typeface="Times New Roman" pitchFamily="18" charset="0"/>
              </a:rPr>
              <a:t>Harabagiu</a:t>
            </a:r>
            <a:r>
              <a:rPr lang="en-IN" sz="2800" spc="-1" dirty="0" smtClean="0">
                <a:solidFill>
                  <a:srgbClr val="000000"/>
                </a:solidFill>
                <a:uFill>
                  <a:solidFill>
                    <a:srgbClr val="FFFFFF"/>
                  </a:solidFill>
                </a:uFill>
                <a:latin typeface="Times New Roman" pitchFamily="18" charset="0"/>
                <a:cs typeface="Times New Roman" pitchFamily="18" charset="0"/>
              </a:rPr>
              <a:t>, S.M., 2012, June. UTD-</a:t>
            </a:r>
            <a:r>
              <a:rPr lang="en-IN" sz="2800" spc="-1" dirty="0" err="1" smtClean="0">
                <a:solidFill>
                  <a:srgbClr val="000000"/>
                </a:solidFill>
                <a:uFill>
                  <a:solidFill>
                    <a:srgbClr val="FFFFFF"/>
                  </a:solidFill>
                </a:uFill>
                <a:latin typeface="Times New Roman" pitchFamily="18" charset="0"/>
                <a:cs typeface="Times New Roman" pitchFamily="18" charset="0"/>
              </a:rPr>
              <a:t>SpRL</a:t>
            </a:r>
            <a:r>
              <a:rPr lang="en-IN" sz="2800" spc="-1" dirty="0" smtClean="0">
                <a:solidFill>
                  <a:srgbClr val="000000"/>
                </a:solidFill>
                <a:uFill>
                  <a:solidFill>
                    <a:srgbClr val="FFFFFF"/>
                  </a:solidFill>
                </a:uFill>
                <a:latin typeface="Times New Roman" pitchFamily="18" charset="0"/>
                <a:cs typeface="Times New Roman" pitchFamily="18" charset="0"/>
              </a:rPr>
              <a:t>: a joint approach to spatial role </a:t>
            </a:r>
            <a:r>
              <a:rPr lang="en-IN" sz="2800" spc="-1" dirty="0" err="1" smtClean="0">
                <a:solidFill>
                  <a:srgbClr val="000000"/>
                </a:solidFill>
                <a:uFill>
                  <a:solidFill>
                    <a:srgbClr val="FFFFFF"/>
                  </a:solidFill>
                </a:uFill>
                <a:latin typeface="Times New Roman" pitchFamily="18" charset="0"/>
                <a:cs typeface="Times New Roman" pitchFamily="18" charset="0"/>
              </a:rPr>
              <a:t>labeling</a:t>
            </a:r>
            <a:r>
              <a:rPr lang="en-IN" sz="2800" spc="-1" dirty="0" smtClean="0">
                <a:solidFill>
                  <a:srgbClr val="000000"/>
                </a:solidFill>
                <a:uFill>
                  <a:solidFill>
                    <a:srgbClr val="FFFFFF"/>
                  </a:solidFill>
                </a:uFill>
                <a:latin typeface="Times New Roman" pitchFamily="18" charset="0"/>
                <a:cs typeface="Times New Roman" pitchFamily="18" charset="0"/>
              </a:rPr>
              <a:t>. In </a:t>
            </a:r>
            <a:r>
              <a:rPr lang="en-IN" sz="2800" i="1" spc="-1" dirty="0" smtClean="0">
                <a:solidFill>
                  <a:srgbClr val="000000"/>
                </a:solidFill>
                <a:uFill>
                  <a:solidFill>
                    <a:srgbClr val="FFFFFF"/>
                  </a:solidFill>
                </a:uFill>
                <a:latin typeface="Times New Roman" pitchFamily="18" charset="0"/>
                <a:cs typeface="Times New Roman" pitchFamily="18" charset="0"/>
              </a:rPr>
              <a:t>Proceedings of the First Joint Conference on Lexical and Computational Semantics-Volume 1: Proceedings of the main conference and the shared task, and Volume 2: Proceedings of the Sixth International Workshop on Semantic Evaluation</a:t>
            </a:r>
            <a:r>
              <a:rPr lang="en-IN" sz="2800" spc="-1" dirty="0" smtClean="0">
                <a:solidFill>
                  <a:srgbClr val="000000"/>
                </a:solidFill>
                <a:uFill>
                  <a:solidFill>
                    <a:srgbClr val="FFFFFF"/>
                  </a:solidFill>
                </a:uFill>
                <a:latin typeface="Times New Roman" pitchFamily="18" charset="0"/>
                <a:cs typeface="Times New Roman" pitchFamily="18" charset="0"/>
              </a:rPr>
              <a:t> (pp. 419-424). Association for Computational Linguistics.</a:t>
            </a:r>
          </a:p>
          <a:p>
            <a:pPr marL="624078" indent="-514350">
              <a:buFont typeface="+mj-lt"/>
              <a:buAutoNum type="arabicPeriod"/>
            </a:pPr>
            <a:r>
              <a:rPr lang="en-IN" sz="2800" spc="-1" dirty="0" smtClean="0">
                <a:solidFill>
                  <a:srgbClr val="000000"/>
                </a:solidFill>
                <a:uFill>
                  <a:solidFill>
                    <a:srgbClr val="FFFFFF"/>
                  </a:solidFill>
                </a:uFill>
                <a:latin typeface="Times New Roman" pitchFamily="18" charset="0"/>
                <a:cs typeface="Times New Roman" pitchFamily="18" charset="0"/>
              </a:rPr>
              <a:t>Wallach, H.M., 2004. Conditional random fields: An introduction. </a:t>
            </a:r>
            <a:r>
              <a:rPr lang="en-IN" sz="2800" i="1" spc="-1" dirty="0" smtClean="0">
                <a:solidFill>
                  <a:srgbClr val="000000"/>
                </a:solidFill>
                <a:uFill>
                  <a:solidFill>
                    <a:srgbClr val="FFFFFF"/>
                  </a:solidFill>
                </a:uFill>
                <a:latin typeface="Times New Roman" pitchFamily="18" charset="0"/>
                <a:cs typeface="Times New Roman" pitchFamily="18" charset="0"/>
              </a:rPr>
              <a:t>Technical Reports (CIS)</a:t>
            </a:r>
            <a:r>
              <a:rPr lang="en-IN" sz="2800" spc="-1" dirty="0" smtClean="0">
                <a:solidFill>
                  <a:srgbClr val="000000"/>
                </a:solidFill>
                <a:uFill>
                  <a:solidFill>
                    <a:srgbClr val="FFFFFF"/>
                  </a:solidFill>
                </a:uFill>
                <a:latin typeface="Times New Roman" pitchFamily="18" charset="0"/>
                <a:cs typeface="Times New Roman" pitchFamily="18" charset="0"/>
              </a:rPr>
              <a:t>, p.22.</a:t>
            </a:r>
          </a:p>
          <a:p>
            <a:pPr marL="624078" indent="-514350">
              <a:buFont typeface="+mj-lt"/>
              <a:buAutoNum type="arabicPeriod"/>
            </a:pPr>
            <a:r>
              <a:rPr lang="en-IN" sz="2800" spc="-1" dirty="0" err="1" smtClean="0">
                <a:solidFill>
                  <a:srgbClr val="000000"/>
                </a:solidFill>
                <a:uFill>
                  <a:solidFill>
                    <a:srgbClr val="FFFFFF"/>
                  </a:solidFill>
                </a:uFill>
                <a:latin typeface="Times New Roman" pitchFamily="18" charset="0"/>
                <a:cs typeface="Times New Roman" pitchFamily="18" charset="0"/>
              </a:rPr>
              <a:t>Mazalov</a:t>
            </a:r>
            <a:r>
              <a:rPr lang="en-IN" sz="2800" spc="-1" dirty="0" smtClean="0">
                <a:solidFill>
                  <a:srgbClr val="000000"/>
                </a:solidFill>
                <a:uFill>
                  <a:solidFill>
                    <a:srgbClr val="FFFFFF"/>
                  </a:solidFill>
                </a:uFill>
                <a:latin typeface="Times New Roman" pitchFamily="18" charset="0"/>
                <a:cs typeface="Times New Roman" pitchFamily="18" charset="0"/>
              </a:rPr>
              <a:t>, A., Martins, B. and Matos, D., 2015, November. Spatial role </a:t>
            </a:r>
            <a:r>
              <a:rPr lang="en-IN" sz="2800" spc="-1" dirty="0" err="1" smtClean="0">
                <a:solidFill>
                  <a:srgbClr val="000000"/>
                </a:solidFill>
                <a:uFill>
                  <a:solidFill>
                    <a:srgbClr val="FFFFFF"/>
                  </a:solidFill>
                </a:uFill>
                <a:latin typeface="Times New Roman" pitchFamily="18" charset="0"/>
                <a:cs typeface="Times New Roman" pitchFamily="18" charset="0"/>
              </a:rPr>
              <a:t>labeling</a:t>
            </a:r>
            <a:r>
              <a:rPr lang="en-IN" sz="2800" spc="-1" dirty="0" smtClean="0">
                <a:solidFill>
                  <a:srgbClr val="000000"/>
                </a:solidFill>
                <a:uFill>
                  <a:solidFill>
                    <a:srgbClr val="FFFFFF"/>
                  </a:solidFill>
                </a:uFill>
                <a:latin typeface="Times New Roman" pitchFamily="18" charset="0"/>
                <a:cs typeface="Times New Roman" pitchFamily="18" charset="0"/>
              </a:rPr>
              <a:t> with </a:t>
            </a:r>
            <a:r>
              <a:rPr lang="en-IN" sz="2800" spc="-1" dirty="0" err="1" smtClean="0">
                <a:solidFill>
                  <a:srgbClr val="000000"/>
                </a:solidFill>
                <a:uFill>
                  <a:solidFill>
                    <a:srgbClr val="FFFFFF"/>
                  </a:solidFill>
                </a:uFill>
                <a:latin typeface="Times New Roman" pitchFamily="18" charset="0"/>
                <a:cs typeface="Times New Roman" pitchFamily="18" charset="0"/>
              </a:rPr>
              <a:t>convolutional</a:t>
            </a:r>
            <a:r>
              <a:rPr lang="en-IN" sz="2800" spc="-1" dirty="0" smtClean="0">
                <a:solidFill>
                  <a:srgbClr val="000000"/>
                </a:solidFill>
                <a:uFill>
                  <a:solidFill>
                    <a:srgbClr val="FFFFFF"/>
                  </a:solidFill>
                </a:uFill>
                <a:latin typeface="Times New Roman" pitchFamily="18" charset="0"/>
                <a:cs typeface="Times New Roman" pitchFamily="18" charset="0"/>
              </a:rPr>
              <a:t> neural networks. In </a:t>
            </a:r>
            <a:r>
              <a:rPr lang="en-IN" sz="2800" i="1" spc="-1" dirty="0" smtClean="0">
                <a:solidFill>
                  <a:srgbClr val="000000"/>
                </a:solidFill>
                <a:uFill>
                  <a:solidFill>
                    <a:srgbClr val="FFFFFF"/>
                  </a:solidFill>
                </a:uFill>
                <a:latin typeface="Times New Roman" pitchFamily="18" charset="0"/>
                <a:cs typeface="Times New Roman" pitchFamily="18" charset="0"/>
              </a:rPr>
              <a:t>Proceedings of the 9th Workshop on Geographic Information Retrieval</a:t>
            </a:r>
            <a:r>
              <a:rPr lang="en-IN" sz="2800" spc="-1" dirty="0" smtClean="0">
                <a:solidFill>
                  <a:srgbClr val="000000"/>
                </a:solidFill>
                <a:uFill>
                  <a:solidFill>
                    <a:srgbClr val="FFFFFF"/>
                  </a:solidFill>
                </a:uFill>
                <a:latin typeface="Times New Roman" pitchFamily="18" charset="0"/>
                <a:cs typeface="Times New Roman" pitchFamily="18" charset="0"/>
              </a:rPr>
              <a:t> (p. 12). ACM.</a:t>
            </a:r>
          </a:p>
          <a:p>
            <a:pPr>
              <a:buNone/>
            </a:pPr>
            <a:endParaRPr lang="en-IN" sz="2800" spc="-1" dirty="0" smtClean="0">
              <a:solidFill>
                <a:srgbClr val="000000"/>
              </a:solidFill>
              <a:uFill>
                <a:solidFill>
                  <a:srgbClr val="FFFFFF"/>
                </a:solidFill>
              </a:uFill>
              <a:latin typeface="Arial"/>
            </a:endParaRPr>
          </a:p>
          <a:p>
            <a:endParaRPr lang="en-IN" sz="2800" spc="-1" dirty="0" smtClean="0">
              <a:solidFill>
                <a:srgbClr val="000000"/>
              </a:solidFill>
              <a:uFill>
                <a:solidFill>
                  <a:srgbClr val="FFFFFF"/>
                </a:solidFill>
              </a:uFill>
              <a:latin typeface="Arial"/>
            </a:endParaRPr>
          </a:p>
          <a:p>
            <a:endParaRPr lang="en-IN" sz="2800" spc="-1" dirty="0" smtClean="0">
              <a:solidFill>
                <a:srgbClr val="000000"/>
              </a:solidFill>
              <a:uFill>
                <a:solidFill>
                  <a:srgbClr val="FFFFFF"/>
                </a:solidFill>
              </a:uFill>
              <a:latin typeface="Arial"/>
            </a:endParaRPr>
          </a:p>
          <a:p>
            <a:endParaRPr lang="en-IN" sz="2800" spc="-1" dirty="0" smtClean="0">
              <a:solidFill>
                <a:srgbClr val="000000"/>
              </a:solidFill>
              <a:uFill>
                <a:solidFill>
                  <a:srgbClr val="FFFFFF"/>
                </a:solidFill>
              </a:uFill>
              <a:latin typeface="Arial"/>
            </a:endParaRP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459A9B24-A08D-48BA-95CF-9DB1645B8C53}" type="datetime1">
              <a:rPr lang="en-US" smtClean="0"/>
              <a:pPr/>
              <a:t>09-Jun-19</a:t>
            </a:fld>
            <a:endParaRPr lang="en-US"/>
          </a:p>
        </p:txBody>
      </p:sp>
      <p:sp>
        <p:nvSpPr>
          <p:cNvPr id="6" name="Slide Number Placeholder 5"/>
          <p:cNvSpPr>
            <a:spLocks noGrp="1"/>
          </p:cNvSpPr>
          <p:nvPr>
            <p:ph type="sldNum" sz="quarter" idx="12"/>
          </p:nvPr>
        </p:nvSpPr>
        <p:spPr/>
        <p:txBody>
          <a:bodyPr/>
          <a:lstStyle/>
          <a:p>
            <a:fld id="{27FA66E2-AE05-44E8-8E01-0C0F72A18E0D}" type="slidenum">
              <a:rPr lang="en-US" smtClean="0"/>
              <a:pPr/>
              <a:t>93</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5108</TotalTime>
  <Words>7499</Words>
  <Application>Microsoft Office PowerPoint</Application>
  <PresentationFormat>On-screen Show (4:3)</PresentationFormat>
  <Paragraphs>1527</Paragraphs>
  <Slides>93</Slides>
  <Notes>2</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Concourse</vt:lpstr>
      <vt:lpstr>Detecting the Geospatialness of Prepositions  from Natural Language Text </vt:lpstr>
      <vt:lpstr>Spatial Relations</vt:lpstr>
      <vt:lpstr>Spatial Role Labelling (SPRL)</vt:lpstr>
      <vt:lpstr>Slide 4</vt:lpstr>
      <vt:lpstr>Detecting Geospatial Natural Language </vt:lpstr>
      <vt:lpstr>Class-2: Geospatial Expression</vt:lpstr>
      <vt:lpstr>Class-1: Spatial  but not Geospatial Expression</vt:lpstr>
      <vt:lpstr>Class-0 : Non-spatial Expressions</vt:lpstr>
      <vt:lpstr>Potential applications</vt:lpstr>
      <vt:lpstr>Slide 10</vt:lpstr>
      <vt:lpstr>Slide 11</vt:lpstr>
      <vt:lpstr>The Two Approaches </vt:lpstr>
      <vt:lpstr>Workflow Diagram</vt:lpstr>
      <vt:lpstr>Data set used</vt:lpstr>
      <vt:lpstr>Data set used – contd.</vt:lpstr>
      <vt:lpstr>Data set used – contd.</vt:lpstr>
      <vt:lpstr>Annotations Done</vt:lpstr>
      <vt:lpstr>Annotations Done – contd.</vt:lpstr>
      <vt:lpstr>Technologies used</vt:lpstr>
      <vt:lpstr>Preliminary Work Done</vt:lpstr>
      <vt:lpstr>A Comparative Analysis of Training with TPP and Testing on the Nottingham corpus(leftovers) based on Tag </vt:lpstr>
      <vt:lpstr> A Comparative Analysis (contd.) with 10-fold Cross Validation based on Tag</vt:lpstr>
      <vt:lpstr>Analysis </vt:lpstr>
      <vt:lpstr>DETECTION OF GEOSPATIAL NATURAL LANGUAGE</vt:lpstr>
      <vt:lpstr>Detection of Geospatial Natural Language</vt:lpstr>
      <vt:lpstr>Detection of Geospatial Natural Language – contd.</vt:lpstr>
      <vt:lpstr>Classification Task</vt:lpstr>
      <vt:lpstr>Tweaking of Predictions Obtained from Naïve Bayes Classifier Module</vt:lpstr>
      <vt:lpstr>Cross Validation</vt:lpstr>
      <vt:lpstr>Cross Validation Methods Used</vt:lpstr>
      <vt:lpstr>Implementation of Randomized Cross-validation Model</vt:lpstr>
      <vt:lpstr>Implementation of Randomized Cross-validation Model – contd.</vt:lpstr>
      <vt:lpstr>Implementation of Randomized Cross-validation Model – contd.</vt:lpstr>
      <vt:lpstr>Example of Randomized Cross-validation Model</vt:lpstr>
      <vt:lpstr>Example of Randomized Cross-validation Model</vt:lpstr>
      <vt:lpstr>Classifiers in detail</vt:lpstr>
      <vt:lpstr>Results of hold-out validation for Experiment-1</vt:lpstr>
      <vt:lpstr>Results of hold-out validation for Experiment-2</vt:lpstr>
      <vt:lpstr>Results of hold-out validation for Experiment-3</vt:lpstr>
      <vt:lpstr>Results of hold-out validation for Experiment-4</vt:lpstr>
      <vt:lpstr>Results of cross validation for Experiment-1</vt:lpstr>
      <vt:lpstr>Results of cross validation for Experiment-2</vt:lpstr>
      <vt:lpstr>Results of cross validation for Experiment-3</vt:lpstr>
      <vt:lpstr>Results of cross validation for Experiment-4</vt:lpstr>
      <vt:lpstr>Analysis</vt:lpstr>
      <vt:lpstr>Inclusion of a New Feature for Geospatial Natural Language Detection</vt:lpstr>
      <vt:lpstr>Expat at Sentence Level</vt:lpstr>
      <vt:lpstr>Results of hold-out validation for Experiment-1</vt:lpstr>
      <vt:lpstr>Results of hold-out validation for Experiment-2</vt:lpstr>
      <vt:lpstr>Results of hold-out validation for Experiment-3</vt:lpstr>
      <vt:lpstr>Results of hold-out validation for Experiment-4</vt:lpstr>
      <vt:lpstr>Results of cross validation for Experiment-1</vt:lpstr>
      <vt:lpstr>Results of cross validation for Experiment-2</vt:lpstr>
      <vt:lpstr>Results of cross validation for Experiment-3</vt:lpstr>
      <vt:lpstr>Results of cross validation for Experiment-4</vt:lpstr>
      <vt:lpstr>Analysis</vt:lpstr>
      <vt:lpstr>Motivation of using Expat at Preposition Level</vt:lpstr>
      <vt:lpstr>Expat at Preposition Level contd.</vt:lpstr>
      <vt:lpstr>Expat at Preposition Level contd.</vt:lpstr>
      <vt:lpstr>DETECTING GEOSPATIALNESS OF PREPOSITIONS IN NATURAL LANGUAGE TEXT</vt:lpstr>
      <vt:lpstr>Features used in the Experiments</vt:lpstr>
      <vt:lpstr>Results for 3-class classifier Predicting Geospatial (2), Spatial (but not Geospatial) (1) or Non-spatial (0)</vt:lpstr>
      <vt:lpstr>Analysis</vt:lpstr>
      <vt:lpstr>Results of the 2-class Classifiers</vt:lpstr>
      <vt:lpstr>Analysis</vt:lpstr>
      <vt:lpstr>Conclusion</vt:lpstr>
      <vt:lpstr>Future Work</vt:lpstr>
      <vt:lpstr>Future Work – contd.</vt:lpstr>
      <vt:lpstr>Publication</vt:lpstr>
      <vt:lpstr>Reference</vt:lpstr>
      <vt:lpstr>Reference</vt:lpstr>
      <vt:lpstr>Reference</vt:lpstr>
      <vt:lpstr>Reference</vt:lpstr>
      <vt:lpstr>Thank you!</vt:lpstr>
      <vt:lpstr>Backup slides</vt:lpstr>
      <vt:lpstr>Work done (till last semester)</vt:lpstr>
      <vt:lpstr>Work done till date</vt:lpstr>
      <vt:lpstr>Kordjamshidi Features</vt:lpstr>
      <vt:lpstr>Hierarchical Spatial Role Labeling</vt:lpstr>
      <vt:lpstr>Algorithm for Hierarchical Spatial Role Labeling</vt:lpstr>
      <vt:lpstr>Work done until now</vt:lpstr>
      <vt:lpstr>Example of implementation of triple extraction</vt:lpstr>
      <vt:lpstr>Example of labeling </vt:lpstr>
      <vt:lpstr>Example of labeling  continued</vt:lpstr>
      <vt:lpstr>Future Work</vt:lpstr>
      <vt:lpstr>Files generated on each step</vt:lpstr>
      <vt:lpstr>Kappa Measure</vt:lpstr>
      <vt:lpstr>Kappa Measure Example</vt:lpstr>
      <vt:lpstr>Expat : command line NLP application</vt:lpstr>
      <vt:lpstr>Usage of Expat</vt:lpstr>
      <vt:lpstr>Files required by expat</vt:lpstr>
      <vt:lpstr>Output generated by expat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done</dc:title>
  <dc:creator>Prarthana Das</dc:creator>
  <cp:lastModifiedBy>Prarthana Das</cp:lastModifiedBy>
  <cp:revision>718</cp:revision>
  <dcterms:created xsi:type="dcterms:W3CDTF">2018-11-30T19:35:56Z</dcterms:created>
  <dcterms:modified xsi:type="dcterms:W3CDTF">2019-06-09T22:48:36Z</dcterms:modified>
</cp:coreProperties>
</file>