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2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042400" cy="6788150"/>
  <p:notesSz cx="9042400" cy="67881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34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78656" y="2104326"/>
            <a:ext cx="7691437" cy="14255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57312" y="3801364"/>
            <a:ext cx="6334125" cy="1697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25" dirty="0"/>
              <a:t>© </a:t>
            </a:r>
            <a:r>
              <a:rPr spc="15" dirty="0"/>
              <a:t>2010 </a:t>
            </a:r>
            <a:r>
              <a:rPr spc="10" dirty="0"/>
              <a:t>Cloudera,</a:t>
            </a:r>
            <a:r>
              <a:rPr spc="-75" dirty="0"/>
              <a:t> </a:t>
            </a:r>
            <a:r>
              <a:rPr spc="10" dirty="0"/>
              <a:t>Inc.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25" dirty="0"/>
              <a:t>© </a:t>
            </a:r>
            <a:r>
              <a:rPr spc="15" dirty="0"/>
              <a:t>2010 </a:t>
            </a:r>
            <a:r>
              <a:rPr spc="10" dirty="0"/>
              <a:t>Cloudera,</a:t>
            </a:r>
            <a:r>
              <a:rPr spc="-75" dirty="0"/>
              <a:t> </a:t>
            </a:r>
            <a:r>
              <a:rPr spc="10" dirty="0"/>
              <a:t>Inc.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2437" y="1561274"/>
            <a:ext cx="3936206" cy="448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60106" y="1561274"/>
            <a:ext cx="3936206" cy="448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25" dirty="0"/>
              <a:t>© </a:t>
            </a:r>
            <a:r>
              <a:rPr spc="15" dirty="0"/>
              <a:t>2010 </a:t>
            </a:r>
            <a:r>
              <a:rPr spc="10" dirty="0"/>
              <a:t>Cloudera,</a:t>
            </a:r>
            <a:r>
              <a:rPr spc="-75" dirty="0"/>
              <a:t> </a:t>
            </a:r>
            <a:r>
              <a:rPr spc="10" dirty="0"/>
              <a:t>Inc.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25" dirty="0"/>
              <a:t>© </a:t>
            </a:r>
            <a:r>
              <a:rPr spc="15" dirty="0"/>
              <a:t>2010 </a:t>
            </a:r>
            <a:r>
              <a:rPr spc="10" dirty="0"/>
              <a:t>Cloudera,</a:t>
            </a:r>
            <a:r>
              <a:rPr spc="-75" dirty="0"/>
              <a:t> </a:t>
            </a:r>
            <a:r>
              <a:rPr spc="10" dirty="0"/>
              <a:t>Inc.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908010" y="2468616"/>
            <a:ext cx="5215677" cy="18475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25" dirty="0"/>
              <a:t>© </a:t>
            </a:r>
            <a:r>
              <a:rPr spc="15" dirty="0"/>
              <a:t>2010 </a:t>
            </a:r>
            <a:r>
              <a:rPr spc="10" dirty="0"/>
              <a:t>Cloudera,</a:t>
            </a:r>
            <a:r>
              <a:rPr spc="-75" dirty="0"/>
              <a:t> </a:t>
            </a:r>
            <a:r>
              <a:rPr spc="10" dirty="0"/>
              <a:t>Inc.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318651"/>
            <a:ext cx="8590280" cy="271526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0723" tIns="40362" rIns="80723" bIns="4036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78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63427" y="6033911"/>
            <a:ext cx="2863427" cy="75424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0723" tIns="40362" rIns="80723" bIns="4036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780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033911"/>
            <a:ext cx="2863427" cy="75424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0723" tIns="40362" rIns="80723" bIns="4036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780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26853" y="6033911"/>
            <a:ext cx="2863427" cy="75424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0723" tIns="40362" rIns="80723" bIns="4036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780" dirty="0">
              <a:solidFill>
                <a:prstClr val="white"/>
              </a:solidFill>
            </a:endParaRPr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5353" y="3318659"/>
            <a:ext cx="2034540" cy="195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-75354" y="5204247"/>
            <a:ext cx="2185247" cy="664221"/>
            <a:chOff x="76200" y="2209801"/>
            <a:chExt cx="2209800" cy="671057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1"/>
              <a:ext cx="2209800" cy="49244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571" b="1" spc="-133" dirty="0">
                  <a:solidFill>
                    <a:prstClr val="white"/>
                  </a:solidFill>
                  <a:latin typeface="Arial"/>
                  <a:cs typeface="Arial"/>
                </a:rPr>
                <a:t>BITS</a:t>
              </a:r>
              <a:r>
                <a:rPr lang="en-US" sz="2571" spc="-133" dirty="0">
                  <a:solidFill>
                    <a:prstClr val="white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5414"/>
              <a:ext cx="1905000" cy="21544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791" spc="-133" dirty="0">
                  <a:solidFill>
                    <a:srgbClr val="FFFFFF"/>
                  </a:solidFill>
                  <a:latin typeface="Arial"/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486660" y="5355096"/>
            <a:ext cx="5952913" cy="527967"/>
          </a:xfrm>
        </p:spPr>
        <p:txBody>
          <a:bodyPr anchor="b">
            <a:noAutofit/>
          </a:bodyPr>
          <a:lstStyle>
            <a:lvl1pPr marL="0" indent="0" algn="r">
              <a:lnSpc>
                <a:spcPts val="1589"/>
              </a:lnSpc>
              <a:spcBef>
                <a:spcPts val="0"/>
              </a:spcBef>
              <a:buNone/>
              <a:defRPr sz="1582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6660" y="3771195"/>
            <a:ext cx="5952913" cy="1508478"/>
          </a:xfrm>
        </p:spPr>
        <p:txBody>
          <a:bodyPr>
            <a:noAutofit/>
          </a:bodyPr>
          <a:lstStyle>
            <a:lvl1pPr algn="l">
              <a:lnSpc>
                <a:spcPts val="3531"/>
              </a:lnSpc>
              <a:defRPr sz="3956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141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8493" y="1863799"/>
            <a:ext cx="0" cy="4453255"/>
          </a:xfrm>
          <a:custGeom>
            <a:avLst/>
            <a:gdLst/>
            <a:ahLst/>
            <a:cxnLst/>
            <a:rect l="l" t="t" r="r" b="b"/>
            <a:pathLst>
              <a:path h="4453255">
                <a:moveTo>
                  <a:pt x="0" y="0"/>
                </a:moveTo>
                <a:lnTo>
                  <a:pt x="0" y="4453037"/>
                </a:lnTo>
              </a:path>
            </a:pathLst>
          </a:custGeom>
          <a:ln w="62807">
            <a:solidFill>
              <a:srgbClr val="3074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41221" y="6316836"/>
            <a:ext cx="8064500" cy="0"/>
          </a:xfrm>
          <a:custGeom>
            <a:avLst/>
            <a:gdLst/>
            <a:ahLst/>
            <a:cxnLst/>
            <a:rect l="l" t="t" r="r" b="b"/>
            <a:pathLst>
              <a:path w="8064500">
                <a:moveTo>
                  <a:pt x="0" y="0"/>
                </a:moveTo>
                <a:lnTo>
                  <a:pt x="8064458" y="0"/>
                </a:lnTo>
              </a:path>
            </a:pathLst>
          </a:custGeom>
          <a:ln w="12561">
            <a:solidFill>
              <a:srgbClr val="AAAA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51616" y="492590"/>
            <a:ext cx="5145517" cy="688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0904" y="1678461"/>
            <a:ext cx="7479030" cy="2072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55264" y="6380152"/>
            <a:ext cx="1738629" cy="222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25" dirty="0"/>
              <a:t>© </a:t>
            </a:r>
            <a:r>
              <a:rPr spc="15" dirty="0"/>
              <a:t>2010 </a:t>
            </a:r>
            <a:r>
              <a:rPr spc="10" dirty="0"/>
              <a:t>Cloudera,</a:t>
            </a:r>
            <a:r>
              <a:rPr spc="-75" dirty="0"/>
              <a:t> </a:t>
            </a:r>
            <a:r>
              <a:rPr spc="10" dirty="0"/>
              <a:t>Inc.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2437" y="6312979"/>
            <a:ext cx="2081212" cy="3394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15100" y="6312979"/>
            <a:ext cx="2081212" cy="3394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archive.apache.org/dist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svn.apache.org/repos/asf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8.png"/><Relationship Id="rId21" Type="http://schemas.openxmlformats.org/officeDocument/2006/relationships/image" Target="../media/image23.png"/><Relationship Id="rId42" Type="http://schemas.openxmlformats.org/officeDocument/2006/relationships/image" Target="../media/image44.png"/><Relationship Id="rId47" Type="http://schemas.openxmlformats.org/officeDocument/2006/relationships/image" Target="../media/image49.png"/><Relationship Id="rId63" Type="http://schemas.openxmlformats.org/officeDocument/2006/relationships/image" Target="../media/image65.png"/><Relationship Id="rId68" Type="http://schemas.openxmlformats.org/officeDocument/2006/relationships/image" Target="../media/image70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9" Type="http://schemas.openxmlformats.org/officeDocument/2006/relationships/image" Target="../media/image31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32" Type="http://schemas.openxmlformats.org/officeDocument/2006/relationships/image" Target="../media/image34.png"/><Relationship Id="rId37" Type="http://schemas.openxmlformats.org/officeDocument/2006/relationships/image" Target="../media/image39.png"/><Relationship Id="rId40" Type="http://schemas.openxmlformats.org/officeDocument/2006/relationships/image" Target="../media/image42.png"/><Relationship Id="rId45" Type="http://schemas.openxmlformats.org/officeDocument/2006/relationships/image" Target="../media/image47.png"/><Relationship Id="rId53" Type="http://schemas.openxmlformats.org/officeDocument/2006/relationships/image" Target="../media/image55.png"/><Relationship Id="rId58" Type="http://schemas.openxmlformats.org/officeDocument/2006/relationships/image" Target="../media/image60.png"/><Relationship Id="rId66" Type="http://schemas.openxmlformats.org/officeDocument/2006/relationships/image" Target="../media/image68.png"/><Relationship Id="rId74" Type="http://schemas.openxmlformats.org/officeDocument/2006/relationships/image" Target="../media/image76.png"/><Relationship Id="rId5" Type="http://schemas.openxmlformats.org/officeDocument/2006/relationships/image" Target="../media/image7.png"/><Relationship Id="rId61" Type="http://schemas.openxmlformats.org/officeDocument/2006/relationships/image" Target="../media/image63.png"/><Relationship Id="rId19" Type="http://schemas.openxmlformats.org/officeDocument/2006/relationships/image" Target="../media/image2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29.png"/><Relationship Id="rId30" Type="http://schemas.openxmlformats.org/officeDocument/2006/relationships/image" Target="../media/image32.png"/><Relationship Id="rId35" Type="http://schemas.openxmlformats.org/officeDocument/2006/relationships/image" Target="../media/image37.png"/><Relationship Id="rId43" Type="http://schemas.openxmlformats.org/officeDocument/2006/relationships/image" Target="../media/image45.png"/><Relationship Id="rId48" Type="http://schemas.openxmlformats.org/officeDocument/2006/relationships/image" Target="../media/image50.png"/><Relationship Id="rId56" Type="http://schemas.openxmlformats.org/officeDocument/2006/relationships/image" Target="../media/image58.png"/><Relationship Id="rId64" Type="http://schemas.openxmlformats.org/officeDocument/2006/relationships/image" Target="../media/image66.png"/><Relationship Id="rId69" Type="http://schemas.openxmlformats.org/officeDocument/2006/relationships/image" Target="../media/image71.png"/><Relationship Id="rId8" Type="http://schemas.openxmlformats.org/officeDocument/2006/relationships/image" Target="../media/image10.png"/><Relationship Id="rId51" Type="http://schemas.openxmlformats.org/officeDocument/2006/relationships/image" Target="../media/image53.png"/><Relationship Id="rId72" Type="http://schemas.openxmlformats.org/officeDocument/2006/relationships/image" Target="../media/image74.png"/><Relationship Id="rId3" Type="http://schemas.openxmlformats.org/officeDocument/2006/relationships/image" Target="../media/image5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33" Type="http://schemas.openxmlformats.org/officeDocument/2006/relationships/image" Target="../media/image35.png"/><Relationship Id="rId38" Type="http://schemas.openxmlformats.org/officeDocument/2006/relationships/image" Target="../media/image40.png"/><Relationship Id="rId46" Type="http://schemas.openxmlformats.org/officeDocument/2006/relationships/image" Target="../media/image48.png"/><Relationship Id="rId59" Type="http://schemas.openxmlformats.org/officeDocument/2006/relationships/image" Target="../media/image61.png"/><Relationship Id="rId67" Type="http://schemas.openxmlformats.org/officeDocument/2006/relationships/image" Target="../media/image69.png"/><Relationship Id="rId20" Type="http://schemas.openxmlformats.org/officeDocument/2006/relationships/image" Target="../media/image22.png"/><Relationship Id="rId41" Type="http://schemas.openxmlformats.org/officeDocument/2006/relationships/image" Target="../media/image43.png"/><Relationship Id="rId54" Type="http://schemas.openxmlformats.org/officeDocument/2006/relationships/image" Target="../media/image56.png"/><Relationship Id="rId62" Type="http://schemas.openxmlformats.org/officeDocument/2006/relationships/image" Target="../media/image64.png"/><Relationship Id="rId70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36" Type="http://schemas.openxmlformats.org/officeDocument/2006/relationships/image" Target="../media/image38.png"/><Relationship Id="rId49" Type="http://schemas.openxmlformats.org/officeDocument/2006/relationships/image" Target="../media/image51.png"/><Relationship Id="rId57" Type="http://schemas.openxmlformats.org/officeDocument/2006/relationships/image" Target="../media/image59.png"/><Relationship Id="rId10" Type="http://schemas.openxmlformats.org/officeDocument/2006/relationships/image" Target="../media/image12.png"/><Relationship Id="rId31" Type="http://schemas.openxmlformats.org/officeDocument/2006/relationships/image" Target="../media/image33.png"/><Relationship Id="rId44" Type="http://schemas.openxmlformats.org/officeDocument/2006/relationships/image" Target="../media/image46.png"/><Relationship Id="rId52" Type="http://schemas.openxmlformats.org/officeDocument/2006/relationships/image" Target="../media/image54.png"/><Relationship Id="rId60" Type="http://schemas.openxmlformats.org/officeDocument/2006/relationships/image" Target="../media/image62.png"/><Relationship Id="rId65" Type="http://schemas.openxmlformats.org/officeDocument/2006/relationships/image" Target="../media/image67.png"/><Relationship Id="rId73" Type="http://schemas.openxmlformats.org/officeDocument/2006/relationships/image" Target="../media/image75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9" Type="http://schemas.openxmlformats.org/officeDocument/2006/relationships/image" Target="../media/image41.png"/><Relationship Id="rId34" Type="http://schemas.openxmlformats.org/officeDocument/2006/relationships/image" Target="../media/image36.png"/><Relationship Id="rId50" Type="http://schemas.openxmlformats.org/officeDocument/2006/relationships/image" Target="../media/image52.png"/><Relationship Id="rId55" Type="http://schemas.openxmlformats.org/officeDocument/2006/relationships/image" Target="../media/image57.png"/><Relationship Id="rId7" Type="http://schemas.openxmlformats.org/officeDocument/2006/relationships/image" Target="../media/image9.png"/><Relationship Id="rId71" Type="http://schemas.openxmlformats.org/officeDocument/2006/relationships/image" Target="../media/image7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mailto:hive-user@hadoop.apache.or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Content Placeholder 5"/>
          <p:cNvSpPr>
            <a:spLocks noGrp="1"/>
          </p:cNvSpPr>
          <p:nvPr>
            <p:ph sz="quarter" idx="13"/>
          </p:nvPr>
        </p:nvSpPr>
        <p:spPr>
          <a:xfrm>
            <a:off x="2411307" y="4982776"/>
            <a:ext cx="6103620" cy="596548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</a:pPr>
            <a:r>
              <a:rPr lang="en-US" sz="2472" dirty="0">
                <a:solidFill>
                  <a:srgbClr val="FFFF00"/>
                </a:solidFill>
                <a:latin typeface="Arial" charset="0"/>
                <a:cs typeface="Arial" charset="0"/>
              </a:rPr>
              <a:t>Ark </a:t>
            </a:r>
            <a:r>
              <a:rPr lang="en-US" sz="2472" dirty="0" err="1">
                <a:solidFill>
                  <a:srgbClr val="FFFF00"/>
                </a:solidFill>
                <a:latin typeface="Arial" charset="0"/>
                <a:cs typeface="Arial" charset="0"/>
              </a:rPr>
              <a:t>Mishara</a:t>
            </a:r>
            <a:r>
              <a:rPr lang="en-US" sz="2472" dirty="0">
                <a:solidFill>
                  <a:srgbClr val="FFFF00"/>
                </a:solidFill>
                <a:latin typeface="Arial" charset="0"/>
                <a:cs typeface="Arial" charset="0"/>
              </a:rPr>
              <a:t>    </a:t>
            </a:r>
          </a:p>
          <a:p>
            <a:pPr algn="ctr" eaLnBrk="1" hangingPunct="1">
              <a:spcBef>
                <a:spcPct val="0"/>
              </a:spcBef>
            </a:pPr>
            <a:r>
              <a:rPr lang="en-US" sz="2472" dirty="0">
                <a:solidFill>
                  <a:srgbClr val="FFFF00"/>
                </a:solidFill>
                <a:latin typeface="Arial" charset="0"/>
                <a:cs typeface="Arial" charset="0"/>
              </a:rPr>
              <a:t>         </a:t>
            </a:r>
            <a:endParaRPr lang="en-US" sz="2077" dirty="0">
              <a:solidFill>
                <a:srgbClr val="FFFF00"/>
              </a:solidFill>
              <a:latin typeface="Arial" charset="0"/>
              <a:cs typeface="Arial" charset="0"/>
            </a:endParaRPr>
          </a:p>
        </p:txBody>
      </p:sp>
      <p:sp>
        <p:nvSpPr>
          <p:cNvPr id="36866" name="Title 4"/>
          <p:cNvSpPr>
            <a:spLocks noGrp="1"/>
          </p:cNvSpPr>
          <p:nvPr>
            <p:ph type="title"/>
          </p:nvPr>
        </p:nvSpPr>
        <p:spPr>
          <a:xfrm>
            <a:off x="1957715" y="3606006"/>
            <a:ext cx="6622336" cy="1219783"/>
          </a:xfrm>
        </p:spPr>
        <p:txBody>
          <a:bodyPr/>
          <a:lstStyle/>
          <a:p>
            <a:pPr eaLnBrk="1" hangingPunct="1"/>
            <a:r>
              <a:rPr lang="en-US" sz="4054" dirty="0"/>
              <a:t>Big Data Analytics in Manufacturing – Hive Query Language</a:t>
            </a:r>
            <a:r>
              <a:rPr lang="en-US" sz="3164" dirty="0"/>
              <a:t>	</a:t>
            </a:r>
            <a:endParaRPr lang="en-US" altLang="en-US" sz="3164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748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2473" y="492590"/>
            <a:ext cx="3464560" cy="688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Installing</a:t>
            </a:r>
            <a:r>
              <a:rPr spc="-50" dirty="0"/>
              <a:t> </a:t>
            </a:r>
            <a:r>
              <a:rPr spc="-25" dirty="0"/>
              <a:t>Hive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9954" y="1615270"/>
            <a:ext cx="7261225" cy="38385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150" spc="5" dirty="0">
                <a:latin typeface="Courier New"/>
                <a:cs typeface="Courier New"/>
              </a:rPr>
              <a:t>From a </a:t>
            </a:r>
            <a:r>
              <a:rPr sz="3150" dirty="0">
                <a:latin typeface="Courier New"/>
                <a:cs typeface="Courier New"/>
              </a:rPr>
              <a:t>Release</a:t>
            </a:r>
            <a:r>
              <a:rPr sz="3150" spc="-5" dirty="0">
                <a:latin typeface="Courier New"/>
                <a:cs typeface="Courier New"/>
              </a:rPr>
              <a:t> </a:t>
            </a:r>
            <a:r>
              <a:rPr sz="3150" dirty="0">
                <a:latin typeface="Courier New"/>
                <a:cs typeface="Courier New"/>
              </a:rPr>
              <a:t>Tarball:</a:t>
            </a:r>
            <a:endParaRPr sz="31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500">
              <a:latin typeface="Courier New"/>
              <a:cs typeface="Courier New"/>
            </a:endParaRPr>
          </a:p>
          <a:p>
            <a:pPr marL="351790" marR="5080" indent="22225">
              <a:lnSpc>
                <a:spcPct val="100400"/>
              </a:lnSpc>
            </a:pPr>
            <a:r>
              <a:rPr sz="2350" b="1" spc="10" dirty="0">
                <a:latin typeface="Courier New"/>
                <a:cs typeface="Courier New"/>
              </a:rPr>
              <a:t>$ wget </a:t>
            </a:r>
            <a:r>
              <a:rPr sz="2350" b="1" spc="5" dirty="0">
                <a:latin typeface="Courier New"/>
                <a:cs typeface="Courier New"/>
                <a:hlinkClick r:id="rId2"/>
              </a:rPr>
              <a:t>http://archive.apache.org/dist/ </a:t>
            </a:r>
            <a:r>
              <a:rPr sz="2350" b="1" spc="5" dirty="0">
                <a:latin typeface="Courier New"/>
                <a:cs typeface="Courier New"/>
              </a:rPr>
              <a:t> hadoop/hive/hive-0.5.0/hive-0.5.0-  bin.tar.gz</a:t>
            </a:r>
            <a:endParaRPr sz="2350">
              <a:latin typeface="Courier New"/>
              <a:cs typeface="Courier New"/>
            </a:endParaRPr>
          </a:p>
          <a:p>
            <a:pPr marL="374015">
              <a:lnSpc>
                <a:spcPct val="100000"/>
              </a:lnSpc>
              <a:spcBef>
                <a:spcPts val="620"/>
              </a:spcBef>
            </a:pPr>
            <a:r>
              <a:rPr sz="2350" b="1" spc="10" dirty="0">
                <a:latin typeface="Courier New"/>
                <a:cs typeface="Courier New"/>
              </a:rPr>
              <a:t>$ tar xvzf</a:t>
            </a:r>
            <a:r>
              <a:rPr sz="2350" b="1" spc="5" dirty="0">
                <a:latin typeface="Courier New"/>
                <a:cs typeface="Courier New"/>
              </a:rPr>
              <a:t> hive-0.5.0-bin.tar.gz</a:t>
            </a:r>
            <a:endParaRPr sz="2350">
              <a:latin typeface="Courier New"/>
              <a:cs typeface="Courier New"/>
            </a:endParaRPr>
          </a:p>
          <a:p>
            <a:pPr marL="374015">
              <a:lnSpc>
                <a:spcPct val="100000"/>
              </a:lnSpc>
              <a:spcBef>
                <a:spcPts val="640"/>
              </a:spcBef>
            </a:pPr>
            <a:r>
              <a:rPr sz="2350" b="1" spc="10" dirty="0">
                <a:latin typeface="Courier New"/>
                <a:cs typeface="Courier New"/>
              </a:rPr>
              <a:t>$ cd</a:t>
            </a:r>
            <a:r>
              <a:rPr sz="2350" b="1" spc="5" dirty="0">
                <a:latin typeface="Courier New"/>
                <a:cs typeface="Courier New"/>
              </a:rPr>
              <a:t> hive-0.5.0-bin</a:t>
            </a:r>
            <a:endParaRPr sz="2350">
              <a:latin typeface="Courier New"/>
              <a:cs typeface="Courier New"/>
            </a:endParaRPr>
          </a:p>
          <a:p>
            <a:pPr marL="374015">
              <a:lnSpc>
                <a:spcPct val="100000"/>
              </a:lnSpc>
              <a:spcBef>
                <a:spcPts val="545"/>
              </a:spcBef>
            </a:pPr>
            <a:r>
              <a:rPr sz="2350" b="1" spc="10" dirty="0">
                <a:latin typeface="Courier New"/>
                <a:cs typeface="Courier New"/>
              </a:rPr>
              <a:t>$ export</a:t>
            </a:r>
            <a:r>
              <a:rPr sz="2350" b="1" spc="5" dirty="0">
                <a:latin typeface="Courier New"/>
                <a:cs typeface="Courier New"/>
              </a:rPr>
              <a:t> HIVE_HOME=$PWD</a:t>
            </a:r>
            <a:endParaRPr sz="2350">
              <a:latin typeface="Courier New"/>
              <a:cs typeface="Courier New"/>
            </a:endParaRPr>
          </a:p>
          <a:p>
            <a:pPr marL="374015">
              <a:lnSpc>
                <a:spcPct val="100000"/>
              </a:lnSpc>
              <a:spcBef>
                <a:spcPts val="640"/>
              </a:spcBef>
            </a:pPr>
            <a:r>
              <a:rPr sz="2350" b="1" spc="10" dirty="0">
                <a:latin typeface="Courier New"/>
                <a:cs typeface="Courier New"/>
              </a:rPr>
              <a:t>$ export </a:t>
            </a:r>
            <a:r>
              <a:rPr sz="2350" b="1" spc="5" dirty="0">
                <a:latin typeface="Courier New"/>
                <a:cs typeface="Courier New"/>
              </a:rPr>
              <a:t>PATH=$HIVE_HOME/bin:$PATH</a:t>
            </a:r>
            <a:endParaRPr sz="23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2473" y="492590"/>
            <a:ext cx="3464560" cy="688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Installing</a:t>
            </a:r>
            <a:r>
              <a:rPr spc="-50" dirty="0"/>
              <a:t> </a:t>
            </a:r>
            <a:r>
              <a:rPr spc="-25" dirty="0"/>
              <a:t>Hive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9954" y="1359358"/>
            <a:ext cx="7682865" cy="3881120"/>
          </a:xfrm>
          <a:prstGeom prst="rect">
            <a:avLst/>
          </a:prstGeom>
        </p:spPr>
        <p:txBody>
          <a:bodyPr vert="horz" wrap="square" lIns="0" tIns="270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30"/>
              </a:spcBef>
            </a:pPr>
            <a:r>
              <a:rPr sz="3150" dirty="0">
                <a:latin typeface="Courier New"/>
                <a:cs typeface="Courier New"/>
              </a:rPr>
              <a:t>Building </a:t>
            </a:r>
            <a:r>
              <a:rPr sz="3150" spc="5" dirty="0">
                <a:latin typeface="Courier New"/>
                <a:cs typeface="Courier New"/>
              </a:rPr>
              <a:t>from</a:t>
            </a:r>
            <a:r>
              <a:rPr sz="3150" dirty="0">
                <a:latin typeface="Courier New"/>
                <a:cs typeface="Courier New"/>
              </a:rPr>
              <a:t> Source:</a:t>
            </a:r>
            <a:endParaRPr sz="3150">
              <a:latin typeface="Courier New"/>
              <a:cs typeface="Courier New"/>
            </a:endParaRPr>
          </a:p>
          <a:p>
            <a:pPr marL="351790" marR="5080" indent="-98425">
              <a:lnSpc>
                <a:spcPct val="106300"/>
              </a:lnSpc>
              <a:spcBef>
                <a:spcPts val="1360"/>
              </a:spcBef>
            </a:pPr>
            <a:r>
              <a:rPr sz="2350" b="1" spc="10" dirty="0">
                <a:latin typeface="Courier New"/>
                <a:cs typeface="Courier New"/>
              </a:rPr>
              <a:t>$ svn co </a:t>
            </a:r>
            <a:r>
              <a:rPr sz="2350" b="1" spc="5" dirty="0">
                <a:latin typeface="Courier New"/>
                <a:cs typeface="Courier New"/>
                <a:hlinkClick r:id="rId2"/>
              </a:rPr>
              <a:t>http://svn.apache.org/repos/asf/ </a:t>
            </a:r>
            <a:r>
              <a:rPr sz="2350" b="1" spc="5" dirty="0">
                <a:latin typeface="Courier New"/>
                <a:cs typeface="Courier New"/>
              </a:rPr>
              <a:t> hadoop/hive/trunk hive</a:t>
            </a:r>
            <a:endParaRPr sz="2350">
              <a:latin typeface="Courier New"/>
              <a:cs typeface="Courier New"/>
            </a:endParaRPr>
          </a:p>
          <a:p>
            <a:pPr marL="374015">
              <a:lnSpc>
                <a:spcPct val="100000"/>
              </a:lnSpc>
              <a:spcBef>
                <a:spcPts val="615"/>
              </a:spcBef>
            </a:pPr>
            <a:r>
              <a:rPr sz="2350" b="1" spc="10" dirty="0">
                <a:latin typeface="Courier New"/>
                <a:cs typeface="Courier New"/>
              </a:rPr>
              <a:t>$ cd</a:t>
            </a:r>
            <a:r>
              <a:rPr sz="2350" b="1" spc="5" dirty="0">
                <a:latin typeface="Courier New"/>
                <a:cs typeface="Courier New"/>
              </a:rPr>
              <a:t> hive</a:t>
            </a:r>
            <a:endParaRPr sz="2350">
              <a:latin typeface="Courier New"/>
              <a:cs typeface="Courier New"/>
            </a:endParaRPr>
          </a:p>
          <a:p>
            <a:pPr marL="374015">
              <a:lnSpc>
                <a:spcPct val="100000"/>
              </a:lnSpc>
              <a:spcBef>
                <a:spcPts val="645"/>
              </a:spcBef>
            </a:pPr>
            <a:r>
              <a:rPr sz="2350" b="1" spc="10" dirty="0">
                <a:latin typeface="Courier New"/>
                <a:cs typeface="Courier New"/>
              </a:rPr>
              <a:t>$ ant</a:t>
            </a:r>
            <a:r>
              <a:rPr sz="2350" b="1" spc="5" dirty="0">
                <a:latin typeface="Courier New"/>
                <a:cs typeface="Courier New"/>
              </a:rPr>
              <a:t> package</a:t>
            </a:r>
            <a:endParaRPr sz="2350">
              <a:latin typeface="Courier New"/>
              <a:cs typeface="Courier New"/>
            </a:endParaRPr>
          </a:p>
          <a:p>
            <a:pPr marL="374015">
              <a:lnSpc>
                <a:spcPct val="100000"/>
              </a:lnSpc>
              <a:spcBef>
                <a:spcPts val="540"/>
              </a:spcBef>
            </a:pPr>
            <a:r>
              <a:rPr sz="2350" b="1" spc="10" dirty="0">
                <a:latin typeface="Courier New"/>
                <a:cs typeface="Courier New"/>
              </a:rPr>
              <a:t>$ cd</a:t>
            </a:r>
            <a:r>
              <a:rPr sz="2350" b="1" spc="5" dirty="0">
                <a:latin typeface="Courier New"/>
                <a:cs typeface="Courier New"/>
              </a:rPr>
              <a:t> build/dist</a:t>
            </a:r>
            <a:endParaRPr sz="2350">
              <a:latin typeface="Courier New"/>
              <a:cs typeface="Courier New"/>
            </a:endParaRPr>
          </a:p>
          <a:p>
            <a:pPr marL="374015">
              <a:lnSpc>
                <a:spcPct val="100000"/>
              </a:lnSpc>
              <a:spcBef>
                <a:spcPts val="645"/>
              </a:spcBef>
            </a:pPr>
            <a:r>
              <a:rPr sz="2350" b="1" spc="10" dirty="0">
                <a:latin typeface="Courier New"/>
                <a:cs typeface="Courier New"/>
              </a:rPr>
              <a:t>$ export</a:t>
            </a:r>
            <a:r>
              <a:rPr sz="2350" b="1" spc="5" dirty="0">
                <a:latin typeface="Courier New"/>
                <a:cs typeface="Courier New"/>
              </a:rPr>
              <a:t> HIVE_HOME=$PWD</a:t>
            </a:r>
            <a:endParaRPr sz="2350">
              <a:latin typeface="Courier New"/>
              <a:cs typeface="Courier New"/>
            </a:endParaRPr>
          </a:p>
          <a:p>
            <a:pPr marL="374015">
              <a:lnSpc>
                <a:spcPct val="100000"/>
              </a:lnSpc>
              <a:spcBef>
                <a:spcPts val="640"/>
              </a:spcBef>
            </a:pPr>
            <a:r>
              <a:rPr sz="2350" b="1" spc="10" dirty="0">
                <a:latin typeface="Courier New"/>
                <a:cs typeface="Courier New"/>
              </a:rPr>
              <a:t>$ export </a:t>
            </a:r>
            <a:r>
              <a:rPr sz="2350" b="1" spc="5" dirty="0">
                <a:latin typeface="Courier New"/>
                <a:cs typeface="Courier New"/>
              </a:rPr>
              <a:t>PATH=$HIVE_HOME/bin:$PATH</a:t>
            </a:r>
            <a:endParaRPr sz="23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2473" y="492590"/>
            <a:ext cx="3464560" cy="688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Installing</a:t>
            </a:r>
            <a:r>
              <a:rPr spc="-50" dirty="0"/>
              <a:t> </a:t>
            </a:r>
            <a:r>
              <a:rPr spc="-25" dirty="0"/>
              <a:t>Hive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9954" y="1523828"/>
            <a:ext cx="7144384" cy="4291330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3150" spc="5" dirty="0">
                <a:latin typeface="Courier New"/>
                <a:cs typeface="Courier New"/>
              </a:rPr>
              <a:t>Other</a:t>
            </a:r>
            <a:r>
              <a:rPr sz="3150" dirty="0">
                <a:latin typeface="Courier New"/>
                <a:cs typeface="Courier New"/>
              </a:rPr>
              <a:t> Options:</a:t>
            </a:r>
            <a:endParaRPr sz="3150">
              <a:latin typeface="Courier New"/>
              <a:cs typeface="Courier New"/>
            </a:endParaRPr>
          </a:p>
          <a:p>
            <a:pPr marL="351790" indent="-339725">
              <a:lnSpc>
                <a:spcPct val="100000"/>
              </a:lnSpc>
              <a:spcBef>
                <a:spcPts val="735"/>
              </a:spcBef>
              <a:buChar char="•"/>
              <a:tabLst>
                <a:tab pos="352425" algn="l"/>
              </a:tabLst>
            </a:pPr>
            <a:r>
              <a:rPr sz="3150" spc="5" dirty="0">
                <a:latin typeface="Courier New"/>
                <a:cs typeface="Courier New"/>
              </a:rPr>
              <a:t>Use a Git</a:t>
            </a:r>
            <a:r>
              <a:rPr sz="3150" spc="-10" dirty="0">
                <a:latin typeface="Courier New"/>
                <a:cs typeface="Courier New"/>
              </a:rPr>
              <a:t> </a:t>
            </a:r>
            <a:r>
              <a:rPr sz="3150" dirty="0">
                <a:latin typeface="Courier New"/>
                <a:cs typeface="Courier New"/>
              </a:rPr>
              <a:t>Mirror:</a:t>
            </a:r>
            <a:endParaRPr sz="3150">
              <a:latin typeface="Courier New"/>
              <a:cs typeface="Courier New"/>
            </a:endParaRPr>
          </a:p>
          <a:p>
            <a:pPr marL="747395" lvl="1" indent="-283210">
              <a:lnSpc>
                <a:spcPct val="100000"/>
              </a:lnSpc>
              <a:spcBef>
                <a:spcPts val="680"/>
              </a:spcBef>
              <a:buChar char="–"/>
              <a:tabLst>
                <a:tab pos="748030" algn="l"/>
              </a:tabLst>
            </a:pPr>
            <a:r>
              <a:rPr sz="2750" spc="85" dirty="0">
                <a:latin typeface="Trebuchet MS"/>
                <a:cs typeface="Trebuchet MS"/>
              </a:rPr>
              <a:t>git://github.com/apache/hive.git</a:t>
            </a:r>
            <a:endParaRPr sz="275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Trebuchet MS"/>
              <a:buChar char="–"/>
            </a:pPr>
            <a:endParaRPr sz="4100">
              <a:latin typeface="Trebuchet MS"/>
              <a:cs typeface="Trebuchet MS"/>
            </a:endParaRPr>
          </a:p>
          <a:p>
            <a:pPr marL="351790" indent="-339725">
              <a:lnSpc>
                <a:spcPct val="100000"/>
              </a:lnSpc>
              <a:spcBef>
                <a:spcPts val="5"/>
              </a:spcBef>
              <a:buChar char="•"/>
              <a:tabLst>
                <a:tab pos="352425" algn="l"/>
              </a:tabLst>
            </a:pPr>
            <a:r>
              <a:rPr sz="3150" dirty="0">
                <a:latin typeface="Courier New"/>
                <a:cs typeface="Courier New"/>
              </a:rPr>
              <a:t>Cloudera </a:t>
            </a:r>
            <a:r>
              <a:rPr sz="3150" spc="5" dirty="0">
                <a:latin typeface="Courier New"/>
                <a:cs typeface="Courier New"/>
              </a:rPr>
              <a:t>Hive</a:t>
            </a:r>
            <a:r>
              <a:rPr sz="3150" dirty="0">
                <a:latin typeface="Courier New"/>
                <a:cs typeface="Courier New"/>
              </a:rPr>
              <a:t> Packages</a:t>
            </a:r>
            <a:endParaRPr sz="3150">
              <a:latin typeface="Courier New"/>
              <a:cs typeface="Courier New"/>
            </a:endParaRPr>
          </a:p>
          <a:p>
            <a:pPr marL="747395" lvl="1" indent="-283210">
              <a:lnSpc>
                <a:spcPct val="100000"/>
              </a:lnSpc>
              <a:spcBef>
                <a:spcPts val="675"/>
              </a:spcBef>
              <a:buChar char="–"/>
              <a:tabLst>
                <a:tab pos="748030" algn="l"/>
              </a:tabLst>
            </a:pPr>
            <a:r>
              <a:rPr sz="2750" spc="100" dirty="0">
                <a:latin typeface="Trebuchet MS"/>
                <a:cs typeface="Trebuchet MS"/>
              </a:rPr>
              <a:t>Redhat </a:t>
            </a:r>
            <a:r>
              <a:rPr sz="2750" spc="165" dirty="0">
                <a:latin typeface="Trebuchet MS"/>
                <a:cs typeface="Trebuchet MS"/>
              </a:rPr>
              <a:t>and</a:t>
            </a:r>
            <a:r>
              <a:rPr sz="2750" spc="-20" dirty="0">
                <a:latin typeface="Trebuchet MS"/>
                <a:cs typeface="Trebuchet MS"/>
              </a:rPr>
              <a:t> </a:t>
            </a:r>
            <a:r>
              <a:rPr sz="2750" spc="150" dirty="0">
                <a:latin typeface="Trebuchet MS"/>
                <a:cs typeface="Trebuchet MS"/>
              </a:rPr>
              <a:t>Debian</a:t>
            </a:r>
            <a:endParaRPr sz="2750">
              <a:latin typeface="Trebuchet MS"/>
              <a:cs typeface="Trebuchet MS"/>
            </a:endParaRPr>
          </a:p>
          <a:p>
            <a:pPr marL="747395" lvl="1" indent="-283210">
              <a:lnSpc>
                <a:spcPct val="100000"/>
              </a:lnSpc>
              <a:spcBef>
                <a:spcPts val="755"/>
              </a:spcBef>
              <a:buChar char="–"/>
              <a:tabLst>
                <a:tab pos="748030" algn="l"/>
              </a:tabLst>
            </a:pPr>
            <a:r>
              <a:rPr sz="2750" spc="140" dirty="0">
                <a:latin typeface="Trebuchet MS"/>
                <a:cs typeface="Trebuchet MS"/>
              </a:rPr>
              <a:t>Packages </a:t>
            </a:r>
            <a:r>
              <a:rPr sz="2750" spc="100" dirty="0">
                <a:latin typeface="Trebuchet MS"/>
                <a:cs typeface="Trebuchet MS"/>
              </a:rPr>
              <a:t>include </a:t>
            </a:r>
            <a:r>
              <a:rPr sz="2750" spc="120" dirty="0">
                <a:latin typeface="Trebuchet MS"/>
                <a:cs typeface="Trebuchet MS"/>
              </a:rPr>
              <a:t>backported</a:t>
            </a:r>
            <a:r>
              <a:rPr sz="2750" spc="-114" dirty="0">
                <a:latin typeface="Trebuchet MS"/>
                <a:cs typeface="Trebuchet MS"/>
              </a:rPr>
              <a:t> </a:t>
            </a:r>
            <a:r>
              <a:rPr sz="2750" spc="114" dirty="0">
                <a:latin typeface="Trebuchet MS"/>
                <a:cs typeface="Trebuchet MS"/>
              </a:rPr>
              <a:t>patches</a:t>
            </a:r>
            <a:endParaRPr sz="2750">
              <a:latin typeface="Trebuchet MS"/>
              <a:cs typeface="Trebuchet MS"/>
            </a:endParaRPr>
          </a:p>
          <a:p>
            <a:pPr marL="747395" lvl="1" indent="-283210">
              <a:lnSpc>
                <a:spcPct val="100000"/>
              </a:lnSpc>
              <a:spcBef>
                <a:spcPts val="660"/>
              </a:spcBef>
              <a:buChar char="–"/>
              <a:tabLst>
                <a:tab pos="748030" algn="l"/>
              </a:tabLst>
            </a:pPr>
            <a:r>
              <a:rPr sz="2750" spc="85" dirty="0">
                <a:latin typeface="Trebuchet MS"/>
                <a:cs typeface="Trebuchet MS"/>
              </a:rPr>
              <a:t>See</a:t>
            </a:r>
            <a:r>
              <a:rPr sz="2750" spc="40" dirty="0">
                <a:latin typeface="Trebuchet MS"/>
                <a:cs typeface="Trebuchet MS"/>
              </a:rPr>
              <a:t> </a:t>
            </a:r>
            <a:r>
              <a:rPr sz="2750" spc="80" dirty="0">
                <a:latin typeface="Trebuchet MS"/>
                <a:cs typeface="Trebuchet MS"/>
              </a:rPr>
              <a:t>archive.cloudera.com</a:t>
            </a:r>
            <a:endParaRPr sz="2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6516" y="492590"/>
            <a:ext cx="4816475" cy="688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Hive</a:t>
            </a:r>
            <a:r>
              <a:rPr spc="-60" dirty="0"/>
              <a:t> </a:t>
            </a:r>
            <a:r>
              <a:rPr spc="5" dirty="0"/>
              <a:t>Dependencies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9954" y="1523828"/>
            <a:ext cx="7713980" cy="3248660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351790" indent="-339725">
              <a:lnSpc>
                <a:spcPct val="100000"/>
              </a:lnSpc>
              <a:spcBef>
                <a:spcPts val="835"/>
              </a:spcBef>
              <a:buChar char="•"/>
              <a:tabLst>
                <a:tab pos="352425" algn="l"/>
              </a:tabLst>
            </a:pPr>
            <a:r>
              <a:rPr sz="3150" spc="5" dirty="0">
                <a:latin typeface="Courier New"/>
                <a:cs typeface="Courier New"/>
              </a:rPr>
              <a:t>Java</a:t>
            </a:r>
            <a:r>
              <a:rPr sz="3150" dirty="0">
                <a:latin typeface="Courier New"/>
                <a:cs typeface="Courier New"/>
              </a:rPr>
              <a:t> 1.6</a:t>
            </a:r>
            <a:endParaRPr sz="3150">
              <a:latin typeface="Courier New"/>
              <a:cs typeface="Courier New"/>
            </a:endParaRPr>
          </a:p>
          <a:p>
            <a:pPr marL="351790" indent="-339725">
              <a:lnSpc>
                <a:spcPct val="100000"/>
              </a:lnSpc>
              <a:spcBef>
                <a:spcPts val="735"/>
              </a:spcBef>
              <a:buChar char="•"/>
              <a:tabLst>
                <a:tab pos="352425" algn="l"/>
              </a:tabLst>
            </a:pPr>
            <a:r>
              <a:rPr sz="3150" dirty="0">
                <a:latin typeface="Courier New"/>
                <a:cs typeface="Courier New"/>
              </a:rPr>
              <a:t>Hadoop 0.17-0.20</a:t>
            </a:r>
            <a:endParaRPr sz="3150">
              <a:latin typeface="Courier New"/>
              <a:cs typeface="Courier New"/>
            </a:endParaRPr>
          </a:p>
          <a:p>
            <a:pPr marL="351790" marR="843280" indent="-339725">
              <a:lnSpc>
                <a:spcPct val="102899"/>
              </a:lnSpc>
              <a:spcBef>
                <a:spcPts val="660"/>
              </a:spcBef>
              <a:buChar char="•"/>
              <a:tabLst>
                <a:tab pos="352425" algn="l"/>
              </a:tabLst>
            </a:pPr>
            <a:r>
              <a:rPr sz="3150" spc="5" dirty="0">
                <a:latin typeface="Courier New"/>
                <a:cs typeface="Courier New"/>
              </a:rPr>
              <a:t>Hive </a:t>
            </a:r>
            <a:r>
              <a:rPr sz="3150" dirty="0">
                <a:latin typeface="Courier New"/>
                <a:cs typeface="Courier New"/>
              </a:rPr>
              <a:t>*MUST* </a:t>
            </a:r>
            <a:r>
              <a:rPr sz="3150" spc="5" dirty="0">
                <a:latin typeface="Courier New"/>
                <a:cs typeface="Courier New"/>
              </a:rPr>
              <a:t>be able to </a:t>
            </a:r>
            <a:r>
              <a:rPr sz="3150" dirty="0">
                <a:latin typeface="Courier New"/>
                <a:cs typeface="Courier New"/>
              </a:rPr>
              <a:t>find  Hadoop:</a:t>
            </a:r>
            <a:endParaRPr sz="3150">
              <a:latin typeface="Courier New"/>
              <a:cs typeface="Courier New"/>
            </a:endParaRPr>
          </a:p>
          <a:p>
            <a:pPr marL="747395" lvl="1" indent="-283210">
              <a:lnSpc>
                <a:spcPct val="100000"/>
              </a:lnSpc>
              <a:spcBef>
                <a:spcPts val="650"/>
              </a:spcBef>
              <a:buChar char="–"/>
              <a:tabLst>
                <a:tab pos="748030" algn="l"/>
              </a:tabLst>
            </a:pPr>
            <a:r>
              <a:rPr sz="2750" spc="240" dirty="0">
                <a:latin typeface="Trebuchet MS"/>
                <a:cs typeface="Trebuchet MS"/>
              </a:rPr>
              <a:t>$HADOOP_HOME=&lt;hadoop-install-dir&gt;</a:t>
            </a:r>
            <a:endParaRPr sz="2750">
              <a:latin typeface="Trebuchet MS"/>
              <a:cs typeface="Trebuchet MS"/>
            </a:endParaRPr>
          </a:p>
          <a:p>
            <a:pPr marL="747395" lvl="1" indent="-283210">
              <a:lnSpc>
                <a:spcPct val="100000"/>
              </a:lnSpc>
              <a:spcBef>
                <a:spcPts val="655"/>
              </a:spcBef>
              <a:buChar char="–"/>
              <a:tabLst>
                <a:tab pos="748030" algn="l"/>
              </a:tabLst>
            </a:pPr>
            <a:r>
              <a:rPr sz="2750" spc="235" dirty="0">
                <a:latin typeface="Trebuchet MS"/>
                <a:cs typeface="Trebuchet MS"/>
              </a:rPr>
              <a:t>Add </a:t>
            </a:r>
            <a:r>
              <a:rPr sz="2750" spc="195" dirty="0">
                <a:latin typeface="Trebuchet MS"/>
                <a:cs typeface="Trebuchet MS"/>
              </a:rPr>
              <a:t>$HADOOP_HOME/bin </a:t>
            </a:r>
            <a:r>
              <a:rPr sz="2750" spc="80" dirty="0">
                <a:latin typeface="Trebuchet MS"/>
                <a:cs typeface="Trebuchet MS"/>
              </a:rPr>
              <a:t>to</a:t>
            </a:r>
            <a:r>
              <a:rPr sz="2750" spc="-320" dirty="0">
                <a:latin typeface="Trebuchet MS"/>
                <a:cs typeface="Trebuchet MS"/>
              </a:rPr>
              <a:t> </a:t>
            </a:r>
            <a:r>
              <a:rPr sz="2750" spc="190" dirty="0">
                <a:latin typeface="Trebuchet MS"/>
                <a:cs typeface="Trebuchet MS"/>
              </a:rPr>
              <a:t>$PATH</a:t>
            </a:r>
            <a:endParaRPr sz="2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6516" y="492590"/>
            <a:ext cx="4816475" cy="688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Hive</a:t>
            </a:r>
            <a:r>
              <a:rPr spc="-60" dirty="0"/>
              <a:t> </a:t>
            </a:r>
            <a:r>
              <a:rPr spc="5" dirty="0"/>
              <a:t>Dependencies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9954" y="1615270"/>
            <a:ext cx="7358380" cy="147510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1790" marR="5080" indent="-339725">
              <a:lnSpc>
                <a:spcPct val="100699"/>
              </a:lnSpc>
              <a:spcBef>
                <a:spcPts val="85"/>
              </a:spcBef>
              <a:buChar char="•"/>
              <a:tabLst>
                <a:tab pos="352425" algn="l"/>
              </a:tabLst>
            </a:pPr>
            <a:r>
              <a:rPr sz="3150" spc="5" dirty="0">
                <a:latin typeface="Courier New"/>
                <a:cs typeface="Courier New"/>
              </a:rPr>
              <a:t>Hive needs r/w </a:t>
            </a:r>
            <a:r>
              <a:rPr sz="3150" dirty="0">
                <a:latin typeface="Courier New"/>
                <a:cs typeface="Courier New"/>
              </a:rPr>
              <a:t>access </a:t>
            </a:r>
            <a:r>
              <a:rPr sz="3150" spc="5" dirty="0">
                <a:latin typeface="Courier New"/>
                <a:cs typeface="Courier New"/>
              </a:rPr>
              <a:t>to </a:t>
            </a:r>
            <a:r>
              <a:rPr sz="3150" dirty="0">
                <a:latin typeface="Courier New"/>
                <a:cs typeface="Courier New"/>
              </a:rPr>
              <a:t>/tmp  </a:t>
            </a:r>
            <a:r>
              <a:rPr sz="3150" spc="5" dirty="0">
                <a:latin typeface="Courier New"/>
                <a:cs typeface="Courier New"/>
              </a:rPr>
              <a:t>and </a:t>
            </a:r>
            <a:r>
              <a:rPr sz="3150" dirty="0">
                <a:latin typeface="Courier New"/>
                <a:cs typeface="Courier New"/>
              </a:rPr>
              <a:t>/user/hive/warehouse on  HDFS:</a:t>
            </a:r>
            <a:endParaRPr sz="315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10904" y="3635025"/>
          <a:ext cx="7838439" cy="1635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2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5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55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21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4301">
                <a:tc>
                  <a:txBody>
                    <a:bodyPr/>
                    <a:lstStyle/>
                    <a:p>
                      <a:pPr marL="31750">
                        <a:lnSpc>
                          <a:spcPts val="2445"/>
                        </a:lnSpc>
                      </a:pPr>
                      <a:r>
                        <a:rPr sz="2350" b="1" dirty="0">
                          <a:latin typeface="Courier New"/>
                          <a:cs typeface="Courier New"/>
                        </a:rPr>
                        <a:t>$</a:t>
                      </a:r>
                      <a:endParaRPr sz="23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45"/>
                        </a:lnSpc>
                      </a:pPr>
                      <a:r>
                        <a:rPr sz="2350" b="1" spc="5" dirty="0">
                          <a:latin typeface="Courier New"/>
                          <a:cs typeface="Courier New"/>
                        </a:rPr>
                        <a:t>hadoop</a:t>
                      </a:r>
                      <a:endParaRPr sz="23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45"/>
                        </a:lnSpc>
                      </a:pPr>
                      <a:r>
                        <a:rPr sz="2350" b="1" spc="5" dirty="0">
                          <a:latin typeface="Courier New"/>
                          <a:cs typeface="Courier New"/>
                        </a:rPr>
                        <a:t>fs</a:t>
                      </a:r>
                      <a:endParaRPr sz="23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2445"/>
                        </a:lnSpc>
                      </a:pPr>
                      <a:r>
                        <a:rPr sz="2350" b="1" spc="5" dirty="0">
                          <a:latin typeface="Courier New"/>
                          <a:cs typeface="Courier New"/>
                        </a:rPr>
                        <a:t>–mkdir</a:t>
                      </a:r>
                      <a:endParaRPr sz="23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2445"/>
                        </a:lnSpc>
                      </a:pPr>
                      <a:r>
                        <a:rPr sz="2350" b="1" spc="5" dirty="0">
                          <a:latin typeface="Courier New"/>
                          <a:cs typeface="Courier New"/>
                        </a:rPr>
                        <a:t>/tmp</a:t>
                      </a:r>
                      <a:endParaRPr sz="23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374">
                <a:tc>
                  <a:txBody>
                    <a:bodyPr/>
                    <a:lstStyle/>
                    <a:p>
                      <a:pPr marL="31750">
                        <a:lnSpc>
                          <a:spcPts val="2785"/>
                        </a:lnSpc>
                      </a:pPr>
                      <a:r>
                        <a:rPr sz="2350" b="1" dirty="0">
                          <a:latin typeface="Courier New"/>
                          <a:cs typeface="Courier New"/>
                        </a:rPr>
                        <a:t>$</a:t>
                      </a:r>
                      <a:endParaRPr sz="23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85"/>
                        </a:lnSpc>
                      </a:pPr>
                      <a:r>
                        <a:rPr sz="2350" b="1" spc="5" dirty="0">
                          <a:latin typeface="Courier New"/>
                          <a:cs typeface="Courier New"/>
                        </a:rPr>
                        <a:t>hadoop</a:t>
                      </a:r>
                      <a:endParaRPr sz="23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85"/>
                        </a:lnSpc>
                      </a:pPr>
                      <a:r>
                        <a:rPr sz="2350" b="1" spc="5" dirty="0">
                          <a:latin typeface="Courier New"/>
                          <a:cs typeface="Courier New"/>
                        </a:rPr>
                        <a:t>fs</a:t>
                      </a:r>
                      <a:endParaRPr sz="23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2785"/>
                        </a:lnSpc>
                      </a:pPr>
                      <a:r>
                        <a:rPr sz="2350" b="1" spc="5" dirty="0">
                          <a:latin typeface="Courier New"/>
                          <a:cs typeface="Courier New"/>
                        </a:rPr>
                        <a:t>–mkdir</a:t>
                      </a:r>
                      <a:endParaRPr sz="23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2785"/>
                        </a:lnSpc>
                      </a:pPr>
                      <a:r>
                        <a:rPr sz="2350" b="1" spc="5" dirty="0">
                          <a:latin typeface="Courier New"/>
                          <a:cs typeface="Courier New"/>
                        </a:rPr>
                        <a:t>/user/hive/warehouse</a:t>
                      </a:r>
                      <a:endParaRPr sz="23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37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350" b="1" dirty="0">
                          <a:latin typeface="Courier New"/>
                          <a:cs typeface="Courier New"/>
                        </a:rPr>
                        <a:t>$</a:t>
                      </a:r>
                      <a:endParaRPr sz="2350">
                        <a:latin typeface="Courier New"/>
                        <a:cs typeface="Courier New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350" b="1" spc="5" dirty="0">
                          <a:latin typeface="Courier New"/>
                          <a:cs typeface="Courier New"/>
                        </a:rPr>
                        <a:t>hadoop</a:t>
                      </a:r>
                      <a:endParaRPr sz="2350">
                        <a:latin typeface="Courier New"/>
                        <a:cs typeface="Courier New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350" b="1" spc="5" dirty="0">
                          <a:latin typeface="Courier New"/>
                          <a:cs typeface="Courier New"/>
                        </a:rPr>
                        <a:t>fs</a:t>
                      </a:r>
                      <a:endParaRPr sz="2350">
                        <a:latin typeface="Courier New"/>
                        <a:cs typeface="Courier New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350" b="1" spc="5" dirty="0">
                          <a:latin typeface="Courier New"/>
                          <a:cs typeface="Courier New"/>
                        </a:rPr>
                        <a:t>–chmod</a:t>
                      </a:r>
                      <a:endParaRPr sz="2350">
                        <a:latin typeface="Courier New"/>
                        <a:cs typeface="Courier New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350" b="1" spc="10" dirty="0">
                          <a:latin typeface="Courier New"/>
                          <a:cs typeface="Courier New"/>
                        </a:rPr>
                        <a:t>g+w</a:t>
                      </a:r>
                      <a:r>
                        <a:rPr sz="2350" b="1" spc="5" dirty="0">
                          <a:latin typeface="Courier New"/>
                          <a:cs typeface="Courier New"/>
                        </a:rPr>
                        <a:t> /tmp</a:t>
                      </a:r>
                      <a:endParaRPr sz="2350">
                        <a:latin typeface="Courier New"/>
                        <a:cs typeface="Courier New"/>
                      </a:endParaRPr>
                    </a:p>
                  </a:txBody>
                  <a:tcPr marL="0" marR="0" marT="127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301">
                <a:tc>
                  <a:txBody>
                    <a:bodyPr/>
                    <a:lstStyle/>
                    <a:p>
                      <a:pPr marL="31750">
                        <a:lnSpc>
                          <a:spcPts val="2785"/>
                        </a:lnSpc>
                      </a:pPr>
                      <a:r>
                        <a:rPr sz="2350" b="1" dirty="0">
                          <a:latin typeface="Courier New"/>
                          <a:cs typeface="Courier New"/>
                        </a:rPr>
                        <a:t>$</a:t>
                      </a:r>
                      <a:endParaRPr sz="23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85"/>
                        </a:lnSpc>
                      </a:pPr>
                      <a:r>
                        <a:rPr sz="2350" b="1" spc="5" dirty="0">
                          <a:latin typeface="Courier New"/>
                          <a:cs typeface="Courier New"/>
                        </a:rPr>
                        <a:t>hadoop</a:t>
                      </a:r>
                      <a:endParaRPr sz="23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85"/>
                        </a:lnSpc>
                      </a:pPr>
                      <a:r>
                        <a:rPr sz="2350" b="1" spc="5" dirty="0">
                          <a:latin typeface="Courier New"/>
                          <a:cs typeface="Courier New"/>
                        </a:rPr>
                        <a:t>fs</a:t>
                      </a:r>
                      <a:endParaRPr sz="23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2785"/>
                        </a:lnSpc>
                      </a:pPr>
                      <a:r>
                        <a:rPr sz="2350" b="1" spc="5" dirty="0">
                          <a:latin typeface="Courier New"/>
                          <a:cs typeface="Courier New"/>
                        </a:rPr>
                        <a:t>–chmod</a:t>
                      </a:r>
                      <a:endParaRPr sz="23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2785"/>
                        </a:lnSpc>
                      </a:pPr>
                      <a:r>
                        <a:rPr sz="2350" b="1" spc="10" dirty="0">
                          <a:latin typeface="Courier New"/>
                          <a:cs typeface="Courier New"/>
                        </a:rPr>
                        <a:t>g+w</a:t>
                      </a:r>
                      <a:r>
                        <a:rPr sz="2350" b="1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350" b="1" spc="5" dirty="0">
                          <a:latin typeface="Courier New"/>
                          <a:cs typeface="Courier New"/>
                        </a:rPr>
                        <a:t>/user/hive/warehouse</a:t>
                      </a:r>
                      <a:endParaRPr sz="23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9319" y="492590"/>
            <a:ext cx="4610735" cy="688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Hive</a:t>
            </a:r>
            <a:r>
              <a:rPr spc="-70" dirty="0"/>
              <a:t> </a:t>
            </a:r>
            <a:r>
              <a:rPr spc="30" dirty="0"/>
              <a:t>Configuration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9954" y="1615270"/>
            <a:ext cx="7117715" cy="42411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51790" indent="-339725">
              <a:lnSpc>
                <a:spcPct val="100000"/>
              </a:lnSpc>
              <a:spcBef>
                <a:spcPts val="120"/>
              </a:spcBef>
              <a:buChar char="•"/>
              <a:tabLst>
                <a:tab pos="352425" algn="l"/>
              </a:tabLst>
            </a:pPr>
            <a:r>
              <a:rPr sz="2750" spc="5" dirty="0">
                <a:latin typeface="Courier New"/>
                <a:cs typeface="Courier New"/>
              </a:rPr>
              <a:t>Default configuration</a:t>
            </a:r>
            <a:r>
              <a:rPr sz="2750" dirty="0">
                <a:latin typeface="Courier New"/>
                <a:cs typeface="Courier New"/>
              </a:rPr>
              <a:t> </a:t>
            </a:r>
            <a:r>
              <a:rPr sz="2750" spc="5" dirty="0">
                <a:latin typeface="Courier New"/>
                <a:cs typeface="Courier New"/>
              </a:rPr>
              <a:t>in</a:t>
            </a:r>
            <a:endParaRPr sz="2750">
              <a:latin typeface="Courier New"/>
              <a:cs typeface="Courier New"/>
            </a:endParaRPr>
          </a:p>
          <a:p>
            <a:pPr marL="351790">
              <a:lnSpc>
                <a:spcPct val="100000"/>
              </a:lnSpc>
              <a:spcBef>
                <a:spcPts val="60"/>
              </a:spcBef>
            </a:pPr>
            <a:r>
              <a:rPr sz="2750" spc="5" dirty="0">
                <a:latin typeface="Courier New"/>
                <a:cs typeface="Courier New"/>
              </a:rPr>
              <a:t>$HIVE_HOME/conf/hive-default.xml</a:t>
            </a:r>
            <a:endParaRPr sz="2750">
              <a:latin typeface="Courier New"/>
              <a:cs typeface="Courier New"/>
            </a:endParaRPr>
          </a:p>
          <a:p>
            <a:pPr marL="464820">
              <a:lnSpc>
                <a:spcPct val="100000"/>
              </a:lnSpc>
              <a:spcBef>
                <a:spcPts val="630"/>
              </a:spcBef>
            </a:pPr>
            <a:r>
              <a:rPr sz="2750" spc="375" dirty="0">
                <a:latin typeface="Trebuchet MS"/>
                <a:cs typeface="Trebuchet MS"/>
              </a:rPr>
              <a:t>– </a:t>
            </a:r>
            <a:r>
              <a:rPr sz="2750" b="1" spc="175" dirty="0">
                <a:latin typeface="Arial"/>
                <a:cs typeface="Arial"/>
              </a:rPr>
              <a:t>DO </a:t>
            </a:r>
            <a:r>
              <a:rPr sz="2750" b="1" spc="170" dirty="0">
                <a:latin typeface="Arial"/>
                <a:cs typeface="Arial"/>
              </a:rPr>
              <a:t>NOT </a:t>
            </a:r>
            <a:r>
              <a:rPr sz="2750" b="1" spc="114" dirty="0">
                <a:latin typeface="Arial"/>
                <a:cs typeface="Arial"/>
              </a:rPr>
              <a:t>TOUCH </a:t>
            </a:r>
            <a:r>
              <a:rPr sz="2750" b="1" spc="75" dirty="0">
                <a:latin typeface="Arial"/>
                <a:cs typeface="Arial"/>
              </a:rPr>
              <a:t>THIS</a:t>
            </a:r>
            <a:r>
              <a:rPr sz="2750" b="1" spc="-245" dirty="0">
                <a:latin typeface="Arial"/>
                <a:cs typeface="Arial"/>
              </a:rPr>
              <a:t> </a:t>
            </a:r>
            <a:r>
              <a:rPr sz="2750" b="1" spc="-50" dirty="0">
                <a:latin typeface="Arial"/>
                <a:cs typeface="Arial"/>
              </a:rPr>
              <a:t>FILE!</a:t>
            </a:r>
            <a:endParaRPr sz="2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50">
              <a:latin typeface="Arial"/>
              <a:cs typeface="Arial"/>
            </a:endParaRPr>
          </a:p>
          <a:p>
            <a:pPr marL="351790" indent="-339725">
              <a:lnSpc>
                <a:spcPts val="3295"/>
              </a:lnSpc>
              <a:buChar char="•"/>
              <a:tabLst>
                <a:tab pos="352425" algn="l"/>
              </a:tabLst>
            </a:pPr>
            <a:r>
              <a:rPr sz="2750" spc="5" dirty="0">
                <a:latin typeface="Courier New"/>
                <a:cs typeface="Courier New"/>
              </a:rPr>
              <a:t>Re(Define) properties</a:t>
            </a:r>
            <a:r>
              <a:rPr sz="2750" dirty="0">
                <a:latin typeface="Courier New"/>
                <a:cs typeface="Courier New"/>
              </a:rPr>
              <a:t> </a:t>
            </a:r>
            <a:r>
              <a:rPr sz="2750" spc="5" dirty="0">
                <a:latin typeface="Courier New"/>
                <a:cs typeface="Courier New"/>
              </a:rPr>
              <a:t>in</a:t>
            </a:r>
            <a:endParaRPr sz="2750">
              <a:latin typeface="Courier New"/>
              <a:cs typeface="Courier New"/>
            </a:endParaRPr>
          </a:p>
          <a:p>
            <a:pPr marL="351790">
              <a:lnSpc>
                <a:spcPts val="3295"/>
              </a:lnSpc>
            </a:pPr>
            <a:r>
              <a:rPr sz="2750" spc="5" dirty="0">
                <a:latin typeface="Courier New"/>
                <a:cs typeface="Courier New"/>
              </a:rPr>
              <a:t>$HIVE_HOME/conf/hive-site.xml</a:t>
            </a:r>
            <a:endParaRPr sz="2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100">
              <a:latin typeface="Courier New"/>
              <a:cs typeface="Courier New"/>
            </a:endParaRPr>
          </a:p>
          <a:p>
            <a:pPr marL="351790" marR="638810" indent="-339725">
              <a:lnSpc>
                <a:spcPct val="100000"/>
              </a:lnSpc>
              <a:spcBef>
                <a:spcPts val="5"/>
              </a:spcBef>
              <a:buChar char="•"/>
              <a:tabLst>
                <a:tab pos="352425" algn="l"/>
              </a:tabLst>
            </a:pPr>
            <a:r>
              <a:rPr sz="2750" spc="5" dirty="0">
                <a:latin typeface="Courier New"/>
                <a:cs typeface="Courier New"/>
              </a:rPr>
              <a:t>Use $HIVE_CONF_DIR to specify  alternate conf dir</a:t>
            </a:r>
            <a:r>
              <a:rPr sz="2750" spc="-10" dirty="0">
                <a:latin typeface="Courier New"/>
                <a:cs typeface="Courier New"/>
              </a:rPr>
              <a:t> </a:t>
            </a:r>
            <a:r>
              <a:rPr sz="2750" spc="5" dirty="0">
                <a:latin typeface="Courier New"/>
                <a:cs typeface="Courier New"/>
              </a:rPr>
              <a:t>location</a:t>
            </a:r>
            <a:endParaRPr sz="27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9319" y="492590"/>
            <a:ext cx="4610735" cy="688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Hive</a:t>
            </a:r>
            <a:r>
              <a:rPr spc="-70" dirty="0"/>
              <a:t> </a:t>
            </a:r>
            <a:r>
              <a:rPr spc="30" dirty="0"/>
              <a:t>Configuration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9954" y="1615270"/>
            <a:ext cx="6875780" cy="197675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1790" marR="5080" indent="-339725">
              <a:lnSpc>
                <a:spcPct val="100699"/>
              </a:lnSpc>
              <a:spcBef>
                <a:spcPts val="85"/>
              </a:spcBef>
              <a:buChar char="•"/>
              <a:tabLst>
                <a:tab pos="352425" algn="l"/>
              </a:tabLst>
            </a:pPr>
            <a:r>
              <a:rPr sz="3150" spc="5" dirty="0">
                <a:latin typeface="Courier New"/>
                <a:cs typeface="Courier New"/>
              </a:rPr>
              <a:t>You can </a:t>
            </a:r>
            <a:r>
              <a:rPr sz="3150" dirty="0">
                <a:latin typeface="Courier New"/>
                <a:cs typeface="Courier New"/>
              </a:rPr>
              <a:t>override Hadoop  configuration properties in  Hive’s configuration,</a:t>
            </a:r>
            <a:r>
              <a:rPr sz="3150" spc="10" dirty="0">
                <a:latin typeface="Courier New"/>
                <a:cs typeface="Courier New"/>
              </a:rPr>
              <a:t> </a:t>
            </a:r>
            <a:r>
              <a:rPr sz="3150" dirty="0">
                <a:latin typeface="Courier New"/>
                <a:cs typeface="Courier New"/>
              </a:rPr>
              <a:t>e.g:</a:t>
            </a:r>
            <a:endParaRPr sz="3150">
              <a:latin typeface="Courier New"/>
              <a:cs typeface="Courier New"/>
            </a:endParaRPr>
          </a:p>
          <a:p>
            <a:pPr marL="464820">
              <a:lnSpc>
                <a:spcPct val="100000"/>
              </a:lnSpc>
              <a:spcBef>
                <a:spcPts val="650"/>
              </a:spcBef>
            </a:pPr>
            <a:r>
              <a:rPr sz="2750" spc="10" dirty="0">
                <a:latin typeface="Courier New"/>
                <a:cs typeface="Courier New"/>
              </a:rPr>
              <a:t>–</a:t>
            </a:r>
            <a:r>
              <a:rPr sz="2750" spc="-1095" dirty="0">
                <a:latin typeface="Courier New"/>
                <a:cs typeface="Courier New"/>
              </a:rPr>
              <a:t> </a:t>
            </a:r>
            <a:r>
              <a:rPr sz="2750" b="1" spc="5" dirty="0">
                <a:latin typeface="Courier New"/>
                <a:cs typeface="Courier New"/>
              </a:rPr>
              <a:t>mapred.reduce.tasks=1</a:t>
            </a:r>
            <a:endParaRPr sz="27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8778" y="492590"/>
            <a:ext cx="2032000" cy="688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Logging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9954" y="1523828"/>
            <a:ext cx="7599045" cy="319976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351790" indent="-339725">
              <a:lnSpc>
                <a:spcPct val="100000"/>
              </a:lnSpc>
              <a:spcBef>
                <a:spcPts val="835"/>
              </a:spcBef>
              <a:buChar char="•"/>
              <a:tabLst>
                <a:tab pos="352425" algn="l"/>
              </a:tabLst>
            </a:pPr>
            <a:r>
              <a:rPr sz="3150" spc="5" dirty="0">
                <a:latin typeface="Courier New"/>
                <a:cs typeface="Courier New"/>
              </a:rPr>
              <a:t>Hive uses</a:t>
            </a:r>
            <a:r>
              <a:rPr sz="3150" spc="-5" dirty="0">
                <a:latin typeface="Courier New"/>
                <a:cs typeface="Courier New"/>
              </a:rPr>
              <a:t> </a:t>
            </a:r>
            <a:r>
              <a:rPr sz="3150" dirty="0">
                <a:latin typeface="Courier New"/>
                <a:cs typeface="Courier New"/>
              </a:rPr>
              <a:t>log4j</a:t>
            </a:r>
            <a:endParaRPr sz="3150">
              <a:latin typeface="Courier New"/>
              <a:cs typeface="Courier New"/>
            </a:endParaRPr>
          </a:p>
          <a:p>
            <a:pPr marL="351790" indent="-339725">
              <a:lnSpc>
                <a:spcPct val="100000"/>
              </a:lnSpc>
              <a:spcBef>
                <a:spcPts val="735"/>
              </a:spcBef>
              <a:buChar char="•"/>
              <a:tabLst>
                <a:tab pos="352425" algn="l"/>
              </a:tabLst>
            </a:pPr>
            <a:r>
              <a:rPr sz="3150" spc="5" dirty="0">
                <a:latin typeface="Courier New"/>
                <a:cs typeface="Courier New"/>
              </a:rPr>
              <a:t>Log4j </a:t>
            </a:r>
            <a:r>
              <a:rPr sz="3150" dirty="0">
                <a:latin typeface="Courier New"/>
                <a:cs typeface="Courier New"/>
              </a:rPr>
              <a:t>configuration located</a:t>
            </a:r>
            <a:r>
              <a:rPr sz="3150" spc="5" dirty="0">
                <a:latin typeface="Courier New"/>
                <a:cs typeface="Courier New"/>
              </a:rPr>
              <a:t> </a:t>
            </a:r>
            <a:r>
              <a:rPr sz="3150" dirty="0">
                <a:latin typeface="Courier New"/>
                <a:cs typeface="Courier New"/>
              </a:rPr>
              <a:t>in</a:t>
            </a:r>
            <a:endParaRPr sz="3150">
              <a:latin typeface="Courier New"/>
              <a:cs typeface="Courier New"/>
            </a:endParaRPr>
          </a:p>
          <a:p>
            <a:pPr marL="351790" marR="2174240">
              <a:lnSpc>
                <a:spcPts val="3860"/>
              </a:lnSpc>
              <a:spcBef>
                <a:spcPts val="75"/>
              </a:spcBef>
            </a:pPr>
            <a:r>
              <a:rPr sz="3150" dirty="0">
                <a:latin typeface="Courier New"/>
                <a:cs typeface="Courier New"/>
              </a:rPr>
              <a:t>$HIVE_HOME/conf/hive-  log4j.properties</a:t>
            </a:r>
            <a:endParaRPr sz="3150">
              <a:latin typeface="Courier New"/>
              <a:cs typeface="Courier New"/>
            </a:endParaRPr>
          </a:p>
          <a:p>
            <a:pPr marL="351790" indent="-339725">
              <a:lnSpc>
                <a:spcPct val="100000"/>
              </a:lnSpc>
              <a:spcBef>
                <a:spcPts val="595"/>
              </a:spcBef>
              <a:buChar char="•"/>
              <a:tabLst>
                <a:tab pos="352425" algn="l"/>
              </a:tabLst>
            </a:pPr>
            <a:r>
              <a:rPr sz="3150" spc="5" dirty="0">
                <a:latin typeface="Courier New"/>
                <a:cs typeface="Courier New"/>
              </a:rPr>
              <a:t>Logs are </a:t>
            </a:r>
            <a:r>
              <a:rPr sz="3150" dirty="0">
                <a:latin typeface="Courier New"/>
                <a:cs typeface="Courier New"/>
              </a:rPr>
              <a:t>stored </a:t>
            </a:r>
            <a:r>
              <a:rPr sz="3150" spc="5" dirty="0">
                <a:latin typeface="Courier New"/>
                <a:cs typeface="Courier New"/>
              </a:rPr>
              <a:t>in</a:t>
            </a:r>
            <a:r>
              <a:rPr sz="3150" spc="-10" dirty="0">
                <a:latin typeface="Courier New"/>
                <a:cs typeface="Courier New"/>
              </a:rPr>
              <a:t> </a:t>
            </a:r>
            <a:r>
              <a:rPr sz="3150" dirty="0">
                <a:latin typeface="Courier New"/>
                <a:cs typeface="Courier New"/>
              </a:rPr>
              <a:t>/tmp/$</a:t>
            </a:r>
            <a:endParaRPr sz="3150">
              <a:latin typeface="Courier New"/>
              <a:cs typeface="Courier New"/>
            </a:endParaRPr>
          </a:p>
          <a:p>
            <a:pPr marL="351790">
              <a:lnSpc>
                <a:spcPct val="100000"/>
              </a:lnSpc>
              <a:spcBef>
                <a:spcPts val="10"/>
              </a:spcBef>
            </a:pPr>
            <a:r>
              <a:rPr sz="3150" dirty="0">
                <a:latin typeface="Courier New"/>
                <a:cs typeface="Courier New"/>
              </a:rPr>
              <a:t>{user.name}/hive.log</a:t>
            </a:r>
            <a:endParaRPr sz="31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2916" y="492590"/>
            <a:ext cx="5143500" cy="688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Starting </a:t>
            </a:r>
            <a:r>
              <a:rPr spc="25" dirty="0"/>
              <a:t>the </a:t>
            </a:r>
            <a:r>
              <a:rPr spc="-25" dirty="0"/>
              <a:t>Hive</a:t>
            </a:r>
            <a:r>
              <a:rPr spc="-120" dirty="0"/>
              <a:t> </a:t>
            </a:r>
            <a:r>
              <a:rPr spc="-30" dirty="0"/>
              <a:t>CLI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9954" y="1524546"/>
            <a:ext cx="6393815" cy="269557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51790" indent="-339725">
              <a:lnSpc>
                <a:spcPct val="100000"/>
              </a:lnSpc>
              <a:spcBef>
                <a:spcPts val="830"/>
              </a:spcBef>
              <a:buChar char="•"/>
              <a:tabLst>
                <a:tab pos="352425" algn="l"/>
              </a:tabLst>
            </a:pPr>
            <a:r>
              <a:rPr sz="3150" spc="5" dirty="0">
                <a:latin typeface="Courier New"/>
                <a:cs typeface="Courier New"/>
              </a:rPr>
              <a:t>Start a </a:t>
            </a:r>
            <a:r>
              <a:rPr sz="3150" dirty="0">
                <a:latin typeface="Courier New"/>
                <a:cs typeface="Courier New"/>
              </a:rPr>
              <a:t>terminal </a:t>
            </a:r>
            <a:r>
              <a:rPr sz="3150" spc="5" dirty="0">
                <a:latin typeface="Courier New"/>
                <a:cs typeface="Courier New"/>
              </a:rPr>
              <a:t>and</a:t>
            </a:r>
            <a:r>
              <a:rPr sz="3150" spc="-25" dirty="0">
                <a:latin typeface="Courier New"/>
                <a:cs typeface="Courier New"/>
              </a:rPr>
              <a:t> </a:t>
            </a:r>
            <a:r>
              <a:rPr sz="3150" dirty="0">
                <a:latin typeface="Courier New"/>
                <a:cs typeface="Courier New"/>
              </a:rPr>
              <a:t>run</a:t>
            </a:r>
            <a:endParaRPr sz="3150">
              <a:latin typeface="Courier New"/>
              <a:cs typeface="Courier New"/>
            </a:endParaRPr>
          </a:p>
          <a:p>
            <a:pPr marL="434340">
              <a:lnSpc>
                <a:spcPct val="100000"/>
              </a:lnSpc>
              <a:spcBef>
                <a:spcPts val="645"/>
              </a:spcBef>
            </a:pPr>
            <a:r>
              <a:rPr sz="2750" b="1" spc="10" dirty="0">
                <a:latin typeface="Courier New"/>
                <a:cs typeface="Courier New"/>
              </a:rPr>
              <a:t>$</a:t>
            </a:r>
            <a:r>
              <a:rPr sz="2750" b="1" spc="5" dirty="0">
                <a:latin typeface="Courier New"/>
                <a:cs typeface="Courier New"/>
              </a:rPr>
              <a:t> hive</a:t>
            </a:r>
            <a:endParaRPr sz="2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200">
              <a:latin typeface="Courier New"/>
              <a:cs typeface="Courier New"/>
            </a:endParaRPr>
          </a:p>
          <a:p>
            <a:pPr marL="351790" indent="-339725">
              <a:lnSpc>
                <a:spcPct val="100000"/>
              </a:lnSpc>
              <a:buChar char="•"/>
              <a:tabLst>
                <a:tab pos="352425" algn="l"/>
              </a:tabLst>
            </a:pPr>
            <a:r>
              <a:rPr sz="3150" dirty="0">
                <a:latin typeface="Courier New"/>
                <a:cs typeface="Courier New"/>
              </a:rPr>
              <a:t>Should </a:t>
            </a:r>
            <a:r>
              <a:rPr sz="3150" spc="5" dirty="0">
                <a:latin typeface="Courier New"/>
                <a:cs typeface="Courier New"/>
              </a:rPr>
              <a:t>see a </a:t>
            </a:r>
            <a:r>
              <a:rPr sz="3150" dirty="0">
                <a:latin typeface="Courier New"/>
                <a:cs typeface="Courier New"/>
              </a:rPr>
              <a:t>prompt</a:t>
            </a:r>
            <a:r>
              <a:rPr sz="3150" spc="-5" dirty="0">
                <a:latin typeface="Courier New"/>
                <a:cs typeface="Courier New"/>
              </a:rPr>
              <a:t> </a:t>
            </a:r>
            <a:r>
              <a:rPr sz="3150" dirty="0">
                <a:latin typeface="Courier New"/>
                <a:cs typeface="Courier New"/>
              </a:rPr>
              <a:t>like:</a:t>
            </a:r>
            <a:endParaRPr sz="3150">
              <a:latin typeface="Courier New"/>
              <a:cs typeface="Courier New"/>
            </a:endParaRPr>
          </a:p>
          <a:p>
            <a:pPr marL="351790">
              <a:lnSpc>
                <a:spcPct val="100000"/>
              </a:lnSpc>
              <a:spcBef>
                <a:spcPts val="680"/>
              </a:spcBef>
            </a:pPr>
            <a:r>
              <a:rPr sz="2750" b="1" spc="5" dirty="0">
                <a:latin typeface="Courier New"/>
                <a:cs typeface="Courier New"/>
              </a:rPr>
              <a:t>hive&gt;</a:t>
            </a:r>
            <a:endParaRPr sz="27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Hive </a:t>
            </a:r>
            <a:r>
              <a:rPr spc="-30" dirty="0"/>
              <a:t>CLI </a:t>
            </a:r>
            <a:r>
              <a:rPr spc="40" dirty="0"/>
              <a:t>Commands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9954" y="1524546"/>
            <a:ext cx="7840980" cy="3703954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51790" indent="-339725">
              <a:lnSpc>
                <a:spcPct val="100000"/>
              </a:lnSpc>
              <a:spcBef>
                <a:spcPts val="830"/>
              </a:spcBef>
              <a:buChar char="•"/>
              <a:tabLst>
                <a:tab pos="352425" algn="l"/>
              </a:tabLst>
            </a:pPr>
            <a:r>
              <a:rPr sz="3150" spc="5" dirty="0">
                <a:latin typeface="Courier New"/>
                <a:cs typeface="Courier New"/>
              </a:rPr>
              <a:t>Set a Hive or </a:t>
            </a:r>
            <a:r>
              <a:rPr sz="3150" dirty="0">
                <a:latin typeface="Courier New"/>
                <a:cs typeface="Courier New"/>
              </a:rPr>
              <a:t>Hadoop </a:t>
            </a:r>
            <a:r>
              <a:rPr sz="3150" spc="5" dirty="0">
                <a:latin typeface="Courier New"/>
                <a:cs typeface="Courier New"/>
              </a:rPr>
              <a:t>conf</a:t>
            </a:r>
            <a:r>
              <a:rPr sz="3150" spc="-30" dirty="0">
                <a:latin typeface="Courier New"/>
                <a:cs typeface="Courier New"/>
              </a:rPr>
              <a:t> </a:t>
            </a:r>
            <a:r>
              <a:rPr sz="3150" dirty="0">
                <a:latin typeface="Courier New"/>
                <a:cs typeface="Courier New"/>
              </a:rPr>
              <a:t>prop:</a:t>
            </a:r>
            <a:endParaRPr sz="3150">
              <a:latin typeface="Courier New"/>
              <a:cs typeface="Courier New"/>
            </a:endParaRPr>
          </a:p>
          <a:p>
            <a:pPr marL="747395" lvl="1" indent="-283210">
              <a:lnSpc>
                <a:spcPct val="100000"/>
              </a:lnSpc>
              <a:spcBef>
                <a:spcPts val="645"/>
              </a:spcBef>
              <a:buFont typeface="Courier New"/>
              <a:buChar char="–"/>
              <a:tabLst>
                <a:tab pos="748030" algn="l"/>
              </a:tabLst>
            </a:pPr>
            <a:r>
              <a:rPr sz="2750" b="1" spc="5" dirty="0">
                <a:latin typeface="Courier New"/>
                <a:cs typeface="Courier New"/>
              </a:rPr>
              <a:t>hive&gt; set propkey=value;</a:t>
            </a:r>
            <a:endParaRPr sz="2750">
              <a:latin typeface="Courier New"/>
              <a:cs typeface="Courier New"/>
            </a:endParaRPr>
          </a:p>
          <a:p>
            <a:pPr marL="351790" indent="-339725">
              <a:lnSpc>
                <a:spcPct val="100000"/>
              </a:lnSpc>
              <a:spcBef>
                <a:spcPts val="844"/>
              </a:spcBef>
              <a:buChar char="•"/>
              <a:tabLst>
                <a:tab pos="352425" algn="l"/>
              </a:tabLst>
            </a:pPr>
            <a:r>
              <a:rPr sz="3150" spc="5" dirty="0">
                <a:latin typeface="Courier New"/>
                <a:cs typeface="Courier New"/>
              </a:rPr>
              <a:t>List all </a:t>
            </a:r>
            <a:r>
              <a:rPr sz="3150" dirty="0">
                <a:latin typeface="Courier New"/>
                <a:cs typeface="Courier New"/>
              </a:rPr>
              <a:t>properties </a:t>
            </a:r>
            <a:r>
              <a:rPr sz="3150" spc="5" dirty="0">
                <a:latin typeface="Courier New"/>
                <a:cs typeface="Courier New"/>
              </a:rPr>
              <a:t>and</a:t>
            </a:r>
            <a:r>
              <a:rPr sz="3150" spc="-10" dirty="0">
                <a:latin typeface="Courier New"/>
                <a:cs typeface="Courier New"/>
              </a:rPr>
              <a:t> </a:t>
            </a:r>
            <a:r>
              <a:rPr sz="3150" dirty="0">
                <a:latin typeface="Courier New"/>
                <a:cs typeface="Courier New"/>
              </a:rPr>
              <a:t>values:</a:t>
            </a:r>
            <a:endParaRPr sz="3150">
              <a:latin typeface="Courier New"/>
              <a:cs typeface="Courier New"/>
            </a:endParaRPr>
          </a:p>
          <a:p>
            <a:pPr marL="747395" lvl="1" indent="-283210">
              <a:lnSpc>
                <a:spcPct val="100000"/>
              </a:lnSpc>
              <a:spcBef>
                <a:spcPts val="680"/>
              </a:spcBef>
              <a:buFont typeface="Courier New"/>
              <a:buChar char="–"/>
              <a:tabLst>
                <a:tab pos="748030" algn="l"/>
              </a:tabLst>
            </a:pPr>
            <a:r>
              <a:rPr sz="2750" b="1" spc="5" dirty="0">
                <a:latin typeface="Courier New"/>
                <a:cs typeface="Courier New"/>
              </a:rPr>
              <a:t>hive&gt; set –v;</a:t>
            </a:r>
            <a:endParaRPr sz="2750">
              <a:latin typeface="Courier New"/>
              <a:cs typeface="Courier New"/>
            </a:endParaRPr>
          </a:p>
          <a:p>
            <a:pPr marL="351790" indent="-339725">
              <a:lnSpc>
                <a:spcPct val="100000"/>
              </a:lnSpc>
              <a:spcBef>
                <a:spcPts val="750"/>
              </a:spcBef>
              <a:buChar char="•"/>
              <a:tabLst>
                <a:tab pos="352425" algn="l"/>
              </a:tabLst>
            </a:pPr>
            <a:r>
              <a:rPr sz="3150" spc="5" dirty="0">
                <a:latin typeface="Courier New"/>
                <a:cs typeface="Courier New"/>
              </a:rPr>
              <a:t>Add a </a:t>
            </a:r>
            <a:r>
              <a:rPr sz="3150" dirty="0">
                <a:latin typeface="Courier New"/>
                <a:cs typeface="Courier New"/>
              </a:rPr>
              <a:t>resource </a:t>
            </a:r>
            <a:r>
              <a:rPr sz="3150" spc="5" dirty="0">
                <a:latin typeface="Courier New"/>
                <a:cs typeface="Courier New"/>
              </a:rPr>
              <a:t>to the</a:t>
            </a:r>
            <a:r>
              <a:rPr sz="3150" spc="-10" dirty="0">
                <a:latin typeface="Courier New"/>
                <a:cs typeface="Courier New"/>
              </a:rPr>
              <a:t> </a:t>
            </a:r>
            <a:r>
              <a:rPr sz="3150" dirty="0">
                <a:latin typeface="Courier New"/>
                <a:cs typeface="Courier New"/>
              </a:rPr>
              <a:t>DCache:</a:t>
            </a:r>
            <a:endParaRPr sz="3150">
              <a:latin typeface="Courier New"/>
              <a:cs typeface="Courier New"/>
            </a:endParaRPr>
          </a:p>
          <a:p>
            <a:pPr marL="753745" marR="1176655" lvl="1" indent="-288925">
              <a:lnSpc>
                <a:spcPct val="102699"/>
              </a:lnSpc>
              <a:spcBef>
                <a:spcPts val="590"/>
              </a:spcBef>
              <a:buFont typeface="Courier New"/>
              <a:buChar char="–"/>
              <a:tabLst>
                <a:tab pos="748030" algn="l"/>
              </a:tabLst>
            </a:pPr>
            <a:r>
              <a:rPr sz="2750" b="1" spc="5" dirty="0">
                <a:latin typeface="Courier New"/>
                <a:cs typeface="Courier New"/>
              </a:rPr>
              <a:t>hive&gt; add [ARCHIVE|FILE|JAR]  filename;</a:t>
            </a:r>
            <a:endParaRPr sz="27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1948" y="492590"/>
            <a:ext cx="3045460" cy="688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Background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9954" y="1547945"/>
            <a:ext cx="3801110" cy="389191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351790" indent="-339725">
              <a:lnSpc>
                <a:spcPct val="100000"/>
              </a:lnSpc>
              <a:spcBef>
                <a:spcPts val="415"/>
              </a:spcBef>
              <a:buChar char="•"/>
              <a:tabLst>
                <a:tab pos="352425" algn="l"/>
              </a:tabLst>
            </a:pPr>
            <a:r>
              <a:rPr sz="2350" spc="10" dirty="0">
                <a:latin typeface="Courier New"/>
                <a:cs typeface="Courier New"/>
              </a:rPr>
              <a:t>Started at</a:t>
            </a:r>
            <a:r>
              <a:rPr sz="2350" spc="-50" dirty="0">
                <a:latin typeface="Courier New"/>
                <a:cs typeface="Courier New"/>
              </a:rPr>
              <a:t> </a:t>
            </a:r>
            <a:r>
              <a:rPr sz="2350" spc="5" dirty="0">
                <a:latin typeface="Courier New"/>
                <a:cs typeface="Courier New"/>
              </a:rPr>
              <a:t>Facebook</a:t>
            </a:r>
            <a:endParaRPr sz="2350">
              <a:latin typeface="Courier New"/>
              <a:cs typeface="Courier New"/>
            </a:endParaRPr>
          </a:p>
          <a:p>
            <a:pPr marL="351790" marR="5080" indent="-339725">
              <a:lnSpc>
                <a:spcPct val="91600"/>
              </a:lnSpc>
              <a:spcBef>
                <a:spcPts val="560"/>
              </a:spcBef>
              <a:buChar char="•"/>
              <a:tabLst>
                <a:tab pos="352425" algn="l"/>
              </a:tabLst>
            </a:pPr>
            <a:r>
              <a:rPr sz="2350" spc="10" dirty="0">
                <a:latin typeface="Courier New"/>
                <a:cs typeface="Courier New"/>
              </a:rPr>
              <a:t>Data was </a:t>
            </a:r>
            <a:r>
              <a:rPr sz="2350" spc="5" dirty="0">
                <a:latin typeface="Courier New"/>
                <a:cs typeface="Courier New"/>
              </a:rPr>
              <a:t>collected  </a:t>
            </a:r>
            <a:r>
              <a:rPr sz="2350" spc="10" dirty="0">
                <a:latin typeface="Courier New"/>
                <a:cs typeface="Courier New"/>
              </a:rPr>
              <a:t>by nightly </a:t>
            </a:r>
            <a:r>
              <a:rPr sz="2350" spc="5" dirty="0">
                <a:latin typeface="Courier New"/>
                <a:cs typeface="Courier New"/>
              </a:rPr>
              <a:t>cron  </a:t>
            </a:r>
            <a:r>
              <a:rPr sz="2350" spc="10" dirty="0">
                <a:latin typeface="Courier New"/>
                <a:cs typeface="Courier New"/>
              </a:rPr>
              <a:t>jobs into Oracle</a:t>
            </a:r>
            <a:r>
              <a:rPr sz="2350" spc="-75" dirty="0">
                <a:latin typeface="Courier New"/>
                <a:cs typeface="Courier New"/>
              </a:rPr>
              <a:t> </a:t>
            </a:r>
            <a:r>
              <a:rPr sz="2350" spc="5" dirty="0">
                <a:latin typeface="Courier New"/>
                <a:cs typeface="Courier New"/>
              </a:rPr>
              <a:t>DB</a:t>
            </a:r>
            <a:endParaRPr sz="2350">
              <a:latin typeface="Courier New"/>
              <a:cs typeface="Courier New"/>
            </a:endParaRPr>
          </a:p>
          <a:p>
            <a:pPr marL="351790" marR="728345" indent="-339725">
              <a:lnSpc>
                <a:spcPts val="2600"/>
              </a:lnSpc>
              <a:spcBef>
                <a:spcPts val="490"/>
              </a:spcBef>
              <a:buChar char="•"/>
              <a:tabLst>
                <a:tab pos="352425" algn="l"/>
              </a:tabLst>
            </a:pPr>
            <a:r>
              <a:rPr sz="2350" spc="10" dirty="0">
                <a:latin typeface="Courier New"/>
                <a:cs typeface="Courier New"/>
              </a:rPr>
              <a:t>“ETL” via</a:t>
            </a:r>
            <a:r>
              <a:rPr sz="2350" spc="-65" dirty="0">
                <a:latin typeface="Courier New"/>
                <a:cs typeface="Courier New"/>
              </a:rPr>
              <a:t> </a:t>
            </a:r>
            <a:r>
              <a:rPr sz="2350" spc="5" dirty="0">
                <a:latin typeface="Courier New"/>
                <a:cs typeface="Courier New"/>
              </a:rPr>
              <a:t>hand-  </a:t>
            </a:r>
            <a:r>
              <a:rPr sz="2350" spc="10" dirty="0">
                <a:latin typeface="Courier New"/>
                <a:cs typeface="Courier New"/>
              </a:rPr>
              <a:t>coded</a:t>
            </a:r>
            <a:r>
              <a:rPr sz="2350" spc="-10" dirty="0">
                <a:latin typeface="Courier New"/>
                <a:cs typeface="Courier New"/>
              </a:rPr>
              <a:t> </a:t>
            </a:r>
            <a:r>
              <a:rPr sz="2350" spc="5" dirty="0">
                <a:latin typeface="Courier New"/>
                <a:cs typeface="Courier New"/>
              </a:rPr>
              <a:t>python</a:t>
            </a:r>
            <a:endParaRPr sz="2350">
              <a:latin typeface="Courier New"/>
              <a:cs typeface="Courier New"/>
            </a:endParaRPr>
          </a:p>
          <a:p>
            <a:pPr marL="351790" marR="5080" indent="-339725">
              <a:lnSpc>
                <a:spcPct val="90500"/>
              </a:lnSpc>
              <a:spcBef>
                <a:spcPts val="535"/>
              </a:spcBef>
              <a:buChar char="•"/>
              <a:tabLst>
                <a:tab pos="352425" algn="l"/>
              </a:tabLst>
            </a:pPr>
            <a:r>
              <a:rPr sz="2350" spc="10" dirty="0">
                <a:latin typeface="Courier New"/>
                <a:cs typeface="Courier New"/>
              </a:rPr>
              <a:t>Grew from 10s </a:t>
            </a:r>
            <a:r>
              <a:rPr sz="2350" spc="5" dirty="0">
                <a:latin typeface="Courier New"/>
                <a:cs typeface="Courier New"/>
              </a:rPr>
              <a:t>of  </a:t>
            </a:r>
            <a:r>
              <a:rPr sz="2350" spc="10" dirty="0">
                <a:latin typeface="Courier New"/>
                <a:cs typeface="Courier New"/>
              </a:rPr>
              <a:t>GBs (2006) to 1</a:t>
            </a:r>
            <a:r>
              <a:rPr sz="2350" spc="-65" dirty="0">
                <a:latin typeface="Courier New"/>
                <a:cs typeface="Courier New"/>
              </a:rPr>
              <a:t> </a:t>
            </a:r>
            <a:r>
              <a:rPr sz="2350" spc="5" dirty="0">
                <a:latin typeface="Courier New"/>
                <a:cs typeface="Courier New"/>
              </a:rPr>
              <a:t>TB/  </a:t>
            </a:r>
            <a:r>
              <a:rPr sz="2350" spc="10" dirty="0">
                <a:latin typeface="Courier New"/>
                <a:cs typeface="Courier New"/>
              </a:rPr>
              <a:t>day new </a:t>
            </a:r>
            <a:r>
              <a:rPr sz="2350" spc="5" dirty="0">
                <a:latin typeface="Courier New"/>
                <a:cs typeface="Courier New"/>
              </a:rPr>
              <a:t>data  </a:t>
            </a:r>
            <a:r>
              <a:rPr sz="2350" spc="10" dirty="0">
                <a:latin typeface="Courier New"/>
                <a:cs typeface="Courier New"/>
              </a:rPr>
              <a:t>(2007), now </a:t>
            </a:r>
            <a:r>
              <a:rPr sz="2350" spc="5" dirty="0">
                <a:latin typeface="Courier New"/>
                <a:cs typeface="Courier New"/>
              </a:rPr>
              <a:t>10x  that.</a:t>
            </a:r>
            <a:endParaRPr sz="2350">
              <a:latin typeface="Courier New"/>
              <a:cs typeface="Courier New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65942" y="4471718"/>
            <a:ext cx="814069" cy="690880"/>
            <a:chOff x="7665942" y="4471718"/>
            <a:chExt cx="814069" cy="690880"/>
          </a:xfrm>
        </p:grpSpPr>
        <p:sp>
          <p:nvSpPr>
            <p:cNvPr id="5" name="object 5"/>
            <p:cNvSpPr/>
            <p:nvPr/>
          </p:nvSpPr>
          <p:spPr>
            <a:xfrm>
              <a:off x="7739031" y="4474571"/>
              <a:ext cx="740655" cy="61681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76612" y="4653783"/>
              <a:ext cx="490994" cy="50845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69846" y="4649101"/>
              <a:ext cx="492759" cy="508000"/>
            </a:xfrm>
            <a:custGeom>
              <a:avLst/>
              <a:gdLst/>
              <a:ahLst/>
              <a:cxnLst/>
              <a:rect l="l" t="t" r="r" b="b"/>
              <a:pathLst>
                <a:path w="492759" h="508000">
                  <a:moveTo>
                    <a:pt x="492555" y="507412"/>
                  </a:moveTo>
                  <a:lnTo>
                    <a:pt x="0" y="219844"/>
                  </a:lnTo>
                  <a:lnTo>
                    <a:pt x="0" y="0"/>
                  </a:lnTo>
                  <a:lnTo>
                    <a:pt x="492555" y="282880"/>
                  </a:lnTo>
                  <a:lnTo>
                    <a:pt x="492555" y="5074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69846" y="4649101"/>
              <a:ext cx="492759" cy="508000"/>
            </a:xfrm>
            <a:custGeom>
              <a:avLst/>
              <a:gdLst/>
              <a:ahLst/>
              <a:cxnLst/>
              <a:rect l="l" t="t" r="r" b="b"/>
              <a:pathLst>
                <a:path w="492759" h="508000">
                  <a:moveTo>
                    <a:pt x="492555" y="507412"/>
                  </a:moveTo>
                  <a:lnTo>
                    <a:pt x="0" y="219844"/>
                  </a:lnTo>
                  <a:lnTo>
                    <a:pt x="0" y="0"/>
                  </a:lnTo>
                  <a:lnTo>
                    <a:pt x="492555" y="282880"/>
                  </a:lnTo>
                  <a:lnTo>
                    <a:pt x="492555" y="507412"/>
                  </a:lnTo>
                  <a:close/>
                </a:path>
              </a:pathLst>
            </a:custGeom>
            <a:ln w="4164">
              <a:solidFill>
                <a:srgbClr val="6AA7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93262" y="4695464"/>
              <a:ext cx="24960" cy="333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756586" y="4737146"/>
              <a:ext cx="73077" cy="9168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76485" y="4762139"/>
              <a:ext cx="36666" cy="4168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782193" y="4756418"/>
              <a:ext cx="23495" cy="15875"/>
            </a:xfrm>
            <a:custGeom>
              <a:avLst/>
              <a:gdLst/>
              <a:ahLst/>
              <a:cxnLst/>
              <a:rect l="l" t="t" r="r" b="b"/>
              <a:pathLst>
                <a:path w="23495" h="15875">
                  <a:moveTo>
                    <a:pt x="23405" y="15628"/>
                  </a:moveTo>
                  <a:lnTo>
                    <a:pt x="20187" y="8278"/>
                  </a:lnTo>
                  <a:lnTo>
                    <a:pt x="14823" y="2930"/>
                  </a:lnTo>
                  <a:lnTo>
                    <a:pt x="7899" y="24"/>
                  </a:lnTo>
                  <a:lnTo>
                    <a:pt x="0" y="0"/>
                  </a:lnTo>
                </a:path>
              </a:pathLst>
            </a:custGeom>
            <a:ln w="41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756586" y="4843674"/>
              <a:ext cx="73077" cy="8699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772099" y="4756418"/>
              <a:ext cx="36195" cy="146685"/>
            </a:xfrm>
            <a:custGeom>
              <a:avLst/>
              <a:gdLst/>
              <a:ahLst/>
              <a:cxnLst/>
              <a:rect l="l" t="t" r="r" b="b"/>
              <a:pathLst>
                <a:path w="36195" h="146685">
                  <a:moveTo>
                    <a:pt x="10093" y="0"/>
                  </a:moveTo>
                  <a:lnTo>
                    <a:pt x="4193" y="5111"/>
                  </a:lnTo>
                  <a:lnTo>
                    <a:pt x="731" y="11982"/>
                  </a:lnTo>
                  <a:lnTo>
                    <a:pt x="0" y="19633"/>
                  </a:lnTo>
                  <a:lnTo>
                    <a:pt x="2291" y="27089"/>
                  </a:lnTo>
                </a:path>
                <a:path w="36195" h="146685">
                  <a:moveTo>
                    <a:pt x="2291" y="27089"/>
                  </a:moveTo>
                  <a:lnTo>
                    <a:pt x="5510" y="34440"/>
                  </a:lnTo>
                  <a:lnTo>
                    <a:pt x="10873" y="39788"/>
                  </a:lnTo>
                  <a:lnTo>
                    <a:pt x="17797" y="42694"/>
                  </a:lnTo>
                  <a:lnTo>
                    <a:pt x="25697" y="42718"/>
                  </a:lnTo>
                </a:path>
                <a:path w="36195" h="146685">
                  <a:moveTo>
                    <a:pt x="25697" y="42718"/>
                  </a:moveTo>
                  <a:lnTo>
                    <a:pt x="31597" y="37679"/>
                  </a:lnTo>
                  <a:lnTo>
                    <a:pt x="35059" y="30931"/>
                  </a:lnTo>
                  <a:lnTo>
                    <a:pt x="35790" y="23304"/>
                  </a:lnTo>
                  <a:lnTo>
                    <a:pt x="33499" y="15628"/>
                  </a:lnTo>
                </a:path>
                <a:path w="36195" h="146685">
                  <a:moveTo>
                    <a:pt x="33499" y="119299"/>
                  </a:moveTo>
                  <a:lnTo>
                    <a:pt x="30280" y="112241"/>
                  </a:lnTo>
                  <a:lnTo>
                    <a:pt x="24917" y="106991"/>
                  </a:lnTo>
                  <a:lnTo>
                    <a:pt x="17992" y="103988"/>
                  </a:lnTo>
                  <a:lnTo>
                    <a:pt x="10093" y="103670"/>
                  </a:lnTo>
                </a:path>
                <a:path w="36195" h="146685">
                  <a:moveTo>
                    <a:pt x="10093" y="103670"/>
                  </a:moveTo>
                  <a:lnTo>
                    <a:pt x="4193" y="109010"/>
                  </a:lnTo>
                  <a:lnTo>
                    <a:pt x="731" y="115913"/>
                  </a:lnTo>
                  <a:lnTo>
                    <a:pt x="0" y="123597"/>
                  </a:lnTo>
                  <a:lnTo>
                    <a:pt x="2291" y="131281"/>
                  </a:lnTo>
                </a:path>
                <a:path w="36195" h="146685">
                  <a:moveTo>
                    <a:pt x="2291" y="131281"/>
                  </a:moveTo>
                  <a:lnTo>
                    <a:pt x="5510" y="138330"/>
                  </a:lnTo>
                  <a:lnTo>
                    <a:pt x="10873" y="143523"/>
                  </a:lnTo>
                  <a:lnTo>
                    <a:pt x="17797" y="146372"/>
                  </a:lnTo>
                  <a:lnTo>
                    <a:pt x="25697" y="146389"/>
                  </a:lnTo>
                </a:path>
                <a:path w="36195" h="146685">
                  <a:moveTo>
                    <a:pt x="25697" y="146389"/>
                  </a:moveTo>
                  <a:lnTo>
                    <a:pt x="31597" y="141350"/>
                  </a:lnTo>
                  <a:lnTo>
                    <a:pt x="35059" y="134602"/>
                  </a:lnTo>
                  <a:lnTo>
                    <a:pt x="35790" y="126975"/>
                  </a:lnTo>
                  <a:lnTo>
                    <a:pt x="33499" y="119299"/>
                  </a:lnTo>
                </a:path>
              </a:pathLst>
            </a:custGeom>
            <a:ln w="41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843059" y="4778814"/>
              <a:ext cx="208050" cy="29173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842527" y="4771005"/>
              <a:ext cx="201295" cy="273050"/>
            </a:xfrm>
            <a:custGeom>
              <a:avLst/>
              <a:gdLst/>
              <a:ahLst/>
              <a:cxnLst/>
              <a:rect l="l" t="t" r="r" b="b"/>
              <a:pathLst>
                <a:path w="201295" h="273050">
                  <a:moveTo>
                    <a:pt x="0" y="177125"/>
                  </a:moveTo>
                  <a:lnTo>
                    <a:pt x="1040" y="0"/>
                  </a:lnTo>
                  <a:lnTo>
                    <a:pt x="40569" y="21880"/>
                  </a:lnTo>
                </a:path>
                <a:path w="201295" h="273050">
                  <a:moveTo>
                    <a:pt x="53572" y="208904"/>
                  </a:moveTo>
                  <a:lnTo>
                    <a:pt x="54612" y="31778"/>
                  </a:lnTo>
                  <a:lnTo>
                    <a:pt x="93621" y="53658"/>
                  </a:lnTo>
                </a:path>
                <a:path w="201295" h="273050">
                  <a:moveTo>
                    <a:pt x="106625" y="240682"/>
                  </a:moveTo>
                  <a:lnTo>
                    <a:pt x="108185" y="63556"/>
                  </a:lnTo>
                  <a:lnTo>
                    <a:pt x="147194" y="85437"/>
                  </a:lnTo>
                </a:path>
                <a:path w="201295" h="273050">
                  <a:moveTo>
                    <a:pt x="160197" y="272460"/>
                  </a:moveTo>
                  <a:lnTo>
                    <a:pt x="161237" y="95335"/>
                  </a:lnTo>
                  <a:lnTo>
                    <a:pt x="200767" y="117215"/>
                  </a:lnTo>
                </a:path>
              </a:pathLst>
            </a:custGeom>
            <a:ln w="4164">
              <a:solidFill>
                <a:srgbClr val="6AA7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842527" y="4792885"/>
              <a:ext cx="201295" cy="272415"/>
            </a:xfrm>
            <a:custGeom>
              <a:avLst/>
              <a:gdLst/>
              <a:ahLst/>
              <a:cxnLst/>
              <a:rect l="l" t="t" r="r" b="b"/>
              <a:pathLst>
                <a:path w="201295" h="272414">
                  <a:moveTo>
                    <a:pt x="200767" y="95335"/>
                  </a:moveTo>
                  <a:lnTo>
                    <a:pt x="199726" y="271939"/>
                  </a:lnTo>
                  <a:lnTo>
                    <a:pt x="160197" y="250580"/>
                  </a:lnTo>
                </a:path>
                <a:path w="201295" h="272414">
                  <a:moveTo>
                    <a:pt x="147194" y="63556"/>
                  </a:moveTo>
                  <a:lnTo>
                    <a:pt x="146154" y="240161"/>
                  </a:lnTo>
                  <a:lnTo>
                    <a:pt x="106625" y="218802"/>
                  </a:lnTo>
                </a:path>
                <a:path w="201295" h="272414">
                  <a:moveTo>
                    <a:pt x="93621" y="31778"/>
                  </a:moveTo>
                  <a:lnTo>
                    <a:pt x="92581" y="208383"/>
                  </a:lnTo>
                  <a:lnTo>
                    <a:pt x="53572" y="187023"/>
                  </a:lnTo>
                </a:path>
                <a:path w="201295" h="272414">
                  <a:moveTo>
                    <a:pt x="40569" y="0"/>
                  </a:moveTo>
                  <a:lnTo>
                    <a:pt x="39009" y="176604"/>
                  </a:lnTo>
                  <a:lnTo>
                    <a:pt x="0" y="155245"/>
                  </a:lnTo>
                </a:path>
              </a:pathLst>
            </a:custGeom>
            <a:ln w="416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734862" y="4878839"/>
              <a:ext cx="635" cy="0"/>
            </a:xfrm>
            <a:custGeom>
              <a:avLst/>
              <a:gdLst/>
              <a:ahLst/>
              <a:cxnLst/>
              <a:rect l="l" t="t" r="r" b="b"/>
              <a:pathLst>
                <a:path w="634">
                  <a:moveTo>
                    <a:pt x="5" y="0"/>
                  </a:moveTo>
                </a:path>
              </a:pathLst>
            </a:custGeom>
            <a:ln w="83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684944" y="4695464"/>
              <a:ext cx="70740" cy="24587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017823" y="4887171"/>
              <a:ext cx="70732" cy="24589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011566" y="4886137"/>
              <a:ext cx="70485" cy="241300"/>
            </a:xfrm>
            <a:custGeom>
              <a:avLst/>
              <a:gdLst/>
              <a:ahLst/>
              <a:cxnLst/>
              <a:rect l="l" t="t" r="r" b="b"/>
              <a:pathLst>
                <a:path w="70484" h="241300">
                  <a:moveTo>
                    <a:pt x="21845" y="241203"/>
                  </a:moveTo>
                  <a:lnTo>
                    <a:pt x="0" y="227137"/>
                  </a:lnTo>
                  <a:lnTo>
                    <a:pt x="0" y="27610"/>
                  </a:lnTo>
                  <a:lnTo>
                    <a:pt x="46810" y="0"/>
                  </a:lnTo>
                  <a:lnTo>
                    <a:pt x="68656" y="13544"/>
                  </a:lnTo>
                  <a:lnTo>
                    <a:pt x="68656" y="38550"/>
                  </a:lnTo>
                  <a:lnTo>
                    <a:pt x="39529" y="55221"/>
                  </a:lnTo>
                  <a:lnTo>
                    <a:pt x="39529" y="193275"/>
                  </a:lnTo>
                  <a:lnTo>
                    <a:pt x="52532" y="183898"/>
                  </a:lnTo>
                  <a:lnTo>
                    <a:pt x="70216" y="192233"/>
                  </a:lnTo>
                  <a:lnTo>
                    <a:pt x="68656" y="214634"/>
                  </a:lnTo>
                  <a:lnTo>
                    <a:pt x="21845" y="2412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011566" y="4886137"/>
              <a:ext cx="70485" cy="241300"/>
            </a:xfrm>
            <a:custGeom>
              <a:avLst/>
              <a:gdLst/>
              <a:ahLst/>
              <a:cxnLst/>
              <a:rect l="l" t="t" r="r" b="b"/>
              <a:pathLst>
                <a:path w="70484" h="241300">
                  <a:moveTo>
                    <a:pt x="52532" y="183898"/>
                  </a:moveTo>
                  <a:lnTo>
                    <a:pt x="39529" y="193275"/>
                  </a:lnTo>
                  <a:lnTo>
                    <a:pt x="39529" y="55221"/>
                  </a:lnTo>
                  <a:lnTo>
                    <a:pt x="68656" y="38550"/>
                  </a:lnTo>
                  <a:lnTo>
                    <a:pt x="68656" y="13544"/>
                  </a:lnTo>
                  <a:lnTo>
                    <a:pt x="46810" y="0"/>
                  </a:lnTo>
                  <a:lnTo>
                    <a:pt x="0" y="27610"/>
                  </a:lnTo>
                  <a:lnTo>
                    <a:pt x="0" y="227137"/>
                  </a:lnTo>
                  <a:lnTo>
                    <a:pt x="21845" y="241203"/>
                  </a:lnTo>
                  <a:lnTo>
                    <a:pt x="68656" y="214634"/>
                  </a:lnTo>
                  <a:lnTo>
                    <a:pt x="70216" y="192233"/>
                  </a:lnTo>
                  <a:lnTo>
                    <a:pt x="52532" y="183898"/>
                  </a:lnTo>
                  <a:close/>
                </a:path>
              </a:pathLst>
            </a:custGeom>
            <a:ln w="78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80249" y="4693383"/>
              <a:ext cx="70485" cy="241935"/>
            </a:xfrm>
            <a:custGeom>
              <a:avLst/>
              <a:gdLst/>
              <a:ahLst/>
              <a:cxnLst/>
              <a:rect l="l" t="t" r="r" b="b"/>
              <a:pathLst>
                <a:path w="70484" h="241935">
                  <a:moveTo>
                    <a:pt x="21845" y="241724"/>
                  </a:moveTo>
                  <a:lnTo>
                    <a:pt x="0" y="227658"/>
                  </a:lnTo>
                  <a:lnTo>
                    <a:pt x="0" y="28131"/>
                  </a:lnTo>
                  <a:lnTo>
                    <a:pt x="46810" y="0"/>
                  </a:lnTo>
                  <a:lnTo>
                    <a:pt x="68656" y="14065"/>
                  </a:lnTo>
                  <a:lnTo>
                    <a:pt x="68656" y="39071"/>
                  </a:lnTo>
                  <a:lnTo>
                    <a:pt x="39529" y="55221"/>
                  </a:lnTo>
                  <a:lnTo>
                    <a:pt x="39529" y="193796"/>
                  </a:lnTo>
                  <a:lnTo>
                    <a:pt x="52532" y="184419"/>
                  </a:lnTo>
                  <a:lnTo>
                    <a:pt x="70216" y="192754"/>
                  </a:lnTo>
                  <a:lnTo>
                    <a:pt x="68656" y="215155"/>
                  </a:lnTo>
                  <a:lnTo>
                    <a:pt x="21845" y="2417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680249" y="4693383"/>
              <a:ext cx="70485" cy="241935"/>
            </a:xfrm>
            <a:custGeom>
              <a:avLst/>
              <a:gdLst/>
              <a:ahLst/>
              <a:cxnLst/>
              <a:rect l="l" t="t" r="r" b="b"/>
              <a:pathLst>
                <a:path w="70484" h="241935">
                  <a:moveTo>
                    <a:pt x="52532" y="184419"/>
                  </a:moveTo>
                  <a:lnTo>
                    <a:pt x="39529" y="193796"/>
                  </a:lnTo>
                  <a:lnTo>
                    <a:pt x="39529" y="55221"/>
                  </a:lnTo>
                  <a:lnTo>
                    <a:pt x="68656" y="39071"/>
                  </a:lnTo>
                  <a:lnTo>
                    <a:pt x="68656" y="14065"/>
                  </a:lnTo>
                  <a:lnTo>
                    <a:pt x="46810" y="0"/>
                  </a:lnTo>
                  <a:lnTo>
                    <a:pt x="0" y="28131"/>
                  </a:lnTo>
                  <a:lnTo>
                    <a:pt x="0" y="227658"/>
                  </a:lnTo>
                  <a:lnTo>
                    <a:pt x="21845" y="241724"/>
                  </a:lnTo>
                  <a:lnTo>
                    <a:pt x="68656" y="215155"/>
                  </a:lnTo>
                  <a:lnTo>
                    <a:pt x="70216" y="192754"/>
                  </a:lnTo>
                  <a:lnTo>
                    <a:pt x="52532" y="184419"/>
                  </a:lnTo>
                  <a:close/>
                </a:path>
              </a:pathLst>
            </a:custGeom>
            <a:ln w="78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117683" y="4945527"/>
              <a:ext cx="24968" cy="2839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117683" y="5087221"/>
              <a:ext cx="24968" cy="2500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669846" y="4475622"/>
              <a:ext cx="799465" cy="681355"/>
            </a:xfrm>
            <a:custGeom>
              <a:avLst/>
              <a:gdLst/>
              <a:ahLst/>
              <a:cxnLst/>
              <a:rect l="l" t="t" r="r" b="b"/>
              <a:pathLst>
                <a:path w="799465" h="681354">
                  <a:moveTo>
                    <a:pt x="492555" y="680891"/>
                  </a:moveTo>
                  <a:lnTo>
                    <a:pt x="404134" y="629317"/>
                  </a:lnTo>
                  <a:lnTo>
                    <a:pt x="363565" y="651718"/>
                  </a:lnTo>
                  <a:lnTo>
                    <a:pt x="341720" y="637652"/>
                  </a:lnTo>
                  <a:lnTo>
                    <a:pt x="341720" y="592849"/>
                  </a:lnTo>
                  <a:lnTo>
                    <a:pt x="73857" y="436041"/>
                  </a:lnTo>
                  <a:lnTo>
                    <a:pt x="32247" y="459484"/>
                  </a:lnTo>
                  <a:lnTo>
                    <a:pt x="10402" y="445418"/>
                  </a:lnTo>
                  <a:lnTo>
                    <a:pt x="10402" y="399053"/>
                  </a:lnTo>
                  <a:lnTo>
                    <a:pt x="0" y="393323"/>
                  </a:lnTo>
                  <a:lnTo>
                    <a:pt x="0" y="173478"/>
                  </a:lnTo>
                  <a:lnTo>
                    <a:pt x="70216" y="214634"/>
                  </a:lnTo>
                  <a:lnTo>
                    <a:pt x="70216" y="205778"/>
                  </a:lnTo>
                  <a:lnTo>
                    <a:pt x="434822" y="0"/>
                  </a:lnTo>
                  <a:lnTo>
                    <a:pt x="798907" y="208904"/>
                  </a:lnTo>
                  <a:lnTo>
                    <a:pt x="798907" y="430832"/>
                  </a:lnTo>
                  <a:lnTo>
                    <a:pt x="492555" y="607957"/>
                  </a:lnTo>
                  <a:lnTo>
                    <a:pt x="492555" y="6808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669846" y="4475622"/>
              <a:ext cx="799465" cy="681355"/>
            </a:xfrm>
            <a:custGeom>
              <a:avLst/>
              <a:gdLst/>
              <a:ahLst/>
              <a:cxnLst/>
              <a:rect l="l" t="t" r="r" b="b"/>
              <a:pathLst>
                <a:path w="799465" h="681354">
                  <a:moveTo>
                    <a:pt x="798907" y="430832"/>
                  </a:moveTo>
                  <a:lnTo>
                    <a:pt x="798907" y="208904"/>
                  </a:lnTo>
                  <a:lnTo>
                    <a:pt x="434822" y="0"/>
                  </a:lnTo>
                  <a:lnTo>
                    <a:pt x="70216" y="205778"/>
                  </a:lnTo>
                  <a:lnTo>
                    <a:pt x="70216" y="214634"/>
                  </a:lnTo>
                  <a:lnTo>
                    <a:pt x="0" y="173478"/>
                  </a:lnTo>
                  <a:lnTo>
                    <a:pt x="0" y="393323"/>
                  </a:lnTo>
                  <a:lnTo>
                    <a:pt x="10402" y="399053"/>
                  </a:lnTo>
                  <a:lnTo>
                    <a:pt x="10402" y="445418"/>
                  </a:lnTo>
                  <a:lnTo>
                    <a:pt x="32247" y="459484"/>
                  </a:lnTo>
                  <a:lnTo>
                    <a:pt x="73857" y="436041"/>
                  </a:lnTo>
                  <a:lnTo>
                    <a:pt x="341720" y="592849"/>
                  </a:lnTo>
                  <a:lnTo>
                    <a:pt x="341720" y="637652"/>
                  </a:lnTo>
                  <a:lnTo>
                    <a:pt x="363565" y="651718"/>
                  </a:lnTo>
                  <a:lnTo>
                    <a:pt x="404134" y="629317"/>
                  </a:lnTo>
                  <a:lnTo>
                    <a:pt x="492555" y="680891"/>
                  </a:lnTo>
                  <a:lnTo>
                    <a:pt x="492555" y="607957"/>
                  </a:lnTo>
                  <a:lnTo>
                    <a:pt x="798907" y="430832"/>
                  </a:lnTo>
                  <a:close/>
                </a:path>
              </a:pathLst>
            </a:custGeom>
            <a:ln w="7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238344" y="4890569"/>
              <a:ext cx="158131" cy="21097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/>
          <p:nvPr/>
        </p:nvSpPr>
        <p:spPr>
          <a:xfrm>
            <a:off x="7576827" y="5228928"/>
            <a:ext cx="981906" cy="10001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5988027" y="4441233"/>
            <a:ext cx="810895" cy="688975"/>
            <a:chOff x="5988027" y="4441233"/>
            <a:chExt cx="810895" cy="688975"/>
          </a:xfrm>
        </p:grpSpPr>
        <p:sp>
          <p:nvSpPr>
            <p:cNvPr id="32" name="object 32"/>
            <p:cNvSpPr/>
            <p:nvPr/>
          </p:nvSpPr>
          <p:spPr>
            <a:xfrm>
              <a:off x="6057982" y="4441233"/>
              <a:ext cx="740668" cy="61681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995577" y="4620445"/>
              <a:ext cx="491007" cy="50845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991932" y="4619406"/>
              <a:ext cx="492759" cy="507365"/>
            </a:xfrm>
            <a:custGeom>
              <a:avLst/>
              <a:gdLst/>
              <a:ahLst/>
              <a:cxnLst/>
              <a:rect l="l" t="t" r="r" b="b"/>
              <a:pathLst>
                <a:path w="492760" h="507364">
                  <a:moveTo>
                    <a:pt x="492555" y="506891"/>
                  </a:moveTo>
                  <a:lnTo>
                    <a:pt x="0" y="219323"/>
                  </a:lnTo>
                  <a:lnTo>
                    <a:pt x="0" y="0"/>
                  </a:lnTo>
                  <a:lnTo>
                    <a:pt x="492555" y="282359"/>
                  </a:lnTo>
                  <a:lnTo>
                    <a:pt x="492555" y="5068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991932" y="4619406"/>
              <a:ext cx="492759" cy="507365"/>
            </a:xfrm>
            <a:custGeom>
              <a:avLst/>
              <a:gdLst/>
              <a:ahLst/>
              <a:cxnLst/>
              <a:rect l="l" t="t" r="r" b="b"/>
              <a:pathLst>
                <a:path w="492760" h="507364">
                  <a:moveTo>
                    <a:pt x="492555" y="506891"/>
                  </a:moveTo>
                  <a:lnTo>
                    <a:pt x="0" y="219323"/>
                  </a:lnTo>
                  <a:lnTo>
                    <a:pt x="0" y="0"/>
                  </a:lnTo>
                  <a:lnTo>
                    <a:pt x="492555" y="282359"/>
                  </a:lnTo>
                  <a:lnTo>
                    <a:pt x="492555" y="506891"/>
                  </a:lnTo>
                  <a:close/>
                </a:path>
              </a:pathLst>
            </a:custGeom>
            <a:ln w="4164">
              <a:solidFill>
                <a:srgbClr val="6AA7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020545" y="4670458"/>
              <a:ext cx="16643" cy="25006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079190" y="4710312"/>
              <a:ext cx="70602" cy="8699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098569" y="4728802"/>
              <a:ext cx="35364" cy="44935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079190" y="4812152"/>
              <a:ext cx="70602" cy="91693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094412" y="4726203"/>
              <a:ext cx="36195" cy="147320"/>
            </a:xfrm>
            <a:custGeom>
              <a:avLst/>
              <a:gdLst/>
              <a:ahLst/>
              <a:cxnLst/>
              <a:rect l="l" t="t" r="r" b="b"/>
              <a:pathLst>
                <a:path w="36195" h="147320">
                  <a:moveTo>
                    <a:pt x="33791" y="15628"/>
                  </a:moveTo>
                  <a:lnTo>
                    <a:pt x="30500" y="8571"/>
                  </a:lnTo>
                  <a:lnTo>
                    <a:pt x="25014" y="3321"/>
                  </a:lnTo>
                  <a:lnTo>
                    <a:pt x="18066" y="317"/>
                  </a:lnTo>
                  <a:lnTo>
                    <a:pt x="10386" y="0"/>
                  </a:lnTo>
                </a:path>
                <a:path w="36195" h="147320">
                  <a:moveTo>
                    <a:pt x="10386" y="0"/>
                  </a:moveTo>
                  <a:lnTo>
                    <a:pt x="4258" y="5339"/>
                  </a:lnTo>
                  <a:lnTo>
                    <a:pt x="763" y="12242"/>
                  </a:lnTo>
                  <a:lnTo>
                    <a:pt x="0" y="19926"/>
                  </a:lnTo>
                  <a:lnTo>
                    <a:pt x="2064" y="27610"/>
                  </a:lnTo>
                </a:path>
                <a:path w="36195" h="147320">
                  <a:moveTo>
                    <a:pt x="2064" y="27610"/>
                  </a:moveTo>
                  <a:lnTo>
                    <a:pt x="5355" y="34668"/>
                  </a:lnTo>
                  <a:lnTo>
                    <a:pt x="10841" y="39918"/>
                  </a:lnTo>
                  <a:lnTo>
                    <a:pt x="17789" y="42922"/>
                  </a:lnTo>
                  <a:lnTo>
                    <a:pt x="25469" y="43239"/>
                  </a:lnTo>
                </a:path>
                <a:path w="36195" h="147320">
                  <a:moveTo>
                    <a:pt x="25469" y="43239"/>
                  </a:moveTo>
                  <a:lnTo>
                    <a:pt x="31597" y="37899"/>
                  </a:lnTo>
                  <a:lnTo>
                    <a:pt x="35091" y="30996"/>
                  </a:lnTo>
                  <a:lnTo>
                    <a:pt x="35855" y="23312"/>
                  </a:lnTo>
                  <a:lnTo>
                    <a:pt x="33791" y="15628"/>
                  </a:lnTo>
                </a:path>
                <a:path w="36195" h="147320">
                  <a:moveTo>
                    <a:pt x="33791" y="119299"/>
                  </a:moveTo>
                  <a:lnTo>
                    <a:pt x="30500" y="112241"/>
                  </a:lnTo>
                  <a:lnTo>
                    <a:pt x="25014" y="106991"/>
                  </a:lnTo>
                  <a:lnTo>
                    <a:pt x="18066" y="103988"/>
                  </a:lnTo>
                  <a:lnTo>
                    <a:pt x="10386" y="103670"/>
                  </a:lnTo>
                </a:path>
                <a:path w="36195" h="147320">
                  <a:moveTo>
                    <a:pt x="10386" y="103670"/>
                  </a:moveTo>
                  <a:lnTo>
                    <a:pt x="4258" y="109010"/>
                  </a:lnTo>
                  <a:lnTo>
                    <a:pt x="763" y="115913"/>
                  </a:lnTo>
                  <a:lnTo>
                    <a:pt x="0" y="123597"/>
                  </a:lnTo>
                  <a:lnTo>
                    <a:pt x="2064" y="131281"/>
                  </a:lnTo>
                </a:path>
                <a:path w="36195" h="147320">
                  <a:moveTo>
                    <a:pt x="2064" y="131281"/>
                  </a:moveTo>
                  <a:lnTo>
                    <a:pt x="5355" y="138338"/>
                  </a:lnTo>
                  <a:lnTo>
                    <a:pt x="10841" y="143588"/>
                  </a:lnTo>
                  <a:lnTo>
                    <a:pt x="17789" y="146592"/>
                  </a:lnTo>
                  <a:lnTo>
                    <a:pt x="25469" y="146910"/>
                  </a:lnTo>
                </a:path>
                <a:path w="36195" h="147320">
                  <a:moveTo>
                    <a:pt x="25469" y="146910"/>
                  </a:moveTo>
                  <a:lnTo>
                    <a:pt x="31597" y="141570"/>
                  </a:lnTo>
                  <a:lnTo>
                    <a:pt x="35091" y="134667"/>
                  </a:lnTo>
                  <a:lnTo>
                    <a:pt x="35855" y="126983"/>
                  </a:lnTo>
                  <a:lnTo>
                    <a:pt x="33791" y="119299"/>
                  </a:lnTo>
                </a:path>
              </a:pathLst>
            </a:custGeom>
            <a:ln w="41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170341" y="4745477"/>
              <a:ext cx="199731" cy="291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164613" y="4741311"/>
              <a:ext cx="201295" cy="272415"/>
            </a:xfrm>
            <a:custGeom>
              <a:avLst/>
              <a:gdLst/>
              <a:ahLst/>
              <a:cxnLst/>
              <a:rect l="l" t="t" r="r" b="b"/>
              <a:pathLst>
                <a:path w="201295" h="272414">
                  <a:moveTo>
                    <a:pt x="0" y="176604"/>
                  </a:moveTo>
                  <a:lnTo>
                    <a:pt x="1040" y="0"/>
                  </a:lnTo>
                  <a:lnTo>
                    <a:pt x="40569" y="21359"/>
                  </a:lnTo>
                </a:path>
                <a:path w="201295" h="272414">
                  <a:moveTo>
                    <a:pt x="53572" y="208383"/>
                  </a:moveTo>
                  <a:lnTo>
                    <a:pt x="54612" y="31778"/>
                  </a:lnTo>
                  <a:lnTo>
                    <a:pt x="94142" y="53137"/>
                  </a:lnTo>
                </a:path>
                <a:path w="201295" h="272414">
                  <a:moveTo>
                    <a:pt x="107145" y="240161"/>
                  </a:moveTo>
                  <a:lnTo>
                    <a:pt x="108185" y="63556"/>
                  </a:lnTo>
                  <a:lnTo>
                    <a:pt x="147714" y="84916"/>
                  </a:lnTo>
                </a:path>
                <a:path w="201295" h="272414">
                  <a:moveTo>
                    <a:pt x="160717" y="271939"/>
                  </a:moveTo>
                  <a:lnTo>
                    <a:pt x="161757" y="95335"/>
                  </a:lnTo>
                  <a:lnTo>
                    <a:pt x="201287" y="116694"/>
                  </a:lnTo>
                </a:path>
              </a:pathLst>
            </a:custGeom>
            <a:ln w="4164">
              <a:solidFill>
                <a:srgbClr val="6AA7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164613" y="4762670"/>
              <a:ext cx="201295" cy="273050"/>
            </a:xfrm>
            <a:custGeom>
              <a:avLst/>
              <a:gdLst/>
              <a:ahLst/>
              <a:cxnLst/>
              <a:rect l="l" t="t" r="r" b="b"/>
              <a:pathLst>
                <a:path w="201295" h="273050">
                  <a:moveTo>
                    <a:pt x="201287" y="95335"/>
                  </a:moveTo>
                  <a:lnTo>
                    <a:pt x="199726" y="272460"/>
                  </a:lnTo>
                  <a:lnTo>
                    <a:pt x="160717" y="250580"/>
                  </a:lnTo>
                </a:path>
                <a:path w="201295" h="273050">
                  <a:moveTo>
                    <a:pt x="147714" y="63556"/>
                  </a:moveTo>
                  <a:lnTo>
                    <a:pt x="146674" y="240682"/>
                  </a:lnTo>
                  <a:lnTo>
                    <a:pt x="107145" y="218802"/>
                  </a:lnTo>
                </a:path>
                <a:path w="201295" h="273050">
                  <a:moveTo>
                    <a:pt x="94142" y="31778"/>
                  </a:moveTo>
                  <a:lnTo>
                    <a:pt x="93101" y="208904"/>
                  </a:lnTo>
                  <a:lnTo>
                    <a:pt x="53572" y="187023"/>
                  </a:lnTo>
                </a:path>
                <a:path w="201295" h="273050">
                  <a:moveTo>
                    <a:pt x="40569" y="0"/>
                  </a:moveTo>
                  <a:lnTo>
                    <a:pt x="39529" y="177125"/>
                  </a:lnTo>
                  <a:lnTo>
                    <a:pt x="0" y="155245"/>
                  </a:lnTo>
                </a:path>
              </a:pathLst>
            </a:custGeom>
            <a:ln w="416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062139" y="4853833"/>
              <a:ext cx="635" cy="0"/>
            </a:xfrm>
            <a:custGeom>
              <a:avLst/>
              <a:gdLst/>
              <a:ahLst/>
              <a:cxnLst/>
              <a:rect l="l" t="t" r="r" b="b"/>
              <a:pathLst>
                <a:path w="635">
                  <a:moveTo>
                    <a:pt x="10" y="0"/>
                  </a:moveTo>
                </a:path>
              </a:pathLst>
            </a:custGeom>
            <a:ln w="83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378393" y="5045552"/>
              <a:ext cx="33655" cy="8890"/>
            </a:xfrm>
            <a:custGeom>
              <a:avLst/>
              <a:gdLst/>
              <a:ahLst/>
              <a:cxnLst/>
              <a:rect l="l" t="t" r="r" b="b"/>
              <a:pathLst>
                <a:path w="33654" h="8889">
                  <a:moveTo>
                    <a:pt x="33280" y="8334"/>
                  </a:moveTo>
                  <a:lnTo>
                    <a:pt x="0" y="8334"/>
                  </a:lnTo>
                  <a:lnTo>
                    <a:pt x="8318" y="0"/>
                  </a:lnTo>
                  <a:lnTo>
                    <a:pt x="33280" y="8334"/>
                  </a:lnTo>
                  <a:close/>
                </a:path>
              </a:pathLst>
            </a:custGeom>
            <a:solidFill>
              <a:srgbClr val="ACBF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378393" y="5045552"/>
              <a:ext cx="33655" cy="8890"/>
            </a:xfrm>
            <a:custGeom>
              <a:avLst/>
              <a:gdLst/>
              <a:ahLst/>
              <a:cxnLst/>
              <a:rect l="l" t="t" r="r" b="b"/>
              <a:pathLst>
                <a:path w="33654" h="8889">
                  <a:moveTo>
                    <a:pt x="8318" y="0"/>
                  </a:moveTo>
                  <a:lnTo>
                    <a:pt x="0" y="8331"/>
                  </a:lnTo>
                  <a:lnTo>
                    <a:pt x="33280" y="8334"/>
                  </a:lnTo>
                  <a:lnTo>
                    <a:pt x="8318" y="0"/>
                  </a:lnTo>
                </a:path>
              </a:pathLst>
            </a:custGeom>
            <a:ln w="83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378393" y="5053886"/>
              <a:ext cx="33655" cy="8890"/>
            </a:xfrm>
            <a:custGeom>
              <a:avLst/>
              <a:gdLst/>
              <a:ahLst/>
              <a:cxnLst/>
              <a:rect l="l" t="t" r="r" b="b"/>
              <a:pathLst>
                <a:path w="33654" h="8889">
                  <a:moveTo>
                    <a:pt x="16642" y="8335"/>
                  </a:moveTo>
                  <a:lnTo>
                    <a:pt x="0" y="8335"/>
                  </a:lnTo>
                  <a:lnTo>
                    <a:pt x="0" y="0"/>
                  </a:lnTo>
                  <a:lnTo>
                    <a:pt x="33280" y="0"/>
                  </a:lnTo>
                  <a:lnTo>
                    <a:pt x="16642" y="8335"/>
                  </a:lnTo>
                  <a:close/>
                </a:path>
              </a:pathLst>
            </a:custGeom>
            <a:solidFill>
              <a:srgbClr val="B3C5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378393" y="5053886"/>
              <a:ext cx="33655" cy="8890"/>
            </a:xfrm>
            <a:custGeom>
              <a:avLst/>
              <a:gdLst/>
              <a:ahLst/>
              <a:cxnLst/>
              <a:rect l="l" t="t" r="r" b="b"/>
              <a:pathLst>
                <a:path w="33654" h="8889">
                  <a:moveTo>
                    <a:pt x="0" y="0"/>
                  </a:moveTo>
                  <a:lnTo>
                    <a:pt x="0" y="8335"/>
                  </a:lnTo>
                  <a:lnTo>
                    <a:pt x="16642" y="8335"/>
                  </a:lnTo>
                  <a:lnTo>
                    <a:pt x="33280" y="0"/>
                  </a:lnTo>
                  <a:lnTo>
                    <a:pt x="0" y="0"/>
                  </a:lnTo>
                </a:path>
              </a:pathLst>
            </a:custGeom>
            <a:ln w="83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378393" y="5062221"/>
              <a:ext cx="17145" cy="8890"/>
            </a:xfrm>
            <a:custGeom>
              <a:avLst/>
              <a:gdLst/>
              <a:ahLst/>
              <a:cxnLst/>
              <a:rect l="l" t="t" r="r" b="b"/>
              <a:pathLst>
                <a:path w="17145" h="8889">
                  <a:moveTo>
                    <a:pt x="0" y="8335"/>
                  </a:moveTo>
                  <a:lnTo>
                    <a:pt x="0" y="0"/>
                  </a:lnTo>
                  <a:lnTo>
                    <a:pt x="16642" y="0"/>
                  </a:lnTo>
                  <a:lnTo>
                    <a:pt x="0" y="8335"/>
                  </a:lnTo>
                  <a:close/>
                </a:path>
              </a:pathLst>
            </a:custGeom>
            <a:solidFill>
              <a:srgbClr val="B9C9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378393" y="5062221"/>
              <a:ext cx="17145" cy="8890"/>
            </a:xfrm>
            <a:custGeom>
              <a:avLst/>
              <a:gdLst/>
              <a:ahLst/>
              <a:cxnLst/>
              <a:rect l="l" t="t" r="r" b="b"/>
              <a:pathLst>
                <a:path w="17145" h="8889">
                  <a:moveTo>
                    <a:pt x="0" y="0"/>
                  </a:moveTo>
                  <a:lnTo>
                    <a:pt x="0" y="8335"/>
                  </a:lnTo>
                  <a:lnTo>
                    <a:pt x="16642" y="0"/>
                  </a:lnTo>
                  <a:lnTo>
                    <a:pt x="0" y="0"/>
                  </a:lnTo>
                </a:path>
              </a:pathLst>
            </a:custGeom>
            <a:ln w="83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361743" y="4897180"/>
              <a:ext cx="8890" cy="207010"/>
            </a:xfrm>
            <a:custGeom>
              <a:avLst/>
              <a:gdLst/>
              <a:ahLst/>
              <a:cxnLst/>
              <a:rect l="l" t="t" r="r" b="b"/>
              <a:pathLst>
                <a:path w="8889" h="207010">
                  <a:moveTo>
                    <a:pt x="0" y="206715"/>
                  </a:moveTo>
                  <a:lnTo>
                    <a:pt x="0" y="6665"/>
                  </a:lnTo>
                  <a:lnTo>
                    <a:pt x="8320" y="0"/>
                  </a:lnTo>
                  <a:lnTo>
                    <a:pt x="8320" y="200050"/>
                  </a:lnTo>
                  <a:lnTo>
                    <a:pt x="0" y="206715"/>
                  </a:lnTo>
                  <a:close/>
                </a:path>
              </a:pathLst>
            </a:custGeom>
            <a:solidFill>
              <a:srgbClr val="889F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361743" y="4897180"/>
              <a:ext cx="8890" cy="207010"/>
            </a:xfrm>
            <a:custGeom>
              <a:avLst/>
              <a:gdLst/>
              <a:ahLst/>
              <a:cxnLst/>
              <a:rect l="l" t="t" r="r" b="b"/>
              <a:pathLst>
                <a:path w="8889" h="207010">
                  <a:moveTo>
                    <a:pt x="8320" y="200050"/>
                  </a:moveTo>
                  <a:lnTo>
                    <a:pt x="8320" y="0"/>
                  </a:lnTo>
                  <a:lnTo>
                    <a:pt x="0" y="6665"/>
                  </a:lnTo>
                  <a:lnTo>
                    <a:pt x="0" y="206715"/>
                  </a:lnTo>
                  <a:lnTo>
                    <a:pt x="8320" y="200050"/>
                  </a:lnTo>
                </a:path>
              </a:pathLst>
            </a:custGeom>
            <a:ln w="83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370064" y="4890514"/>
              <a:ext cx="8890" cy="207010"/>
            </a:xfrm>
            <a:custGeom>
              <a:avLst/>
              <a:gdLst/>
              <a:ahLst/>
              <a:cxnLst/>
              <a:rect l="l" t="t" r="r" b="b"/>
              <a:pathLst>
                <a:path w="8889" h="207010">
                  <a:moveTo>
                    <a:pt x="0" y="206716"/>
                  </a:moveTo>
                  <a:lnTo>
                    <a:pt x="0" y="6666"/>
                  </a:lnTo>
                  <a:lnTo>
                    <a:pt x="8321" y="0"/>
                  </a:lnTo>
                  <a:lnTo>
                    <a:pt x="8321" y="200050"/>
                  </a:lnTo>
                  <a:lnTo>
                    <a:pt x="0" y="206716"/>
                  </a:lnTo>
                  <a:close/>
                </a:path>
              </a:pathLst>
            </a:custGeom>
            <a:solidFill>
              <a:srgbClr val="819B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003908" y="4670458"/>
              <a:ext cx="79054" cy="245879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370064" y="4890514"/>
              <a:ext cx="8890" cy="207010"/>
            </a:xfrm>
            <a:custGeom>
              <a:avLst/>
              <a:gdLst/>
              <a:ahLst/>
              <a:cxnLst/>
              <a:rect l="l" t="t" r="r" b="b"/>
              <a:pathLst>
                <a:path w="8889" h="207010">
                  <a:moveTo>
                    <a:pt x="8321" y="0"/>
                  </a:moveTo>
                  <a:lnTo>
                    <a:pt x="0" y="6666"/>
                  </a:lnTo>
                  <a:lnTo>
                    <a:pt x="0" y="206716"/>
                  </a:lnTo>
                  <a:lnTo>
                    <a:pt x="8321" y="200050"/>
                  </a:lnTo>
                  <a:lnTo>
                    <a:pt x="8321" y="0"/>
                  </a:lnTo>
                </a:path>
              </a:pathLst>
            </a:custGeom>
            <a:ln w="83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378385" y="4883848"/>
              <a:ext cx="8890" cy="207010"/>
            </a:xfrm>
            <a:custGeom>
              <a:avLst/>
              <a:gdLst/>
              <a:ahLst/>
              <a:cxnLst/>
              <a:rect l="l" t="t" r="r" b="b"/>
              <a:pathLst>
                <a:path w="8889" h="207010">
                  <a:moveTo>
                    <a:pt x="0" y="206716"/>
                  </a:moveTo>
                  <a:lnTo>
                    <a:pt x="0" y="6666"/>
                  </a:lnTo>
                  <a:lnTo>
                    <a:pt x="8321" y="0"/>
                  </a:lnTo>
                  <a:lnTo>
                    <a:pt x="8321" y="22779"/>
                  </a:lnTo>
                  <a:lnTo>
                    <a:pt x="7" y="28328"/>
                  </a:lnTo>
                  <a:lnTo>
                    <a:pt x="7" y="186710"/>
                  </a:lnTo>
                  <a:lnTo>
                    <a:pt x="8321" y="186710"/>
                  </a:lnTo>
                  <a:lnTo>
                    <a:pt x="8321" y="200050"/>
                  </a:lnTo>
                  <a:lnTo>
                    <a:pt x="0" y="206716"/>
                  </a:lnTo>
                  <a:close/>
                </a:path>
                <a:path w="8889" h="207010">
                  <a:moveTo>
                    <a:pt x="8321" y="186710"/>
                  </a:moveTo>
                  <a:lnTo>
                    <a:pt x="7" y="186710"/>
                  </a:lnTo>
                  <a:lnTo>
                    <a:pt x="8321" y="182545"/>
                  </a:lnTo>
                  <a:lnTo>
                    <a:pt x="8321" y="186710"/>
                  </a:lnTo>
                  <a:close/>
                </a:path>
              </a:pathLst>
            </a:custGeom>
            <a:solidFill>
              <a:srgbClr val="7A97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378385" y="4883848"/>
              <a:ext cx="8890" cy="207010"/>
            </a:xfrm>
            <a:custGeom>
              <a:avLst/>
              <a:gdLst/>
              <a:ahLst/>
              <a:cxnLst/>
              <a:rect l="l" t="t" r="r" b="b"/>
              <a:pathLst>
                <a:path w="8889" h="207010">
                  <a:moveTo>
                    <a:pt x="8321" y="0"/>
                  </a:moveTo>
                  <a:lnTo>
                    <a:pt x="0" y="6666"/>
                  </a:lnTo>
                  <a:lnTo>
                    <a:pt x="0" y="206716"/>
                  </a:lnTo>
                  <a:lnTo>
                    <a:pt x="8321" y="200050"/>
                  </a:lnTo>
                  <a:lnTo>
                    <a:pt x="8321" y="186710"/>
                  </a:lnTo>
                  <a:lnTo>
                    <a:pt x="7" y="186710"/>
                  </a:lnTo>
                  <a:lnTo>
                    <a:pt x="7" y="28328"/>
                  </a:lnTo>
                  <a:lnTo>
                    <a:pt x="8321" y="22779"/>
                  </a:lnTo>
                  <a:lnTo>
                    <a:pt x="8321" y="0"/>
                  </a:lnTo>
                </a:path>
                <a:path w="8889" h="207010">
                  <a:moveTo>
                    <a:pt x="8321" y="186710"/>
                  </a:moveTo>
                  <a:lnTo>
                    <a:pt x="8321" y="182545"/>
                  </a:lnTo>
                  <a:lnTo>
                    <a:pt x="7" y="186710"/>
                  </a:lnTo>
                  <a:lnTo>
                    <a:pt x="8321" y="186710"/>
                  </a:lnTo>
                </a:path>
              </a:pathLst>
            </a:custGeom>
            <a:ln w="83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386707" y="4877182"/>
              <a:ext cx="8890" cy="207010"/>
            </a:xfrm>
            <a:custGeom>
              <a:avLst/>
              <a:gdLst/>
              <a:ahLst/>
              <a:cxnLst/>
              <a:rect l="l" t="t" r="r" b="b"/>
              <a:pathLst>
                <a:path w="8889" h="207010">
                  <a:moveTo>
                    <a:pt x="0" y="29446"/>
                  </a:moveTo>
                  <a:lnTo>
                    <a:pt x="0" y="6666"/>
                  </a:lnTo>
                  <a:lnTo>
                    <a:pt x="8321" y="0"/>
                  </a:lnTo>
                  <a:lnTo>
                    <a:pt x="8321" y="23892"/>
                  </a:lnTo>
                  <a:lnTo>
                    <a:pt x="0" y="29446"/>
                  </a:lnTo>
                  <a:close/>
                </a:path>
                <a:path w="8889" h="207010">
                  <a:moveTo>
                    <a:pt x="0" y="206716"/>
                  </a:moveTo>
                  <a:lnTo>
                    <a:pt x="0" y="189211"/>
                  </a:lnTo>
                  <a:lnTo>
                    <a:pt x="8321" y="185042"/>
                  </a:lnTo>
                  <a:lnTo>
                    <a:pt x="8321" y="200050"/>
                  </a:lnTo>
                  <a:lnTo>
                    <a:pt x="0" y="206716"/>
                  </a:lnTo>
                  <a:close/>
                </a:path>
              </a:pathLst>
            </a:custGeom>
            <a:solidFill>
              <a:srgbClr val="7292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386707" y="4877182"/>
              <a:ext cx="8890" cy="207010"/>
            </a:xfrm>
            <a:custGeom>
              <a:avLst/>
              <a:gdLst/>
              <a:ahLst/>
              <a:cxnLst/>
              <a:rect l="l" t="t" r="r" b="b"/>
              <a:pathLst>
                <a:path w="8889" h="207010">
                  <a:moveTo>
                    <a:pt x="8321" y="0"/>
                  </a:moveTo>
                  <a:lnTo>
                    <a:pt x="0" y="6666"/>
                  </a:lnTo>
                  <a:lnTo>
                    <a:pt x="0" y="29446"/>
                  </a:lnTo>
                  <a:lnTo>
                    <a:pt x="8321" y="23892"/>
                  </a:lnTo>
                  <a:lnTo>
                    <a:pt x="8321" y="0"/>
                  </a:lnTo>
                </a:path>
                <a:path w="8889" h="207010">
                  <a:moveTo>
                    <a:pt x="8321" y="193376"/>
                  </a:moveTo>
                  <a:lnTo>
                    <a:pt x="0" y="193376"/>
                  </a:lnTo>
                  <a:lnTo>
                    <a:pt x="0" y="206716"/>
                  </a:lnTo>
                  <a:lnTo>
                    <a:pt x="8321" y="200050"/>
                  </a:lnTo>
                  <a:lnTo>
                    <a:pt x="8321" y="193376"/>
                  </a:lnTo>
                </a:path>
                <a:path w="8889" h="207010">
                  <a:moveTo>
                    <a:pt x="8321" y="185042"/>
                  </a:moveTo>
                  <a:lnTo>
                    <a:pt x="0" y="189211"/>
                  </a:lnTo>
                  <a:lnTo>
                    <a:pt x="0" y="193376"/>
                  </a:lnTo>
                  <a:lnTo>
                    <a:pt x="8321" y="193376"/>
                  </a:lnTo>
                  <a:lnTo>
                    <a:pt x="8321" y="185042"/>
                  </a:lnTo>
                </a:path>
              </a:pathLst>
            </a:custGeom>
            <a:ln w="83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395029" y="4870515"/>
              <a:ext cx="8890" cy="207010"/>
            </a:xfrm>
            <a:custGeom>
              <a:avLst/>
              <a:gdLst/>
              <a:ahLst/>
              <a:cxnLst/>
              <a:rect l="l" t="t" r="r" b="b"/>
              <a:pathLst>
                <a:path w="8889" h="207010">
                  <a:moveTo>
                    <a:pt x="0" y="30558"/>
                  </a:moveTo>
                  <a:lnTo>
                    <a:pt x="0" y="6666"/>
                  </a:lnTo>
                  <a:lnTo>
                    <a:pt x="8321" y="0"/>
                  </a:lnTo>
                  <a:lnTo>
                    <a:pt x="8321" y="25005"/>
                  </a:lnTo>
                  <a:lnTo>
                    <a:pt x="0" y="30558"/>
                  </a:lnTo>
                  <a:close/>
                </a:path>
                <a:path w="8889" h="207010">
                  <a:moveTo>
                    <a:pt x="0" y="206716"/>
                  </a:moveTo>
                  <a:lnTo>
                    <a:pt x="0" y="191708"/>
                  </a:lnTo>
                  <a:lnTo>
                    <a:pt x="8321" y="187539"/>
                  </a:lnTo>
                  <a:lnTo>
                    <a:pt x="8321" y="200050"/>
                  </a:lnTo>
                  <a:lnTo>
                    <a:pt x="0" y="206716"/>
                  </a:lnTo>
                  <a:close/>
                </a:path>
              </a:pathLst>
            </a:custGeom>
            <a:solidFill>
              <a:srgbClr val="6B8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395029" y="4870516"/>
              <a:ext cx="8890" cy="207010"/>
            </a:xfrm>
            <a:custGeom>
              <a:avLst/>
              <a:gdLst/>
              <a:ahLst/>
              <a:cxnLst/>
              <a:rect l="l" t="t" r="r" b="b"/>
              <a:pathLst>
                <a:path w="8889" h="207010">
                  <a:moveTo>
                    <a:pt x="8321" y="0"/>
                  </a:moveTo>
                  <a:lnTo>
                    <a:pt x="0" y="6666"/>
                  </a:lnTo>
                  <a:lnTo>
                    <a:pt x="0" y="30558"/>
                  </a:lnTo>
                  <a:lnTo>
                    <a:pt x="8321" y="25005"/>
                  </a:lnTo>
                  <a:lnTo>
                    <a:pt x="8321" y="0"/>
                  </a:lnTo>
                </a:path>
                <a:path w="8889" h="207010">
                  <a:moveTo>
                    <a:pt x="8321" y="200042"/>
                  </a:moveTo>
                  <a:lnTo>
                    <a:pt x="0" y="200042"/>
                  </a:lnTo>
                  <a:lnTo>
                    <a:pt x="0" y="206716"/>
                  </a:lnTo>
                  <a:lnTo>
                    <a:pt x="8321" y="200050"/>
                  </a:lnTo>
                </a:path>
                <a:path w="8889" h="207010">
                  <a:moveTo>
                    <a:pt x="8321" y="187539"/>
                  </a:moveTo>
                  <a:lnTo>
                    <a:pt x="0" y="191708"/>
                  </a:lnTo>
                  <a:lnTo>
                    <a:pt x="0" y="200042"/>
                  </a:lnTo>
                  <a:lnTo>
                    <a:pt x="8321" y="200042"/>
                  </a:lnTo>
                  <a:lnTo>
                    <a:pt x="8321" y="187539"/>
                  </a:lnTo>
                </a:path>
              </a:pathLst>
            </a:custGeom>
            <a:ln w="83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403351" y="5053886"/>
              <a:ext cx="8890" cy="17145"/>
            </a:xfrm>
            <a:custGeom>
              <a:avLst/>
              <a:gdLst/>
              <a:ahLst/>
              <a:cxnLst/>
              <a:rect l="l" t="t" r="r" b="b"/>
              <a:pathLst>
                <a:path w="8889" h="17145">
                  <a:moveTo>
                    <a:pt x="0" y="16672"/>
                  </a:moveTo>
                  <a:lnTo>
                    <a:pt x="0" y="4168"/>
                  </a:lnTo>
                  <a:lnTo>
                    <a:pt x="8321" y="0"/>
                  </a:lnTo>
                  <a:lnTo>
                    <a:pt x="0" y="16672"/>
                  </a:lnTo>
                  <a:close/>
                </a:path>
              </a:pathLst>
            </a:custGeom>
            <a:solidFill>
              <a:srgbClr val="648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403351" y="4870508"/>
              <a:ext cx="635" cy="200660"/>
            </a:xfrm>
            <a:custGeom>
              <a:avLst/>
              <a:gdLst/>
              <a:ahLst/>
              <a:cxnLst/>
              <a:rect l="l" t="t" r="r" b="b"/>
              <a:pathLst>
                <a:path w="635" h="200660">
                  <a:moveTo>
                    <a:pt x="9" y="0"/>
                  </a:moveTo>
                  <a:lnTo>
                    <a:pt x="0" y="25012"/>
                  </a:lnTo>
                  <a:lnTo>
                    <a:pt x="9" y="0"/>
                  </a:lnTo>
                </a:path>
                <a:path w="635" h="200660">
                  <a:moveTo>
                    <a:pt x="0" y="200050"/>
                  </a:moveTo>
                </a:path>
              </a:pathLst>
            </a:custGeom>
            <a:ln w="83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336775" y="4862164"/>
              <a:ext cx="79060" cy="241731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333652" y="4855921"/>
              <a:ext cx="71120" cy="241935"/>
            </a:xfrm>
            <a:custGeom>
              <a:avLst/>
              <a:gdLst/>
              <a:ahLst/>
              <a:cxnLst/>
              <a:rect l="l" t="t" r="r" b="b"/>
              <a:pathLst>
                <a:path w="71120" h="241935">
                  <a:moveTo>
                    <a:pt x="22365" y="241724"/>
                  </a:moveTo>
                  <a:lnTo>
                    <a:pt x="0" y="227658"/>
                  </a:lnTo>
                  <a:lnTo>
                    <a:pt x="0" y="28131"/>
                  </a:lnTo>
                  <a:lnTo>
                    <a:pt x="46810" y="0"/>
                  </a:lnTo>
                  <a:lnTo>
                    <a:pt x="69176" y="14065"/>
                  </a:lnTo>
                  <a:lnTo>
                    <a:pt x="69176" y="39071"/>
                  </a:lnTo>
                  <a:lnTo>
                    <a:pt x="39529" y="55221"/>
                  </a:lnTo>
                  <a:lnTo>
                    <a:pt x="39529" y="193275"/>
                  </a:lnTo>
                  <a:lnTo>
                    <a:pt x="53052" y="184419"/>
                  </a:lnTo>
                  <a:lnTo>
                    <a:pt x="70736" y="192233"/>
                  </a:lnTo>
                  <a:lnTo>
                    <a:pt x="69176" y="215155"/>
                  </a:lnTo>
                  <a:lnTo>
                    <a:pt x="22365" y="2417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333652" y="4855921"/>
              <a:ext cx="71120" cy="241935"/>
            </a:xfrm>
            <a:custGeom>
              <a:avLst/>
              <a:gdLst/>
              <a:ahLst/>
              <a:cxnLst/>
              <a:rect l="l" t="t" r="r" b="b"/>
              <a:pathLst>
                <a:path w="71120" h="241935">
                  <a:moveTo>
                    <a:pt x="53052" y="184419"/>
                  </a:moveTo>
                  <a:lnTo>
                    <a:pt x="39529" y="193275"/>
                  </a:lnTo>
                  <a:lnTo>
                    <a:pt x="39529" y="55221"/>
                  </a:lnTo>
                  <a:lnTo>
                    <a:pt x="69176" y="39071"/>
                  </a:lnTo>
                  <a:lnTo>
                    <a:pt x="69176" y="14065"/>
                  </a:lnTo>
                  <a:lnTo>
                    <a:pt x="46810" y="0"/>
                  </a:lnTo>
                  <a:lnTo>
                    <a:pt x="0" y="28131"/>
                  </a:lnTo>
                  <a:lnTo>
                    <a:pt x="0" y="227658"/>
                  </a:lnTo>
                  <a:lnTo>
                    <a:pt x="22365" y="241724"/>
                  </a:lnTo>
                  <a:lnTo>
                    <a:pt x="69176" y="215155"/>
                  </a:lnTo>
                  <a:lnTo>
                    <a:pt x="70736" y="192233"/>
                  </a:lnTo>
                  <a:lnTo>
                    <a:pt x="53052" y="184419"/>
                  </a:lnTo>
                  <a:close/>
                </a:path>
              </a:pathLst>
            </a:custGeom>
            <a:ln w="78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002334" y="4663688"/>
              <a:ext cx="71120" cy="241300"/>
            </a:xfrm>
            <a:custGeom>
              <a:avLst/>
              <a:gdLst/>
              <a:ahLst/>
              <a:cxnLst/>
              <a:rect l="l" t="t" r="r" b="b"/>
              <a:pathLst>
                <a:path w="71120" h="241300">
                  <a:moveTo>
                    <a:pt x="22365" y="241203"/>
                  </a:moveTo>
                  <a:lnTo>
                    <a:pt x="0" y="227658"/>
                  </a:lnTo>
                  <a:lnTo>
                    <a:pt x="0" y="27610"/>
                  </a:lnTo>
                  <a:lnTo>
                    <a:pt x="47331" y="0"/>
                  </a:lnTo>
                  <a:lnTo>
                    <a:pt x="69176" y="14065"/>
                  </a:lnTo>
                  <a:lnTo>
                    <a:pt x="69176" y="39071"/>
                  </a:lnTo>
                  <a:lnTo>
                    <a:pt x="39529" y="55221"/>
                  </a:lnTo>
                  <a:lnTo>
                    <a:pt x="39529" y="193275"/>
                  </a:lnTo>
                  <a:lnTo>
                    <a:pt x="53052" y="184419"/>
                  </a:lnTo>
                  <a:lnTo>
                    <a:pt x="70736" y="192233"/>
                  </a:lnTo>
                  <a:lnTo>
                    <a:pt x="69176" y="215155"/>
                  </a:lnTo>
                  <a:lnTo>
                    <a:pt x="22365" y="2412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002334" y="4663688"/>
              <a:ext cx="71120" cy="241300"/>
            </a:xfrm>
            <a:custGeom>
              <a:avLst/>
              <a:gdLst/>
              <a:ahLst/>
              <a:cxnLst/>
              <a:rect l="l" t="t" r="r" b="b"/>
              <a:pathLst>
                <a:path w="71120" h="241300">
                  <a:moveTo>
                    <a:pt x="53052" y="184419"/>
                  </a:moveTo>
                  <a:lnTo>
                    <a:pt x="39529" y="193275"/>
                  </a:lnTo>
                  <a:lnTo>
                    <a:pt x="39529" y="55221"/>
                  </a:lnTo>
                  <a:lnTo>
                    <a:pt x="69176" y="39071"/>
                  </a:lnTo>
                  <a:lnTo>
                    <a:pt x="69176" y="14065"/>
                  </a:lnTo>
                  <a:lnTo>
                    <a:pt x="47331" y="0"/>
                  </a:lnTo>
                  <a:lnTo>
                    <a:pt x="0" y="27610"/>
                  </a:lnTo>
                  <a:lnTo>
                    <a:pt x="0" y="227658"/>
                  </a:lnTo>
                  <a:lnTo>
                    <a:pt x="22365" y="241203"/>
                  </a:lnTo>
                  <a:lnTo>
                    <a:pt x="69176" y="215155"/>
                  </a:lnTo>
                  <a:lnTo>
                    <a:pt x="70736" y="192233"/>
                  </a:lnTo>
                  <a:lnTo>
                    <a:pt x="53052" y="184419"/>
                  </a:lnTo>
                  <a:close/>
                </a:path>
              </a:pathLst>
            </a:custGeom>
            <a:ln w="78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436648" y="4912177"/>
              <a:ext cx="24960" cy="33349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436648" y="5053884"/>
              <a:ext cx="24960" cy="33336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991932" y="4445407"/>
              <a:ext cx="799465" cy="681355"/>
            </a:xfrm>
            <a:custGeom>
              <a:avLst/>
              <a:gdLst/>
              <a:ahLst/>
              <a:cxnLst/>
              <a:rect l="l" t="t" r="r" b="b"/>
              <a:pathLst>
                <a:path w="799465" h="681354">
                  <a:moveTo>
                    <a:pt x="492555" y="680891"/>
                  </a:moveTo>
                  <a:lnTo>
                    <a:pt x="404134" y="629317"/>
                  </a:lnTo>
                  <a:lnTo>
                    <a:pt x="364085" y="652239"/>
                  </a:lnTo>
                  <a:lnTo>
                    <a:pt x="341720" y="638173"/>
                  </a:lnTo>
                  <a:lnTo>
                    <a:pt x="341720" y="592849"/>
                  </a:lnTo>
                  <a:lnTo>
                    <a:pt x="73857" y="436562"/>
                  </a:lnTo>
                  <a:lnTo>
                    <a:pt x="32767" y="459484"/>
                  </a:lnTo>
                  <a:lnTo>
                    <a:pt x="10402" y="445939"/>
                  </a:lnTo>
                  <a:lnTo>
                    <a:pt x="10402" y="399574"/>
                  </a:lnTo>
                  <a:lnTo>
                    <a:pt x="0" y="393323"/>
                  </a:lnTo>
                  <a:lnTo>
                    <a:pt x="0" y="173999"/>
                  </a:lnTo>
                  <a:lnTo>
                    <a:pt x="70216" y="214634"/>
                  </a:lnTo>
                  <a:lnTo>
                    <a:pt x="70216" y="205778"/>
                  </a:lnTo>
                  <a:lnTo>
                    <a:pt x="435342" y="0"/>
                  </a:lnTo>
                  <a:lnTo>
                    <a:pt x="798907" y="208904"/>
                  </a:lnTo>
                  <a:lnTo>
                    <a:pt x="798907" y="431353"/>
                  </a:lnTo>
                  <a:lnTo>
                    <a:pt x="492555" y="608478"/>
                  </a:lnTo>
                  <a:lnTo>
                    <a:pt x="492555" y="6808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991932" y="4445407"/>
              <a:ext cx="799465" cy="681355"/>
            </a:xfrm>
            <a:custGeom>
              <a:avLst/>
              <a:gdLst/>
              <a:ahLst/>
              <a:cxnLst/>
              <a:rect l="l" t="t" r="r" b="b"/>
              <a:pathLst>
                <a:path w="799465" h="681354">
                  <a:moveTo>
                    <a:pt x="798907" y="431353"/>
                  </a:moveTo>
                  <a:lnTo>
                    <a:pt x="798907" y="208904"/>
                  </a:lnTo>
                  <a:lnTo>
                    <a:pt x="435342" y="0"/>
                  </a:lnTo>
                  <a:lnTo>
                    <a:pt x="70216" y="205778"/>
                  </a:lnTo>
                  <a:lnTo>
                    <a:pt x="70216" y="214634"/>
                  </a:lnTo>
                  <a:lnTo>
                    <a:pt x="0" y="173999"/>
                  </a:lnTo>
                  <a:lnTo>
                    <a:pt x="0" y="393323"/>
                  </a:lnTo>
                  <a:lnTo>
                    <a:pt x="10402" y="399574"/>
                  </a:lnTo>
                  <a:lnTo>
                    <a:pt x="10402" y="445939"/>
                  </a:lnTo>
                  <a:lnTo>
                    <a:pt x="32767" y="459484"/>
                  </a:lnTo>
                  <a:lnTo>
                    <a:pt x="73857" y="436562"/>
                  </a:lnTo>
                  <a:lnTo>
                    <a:pt x="341720" y="592849"/>
                  </a:lnTo>
                  <a:lnTo>
                    <a:pt x="341720" y="638173"/>
                  </a:lnTo>
                  <a:lnTo>
                    <a:pt x="364085" y="652239"/>
                  </a:lnTo>
                  <a:lnTo>
                    <a:pt x="404134" y="629317"/>
                  </a:lnTo>
                  <a:lnTo>
                    <a:pt x="492555" y="680891"/>
                  </a:lnTo>
                  <a:lnTo>
                    <a:pt x="492555" y="608478"/>
                  </a:lnTo>
                  <a:lnTo>
                    <a:pt x="798907" y="431353"/>
                  </a:lnTo>
                  <a:close/>
                </a:path>
              </a:pathLst>
            </a:custGeom>
            <a:ln w="7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/>
          <p:nvPr/>
        </p:nvSpPr>
        <p:spPr>
          <a:xfrm>
            <a:off x="5762570" y="5203921"/>
            <a:ext cx="1273251" cy="100025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4" name="object 74"/>
          <p:cNvGrpSpPr/>
          <p:nvPr/>
        </p:nvGrpSpPr>
        <p:grpSpPr>
          <a:xfrm>
            <a:off x="4645072" y="2265710"/>
            <a:ext cx="939165" cy="879475"/>
            <a:chOff x="4645072" y="2265710"/>
            <a:chExt cx="939165" cy="879475"/>
          </a:xfrm>
        </p:grpSpPr>
        <p:sp>
          <p:nvSpPr>
            <p:cNvPr id="75" name="object 75"/>
            <p:cNvSpPr/>
            <p:nvPr/>
          </p:nvSpPr>
          <p:spPr>
            <a:xfrm>
              <a:off x="4701508" y="2440754"/>
              <a:ext cx="524298" cy="441766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655740" y="2569954"/>
              <a:ext cx="349529" cy="358419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648977" y="2568396"/>
              <a:ext cx="349885" cy="360045"/>
            </a:xfrm>
            <a:custGeom>
              <a:avLst/>
              <a:gdLst/>
              <a:ahLst/>
              <a:cxnLst/>
              <a:rect l="l" t="t" r="r" b="b"/>
              <a:pathLst>
                <a:path w="349885" h="360044">
                  <a:moveTo>
                    <a:pt x="349522" y="359981"/>
                  </a:moveTo>
                  <a:lnTo>
                    <a:pt x="0" y="155765"/>
                  </a:lnTo>
                  <a:lnTo>
                    <a:pt x="0" y="0"/>
                  </a:lnTo>
                  <a:lnTo>
                    <a:pt x="349522" y="200568"/>
                  </a:lnTo>
                  <a:lnTo>
                    <a:pt x="349522" y="35998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648977" y="2568396"/>
              <a:ext cx="349885" cy="360045"/>
            </a:xfrm>
            <a:custGeom>
              <a:avLst/>
              <a:gdLst/>
              <a:ahLst/>
              <a:cxnLst/>
              <a:rect l="l" t="t" r="r" b="b"/>
              <a:pathLst>
                <a:path w="349885" h="360044">
                  <a:moveTo>
                    <a:pt x="349522" y="359981"/>
                  </a:moveTo>
                  <a:lnTo>
                    <a:pt x="0" y="155765"/>
                  </a:lnTo>
                  <a:lnTo>
                    <a:pt x="0" y="0"/>
                  </a:lnTo>
                  <a:lnTo>
                    <a:pt x="349522" y="200568"/>
                  </a:lnTo>
                  <a:lnTo>
                    <a:pt x="349522" y="359981"/>
                  </a:lnTo>
                  <a:close/>
                </a:path>
              </a:pathLst>
            </a:custGeom>
            <a:ln w="4164">
              <a:solidFill>
                <a:srgbClr val="6AA7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664071" y="2603292"/>
              <a:ext cx="99860" cy="166712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719193" y="2642892"/>
              <a:ext cx="29845" cy="33655"/>
            </a:xfrm>
            <a:custGeom>
              <a:avLst/>
              <a:gdLst/>
              <a:ahLst/>
              <a:cxnLst/>
              <a:rect l="l" t="t" r="r" b="b"/>
              <a:pathLst>
                <a:path w="29845" h="33655">
                  <a:moveTo>
                    <a:pt x="26006" y="12502"/>
                  </a:moveTo>
                  <a:lnTo>
                    <a:pt x="24445" y="5210"/>
                  </a:lnTo>
                  <a:lnTo>
                    <a:pt x="17164" y="0"/>
                  </a:lnTo>
                  <a:lnTo>
                    <a:pt x="9362" y="1563"/>
                  </a:lnTo>
                </a:path>
                <a:path w="29845" h="33655">
                  <a:moveTo>
                    <a:pt x="9362" y="1563"/>
                  </a:moveTo>
                  <a:lnTo>
                    <a:pt x="2600" y="5210"/>
                  </a:lnTo>
                  <a:lnTo>
                    <a:pt x="0" y="14066"/>
                  </a:lnTo>
                  <a:lnTo>
                    <a:pt x="3640" y="20838"/>
                  </a:lnTo>
                </a:path>
                <a:path w="29845" h="33655">
                  <a:moveTo>
                    <a:pt x="3640" y="20838"/>
                  </a:moveTo>
                  <a:lnTo>
                    <a:pt x="5721" y="28653"/>
                  </a:lnTo>
                  <a:lnTo>
                    <a:pt x="13003" y="33341"/>
                  </a:lnTo>
                  <a:lnTo>
                    <a:pt x="20284" y="31778"/>
                  </a:lnTo>
                </a:path>
                <a:path w="29845" h="33655">
                  <a:moveTo>
                    <a:pt x="20284" y="31778"/>
                  </a:moveTo>
                  <a:lnTo>
                    <a:pt x="27046" y="28132"/>
                  </a:lnTo>
                  <a:lnTo>
                    <a:pt x="29646" y="19275"/>
                  </a:lnTo>
                  <a:lnTo>
                    <a:pt x="26006" y="12502"/>
                  </a:lnTo>
                </a:path>
              </a:pathLst>
            </a:custGeom>
            <a:ln w="41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724405" y="2719992"/>
              <a:ext cx="31202" cy="33336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719193" y="2716868"/>
              <a:ext cx="29845" cy="33020"/>
            </a:xfrm>
            <a:custGeom>
              <a:avLst/>
              <a:gdLst/>
              <a:ahLst/>
              <a:cxnLst/>
              <a:rect l="l" t="t" r="r" b="b"/>
              <a:pathLst>
                <a:path w="29845" h="33019">
                  <a:moveTo>
                    <a:pt x="26006" y="11982"/>
                  </a:moveTo>
                  <a:lnTo>
                    <a:pt x="24445" y="4689"/>
                  </a:lnTo>
                  <a:lnTo>
                    <a:pt x="17164" y="0"/>
                  </a:lnTo>
                  <a:lnTo>
                    <a:pt x="9362" y="1042"/>
                  </a:lnTo>
                </a:path>
                <a:path w="29845" h="33019">
                  <a:moveTo>
                    <a:pt x="9362" y="1042"/>
                  </a:moveTo>
                  <a:lnTo>
                    <a:pt x="2600" y="5210"/>
                  </a:lnTo>
                  <a:lnTo>
                    <a:pt x="0" y="13544"/>
                  </a:lnTo>
                  <a:lnTo>
                    <a:pt x="3640" y="20317"/>
                  </a:lnTo>
                </a:path>
                <a:path w="29845" h="33019">
                  <a:moveTo>
                    <a:pt x="3640" y="20317"/>
                  </a:moveTo>
                  <a:lnTo>
                    <a:pt x="5721" y="28132"/>
                  </a:lnTo>
                  <a:lnTo>
                    <a:pt x="13003" y="32820"/>
                  </a:lnTo>
                  <a:lnTo>
                    <a:pt x="20284" y="31778"/>
                  </a:lnTo>
                </a:path>
                <a:path w="29845" h="33019">
                  <a:moveTo>
                    <a:pt x="20284" y="31778"/>
                  </a:moveTo>
                  <a:lnTo>
                    <a:pt x="27046" y="27610"/>
                  </a:lnTo>
                  <a:lnTo>
                    <a:pt x="29646" y="19275"/>
                  </a:lnTo>
                  <a:lnTo>
                    <a:pt x="26006" y="11982"/>
                  </a:lnTo>
                </a:path>
              </a:pathLst>
            </a:custGeom>
            <a:ln w="41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772249" y="2661648"/>
              <a:ext cx="141477" cy="208381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771205" y="2654875"/>
              <a:ext cx="142875" cy="193675"/>
            </a:xfrm>
            <a:custGeom>
              <a:avLst/>
              <a:gdLst/>
              <a:ahLst/>
              <a:cxnLst/>
              <a:rect l="l" t="t" r="r" b="b"/>
              <a:pathLst>
                <a:path w="142875" h="193675">
                  <a:moveTo>
                    <a:pt x="0" y="125550"/>
                  </a:moveTo>
                  <a:lnTo>
                    <a:pt x="1040" y="0"/>
                  </a:lnTo>
                  <a:lnTo>
                    <a:pt x="28606" y="15107"/>
                  </a:lnTo>
                </a:path>
                <a:path w="142875" h="193675">
                  <a:moveTo>
                    <a:pt x="37968" y="147952"/>
                  </a:moveTo>
                  <a:lnTo>
                    <a:pt x="39009" y="22401"/>
                  </a:lnTo>
                  <a:lnTo>
                    <a:pt x="66576" y="38029"/>
                  </a:lnTo>
                </a:path>
                <a:path w="142875" h="193675">
                  <a:moveTo>
                    <a:pt x="75938" y="170874"/>
                  </a:moveTo>
                  <a:lnTo>
                    <a:pt x="76978" y="45323"/>
                  </a:lnTo>
                  <a:lnTo>
                    <a:pt x="104545" y="60431"/>
                  </a:lnTo>
                </a:path>
                <a:path w="142875" h="193675">
                  <a:moveTo>
                    <a:pt x="113907" y="193275"/>
                  </a:moveTo>
                  <a:lnTo>
                    <a:pt x="114947" y="67724"/>
                  </a:lnTo>
                  <a:lnTo>
                    <a:pt x="142513" y="82831"/>
                  </a:lnTo>
                </a:path>
              </a:pathLst>
            </a:custGeom>
            <a:ln w="4164">
              <a:solidFill>
                <a:srgbClr val="6AA7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4771205" y="2669982"/>
              <a:ext cx="142875" cy="193675"/>
            </a:xfrm>
            <a:custGeom>
              <a:avLst/>
              <a:gdLst/>
              <a:ahLst/>
              <a:cxnLst/>
              <a:rect l="l" t="t" r="r" b="b"/>
              <a:pathLst>
                <a:path w="142875" h="193675">
                  <a:moveTo>
                    <a:pt x="142513" y="67723"/>
                  </a:moveTo>
                  <a:lnTo>
                    <a:pt x="141993" y="193275"/>
                  </a:lnTo>
                  <a:lnTo>
                    <a:pt x="113907" y="178167"/>
                  </a:lnTo>
                </a:path>
                <a:path w="142875" h="193675">
                  <a:moveTo>
                    <a:pt x="104545" y="45323"/>
                  </a:moveTo>
                  <a:lnTo>
                    <a:pt x="104024" y="170874"/>
                  </a:lnTo>
                  <a:lnTo>
                    <a:pt x="75938" y="155766"/>
                  </a:lnTo>
                </a:path>
                <a:path w="142875" h="193675">
                  <a:moveTo>
                    <a:pt x="66576" y="22921"/>
                  </a:moveTo>
                  <a:lnTo>
                    <a:pt x="66056" y="148472"/>
                  </a:lnTo>
                  <a:lnTo>
                    <a:pt x="37968" y="132844"/>
                  </a:lnTo>
                </a:path>
                <a:path w="142875" h="193675">
                  <a:moveTo>
                    <a:pt x="28606" y="0"/>
                  </a:moveTo>
                  <a:lnTo>
                    <a:pt x="28086" y="125550"/>
                  </a:lnTo>
                  <a:lnTo>
                    <a:pt x="0" y="110443"/>
                  </a:lnTo>
                </a:path>
              </a:pathLst>
            </a:custGeom>
            <a:ln w="416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655740" y="2603292"/>
              <a:ext cx="54102" cy="179204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4897078" y="2736667"/>
              <a:ext cx="54097" cy="179191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4891354" y="2736144"/>
              <a:ext cx="50165" cy="171450"/>
            </a:xfrm>
            <a:custGeom>
              <a:avLst/>
              <a:gdLst/>
              <a:ahLst/>
              <a:cxnLst/>
              <a:rect l="l" t="t" r="r" b="b"/>
              <a:pathLst>
                <a:path w="50164" h="171450">
                  <a:moveTo>
                    <a:pt x="15603" y="171395"/>
                  </a:moveTo>
                  <a:lnTo>
                    <a:pt x="0" y="161496"/>
                  </a:lnTo>
                  <a:lnTo>
                    <a:pt x="0" y="19796"/>
                  </a:lnTo>
                  <a:lnTo>
                    <a:pt x="33287" y="0"/>
                  </a:lnTo>
                  <a:lnTo>
                    <a:pt x="48891" y="9898"/>
                  </a:lnTo>
                  <a:lnTo>
                    <a:pt x="48891" y="27610"/>
                  </a:lnTo>
                  <a:lnTo>
                    <a:pt x="28086" y="39592"/>
                  </a:lnTo>
                  <a:lnTo>
                    <a:pt x="28086" y="137532"/>
                  </a:lnTo>
                  <a:lnTo>
                    <a:pt x="37448" y="130760"/>
                  </a:lnTo>
                  <a:lnTo>
                    <a:pt x="49931" y="136490"/>
                  </a:lnTo>
                  <a:lnTo>
                    <a:pt x="48891" y="152640"/>
                  </a:lnTo>
                  <a:lnTo>
                    <a:pt x="15603" y="1713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4891354" y="2736144"/>
              <a:ext cx="50165" cy="171450"/>
            </a:xfrm>
            <a:custGeom>
              <a:avLst/>
              <a:gdLst/>
              <a:ahLst/>
              <a:cxnLst/>
              <a:rect l="l" t="t" r="r" b="b"/>
              <a:pathLst>
                <a:path w="50164" h="171450">
                  <a:moveTo>
                    <a:pt x="37448" y="130760"/>
                  </a:moveTo>
                  <a:lnTo>
                    <a:pt x="28086" y="137532"/>
                  </a:lnTo>
                  <a:lnTo>
                    <a:pt x="28086" y="39592"/>
                  </a:lnTo>
                  <a:lnTo>
                    <a:pt x="48891" y="27610"/>
                  </a:lnTo>
                  <a:lnTo>
                    <a:pt x="48891" y="9898"/>
                  </a:lnTo>
                  <a:lnTo>
                    <a:pt x="33287" y="0"/>
                  </a:lnTo>
                  <a:lnTo>
                    <a:pt x="0" y="19796"/>
                  </a:lnTo>
                  <a:lnTo>
                    <a:pt x="0" y="161496"/>
                  </a:lnTo>
                  <a:lnTo>
                    <a:pt x="15603" y="171395"/>
                  </a:lnTo>
                  <a:lnTo>
                    <a:pt x="48891" y="152640"/>
                  </a:lnTo>
                  <a:lnTo>
                    <a:pt x="49931" y="136490"/>
                  </a:lnTo>
                  <a:lnTo>
                    <a:pt x="37448" y="130760"/>
                  </a:lnTo>
                  <a:close/>
                </a:path>
              </a:pathLst>
            </a:custGeom>
            <a:ln w="78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4656258" y="2599653"/>
              <a:ext cx="50165" cy="171450"/>
            </a:xfrm>
            <a:custGeom>
              <a:avLst/>
              <a:gdLst/>
              <a:ahLst/>
              <a:cxnLst/>
              <a:rect l="l" t="t" r="r" b="b"/>
              <a:pathLst>
                <a:path w="50164" h="171450">
                  <a:moveTo>
                    <a:pt x="15603" y="171395"/>
                  </a:moveTo>
                  <a:lnTo>
                    <a:pt x="0" y="161496"/>
                  </a:lnTo>
                  <a:lnTo>
                    <a:pt x="0" y="19796"/>
                  </a:lnTo>
                  <a:lnTo>
                    <a:pt x="33287" y="0"/>
                  </a:lnTo>
                  <a:lnTo>
                    <a:pt x="48891" y="9898"/>
                  </a:lnTo>
                  <a:lnTo>
                    <a:pt x="48891" y="27610"/>
                  </a:lnTo>
                  <a:lnTo>
                    <a:pt x="28086" y="39592"/>
                  </a:lnTo>
                  <a:lnTo>
                    <a:pt x="28086" y="137532"/>
                  </a:lnTo>
                  <a:lnTo>
                    <a:pt x="37448" y="130759"/>
                  </a:lnTo>
                  <a:lnTo>
                    <a:pt x="49931" y="136490"/>
                  </a:lnTo>
                  <a:lnTo>
                    <a:pt x="48891" y="152640"/>
                  </a:lnTo>
                  <a:lnTo>
                    <a:pt x="15603" y="1713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656258" y="2599653"/>
              <a:ext cx="50165" cy="171450"/>
            </a:xfrm>
            <a:custGeom>
              <a:avLst/>
              <a:gdLst/>
              <a:ahLst/>
              <a:cxnLst/>
              <a:rect l="l" t="t" r="r" b="b"/>
              <a:pathLst>
                <a:path w="50164" h="171450">
                  <a:moveTo>
                    <a:pt x="37448" y="130759"/>
                  </a:moveTo>
                  <a:lnTo>
                    <a:pt x="28086" y="137532"/>
                  </a:lnTo>
                  <a:lnTo>
                    <a:pt x="28086" y="39592"/>
                  </a:lnTo>
                  <a:lnTo>
                    <a:pt x="48891" y="27610"/>
                  </a:lnTo>
                  <a:lnTo>
                    <a:pt x="48891" y="9898"/>
                  </a:lnTo>
                  <a:lnTo>
                    <a:pt x="33287" y="0"/>
                  </a:lnTo>
                  <a:lnTo>
                    <a:pt x="0" y="19796"/>
                  </a:lnTo>
                  <a:lnTo>
                    <a:pt x="0" y="161496"/>
                  </a:lnTo>
                  <a:lnTo>
                    <a:pt x="15603" y="171395"/>
                  </a:lnTo>
                  <a:lnTo>
                    <a:pt x="48891" y="152640"/>
                  </a:lnTo>
                  <a:lnTo>
                    <a:pt x="49931" y="136490"/>
                  </a:lnTo>
                  <a:lnTo>
                    <a:pt x="37448" y="130759"/>
                  </a:lnTo>
                  <a:close/>
                </a:path>
              </a:pathLst>
            </a:custGeom>
            <a:ln w="78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963651" y="2778336"/>
              <a:ext cx="24968" cy="25001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4963651" y="2878361"/>
              <a:ext cx="24968" cy="25001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4645072" y="2441024"/>
              <a:ext cx="938582" cy="658210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5013587" y="2786680"/>
              <a:ext cx="349529" cy="358406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5010982" y="2780946"/>
              <a:ext cx="349885" cy="360045"/>
            </a:xfrm>
            <a:custGeom>
              <a:avLst/>
              <a:gdLst/>
              <a:ahLst/>
              <a:cxnLst/>
              <a:rect l="l" t="t" r="r" b="b"/>
              <a:pathLst>
                <a:path w="349885" h="360044">
                  <a:moveTo>
                    <a:pt x="349522" y="359981"/>
                  </a:moveTo>
                  <a:lnTo>
                    <a:pt x="0" y="155766"/>
                  </a:lnTo>
                  <a:lnTo>
                    <a:pt x="0" y="0"/>
                  </a:lnTo>
                  <a:lnTo>
                    <a:pt x="349522" y="200568"/>
                  </a:lnTo>
                  <a:lnTo>
                    <a:pt x="349522" y="35998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5010982" y="2780946"/>
              <a:ext cx="349885" cy="360045"/>
            </a:xfrm>
            <a:custGeom>
              <a:avLst/>
              <a:gdLst/>
              <a:ahLst/>
              <a:cxnLst/>
              <a:rect l="l" t="t" r="r" b="b"/>
              <a:pathLst>
                <a:path w="349885" h="360044">
                  <a:moveTo>
                    <a:pt x="349522" y="359981"/>
                  </a:moveTo>
                  <a:lnTo>
                    <a:pt x="0" y="155766"/>
                  </a:lnTo>
                  <a:lnTo>
                    <a:pt x="0" y="0"/>
                  </a:lnTo>
                  <a:lnTo>
                    <a:pt x="349522" y="200568"/>
                  </a:lnTo>
                  <a:lnTo>
                    <a:pt x="349522" y="359981"/>
                  </a:lnTo>
                  <a:close/>
                </a:path>
              </a:pathLst>
            </a:custGeom>
            <a:ln w="4164">
              <a:solidFill>
                <a:srgbClr val="6AA7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5030237" y="2820009"/>
              <a:ext cx="94920" cy="160459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5081198" y="2855443"/>
              <a:ext cx="29845" cy="33655"/>
            </a:xfrm>
            <a:custGeom>
              <a:avLst/>
              <a:gdLst/>
              <a:ahLst/>
              <a:cxnLst/>
              <a:rect l="l" t="t" r="r" b="b"/>
              <a:pathLst>
                <a:path w="29845" h="33655">
                  <a:moveTo>
                    <a:pt x="26006" y="12502"/>
                  </a:moveTo>
                  <a:lnTo>
                    <a:pt x="24445" y="5209"/>
                  </a:lnTo>
                  <a:lnTo>
                    <a:pt x="17164" y="0"/>
                  </a:lnTo>
                  <a:lnTo>
                    <a:pt x="9362" y="1562"/>
                  </a:lnTo>
                </a:path>
                <a:path w="29845" h="33655">
                  <a:moveTo>
                    <a:pt x="9362" y="1562"/>
                  </a:moveTo>
                  <a:lnTo>
                    <a:pt x="2600" y="5209"/>
                  </a:lnTo>
                  <a:lnTo>
                    <a:pt x="0" y="14065"/>
                  </a:lnTo>
                  <a:lnTo>
                    <a:pt x="3640" y="20838"/>
                  </a:lnTo>
                </a:path>
                <a:path w="29845" h="33655">
                  <a:moveTo>
                    <a:pt x="3640" y="20838"/>
                  </a:moveTo>
                  <a:lnTo>
                    <a:pt x="5721" y="28652"/>
                  </a:lnTo>
                  <a:lnTo>
                    <a:pt x="13003" y="33341"/>
                  </a:lnTo>
                  <a:lnTo>
                    <a:pt x="20284" y="31778"/>
                  </a:lnTo>
                </a:path>
                <a:path w="29845" h="33655">
                  <a:moveTo>
                    <a:pt x="20284" y="31778"/>
                  </a:moveTo>
                  <a:lnTo>
                    <a:pt x="27046" y="28131"/>
                  </a:lnTo>
                  <a:lnTo>
                    <a:pt x="29646" y="19275"/>
                  </a:lnTo>
                  <a:lnTo>
                    <a:pt x="26006" y="12502"/>
                  </a:lnTo>
                </a:path>
              </a:pathLst>
            </a:custGeom>
            <a:ln w="41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5088492" y="2936705"/>
              <a:ext cx="24955" cy="28396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5081198" y="2929419"/>
              <a:ext cx="29845" cy="33020"/>
            </a:xfrm>
            <a:custGeom>
              <a:avLst/>
              <a:gdLst/>
              <a:ahLst/>
              <a:cxnLst/>
              <a:rect l="l" t="t" r="r" b="b"/>
              <a:pathLst>
                <a:path w="29845" h="33019">
                  <a:moveTo>
                    <a:pt x="26006" y="11982"/>
                  </a:moveTo>
                  <a:lnTo>
                    <a:pt x="24445" y="4688"/>
                  </a:lnTo>
                  <a:lnTo>
                    <a:pt x="17164" y="0"/>
                  </a:lnTo>
                  <a:lnTo>
                    <a:pt x="9362" y="1041"/>
                  </a:lnTo>
                </a:path>
                <a:path w="29845" h="33019">
                  <a:moveTo>
                    <a:pt x="9362" y="1041"/>
                  </a:moveTo>
                  <a:lnTo>
                    <a:pt x="2600" y="5209"/>
                  </a:lnTo>
                  <a:lnTo>
                    <a:pt x="0" y="13544"/>
                  </a:lnTo>
                  <a:lnTo>
                    <a:pt x="3640" y="20317"/>
                  </a:lnTo>
                </a:path>
                <a:path w="29845" h="33019">
                  <a:moveTo>
                    <a:pt x="3640" y="20317"/>
                  </a:moveTo>
                  <a:lnTo>
                    <a:pt x="5721" y="28131"/>
                  </a:lnTo>
                  <a:lnTo>
                    <a:pt x="13003" y="32820"/>
                  </a:lnTo>
                  <a:lnTo>
                    <a:pt x="20284" y="31778"/>
                  </a:lnTo>
                </a:path>
                <a:path w="29845" h="33019">
                  <a:moveTo>
                    <a:pt x="20284" y="31778"/>
                  </a:moveTo>
                  <a:lnTo>
                    <a:pt x="27046" y="27610"/>
                  </a:lnTo>
                  <a:lnTo>
                    <a:pt x="29646" y="19275"/>
                  </a:lnTo>
                  <a:lnTo>
                    <a:pt x="26006" y="11982"/>
                  </a:lnTo>
                </a:path>
              </a:pathLst>
            </a:custGeom>
            <a:ln w="41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5138416" y="2870030"/>
              <a:ext cx="141477" cy="208381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5133210" y="2867425"/>
              <a:ext cx="142875" cy="193675"/>
            </a:xfrm>
            <a:custGeom>
              <a:avLst/>
              <a:gdLst/>
              <a:ahLst/>
              <a:cxnLst/>
              <a:rect l="l" t="t" r="r" b="b"/>
              <a:pathLst>
                <a:path w="142875" h="193675">
                  <a:moveTo>
                    <a:pt x="0" y="125550"/>
                  </a:moveTo>
                  <a:lnTo>
                    <a:pt x="1040" y="0"/>
                  </a:lnTo>
                  <a:lnTo>
                    <a:pt x="28606" y="15107"/>
                  </a:lnTo>
                </a:path>
                <a:path w="142875" h="193675">
                  <a:moveTo>
                    <a:pt x="37968" y="147952"/>
                  </a:moveTo>
                  <a:lnTo>
                    <a:pt x="39009" y="22401"/>
                  </a:lnTo>
                  <a:lnTo>
                    <a:pt x="66575" y="38029"/>
                  </a:lnTo>
                </a:path>
                <a:path w="142875" h="193675">
                  <a:moveTo>
                    <a:pt x="75937" y="170874"/>
                  </a:moveTo>
                  <a:lnTo>
                    <a:pt x="76978" y="45323"/>
                  </a:lnTo>
                  <a:lnTo>
                    <a:pt x="104544" y="60431"/>
                  </a:lnTo>
                </a:path>
                <a:path w="142875" h="193675">
                  <a:moveTo>
                    <a:pt x="113906" y="193275"/>
                  </a:moveTo>
                  <a:lnTo>
                    <a:pt x="114946" y="67724"/>
                  </a:lnTo>
                  <a:lnTo>
                    <a:pt x="142513" y="82832"/>
                  </a:lnTo>
                </a:path>
              </a:pathLst>
            </a:custGeom>
            <a:ln w="4164">
              <a:solidFill>
                <a:srgbClr val="6AA7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5133210" y="2882533"/>
              <a:ext cx="142875" cy="193675"/>
            </a:xfrm>
            <a:custGeom>
              <a:avLst/>
              <a:gdLst/>
              <a:ahLst/>
              <a:cxnLst/>
              <a:rect l="l" t="t" r="r" b="b"/>
              <a:pathLst>
                <a:path w="142875" h="193675">
                  <a:moveTo>
                    <a:pt x="142513" y="67724"/>
                  </a:moveTo>
                  <a:lnTo>
                    <a:pt x="141993" y="193275"/>
                  </a:lnTo>
                  <a:lnTo>
                    <a:pt x="113906" y="178167"/>
                  </a:lnTo>
                </a:path>
                <a:path w="142875" h="193675">
                  <a:moveTo>
                    <a:pt x="104544" y="45323"/>
                  </a:moveTo>
                  <a:lnTo>
                    <a:pt x="104024" y="170874"/>
                  </a:lnTo>
                  <a:lnTo>
                    <a:pt x="75937" y="155766"/>
                  </a:lnTo>
                </a:path>
                <a:path w="142875" h="193675">
                  <a:moveTo>
                    <a:pt x="66575" y="22922"/>
                  </a:moveTo>
                  <a:lnTo>
                    <a:pt x="66055" y="148472"/>
                  </a:lnTo>
                  <a:lnTo>
                    <a:pt x="37968" y="132844"/>
                  </a:lnTo>
                </a:path>
                <a:path w="142875" h="193675">
                  <a:moveTo>
                    <a:pt x="28606" y="0"/>
                  </a:moveTo>
                  <a:lnTo>
                    <a:pt x="28086" y="125550"/>
                  </a:lnTo>
                  <a:lnTo>
                    <a:pt x="0" y="110443"/>
                  </a:lnTo>
                </a:path>
              </a:pathLst>
            </a:custGeom>
            <a:ln w="416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5021906" y="2820017"/>
              <a:ext cx="54097" cy="170860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5254926" y="2953380"/>
              <a:ext cx="54097" cy="170860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5253359" y="2948695"/>
              <a:ext cx="50165" cy="171450"/>
            </a:xfrm>
            <a:custGeom>
              <a:avLst/>
              <a:gdLst/>
              <a:ahLst/>
              <a:cxnLst/>
              <a:rect l="l" t="t" r="r" b="b"/>
              <a:pathLst>
                <a:path w="50164" h="171450">
                  <a:moveTo>
                    <a:pt x="15603" y="171395"/>
                  </a:moveTo>
                  <a:lnTo>
                    <a:pt x="0" y="161496"/>
                  </a:lnTo>
                  <a:lnTo>
                    <a:pt x="0" y="19796"/>
                  </a:lnTo>
                  <a:lnTo>
                    <a:pt x="33287" y="0"/>
                  </a:lnTo>
                  <a:lnTo>
                    <a:pt x="48891" y="9898"/>
                  </a:lnTo>
                  <a:lnTo>
                    <a:pt x="48891" y="27610"/>
                  </a:lnTo>
                  <a:lnTo>
                    <a:pt x="28086" y="39592"/>
                  </a:lnTo>
                  <a:lnTo>
                    <a:pt x="28086" y="137532"/>
                  </a:lnTo>
                  <a:lnTo>
                    <a:pt x="37448" y="130760"/>
                  </a:lnTo>
                  <a:lnTo>
                    <a:pt x="49931" y="136490"/>
                  </a:lnTo>
                  <a:lnTo>
                    <a:pt x="48891" y="152640"/>
                  </a:lnTo>
                  <a:lnTo>
                    <a:pt x="15603" y="1713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5253359" y="2948695"/>
              <a:ext cx="50165" cy="171450"/>
            </a:xfrm>
            <a:custGeom>
              <a:avLst/>
              <a:gdLst/>
              <a:ahLst/>
              <a:cxnLst/>
              <a:rect l="l" t="t" r="r" b="b"/>
              <a:pathLst>
                <a:path w="50164" h="171450">
                  <a:moveTo>
                    <a:pt x="37448" y="130760"/>
                  </a:moveTo>
                  <a:lnTo>
                    <a:pt x="28086" y="137532"/>
                  </a:lnTo>
                  <a:lnTo>
                    <a:pt x="28086" y="39592"/>
                  </a:lnTo>
                  <a:lnTo>
                    <a:pt x="48891" y="27610"/>
                  </a:lnTo>
                  <a:lnTo>
                    <a:pt x="48891" y="9898"/>
                  </a:lnTo>
                  <a:lnTo>
                    <a:pt x="33287" y="0"/>
                  </a:lnTo>
                  <a:lnTo>
                    <a:pt x="0" y="19796"/>
                  </a:lnTo>
                  <a:lnTo>
                    <a:pt x="0" y="161496"/>
                  </a:lnTo>
                  <a:lnTo>
                    <a:pt x="15603" y="171395"/>
                  </a:lnTo>
                  <a:lnTo>
                    <a:pt x="48891" y="152640"/>
                  </a:lnTo>
                  <a:lnTo>
                    <a:pt x="49931" y="136490"/>
                  </a:lnTo>
                  <a:lnTo>
                    <a:pt x="37448" y="130760"/>
                  </a:lnTo>
                  <a:close/>
                </a:path>
              </a:pathLst>
            </a:custGeom>
            <a:ln w="78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5018264" y="2812204"/>
              <a:ext cx="50165" cy="171450"/>
            </a:xfrm>
            <a:custGeom>
              <a:avLst/>
              <a:gdLst/>
              <a:ahLst/>
              <a:cxnLst/>
              <a:rect l="l" t="t" r="r" b="b"/>
              <a:pathLst>
                <a:path w="50164" h="171450">
                  <a:moveTo>
                    <a:pt x="15603" y="171395"/>
                  </a:moveTo>
                  <a:lnTo>
                    <a:pt x="0" y="161496"/>
                  </a:lnTo>
                  <a:lnTo>
                    <a:pt x="0" y="19796"/>
                  </a:lnTo>
                  <a:lnTo>
                    <a:pt x="33287" y="0"/>
                  </a:lnTo>
                  <a:lnTo>
                    <a:pt x="48890" y="9898"/>
                  </a:lnTo>
                  <a:lnTo>
                    <a:pt x="48890" y="27610"/>
                  </a:lnTo>
                  <a:lnTo>
                    <a:pt x="28086" y="39592"/>
                  </a:lnTo>
                  <a:lnTo>
                    <a:pt x="28086" y="137532"/>
                  </a:lnTo>
                  <a:lnTo>
                    <a:pt x="37448" y="130760"/>
                  </a:lnTo>
                  <a:lnTo>
                    <a:pt x="49931" y="136490"/>
                  </a:lnTo>
                  <a:lnTo>
                    <a:pt x="48890" y="152640"/>
                  </a:lnTo>
                  <a:lnTo>
                    <a:pt x="15603" y="1713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5018264" y="2812204"/>
              <a:ext cx="50165" cy="171450"/>
            </a:xfrm>
            <a:custGeom>
              <a:avLst/>
              <a:gdLst/>
              <a:ahLst/>
              <a:cxnLst/>
              <a:rect l="l" t="t" r="r" b="b"/>
              <a:pathLst>
                <a:path w="50164" h="171450">
                  <a:moveTo>
                    <a:pt x="37448" y="130760"/>
                  </a:moveTo>
                  <a:lnTo>
                    <a:pt x="28086" y="137532"/>
                  </a:lnTo>
                  <a:lnTo>
                    <a:pt x="28086" y="39592"/>
                  </a:lnTo>
                  <a:lnTo>
                    <a:pt x="48890" y="27610"/>
                  </a:lnTo>
                  <a:lnTo>
                    <a:pt x="48890" y="9898"/>
                  </a:lnTo>
                  <a:lnTo>
                    <a:pt x="33287" y="0"/>
                  </a:lnTo>
                  <a:lnTo>
                    <a:pt x="0" y="19796"/>
                  </a:lnTo>
                  <a:lnTo>
                    <a:pt x="0" y="161496"/>
                  </a:lnTo>
                  <a:lnTo>
                    <a:pt x="15603" y="171395"/>
                  </a:lnTo>
                  <a:lnTo>
                    <a:pt x="48890" y="152640"/>
                  </a:lnTo>
                  <a:lnTo>
                    <a:pt x="49931" y="136490"/>
                  </a:lnTo>
                  <a:lnTo>
                    <a:pt x="37448" y="130760"/>
                  </a:lnTo>
                  <a:close/>
                </a:path>
              </a:pathLst>
            </a:custGeom>
            <a:ln w="78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5329817" y="2995053"/>
              <a:ext cx="16643" cy="16670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329817" y="3095078"/>
              <a:ext cx="16643" cy="16670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4701508" y="2265710"/>
              <a:ext cx="880311" cy="879122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4655740" y="2394910"/>
              <a:ext cx="349529" cy="358419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4648977" y="2393354"/>
              <a:ext cx="349885" cy="360045"/>
            </a:xfrm>
            <a:custGeom>
              <a:avLst/>
              <a:gdLst/>
              <a:ahLst/>
              <a:cxnLst/>
              <a:rect l="l" t="t" r="r" b="b"/>
              <a:pathLst>
                <a:path w="349885" h="360044">
                  <a:moveTo>
                    <a:pt x="349522" y="359981"/>
                  </a:moveTo>
                  <a:lnTo>
                    <a:pt x="0" y="155766"/>
                  </a:lnTo>
                  <a:lnTo>
                    <a:pt x="0" y="0"/>
                  </a:lnTo>
                  <a:lnTo>
                    <a:pt x="349522" y="200568"/>
                  </a:lnTo>
                  <a:lnTo>
                    <a:pt x="349522" y="35998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4648977" y="2393354"/>
              <a:ext cx="349885" cy="360045"/>
            </a:xfrm>
            <a:custGeom>
              <a:avLst/>
              <a:gdLst/>
              <a:ahLst/>
              <a:cxnLst/>
              <a:rect l="l" t="t" r="r" b="b"/>
              <a:pathLst>
                <a:path w="349885" h="360044">
                  <a:moveTo>
                    <a:pt x="349522" y="359981"/>
                  </a:moveTo>
                  <a:lnTo>
                    <a:pt x="0" y="155766"/>
                  </a:lnTo>
                  <a:lnTo>
                    <a:pt x="0" y="0"/>
                  </a:lnTo>
                  <a:lnTo>
                    <a:pt x="349522" y="200568"/>
                  </a:lnTo>
                  <a:lnTo>
                    <a:pt x="349522" y="359981"/>
                  </a:lnTo>
                  <a:close/>
                </a:path>
              </a:pathLst>
            </a:custGeom>
            <a:ln w="4164">
              <a:solidFill>
                <a:srgbClr val="6AA7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4664071" y="2428247"/>
              <a:ext cx="99860" cy="166712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4719193" y="2467851"/>
              <a:ext cx="29845" cy="33655"/>
            </a:xfrm>
            <a:custGeom>
              <a:avLst/>
              <a:gdLst/>
              <a:ahLst/>
              <a:cxnLst/>
              <a:rect l="l" t="t" r="r" b="b"/>
              <a:pathLst>
                <a:path w="29845" h="33655">
                  <a:moveTo>
                    <a:pt x="26006" y="12502"/>
                  </a:moveTo>
                  <a:lnTo>
                    <a:pt x="24445" y="5209"/>
                  </a:lnTo>
                  <a:lnTo>
                    <a:pt x="17164" y="0"/>
                  </a:lnTo>
                  <a:lnTo>
                    <a:pt x="9362" y="1562"/>
                  </a:lnTo>
                </a:path>
                <a:path w="29845" h="33655">
                  <a:moveTo>
                    <a:pt x="9362" y="1562"/>
                  </a:moveTo>
                  <a:lnTo>
                    <a:pt x="2600" y="5209"/>
                  </a:lnTo>
                  <a:lnTo>
                    <a:pt x="0" y="14065"/>
                  </a:lnTo>
                  <a:lnTo>
                    <a:pt x="3640" y="20838"/>
                  </a:lnTo>
                </a:path>
                <a:path w="29845" h="33655">
                  <a:moveTo>
                    <a:pt x="3640" y="20838"/>
                  </a:moveTo>
                  <a:lnTo>
                    <a:pt x="5721" y="28652"/>
                  </a:lnTo>
                  <a:lnTo>
                    <a:pt x="13003" y="33341"/>
                  </a:lnTo>
                  <a:lnTo>
                    <a:pt x="20284" y="31777"/>
                  </a:lnTo>
                </a:path>
                <a:path w="29845" h="33655">
                  <a:moveTo>
                    <a:pt x="20284" y="31777"/>
                  </a:moveTo>
                  <a:lnTo>
                    <a:pt x="27046" y="28131"/>
                  </a:lnTo>
                  <a:lnTo>
                    <a:pt x="29646" y="19275"/>
                  </a:lnTo>
                  <a:lnTo>
                    <a:pt x="26006" y="12502"/>
                  </a:lnTo>
                </a:path>
              </a:pathLst>
            </a:custGeom>
            <a:ln w="41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4724405" y="2544948"/>
              <a:ext cx="31202" cy="33336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4719193" y="2541827"/>
              <a:ext cx="29845" cy="33020"/>
            </a:xfrm>
            <a:custGeom>
              <a:avLst/>
              <a:gdLst/>
              <a:ahLst/>
              <a:cxnLst/>
              <a:rect l="l" t="t" r="r" b="b"/>
              <a:pathLst>
                <a:path w="29845" h="33019">
                  <a:moveTo>
                    <a:pt x="26006" y="11982"/>
                  </a:moveTo>
                  <a:lnTo>
                    <a:pt x="24445" y="4688"/>
                  </a:lnTo>
                  <a:lnTo>
                    <a:pt x="17164" y="0"/>
                  </a:lnTo>
                  <a:lnTo>
                    <a:pt x="9362" y="1041"/>
                  </a:lnTo>
                </a:path>
                <a:path w="29845" h="33019">
                  <a:moveTo>
                    <a:pt x="9362" y="1041"/>
                  </a:moveTo>
                  <a:lnTo>
                    <a:pt x="2600" y="5209"/>
                  </a:lnTo>
                  <a:lnTo>
                    <a:pt x="0" y="13544"/>
                  </a:lnTo>
                  <a:lnTo>
                    <a:pt x="3640" y="20317"/>
                  </a:lnTo>
                </a:path>
                <a:path w="29845" h="33019">
                  <a:moveTo>
                    <a:pt x="3640" y="20317"/>
                  </a:moveTo>
                  <a:lnTo>
                    <a:pt x="5721" y="28131"/>
                  </a:lnTo>
                  <a:lnTo>
                    <a:pt x="13003" y="32820"/>
                  </a:lnTo>
                  <a:lnTo>
                    <a:pt x="20284" y="31778"/>
                  </a:lnTo>
                </a:path>
                <a:path w="29845" h="33019">
                  <a:moveTo>
                    <a:pt x="20284" y="31778"/>
                  </a:moveTo>
                  <a:lnTo>
                    <a:pt x="27046" y="27610"/>
                  </a:lnTo>
                  <a:lnTo>
                    <a:pt x="29646" y="19275"/>
                  </a:lnTo>
                  <a:lnTo>
                    <a:pt x="26006" y="11982"/>
                  </a:lnTo>
                </a:path>
              </a:pathLst>
            </a:custGeom>
            <a:ln w="41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4772249" y="2486604"/>
              <a:ext cx="141477" cy="208381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4771205" y="2479833"/>
              <a:ext cx="142875" cy="193675"/>
            </a:xfrm>
            <a:custGeom>
              <a:avLst/>
              <a:gdLst/>
              <a:ahLst/>
              <a:cxnLst/>
              <a:rect l="l" t="t" r="r" b="b"/>
              <a:pathLst>
                <a:path w="142875" h="193675">
                  <a:moveTo>
                    <a:pt x="0" y="125550"/>
                  </a:moveTo>
                  <a:lnTo>
                    <a:pt x="1040" y="0"/>
                  </a:lnTo>
                  <a:lnTo>
                    <a:pt x="28606" y="15107"/>
                  </a:lnTo>
                </a:path>
                <a:path w="142875" h="193675">
                  <a:moveTo>
                    <a:pt x="37968" y="147952"/>
                  </a:moveTo>
                  <a:lnTo>
                    <a:pt x="39009" y="22401"/>
                  </a:lnTo>
                  <a:lnTo>
                    <a:pt x="66576" y="38029"/>
                  </a:lnTo>
                </a:path>
                <a:path w="142875" h="193675">
                  <a:moveTo>
                    <a:pt x="75938" y="170874"/>
                  </a:moveTo>
                  <a:lnTo>
                    <a:pt x="76978" y="45323"/>
                  </a:lnTo>
                  <a:lnTo>
                    <a:pt x="104545" y="60430"/>
                  </a:lnTo>
                </a:path>
                <a:path w="142875" h="193675">
                  <a:moveTo>
                    <a:pt x="113907" y="193275"/>
                  </a:moveTo>
                  <a:lnTo>
                    <a:pt x="114947" y="67724"/>
                  </a:lnTo>
                  <a:lnTo>
                    <a:pt x="142513" y="82832"/>
                  </a:lnTo>
                </a:path>
              </a:pathLst>
            </a:custGeom>
            <a:ln w="4164">
              <a:solidFill>
                <a:srgbClr val="6AA7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4771205" y="2494940"/>
              <a:ext cx="142875" cy="193675"/>
            </a:xfrm>
            <a:custGeom>
              <a:avLst/>
              <a:gdLst/>
              <a:ahLst/>
              <a:cxnLst/>
              <a:rect l="l" t="t" r="r" b="b"/>
              <a:pathLst>
                <a:path w="142875" h="193675">
                  <a:moveTo>
                    <a:pt x="142513" y="67724"/>
                  </a:moveTo>
                  <a:lnTo>
                    <a:pt x="141993" y="193275"/>
                  </a:lnTo>
                  <a:lnTo>
                    <a:pt x="113907" y="178167"/>
                  </a:lnTo>
                </a:path>
                <a:path w="142875" h="193675">
                  <a:moveTo>
                    <a:pt x="104545" y="45322"/>
                  </a:moveTo>
                  <a:lnTo>
                    <a:pt x="104024" y="170873"/>
                  </a:lnTo>
                  <a:lnTo>
                    <a:pt x="75938" y="155766"/>
                  </a:lnTo>
                </a:path>
                <a:path w="142875" h="193675">
                  <a:moveTo>
                    <a:pt x="66576" y="22922"/>
                  </a:moveTo>
                  <a:lnTo>
                    <a:pt x="66056" y="148472"/>
                  </a:lnTo>
                  <a:lnTo>
                    <a:pt x="37968" y="132844"/>
                  </a:lnTo>
                </a:path>
                <a:path w="142875" h="193675">
                  <a:moveTo>
                    <a:pt x="28606" y="0"/>
                  </a:moveTo>
                  <a:lnTo>
                    <a:pt x="28086" y="125550"/>
                  </a:lnTo>
                  <a:lnTo>
                    <a:pt x="0" y="110443"/>
                  </a:lnTo>
                </a:path>
              </a:pathLst>
            </a:custGeom>
            <a:ln w="416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4655740" y="2428247"/>
              <a:ext cx="54101" cy="179204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4897078" y="2561623"/>
              <a:ext cx="54097" cy="179204"/>
            </a:xfrm>
            <a:prstGeom prst="rect">
              <a:avLst/>
            </a:prstGeom>
            <a:blipFill>
              <a:blip r:embed="rId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4891354" y="2561102"/>
              <a:ext cx="50165" cy="171450"/>
            </a:xfrm>
            <a:custGeom>
              <a:avLst/>
              <a:gdLst/>
              <a:ahLst/>
              <a:cxnLst/>
              <a:rect l="l" t="t" r="r" b="b"/>
              <a:pathLst>
                <a:path w="50164" h="171450">
                  <a:moveTo>
                    <a:pt x="15603" y="171395"/>
                  </a:moveTo>
                  <a:lnTo>
                    <a:pt x="0" y="161496"/>
                  </a:lnTo>
                  <a:lnTo>
                    <a:pt x="0" y="19796"/>
                  </a:lnTo>
                  <a:lnTo>
                    <a:pt x="33287" y="0"/>
                  </a:lnTo>
                  <a:lnTo>
                    <a:pt x="48891" y="9897"/>
                  </a:lnTo>
                  <a:lnTo>
                    <a:pt x="48891" y="27610"/>
                  </a:lnTo>
                  <a:lnTo>
                    <a:pt x="28086" y="39592"/>
                  </a:lnTo>
                  <a:lnTo>
                    <a:pt x="28086" y="137532"/>
                  </a:lnTo>
                  <a:lnTo>
                    <a:pt x="37448" y="130760"/>
                  </a:lnTo>
                  <a:lnTo>
                    <a:pt x="49931" y="136490"/>
                  </a:lnTo>
                  <a:lnTo>
                    <a:pt x="48891" y="152640"/>
                  </a:lnTo>
                  <a:lnTo>
                    <a:pt x="15603" y="1713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4891354" y="2561102"/>
              <a:ext cx="50165" cy="171450"/>
            </a:xfrm>
            <a:custGeom>
              <a:avLst/>
              <a:gdLst/>
              <a:ahLst/>
              <a:cxnLst/>
              <a:rect l="l" t="t" r="r" b="b"/>
              <a:pathLst>
                <a:path w="50164" h="171450">
                  <a:moveTo>
                    <a:pt x="37448" y="130760"/>
                  </a:moveTo>
                  <a:lnTo>
                    <a:pt x="28086" y="137532"/>
                  </a:lnTo>
                  <a:lnTo>
                    <a:pt x="28086" y="39592"/>
                  </a:lnTo>
                  <a:lnTo>
                    <a:pt x="48891" y="27610"/>
                  </a:lnTo>
                  <a:lnTo>
                    <a:pt x="48891" y="9897"/>
                  </a:lnTo>
                  <a:lnTo>
                    <a:pt x="33287" y="0"/>
                  </a:lnTo>
                  <a:lnTo>
                    <a:pt x="0" y="19796"/>
                  </a:lnTo>
                  <a:lnTo>
                    <a:pt x="0" y="161496"/>
                  </a:lnTo>
                  <a:lnTo>
                    <a:pt x="15603" y="171395"/>
                  </a:lnTo>
                  <a:lnTo>
                    <a:pt x="48891" y="152640"/>
                  </a:lnTo>
                  <a:lnTo>
                    <a:pt x="49931" y="136490"/>
                  </a:lnTo>
                  <a:lnTo>
                    <a:pt x="37448" y="130760"/>
                  </a:lnTo>
                  <a:close/>
                </a:path>
              </a:pathLst>
            </a:custGeom>
            <a:ln w="78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4656258" y="2424611"/>
              <a:ext cx="50165" cy="171450"/>
            </a:xfrm>
            <a:custGeom>
              <a:avLst/>
              <a:gdLst/>
              <a:ahLst/>
              <a:cxnLst/>
              <a:rect l="l" t="t" r="r" b="b"/>
              <a:pathLst>
                <a:path w="50164" h="171450">
                  <a:moveTo>
                    <a:pt x="15603" y="171395"/>
                  </a:moveTo>
                  <a:lnTo>
                    <a:pt x="0" y="161497"/>
                  </a:lnTo>
                  <a:lnTo>
                    <a:pt x="0" y="19796"/>
                  </a:lnTo>
                  <a:lnTo>
                    <a:pt x="33287" y="0"/>
                  </a:lnTo>
                  <a:lnTo>
                    <a:pt x="48891" y="9898"/>
                  </a:lnTo>
                  <a:lnTo>
                    <a:pt x="48891" y="27610"/>
                  </a:lnTo>
                  <a:lnTo>
                    <a:pt x="28086" y="39593"/>
                  </a:lnTo>
                  <a:lnTo>
                    <a:pt x="28086" y="137533"/>
                  </a:lnTo>
                  <a:lnTo>
                    <a:pt x="37448" y="130760"/>
                  </a:lnTo>
                  <a:lnTo>
                    <a:pt x="49931" y="136491"/>
                  </a:lnTo>
                  <a:lnTo>
                    <a:pt x="48891" y="152640"/>
                  </a:lnTo>
                  <a:lnTo>
                    <a:pt x="15603" y="1713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4656258" y="2424611"/>
              <a:ext cx="50165" cy="171450"/>
            </a:xfrm>
            <a:custGeom>
              <a:avLst/>
              <a:gdLst/>
              <a:ahLst/>
              <a:cxnLst/>
              <a:rect l="l" t="t" r="r" b="b"/>
              <a:pathLst>
                <a:path w="50164" h="171450">
                  <a:moveTo>
                    <a:pt x="37448" y="130760"/>
                  </a:moveTo>
                  <a:lnTo>
                    <a:pt x="28086" y="137533"/>
                  </a:lnTo>
                  <a:lnTo>
                    <a:pt x="28086" y="39593"/>
                  </a:lnTo>
                  <a:lnTo>
                    <a:pt x="48891" y="27610"/>
                  </a:lnTo>
                  <a:lnTo>
                    <a:pt x="48891" y="9898"/>
                  </a:lnTo>
                  <a:lnTo>
                    <a:pt x="33287" y="0"/>
                  </a:lnTo>
                  <a:lnTo>
                    <a:pt x="0" y="19796"/>
                  </a:lnTo>
                  <a:lnTo>
                    <a:pt x="0" y="161497"/>
                  </a:lnTo>
                  <a:lnTo>
                    <a:pt x="15603" y="171395"/>
                  </a:lnTo>
                  <a:lnTo>
                    <a:pt x="48891" y="152640"/>
                  </a:lnTo>
                  <a:lnTo>
                    <a:pt x="49931" y="136491"/>
                  </a:lnTo>
                  <a:lnTo>
                    <a:pt x="37448" y="130760"/>
                  </a:lnTo>
                  <a:close/>
                </a:path>
              </a:pathLst>
            </a:custGeom>
            <a:ln w="78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4963651" y="2603292"/>
              <a:ext cx="24968" cy="25006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4963651" y="2703317"/>
              <a:ext cx="24968" cy="25006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4645072" y="2265982"/>
              <a:ext cx="938582" cy="658220"/>
            </a:xfrm>
            <a:prstGeom prst="rect">
              <a:avLst/>
            </a:prstGeom>
            <a:blipFill>
              <a:blip r:embed="rId4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5013587" y="2611635"/>
              <a:ext cx="349529" cy="358419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5010982" y="2605904"/>
              <a:ext cx="349885" cy="360045"/>
            </a:xfrm>
            <a:custGeom>
              <a:avLst/>
              <a:gdLst/>
              <a:ahLst/>
              <a:cxnLst/>
              <a:rect l="l" t="t" r="r" b="b"/>
              <a:pathLst>
                <a:path w="349885" h="360044">
                  <a:moveTo>
                    <a:pt x="349522" y="359981"/>
                  </a:moveTo>
                  <a:lnTo>
                    <a:pt x="0" y="155766"/>
                  </a:lnTo>
                  <a:lnTo>
                    <a:pt x="0" y="0"/>
                  </a:lnTo>
                  <a:lnTo>
                    <a:pt x="349522" y="200568"/>
                  </a:lnTo>
                  <a:lnTo>
                    <a:pt x="349522" y="35998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5010982" y="2605904"/>
              <a:ext cx="349885" cy="360045"/>
            </a:xfrm>
            <a:custGeom>
              <a:avLst/>
              <a:gdLst/>
              <a:ahLst/>
              <a:cxnLst/>
              <a:rect l="l" t="t" r="r" b="b"/>
              <a:pathLst>
                <a:path w="349885" h="360044">
                  <a:moveTo>
                    <a:pt x="349522" y="359981"/>
                  </a:moveTo>
                  <a:lnTo>
                    <a:pt x="0" y="155766"/>
                  </a:lnTo>
                  <a:lnTo>
                    <a:pt x="0" y="0"/>
                  </a:lnTo>
                  <a:lnTo>
                    <a:pt x="349522" y="200568"/>
                  </a:lnTo>
                  <a:lnTo>
                    <a:pt x="349522" y="359981"/>
                  </a:lnTo>
                  <a:close/>
                </a:path>
              </a:pathLst>
            </a:custGeom>
            <a:ln w="4164">
              <a:solidFill>
                <a:srgbClr val="6AA7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5030237" y="2644978"/>
              <a:ext cx="94920" cy="160446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5081198" y="2680401"/>
              <a:ext cx="29845" cy="33655"/>
            </a:xfrm>
            <a:custGeom>
              <a:avLst/>
              <a:gdLst/>
              <a:ahLst/>
              <a:cxnLst/>
              <a:rect l="l" t="t" r="r" b="b"/>
              <a:pathLst>
                <a:path w="29845" h="33655">
                  <a:moveTo>
                    <a:pt x="26006" y="12502"/>
                  </a:moveTo>
                  <a:lnTo>
                    <a:pt x="24445" y="5209"/>
                  </a:lnTo>
                  <a:lnTo>
                    <a:pt x="17164" y="0"/>
                  </a:lnTo>
                  <a:lnTo>
                    <a:pt x="9362" y="1562"/>
                  </a:lnTo>
                </a:path>
                <a:path w="29845" h="33655">
                  <a:moveTo>
                    <a:pt x="9362" y="1562"/>
                  </a:moveTo>
                  <a:lnTo>
                    <a:pt x="2600" y="5209"/>
                  </a:lnTo>
                  <a:lnTo>
                    <a:pt x="0" y="14065"/>
                  </a:lnTo>
                  <a:lnTo>
                    <a:pt x="3640" y="20838"/>
                  </a:lnTo>
                </a:path>
                <a:path w="29845" h="33655">
                  <a:moveTo>
                    <a:pt x="3640" y="20838"/>
                  </a:moveTo>
                  <a:lnTo>
                    <a:pt x="5721" y="28652"/>
                  </a:lnTo>
                  <a:lnTo>
                    <a:pt x="13003" y="33340"/>
                  </a:lnTo>
                  <a:lnTo>
                    <a:pt x="20284" y="31778"/>
                  </a:lnTo>
                </a:path>
                <a:path w="29845" h="33655">
                  <a:moveTo>
                    <a:pt x="20284" y="31778"/>
                  </a:moveTo>
                  <a:lnTo>
                    <a:pt x="27046" y="28131"/>
                  </a:lnTo>
                  <a:lnTo>
                    <a:pt x="29646" y="19275"/>
                  </a:lnTo>
                  <a:lnTo>
                    <a:pt x="26006" y="12502"/>
                  </a:lnTo>
                </a:path>
              </a:pathLst>
            </a:custGeom>
            <a:ln w="41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5088492" y="2761661"/>
              <a:ext cx="24955" cy="28403"/>
            </a:xfrm>
            <a:prstGeom prst="rect">
              <a:avLst/>
            </a:prstGeom>
            <a:blipFill>
              <a:blip r:embed="rId4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5081198" y="2754377"/>
              <a:ext cx="29845" cy="33020"/>
            </a:xfrm>
            <a:custGeom>
              <a:avLst/>
              <a:gdLst/>
              <a:ahLst/>
              <a:cxnLst/>
              <a:rect l="l" t="t" r="r" b="b"/>
              <a:pathLst>
                <a:path w="29845" h="33019">
                  <a:moveTo>
                    <a:pt x="26006" y="11982"/>
                  </a:moveTo>
                  <a:lnTo>
                    <a:pt x="24445" y="4688"/>
                  </a:lnTo>
                  <a:lnTo>
                    <a:pt x="17164" y="0"/>
                  </a:lnTo>
                  <a:lnTo>
                    <a:pt x="9362" y="1041"/>
                  </a:lnTo>
                </a:path>
                <a:path w="29845" h="33019">
                  <a:moveTo>
                    <a:pt x="9362" y="1041"/>
                  </a:moveTo>
                  <a:lnTo>
                    <a:pt x="2600" y="5209"/>
                  </a:lnTo>
                  <a:lnTo>
                    <a:pt x="0" y="13544"/>
                  </a:lnTo>
                  <a:lnTo>
                    <a:pt x="3640" y="20317"/>
                  </a:lnTo>
                </a:path>
                <a:path w="29845" h="33019">
                  <a:moveTo>
                    <a:pt x="3640" y="20317"/>
                  </a:moveTo>
                  <a:lnTo>
                    <a:pt x="5721" y="28131"/>
                  </a:lnTo>
                  <a:lnTo>
                    <a:pt x="13003" y="32820"/>
                  </a:lnTo>
                  <a:lnTo>
                    <a:pt x="20284" y="31778"/>
                  </a:lnTo>
                </a:path>
                <a:path w="29845" h="33019">
                  <a:moveTo>
                    <a:pt x="20284" y="31778"/>
                  </a:moveTo>
                  <a:lnTo>
                    <a:pt x="27046" y="27610"/>
                  </a:lnTo>
                  <a:lnTo>
                    <a:pt x="29646" y="19275"/>
                  </a:lnTo>
                  <a:lnTo>
                    <a:pt x="26006" y="11982"/>
                  </a:lnTo>
                </a:path>
              </a:pathLst>
            </a:custGeom>
            <a:ln w="41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5138416" y="2694986"/>
              <a:ext cx="141477" cy="208381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5133210" y="2692383"/>
              <a:ext cx="142875" cy="193675"/>
            </a:xfrm>
            <a:custGeom>
              <a:avLst/>
              <a:gdLst/>
              <a:ahLst/>
              <a:cxnLst/>
              <a:rect l="l" t="t" r="r" b="b"/>
              <a:pathLst>
                <a:path w="142875" h="193675">
                  <a:moveTo>
                    <a:pt x="0" y="125550"/>
                  </a:moveTo>
                  <a:lnTo>
                    <a:pt x="1040" y="0"/>
                  </a:lnTo>
                  <a:lnTo>
                    <a:pt x="28606" y="15107"/>
                  </a:lnTo>
                </a:path>
                <a:path w="142875" h="193675">
                  <a:moveTo>
                    <a:pt x="37968" y="147952"/>
                  </a:moveTo>
                  <a:lnTo>
                    <a:pt x="39009" y="22401"/>
                  </a:lnTo>
                  <a:lnTo>
                    <a:pt x="66575" y="38029"/>
                  </a:lnTo>
                </a:path>
                <a:path w="142875" h="193675">
                  <a:moveTo>
                    <a:pt x="75937" y="170874"/>
                  </a:moveTo>
                  <a:lnTo>
                    <a:pt x="76978" y="45322"/>
                  </a:lnTo>
                  <a:lnTo>
                    <a:pt x="104544" y="60431"/>
                  </a:lnTo>
                </a:path>
                <a:path w="142875" h="193675">
                  <a:moveTo>
                    <a:pt x="113906" y="193275"/>
                  </a:moveTo>
                  <a:lnTo>
                    <a:pt x="114946" y="67724"/>
                  </a:lnTo>
                  <a:lnTo>
                    <a:pt x="142513" y="82832"/>
                  </a:lnTo>
                </a:path>
              </a:pathLst>
            </a:custGeom>
            <a:ln w="4164">
              <a:solidFill>
                <a:srgbClr val="6AA7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5133210" y="2707491"/>
              <a:ext cx="142875" cy="193675"/>
            </a:xfrm>
            <a:custGeom>
              <a:avLst/>
              <a:gdLst/>
              <a:ahLst/>
              <a:cxnLst/>
              <a:rect l="l" t="t" r="r" b="b"/>
              <a:pathLst>
                <a:path w="142875" h="193675">
                  <a:moveTo>
                    <a:pt x="142513" y="67724"/>
                  </a:moveTo>
                  <a:lnTo>
                    <a:pt x="141993" y="193275"/>
                  </a:lnTo>
                  <a:lnTo>
                    <a:pt x="113906" y="178167"/>
                  </a:lnTo>
                </a:path>
                <a:path w="142875" h="193675">
                  <a:moveTo>
                    <a:pt x="104544" y="45323"/>
                  </a:moveTo>
                  <a:lnTo>
                    <a:pt x="104024" y="170874"/>
                  </a:lnTo>
                  <a:lnTo>
                    <a:pt x="75937" y="155766"/>
                  </a:lnTo>
                </a:path>
                <a:path w="142875" h="193675">
                  <a:moveTo>
                    <a:pt x="66575" y="22921"/>
                  </a:moveTo>
                  <a:lnTo>
                    <a:pt x="66055" y="148472"/>
                  </a:lnTo>
                  <a:lnTo>
                    <a:pt x="37968" y="132844"/>
                  </a:lnTo>
                </a:path>
                <a:path w="142875" h="193675">
                  <a:moveTo>
                    <a:pt x="28606" y="0"/>
                  </a:moveTo>
                  <a:lnTo>
                    <a:pt x="28086" y="125550"/>
                  </a:lnTo>
                  <a:lnTo>
                    <a:pt x="0" y="110443"/>
                  </a:lnTo>
                </a:path>
              </a:pathLst>
            </a:custGeom>
            <a:ln w="416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5021906" y="2644973"/>
              <a:ext cx="54097" cy="170860"/>
            </a:xfrm>
            <a:prstGeom prst="rect">
              <a:avLst/>
            </a:prstGeom>
            <a:blipFill>
              <a:blip r:embed="rId4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5254926" y="2778336"/>
              <a:ext cx="54097" cy="170873"/>
            </a:xfrm>
            <a:prstGeom prst="rect">
              <a:avLst/>
            </a:prstGeom>
            <a:blipFill>
              <a:blip r:embed="rId4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5253359" y="2773653"/>
              <a:ext cx="50165" cy="171450"/>
            </a:xfrm>
            <a:custGeom>
              <a:avLst/>
              <a:gdLst/>
              <a:ahLst/>
              <a:cxnLst/>
              <a:rect l="l" t="t" r="r" b="b"/>
              <a:pathLst>
                <a:path w="50164" h="171450">
                  <a:moveTo>
                    <a:pt x="15603" y="171395"/>
                  </a:moveTo>
                  <a:lnTo>
                    <a:pt x="0" y="161496"/>
                  </a:lnTo>
                  <a:lnTo>
                    <a:pt x="0" y="19796"/>
                  </a:lnTo>
                  <a:lnTo>
                    <a:pt x="33287" y="0"/>
                  </a:lnTo>
                  <a:lnTo>
                    <a:pt x="48891" y="9898"/>
                  </a:lnTo>
                  <a:lnTo>
                    <a:pt x="48891" y="27610"/>
                  </a:lnTo>
                  <a:lnTo>
                    <a:pt x="28086" y="39592"/>
                  </a:lnTo>
                  <a:lnTo>
                    <a:pt x="28086" y="137532"/>
                  </a:lnTo>
                  <a:lnTo>
                    <a:pt x="37448" y="130760"/>
                  </a:lnTo>
                  <a:lnTo>
                    <a:pt x="49931" y="136490"/>
                  </a:lnTo>
                  <a:lnTo>
                    <a:pt x="48891" y="152640"/>
                  </a:lnTo>
                  <a:lnTo>
                    <a:pt x="15603" y="1713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5253359" y="2773653"/>
              <a:ext cx="50165" cy="171450"/>
            </a:xfrm>
            <a:custGeom>
              <a:avLst/>
              <a:gdLst/>
              <a:ahLst/>
              <a:cxnLst/>
              <a:rect l="l" t="t" r="r" b="b"/>
              <a:pathLst>
                <a:path w="50164" h="171450">
                  <a:moveTo>
                    <a:pt x="37448" y="130760"/>
                  </a:moveTo>
                  <a:lnTo>
                    <a:pt x="28086" y="137532"/>
                  </a:lnTo>
                  <a:lnTo>
                    <a:pt x="28086" y="39592"/>
                  </a:lnTo>
                  <a:lnTo>
                    <a:pt x="48891" y="27610"/>
                  </a:lnTo>
                  <a:lnTo>
                    <a:pt x="48891" y="9898"/>
                  </a:lnTo>
                  <a:lnTo>
                    <a:pt x="33287" y="0"/>
                  </a:lnTo>
                  <a:lnTo>
                    <a:pt x="0" y="19796"/>
                  </a:lnTo>
                  <a:lnTo>
                    <a:pt x="0" y="161496"/>
                  </a:lnTo>
                  <a:lnTo>
                    <a:pt x="15603" y="171395"/>
                  </a:lnTo>
                  <a:lnTo>
                    <a:pt x="48891" y="152640"/>
                  </a:lnTo>
                  <a:lnTo>
                    <a:pt x="49931" y="136490"/>
                  </a:lnTo>
                  <a:lnTo>
                    <a:pt x="37448" y="130760"/>
                  </a:lnTo>
                  <a:close/>
                </a:path>
              </a:pathLst>
            </a:custGeom>
            <a:ln w="78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5018264" y="2637162"/>
              <a:ext cx="50165" cy="171450"/>
            </a:xfrm>
            <a:custGeom>
              <a:avLst/>
              <a:gdLst/>
              <a:ahLst/>
              <a:cxnLst/>
              <a:rect l="l" t="t" r="r" b="b"/>
              <a:pathLst>
                <a:path w="50164" h="171450">
                  <a:moveTo>
                    <a:pt x="15603" y="171395"/>
                  </a:moveTo>
                  <a:lnTo>
                    <a:pt x="0" y="161496"/>
                  </a:lnTo>
                  <a:lnTo>
                    <a:pt x="0" y="19796"/>
                  </a:lnTo>
                  <a:lnTo>
                    <a:pt x="33287" y="0"/>
                  </a:lnTo>
                  <a:lnTo>
                    <a:pt x="48890" y="9898"/>
                  </a:lnTo>
                  <a:lnTo>
                    <a:pt x="48890" y="27610"/>
                  </a:lnTo>
                  <a:lnTo>
                    <a:pt x="28086" y="39592"/>
                  </a:lnTo>
                  <a:lnTo>
                    <a:pt x="28086" y="137532"/>
                  </a:lnTo>
                  <a:lnTo>
                    <a:pt x="37448" y="130760"/>
                  </a:lnTo>
                  <a:lnTo>
                    <a:pt x="49931" y="136490"/>
                  </a:lnTo>
                  <a:lnTo>
                    <a:pt x="48890" y="152640"/>
                  </a:lnTo>
                  <a:lnTo>
                    <a:pt x="15603" y="1713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5018264" y="2637162"/>
              <a:ext cx="50165" cy="171450"/>
            </a:xfrm>
            <a:custGeom>
              <a:avLst/>
              <a:gdLst/>
              <a:ahLst/>
              <a:cxnLst/>
              <a:rect l="l" t="t" r="r" b="b"/>
              <a:pathLst>
                <a:path w="50164" h="171450">
                  <a:moveTo>
                    <a:pt x="37448" y="130760"/>
                  </a:moveTo>
                  <a:lnTo>
                    <a:pt x="28086" y="137532"/>
                  </a:lnTo>
                  <a:lnTo>
                    <a:pt x="28086" y="39592"/>
                  </a:lnTo>
                  <a:lnTo>
                    <a:pt x="48890" y="27610"/>
                  </a:lnTo>
                  <a:lnTo>
                    <a:pt x="48890" y="9898"/>
                  </a:lnTo>
                  <a:lnTo>
                    <a:pt x="33287" y="0"/>
                  </a:lnTo>
                  <a:lnTo>
                    <a:pt x="0" y="19796"/>
                  </a:lnTo>
                  <a:lnTo>
                    <a:pt x="0" y="161496"/>
                  </a:lnTo>
                  <a:lnTo>
                    <a:pt x="15603" y="171395"/>
                  </a:lnTo>
                  <a:lnTo>
                    <a:pt x="48890" y="152640"/>
                  </a:lnTo>
                  <a:lnTo>
                    <a:pt x="49931" y="136490"/>
                  </a:lnTo>
                  <a:lnTo>
                    <a:pt x="37448" y="130760"/>
                  </a:lnTo>
                  <a:close/>
                </a:path>
              </a:pathLst>
            </a:custGeom>
            <a:ln w="78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5329817" y="2820009"/>
              <a:ext cx="16643" cy="16670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5329817" y="2920034"/>
              <a:ext cx="16643" cy="16670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5010982" y="2482437"/>
              <a:ext cx="567055" cy="483870"/>
            </a:xfrm>
            <a:custGeom>
              <a:avLst/>
              <a:gdLst/>
              <a:ahLst/>
              <a:cxnLst/>
              <a:rect l="l" t="t" r="r" b="b"/>
              <a:pathLst>
                <a:path w="567054" h="483869">
                  <a:moveTo>
                    <a:pt x="349522" y="483449"/>
                  </a:moveTo>
                  <a:lnTo>
                    <a:pt x="286587" y="446461"/>
                  </a:lnTo>
                  <a:lnTo>
                    <a:pt x="257980" y="462611"/>
                  </a:lnTo>
                  <a:lnTo>
                    <a:pt x="242376" y="452712"/>
                  </a:lnTo>
                  <a:lnTo>
                    <a:pt x="242376" y="420934"/>
                  </a:lnTo>
                  <a:lnTo>
                    <a:pt x="52011" y="309970"/>
                  </a:lnTo>
                  <a:lnTo>
                    <a:pt x="22885" y="326120"/>
                  </a:lnTo>
                  <a:lnTo>
                    <a:pt x="7281" y="316221"/>
                  </a:lnTo>
                  <a:lnTo>
                    <a:pt x="7281" y="283401"/>
                  </a:lnTo>
                  <a:lnTo>
                    <a:pt x="0" y="279233"/>
                  </a:lnTo>
                  <a:lnTo>
                    <a:pt x="0" y="123467"/>
                  </a:lnTo>
                  <a:lnTo>
                    <a:pt x="49411" y="152120"/>
                  </a:lnTo>
                  <a:lnTo>
                    <a:pt x="49411" y="146389"/>
                  </a:lnTo>
                  <a:lnTo>
                    <a:pt x="308432" y="0"/>
                  </a:lnTo>
                  <a:lnTo>
                    <a:pt x="566933" y="148473"/>
                  </a:lnTo>
                  <a:lnTo>
                    <a:pt x="566933" y="305802"/>
                  </a:lnTo>
                  <a:lnTo>
                    <a:pt x="349522" y="431874"/>
                  </a:lnTo>
                  <a:lnTo>
                    <a:pt x="349522" y="4834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5010982" y="2482437"/>
              <a:ext cx="567055" cy="483870"/>
            </a:xfrm>
            <a:custGeom>
              <a:avLst/>
              <a:gdLst/>
              <a:ahLst/>
              <a:cxnLst/>
              <a:rect l="l" t="t" r="r" b="b"/>
              <a:pathLst>
                <a:path w="567054" h="483869">
                  <a:moveTo>
                    <a:pt x="566933" y="305802"/>
                  </a:moveTo>
                  <a:lnTo>
                    <a:pt x="566933" y="148473"/>
                  </a:lnTo>
                  <a:lnTo>
                    <a:pt x="308432" y="0"/>
                  </a:lnTo>
                  <a:lnTo>
                    <a:pt x="49411" y="146389"/>
                  </a:lnTo>
                  <a:lnTo>
                    <a:pt x="49411" y="152120"/>
                  </a:lnTo>
                  <a:lnTo>
                    <a:pt x="0" y="123467"/>
                  </a:lnTo>
                  <a:lnTo>
                    <a:pt x="0" y="279233"/>
                  </a:lnTo>
                  <a:lnTo>
                    <a:pt x="7281" y="283401"/>
                  </a:lnTo>
                  <a:lnTo>
                    <a:pt x="7281" y="316221"/>
                  </a:lnTo>
                  <a:lnTo>
                    <a:pt x="22885" y="326120"/>
                  </a:lnTo>
                  <a:lnTo>
                    <a:pt x="52011" y="309970"/>
                  </a:lnTo>
                  <a:lnTo>
                    <a:pt x="242376" y="420934"/>
                  </a:lnTo>
                  <a:lnTo>
                    <a:pt x="242376" y="452712"/>
                  </a:lnTo>
                  <a:lnTo>
                    <a:pt x="257980" y="462611"/>
                  </a:lnTo>
                  <a:lnTo>
                    <a:pt x="286587" y="446461"/>
                  </a:lnTo>
                  <a:lnTo>
                    <a:pt x="349522" y="483449"/>
                  </a:lnTo>
                  <a:lnTo>
                    <a:pt x="349522" y="431874"/>
                  </a:lnTo>
                  <a:lnTo>
                    <a:pt x="566933" y="305802"/>
                  </a:lnTo>
                  <a:close/>
                </a:path>
              </a:pathLst>
            </a:custGeom>
            <a:ln w="7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3" name="object 153"/>
          <p:cNvSpPr/>
          <p:nvPr/>
        </p:nvSpPr>
        <p:spPr>
          <a:xfrm>
            <a:off x="4622453" y="3220105"/>
            <a:ext cx="990320" cy="100025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4" name="object 154"/>
          <p:cNvGrpSpPr/>
          <p:nvPr/>
        </p:nvGrpSpPr>
        <p:grpSpPr>
          <a:xfrm>
            <a:off x="6882117" y="2265710"/>
            <a:ext cx="940435" cy="879475"/>
            <a:chOff x="6882117" y="2265710"/>
            <a:chExt cx="940435" cy="879475"/>
          </a:xfrm>
        </p:grpSpPr>
        <p:sp>
          <p:nvSpPr>
            <p:cNvPr id="155" name="object 155"/>
            <p:cNvSpPr/>
            <p:nvPr/>
          </p:nvSpPr>
          <p:spPr>
            <a:xfrm>
              <a:off x="6931793" y="2440754"/>
              <a:ext cx="532615" cy="441766"/>
            </a:xfrm>
            <a:prstGeom prst="rect">
              <a:avLst/>
            </a:prstGeom>
            <a:blipFill>
              <a:blip r:embed="rId5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6886024" y="2569954"/>
              <a:ext cx="349529" cy="358419"/>
            </a:xfrm>
            <a:prstGeom prst="rect">
              <a:avLst/>
            </a:prstGeom>
            <a:blipFill>
              <a:blip r:embed="rId5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6886022" y="2568396"/>
              <a:ext cx="349885" cy="360045"/>
            </a:xfrm>
            <a:custGeom>
              <a:avLst/>
              <a:gdLst/>
              <a:ahLst/>
              <a:cxnLst/>
              <a:rect l="l" t="t" r="r" b="b"/>
              <a:pathLst>
                <a:path w="349884" h="360044">
                  <a:moveTo>
                    <a:pt x="349522" y="359981"/>
                  </a:moveTo>
                  <a:lnTo>
                    <a:pt x="0" y="155765"/>
                  </a:lnTo>
                  <a:lnTo>
                    <a:pt x="0" y="0"/>
                  </a:lnTo>
                  <a:lnTo>
                    <a:pt x="349522" y="200568"/>
                  </a:lnTo>
                  <a:lnTo>
                    <a:pt x="349522" y="35998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6886022" y="2568396"/>
              <a:ext cx="349885" cy="360045"/>
            </a:xfrm>
            <a:custGeom>
              <a:avLst/>
              <a:gdLst/>
              <a:ahLst/>
              <a:cxnLst/>
              <a:rect l="l" t="t" r="r" b="b"/>
              <a:pathLst>
                <a:path w="349884" h="360044">
                  <a:moveTo>
                    <a:pt x="349522" y="359981"/>
                  </a:moveTo>
                  <a:lnTo>
                    <a:pt x="0" y="155765"/>
                  </a:lnTo>
                  <a:lnTo>
                    <a:pt x="0" y="0"/>
                  </a:lnTo>
                  <a:lnTo>
                    <a:pt x="349522" y="200568"/>
                  </a:lnTo>
                  <a:lnTo>
                    <a:pt x="349522" y="359981"/>
                  </a:lnTo>
                  <a:close/>
                </a:path>
              </a:pathLst>
            </a:custGeom>
            <a:ln w="4164">
              <a:solidFill>
                <a:srgbClr val="6AA7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6902674" y="2603292"/>
              <a:ext cx="96740" cy="166712"/>
            </a:xfrm>
            <a:prstGeom prst="rect">
              <a:avLst/>
            </a:prstGeom>
            <a:blipFill>
              <a:blip r:embed="rId5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6956238" y="2642892"/>
              <a:ext cx="29845" cy="33655"/>
            </a:xfrm>
            <a:custGeom>
              <a:avLst/>
              <a:gdLst/>
              <a:ahLst/>
              <a:cxnLst/>
              <a:rect l="l" t="t" r="r" b="b"/>
              <a:pathLst>
                <a:path w="29845" h="33655">
                  <a:moveTo>
                    <a:pt x="26006" y="12502"/>
                  </a:moveTo>
                  <a:lnTo>
                    <a:pt x="24445" y="5210"/>
                  </a:lnTo>
                  <a:lnTo>
                    <a:pt x="17164" y="0"/>
                  </a:lnTo>
                  <a:lnTo>
                    <a:pt x="9362" y="1563"/>
                  </a:lnTo>
                </a:path>
                <a:path w="29845" h="33655">
                  <a:moveTo>
                    <a:pt x="9362" y="1563"/>
                  </a:moveTo>
                  <a:lnTo>
                    <a:pt x="2600" y="5210"/>
                  </a:lnTo>
                  <a:lnTo>
                    <a:pt x="0" y="14066"/>
                  </a:lnTo>
                  <a:lnTo>
                    <a:pt x="3640" y="20838"/>
                  </a:lnTo>
                </a:path>
                <a:path w="29845" h="33655">
                  <a:moveTo>
                    <a:pt x="3640" y="20838"/>
                  </a:moveTo>
                  <a:lnTo>
                    <a:pt x="5721" y="28653"/>
                  </a:lnTo>
                  <a:lnTo>
                    <a:pt x="13003" y="33341"/>
                  </a:lnTo>
                  <a:lnTo>
                    <a:pt x="20284" y="31778"/>
                  </a:lnTo>
                </a:path>
                <a:path w="29845" h="33655">
                  <a:moveTo>
                    <a:pt x="20284" y="31778"/>
                  </a:moveTo>
                  <a:lnTo>
                    <a:pt x="27046" y="28132"/>
                  </a:lnTo>
                  <a:lnTo>
                    <a:pt x="29646" y="19275"/>
                  </a:lnTo>
                  <a:lnTo>
                    <a:pt x="26006" y="12502"/>
                  </a:lnTo>
                </a:path>
              </a:pathLst>
            </a:custGeom>
            <a:ln w="41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6960929" y="2719992"/>
              <a:ext cx="24968" cy="33336"/>
            </a:xfrm>
            <a:prstGeom prst="rect">
              <a:avLst/>
            </a:prstGeom>
            <a:blipFill>
              <a:blip r:embed="rId5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6956238" y="2716868"/>
              <a:ext cx="29845" cy="33020"/>
            </a:xfrm>
            <a:custGeom>
              <a:avLst/>
              <a:gdLst/>
              <a:ahLst/>
              <a:cxnLst/>
              <a:rect l="l" t="t" r="r" b="b"/>
              <a:pathLst>
                <a:path w="29845" h="33019">
                  <a:moveTo>
                    <a:pt x="26006" y="11982"/>
                  </a:moveTo>
                  <a:lnTo>
                    <a:pt x="24445" y="4689"/>
                  </a:lnTo>
                  <a:lnTo>
                    <a:pt x="17164" y="0"/>
                  </a:lnTo>
                  <a:lnTo>
                    <a:pt x="9362" y="1042"/>
                  </a:lnTo>
                </a:path>
                <a:path w="29845" h="33019">
                  <a:moveTo>
                    <a:pt x="9362" y="1042"/>
                  </a:moveTo>
                  <a:lnTo>
                    <a:pt x="2600" y="5210"/>
                  </a:lnTo>
                  <a:lnTo>
                    <a:pt x="0" y="13544"/>
                  </a:lnTo>
                  <a:lnTo>
                    <a:pt x="3640" y="20317"/>
                  </a:lnTo>
                </a:path>
                <a:path w="29845" h="33019">
                  <a:moveTo>
                    <a:pt x="3640" y="20317"/>
                  </a:moveTo>
                  <a:lnTo>
                    <a:pt x="5721" y="28132"/>
                  </a:lnTo>
                  <a:lnTo>
                    <a:pt x="13003" y="32820"/>
                  </a:lnTo>
                  <a:lnTo>
                    <a:pt x="20284" y="31778"/>
                  </a:lnTo>
                </a:path>
                <a:path w="29845" h="33019">
                  <a:moveTo>
                    <a:pt x="20284" y="31778"/>
                  </a:moveTo>
                  <a:lnTo>
                    <a:pt x="27046" y="27610"/>
                  </a:lnTo>
                  <a:lnTo>
                    <a:pt x="29646" y="19275"/>
                  </a:lnTo>
                  <a:lnTo>
                    <a:pt x="26006" y="11982"/>
                  </a:lnTo>
                </a:path>
              </a:pathLst>
            </a:custGeom>
            <a:ln w="41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7010865" y="2661648"/>
              <a:ext cx="141465" cy="208381"/>
            </a:xfrm>
            <a:prstGeom prst="rect">
              <a:avLst/>
            </a:prstGeom>
            <a:blipFill>
              <a:blip r:embed="rId5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7008251" y="2654875"/>
              <a:ext cx="142875" cy="193675"/>
            </a:xfrm>
            <a:custGeom>
              <a:avLst/>
              <a:gdLst/>
              <a:ahLst/>
              <a:cxnLst/>
              <a:rect l="l" t="t" r="r" b="b"/>
              <a:pathLst>
                <a:path w="142875" h="193675">
                  <a:moveTo>
                    <a:pt x="0" y="125550"/>
                  </a:moveTo>
                  <a:lnTo>
                    <a:pt x="520" y="0"/>
                  </a:lnTo>
                  <a:lnTo>
                    <a:pt x="28606" y="15107"/>
                  </a:lnTo>
                </a:path>
                <a:path w="142875" h="193675">
                  <a:moveTo>
                    <a:pt x="37968" y="147952"/>
                  </a:moveTo>
                  <a:lnTo>
                    <a:pt x="38489" y="22401"/>
                  </a:lnTo>
                  <a:lnTo>
                    <a:pt x="66575" y="38029"/>
                  </a:lnTo>
                </a:path>
                <a:path w="142875" h="193675">
                  <a:moveTo>
                    <a:pt x="75937" y="170874"/>
                  </a:moveTo>
                  <a:lnTo>
                    <a:pt x="76457" y="45323"/>
                  </a:lnTo>
                  <a:lnTo>
                    <a:pt x="104544" y="60431"/>
                  </a:lnTo>
                </a:path>
                <a:path w="142875" h="193675">
                  <a:moveTo>
                    <a:pt x="113906" y="193275"/>
                  </a:moveTo>
                  <a:lnTo>
                    <a:pt x="114426" y="67724"/>
                  </a:lnTo>
                  <a:lnTo>
                    <a:pt x="142513" y="82831"/>
                  </a:lnTo>
                </a:path>
              </a:pathLst>
            </a:custGeom>
            <a:ln w="4164">
              <a:solidFill>
                <a:srgbClr val="6AA7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7008251" y="2669982"/>
              <a:ext cx="142875" cy="193675"/>
            </a:xfrm>
            <a:custGeom>
              <a:avLst/>
              <a:gdLst/>
              <a:ahLst/>
              <a:cxnLst/>
              <a:rect l="l" t="t" r="r" b="b"/>
              <a:pathLst>
                <a:path w="142875" h="193675">
                  <a:moveTo>
                    <a:pt x="142513" y="67723"/>
                  </a:moveTo>
                  <a:lnTo>
                    <a:pt x="141993" y="193275"/>
                  </a:lnTo>
                  <a:lnTo>
                    <a:pt x="113906" y="178167"/>
                  </a:lnTo>
                </a:path>
                <a:path w="142875" h="193675">
                  <a:moveTo>
                    <a:pt x="104544" y="45323"/>
                  </a:moveTo>
                  <a:lnTo>
                    <a:pt x="104024" y="170874"/>
                  </a:lnTo>
                  <a:lnTo>
                    <a:pt x="75937" y="155766"/>
                  </a:lnTo>
                </a:path>
                <a:path w="142875" h="193675">
                  <a:moveTo>
                    <a:pt x="66575" y="22921"/>
                  </a:moveTo>
                  <a:lnTo>
                    <a:pt x="66055" y="148472"/>
                  </a:lnTo>
                  <a:lnTo>
                    <a:pt x="37968" y="132844"/>
                  </a:lnTo>
                </a:path>
                <a:path w="142875" h="193675">
                  <a:moveTo>
                    <a:pt x="28606" y="0"/>
                  </a:moveTo>
                  <a:lnTo>
                    <a:pt x="28086" y="125550"/>
                  </a:lnTo>
                  <a:lnTo>
                    <a:pt x="0" y="110443"/>
                  </a:lnTo>
                </a:path>
              </a:pathLst>
            </a:custGeom>
            <a:ln w="416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6894356" y="2603292"/>
              <a:ext cx="54096" cy="179204"/>
            </a:xfrm>
            <a:prstGeom prst="rect">
              <a:avLst/>
            </a:prstGeom>
            <a:blipFill>
              <a:blip r:embed="rId5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7135694" y="2736667"/>
              <a:ext cx="54089" cy="179191"/>
            </a:xfrm>
            <a:prstGeom prst="rect">
              <a:avLst/>
            </a:prstGeom>
            <a:blipFill>
              <a:blip r:embed="rId5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7128399" y="2736144"/>
              <a:ext cx="50165" cy="171450"/>
            </a:xfrm>
            <a:custGeom>
              <a:avLst/>
              <a:gdLst/>
              <a:ahLst/>
              <a:cxnLst/>
              <a:rect l="l" t="t" r="r" b="b"/>
              <a:pathLst>
                <a:path w="50165" h="171450">
                  <a:moveTo>
                    <a:pt x="15603" y="171395"/>
                  </a:moveTo>
                  <a:lnTo>
                    <a:pt x="0" y="161496"/>
                  </a:lnTo>
                  <a:lnTo>
                    <a:pt x="0" y="19796"/>
                  </a:lnTo>
                  <a:lnTo>
                    <a:pt x="33287" y="0"/>
                  </a:lnTo>
                  <a:lnTo>
                    <a:pt x="48891" y="9898"/>
                  </a:lnTo>
                  <a:lnTo>
                    <a:pt x="48891" y="27610"/>
                  </a:lnTo>
                  <a:lnTo>
                    <a:pt x="28086" y="39592"/>
                  </a:lnTo>
                  <a:lnTo>
                    <a:pt x="28086" y="137532"/>
                  </a:lnTo>
                  <a:lnTo>
                    <a:pt x="37448" y="130760"/>
                  </a:lnTo>
                  <a:lnTo>
                    <a:pt x="49931" y="136490"/>
                  </a:lnTo>
                  <a:lnTo>
                    <a:pt x="48891" y="152640"/>
                  </a:lnTo>
                  <a:lnTo>
                    <a:pt x="15603" y="1713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7128399" y="2736144"/>
              <a:ext cx="50165" cy="171450"/>
            </a:xfrm>
            <a:custGeom>
              <a:avLst/>
              <a:gdLst/>
              <a:ahLst/>
              <a:cxnLst/>
              <a:rect l="l" t="t" r="r" b="b"/>
              <a:pathLst>
                <a:path w="50165" h="171450">
                  <a:moveTo>
                    <a:pt x="37448" y="130760"/>
                  </a:moveTo>
                  <a:lnTo>
                    <a:pt x="28086" y="137532"/>
                  </a:lnTo>
                  <a:lnTo>
                    <a:pt x="28086" y="39592"/>
                  </a:lnTo>
                  <a:lnTo>
                    <a:pt x="48891" y="27610"/>
                  </a:lnTo>
                  <a:lnTo>
                    <a:pt x="48891" y="9898"/>
                  </a:lnTo>
                  <a:lnTo>
                    <a:pt x="33287" y="0"/>
                  </a:lnTo>
                  <a:lnTo>
                    <a:pt x="0" y="19796"/>
                  </a:lnTo>
                  <a:lnTo>
                    <a:pt x="0" y="161496"/>
                  </a:lnTo>
                  <a:lnTo>
                    <a:pt x="15603" y="171395"/>
                  </a:lnTo>
                  <a:lnTo>
                    <a:pt x="48891" y="152640"/>
                  </a:lnTo>
                  <a:lnTo>
                    <a:pt x="49931" y="136490"/>
                  </a:lnTo>
                  <a:lnTo>
                    <a:pt x="37448" y="130760"/>
                  </a:lnTo>
                  <a:close/>
                </a:path>
              </a:pathLst>
            </a:custGeom>
            <a:ln w="78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6893304" y="2599653"/>
              <a:ext cx="50165" cy="171450"/>
            </a:xfrm>
            <a:custGeom>
              <a:avLst/>
              <a:gdLst/>
              <a:ahLst/>
              <a:cxnLst/>
              <a:rect l="l" t="t" r="r" b="b"/>
              <a:pathLst>
                <a:path w="50165" h="171450">
                  <a:moveTo>
                    <a:pt x="15603" y="171395"/>
                  </a:moveTo>
                  <a:lnTo>
                    <a:pt x="0" y="161496"/>
                  </a:lnTo>
                  <a:lnTo>
                    <a:pt x="0" y="19796"/>
                  </a:lnTo>
                  <a:lnTo>
                    <a:pt x="33287" y="0"/>
                  </a:lnTo>
                  <a:lnTo>
                    <a:pt x="48891" y="9898"/>
                  </a:lnTo>
                  <a:lnTo>
                    <a:pt x="48891" y="27610"/>
                  </a:lnTo>
                  <a:lnTo>
                    <a:pt x="28086" y="39592"/>
                  </a:lnTo>
                  <a:lnTo>
                    <a:pt x="28086" y="137532"/>
                  </a:lnTo>
                  <a:lnTo>
                    <a:pt x="37448" y="130759"/>
                  </a:lnTo>
                  <a:lnTo>
                    <a:pt x="49931" y="136490"/>
                  </a:lnTo>
                  <a:lnTo>
                    <a:pt x="48891" y="152640"/>
                  </a:lnTo>
                  <a:lnTo>
                    <a:pt x="15603" y="1713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6893304" y="2599653"/>
              <a:ext cx="50165" cy="171450"/>
            </a:xfrm>
            <a:custGeom>
              <a:avLst/>
              <a:gdLst/>
              <a:ahLst/>
              <a:cxnLst/>
              <a:rect l="l" t="t" r="r" b="b"/>
              <a:pathLst>
                <a:path w="50165" h="171450">
                  <a:moveTo>
                    <a:pt x="37448" y="130759"/>
                  </a:moveTo>
                  <a:lnTo>
                    <a:pt x="28086" y="137532"/>
                  </a:lnTo>
                  <a:lnTo>
                    <a:pt x="28086" y="39592"/>
                  </a:lnTo>
                  <a:lnTo>
                    <a:pt x="48891" y="27610"/>
                  </a:lnTo>
                  <a:lnTo>
                    <a:pt x="48891" y="9898"/>
                  </a:lnTo>
                  <a:lnTo>
                    <a:pt x="33287" y="0"/>
                  </a:lnTo>
                  <a:lnTo>
                    <a:pt x="0" y="19796"/>
                  </a:lnTo>
                  <a:lnTo>
                    <a:pt x="0" y="161496"/>
                  </a:lnTo>
                  <a:lnTo>
                    <a:pt x="15603" y="171395"/>
                  </a:lnTo>
                  <a:lnTo>
                    <a:pt x="48891" y="152640"/>
                  </a:lnTo>
                  <a:lnTo>
                    <a:pt x="49931" y="136490"/>
                  </a:lnTo>
                  <a:lnTo>
                    <a:pt x="37448" y="130759"/>
                  </a:lnTo>
                  <a:close/>
                </a:path>
              </a:pathLst>
            </a:custGeom>
            <a:ln w="78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7202267" y="2778336"/>
              <a:ext cx="24960" cy="25001"/>
            </a:xfrm>
            <a:prstGeom prst="rect">
              <a:avLst/>
            </a:prstGeom>
            <a:blipFill>
              <a:blip r:embed="rId5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7202267" y="2878361"/>
              <a:ext cx="24960" cy="25001"/>
            </a:xfrm>
            <a:prstGeom prst="rect">
              <a:avLst/>
            </a:prstGeom>
            <a:blipFill>
              <a:blip r:embed="rId5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6882117" y="2441024"/>
              <a:ext cx="940140" cy="658210"/>
            </a:xfrm>
            <a:prstGeom prst="rect">
              <a:avLst/>
            </a:prstGeom>
            <a:blipFill>
              <a:blip r:embed="rId5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7252191" y="2786680"/>
              <a:ext cx="349529" cy="358406"/>
            </a:xfrm>
            <a:prstGeom prst="rect">
              <a:avLst/>
            </a:prstGeom>
            <a:blipFill>
              <a:blip r:embed="rId5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7248027" y="2780946"/>
              <a:ext cx="349885" cy="360045"/>
            </a:xfrm>
            <a:custGeom>
              <a:avLst/>
              <a:gdLst/>
              <a:ahLst/>
              <a:cxnLst/>
              <a:rect l="l" t="t" r="r" b="b"/>
              <a:pathLst>
                <a:path w="349884" h="360044">
                  <a:moveTo>
                    <a:pt x="349522" y="359981"/>
                  </a:moveTo>
                  <a:lnTo>
                    <a:pt x="0" y="155766"/>
                  </a:lnTo>
                  <a:lnTo>
                    <a:pt x="0" y="0"/>
                  </a:lnTo>
                  <a:lnTo>
                    <a:pt x="349522" y="200568"/>
                  </a:lnTo>
                  <a:lnTo>
                    <a:pt x="349522" y="35998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7248027" y="2780946"/>
              <a:ext cx="349885" cy="360045"/>
            </a:xfrm>
            <a:custGeom>
              <a:avLst/>
              <a:gdLst/>
              <a:ahLst/>
              <a:cxnLst/>
              <a:rect l="l" t="t" r="r" b="b"/>
              <a:pathLst>
                <a:path w="349884" h="360044">
                  <a:moveTo>
                    <a:pt x="349522" y="359981"/>
                  </a:moveTo>
                  <a:lnTo>
                    <a:pt x="0" y="155766"/>
                  </a:lnTo>
                  <a:lnTo>
                    <a:pt x="0" y="0"/>
                  </a:lnTo>
                  <a:lnTo>
                    <a:pt x="349522" y="200568"/>
                  </a:lnTo>
                  <a:lnTo>
                    <a:pt x="349522" y="359981"/>
                  </a:lnTo>
                  <a:close/>
                </a:path>
              </a:pathLst>
            </a:custGeom>
            <a:ln w="4164">
              <a:solidFill>
                <a:srgbClr val="6AA7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7268841" y="2820009"/>
              <a:ext cx="94791" cy="160459"/>
            </a:xfrm>
            <a:prstGeom prst="rect">
              <a:avLst/>
            </a:prstGeom>
            <a:blipFill>
              <a:blip r:embed="rId6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7318243" y="2855443"/>
              <a:ext cx="29845" cy="33655"/>
            </a:xfrm>
            <a:custGeom>
              <a:avLst/>
              <a:gdLst/>
              <a:ahLst/>
              <a:cxnLst/>
              <a:rect l="l" t="t" r="r" b="b"/>
              <a:pathLst>
                <a:path w="29845" h="33655">
                  <a:moveTo>
                    <a:pt x="26006" y="12502"/>
                  </a:moveTo>
                  <a:lnTo>
                    <a:pt x="24445" y="5209"/>
                  </a:lnTo>
                  <a:lnTo>
                    <a:pt x="17164" y="0"/>
                  </a:lnTo>
                  <a:lnTo>
                    <a:pt x="9362" y="1562"/>
                  </a:lnTo>
                </a:path>
                <a:path w="29845" h="33655">
                  <a:moveTo>
                    <a:pt x="9362" y="1562"/>
                  </a:moveTo>
                  <a:lnTo>
                    <a:pt x="2600" y="5209"/>
                  </a:lnTo>
                  <a:lnTo>
                    <a:pt x="0" y="14065"/>
                  </a:lnTo>
                  <a:lnTo>
                    <a:pt x="3640" y="20838"/>
                  </a:lnTo>
                </a:path>
                <a:path w="29845" h="33655">
                  <a:moveTo>
                    <a:pt x="3640" y="20838"/>
                  </a:moveTo>
                  <a:lnTo>
                    <a:pt x="5721" y="28652"/>
                  </a:lnTo>
                  <a:lnTo>
                    <a:pt x="13003" y="33341"/>
                  </a:lnTo>
                  <a:lnTo>
                    <a:pt x="20284" y="31778"/>
                  </a:lnTo>
                </a:path>
                <a:path w="29845" h="33655">
                  <a:moveTo>
                    <a:pt x="20284" y="31778"/>
                  </a:moveTo>
                  <a:lnTo>
                    <a:pt x="27046" y="28131"/>
                  </a:lnTo>
                  <a:lnTo>
                    <a:pt x="29646" y="19275"/>
                  </a:lnTo>
                  <a:lnTo>
                    <a:pt x="26006" y="12502"/>
                  </a:lnTo>
                </a:path>
              </a:pathLst>
            </a:custGeom>
            <a:ln w="41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7323716" y="2936705"/>
              <a:ext cx="28347" cy="28396"/>
            </a:xfrm>
            <a:prstGeom prst="rect">
              <a:avLst/>
            </a:prstGeom>
            <a:blipFill>
              <a:blip r:embed="rId6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7318243" y="2929419"/>
              <a:ext cx="29845" cy="33020"/>
            </a:xfrm>
            <a:custGeom>
              <a:avLst/>
              <a:gdLst/>
              <a:ahLst/>
              <a:cxnLst/>
              <a:rect l="l" t="t" r="r" b="b"/>
              <a:pathLst>
                <a:path w="29845" h="33019">
                  <a:moveTo>
                    <a:pt x="26006" y="11982"/>
                  </a:moveTo>
                  <a:lnTo>
                    <a:pt x="24445" y="4688"/>
                  </a:lnTo>
                  <a:lnTo>
                    <a:pt x="17164" y="0"/>
                  </a:lnTo>
                  <a:lnTo>
                    <a:pt x="9362" y="1041"/>
                  </a:lnTo>
                </a:path>
                <a:path w="29845" h="33019">
                  <a:moveTo>
                    <a:pt x="9362" y="1041"/>
                  </a:moveTo>
                  <a:lnTo>
                    <a:pt x="2600" y="5209"/>
                  </a:lnTo>
                  <a:lnTo>
                    <a:pt x="0" y="13544"/>
                  </a:lnTo>
                  <a:lnTo>
                    <a:pt x="3640" y="20317"/>
                  </a:lnTo>
                </a:path>
                <a:path w="29845" h="33019">
                  <a:moveTo>
                    <a:pt x="3640" y="20317"/>
                  </a:moveTo>
                  <a:lnTo>
                    <a:pt x="5721" y="28131"/>
                  </a:lnTo>
                  <a:lnTo>
                    <a:pt x="13003" y="32820"/>
                  </a:lnTo>
                  <a:lnTo>
                    <a:pt x="20284" y="31778"/>
                  </a:lnTo>
                </a:path>
                <a:path w="29845" h="33019">
                  <a:moveTo>
                    <a:pt x="20284" y="31778"/>
                  </a:moveTo>
                  <a:lnTo>
                    <a:pt x="27046" y="27610"/>
                  </a:lnTo>
                  <a:lnTo>
                    <a:pt x="29646" y="19275"/>
                  </a:lnTo>
                  <a:lnTo>
                    <a:pt x="26006" y="11982"/>
                  </a:lnTo>
                </a:path>
              </a:pathLst>
            </a:custGeom>
            <a:ln w="41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7377032" y="2870030"/>
              <a:ext cx="141465" cy="208381"/>
            </a:xfrm>
            <a:prstGeom prst="rect">
              <a:avLst/>
            </a:prstGeom>
            <a:blipFill>
              <a:blip r:embed="rId6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7370256" y="2867425"/>
              <a:ext cx="142875" cy="193675"/>
            </a:xfrm>
            <a:custGeom>
              <a:avLst/>
              <a:gdLst/>
              <a:ahLst/>
              <a:cxnLst/>
              <a:rect l="l" t="t" r="r" b="b"/>
              <a:pathLst>
                <a:path w="142875" h="193675">
                  <a:moveTo>
                    <a:pt x="0" y="125550"/>
                  </a:moveTo>
                  <a:lnTo>
                    <a:pt x="520" y="0"/>
                  </a:lnTo>
                  <a:lnTo>
                    <a:pt x="28606" y="15107"/>
                  </a:lnTo>
                </a:path>
                <a:path w="142875" h="193675">
                  <a:moveTo>
                    <a:pt x="37968" y="147952"/>
                  </a:moveTo>
                  <a:lnTo>
                    <a:pt x="38489" y="22401"/>
                  </a:lnTo>
                  <a:lnTo>
                    <a:pt x="66575" y="38029"/>
                  </a:lnTo>
                </a:path>
                <a:path w="142875" h="193675">
                  <a:moveTo>
                    <a:pt x="75937" y="170874"/>
                  </a:moveTo>
                  <a:lnTo>
                    <a:pt x="76457" y="45323"/>
                  </a:lnTo>
                  <a:lnTo>
                    <a:pt x="104544" y="60431"/>
                  </a:lnTo>
                </a:path>
                <a:path w="142875" h="193675">
                  <a:moveTo>
                    <a:pt x="113906" y="193275"/>
                  </a:moveTo>
                  <a:lnTo>
                    <a:pt x="114426" y="67724"/>
                  </a:lnTo>
                  <a:lnTo>
                    <a:pt x="142513" y="82832"/>
                  </a:lnTo>
                </a:path>
              </a:pathLst>
            </a:custGeom>
            <a:ln w="4164">
              <a:solidFill>
                <a:srgbClr val="6AA7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7370256" y="2882533"/>
              <a:ext cx="142875" cy="193675"/>
            </a:xfrm>
            <a:custGeom>
              <a:avLst/>
              <a:gdLst/>
              <a:ahLst/>
              <a:cxnLst/>
              <a:rect l="l" t="t" r="r" b="b"/>
              <a:pathLst>
                <a:path w="142875" h="193675">
                  <a:moveTo>
                    <a:pt x="142513" y="67724"/>
                  </a:moveTo>
                  <a:lnTo>
                    <a:pt x="141993" y="193275"/>
                  </a:lnTo>
                  <a:lnTo>
                    <a:pt x="113906" y="178167"/>
                  </a:lnTo>
                </a:path>
                <a:path w="142875" h="193675">
                  <a:moveTo>
                    <a:pt x="104544" y="45323"/>
                  </a:moveTo>
                  <a:lnTo>
                    <a:pt x="104024" y="170874"/>
                  </a:lnTo>
                  <a:lnTo>
                    <a:pt x="75937" y="155766"/>
                  </a:lnTo>
                </a:path>
                <a:path w="142875" h="193675">
                  <a:moveTo>
                    <a:pt x="66575" y="22922"/>
                  </a:moveTo>
                  <a:lnTo>
                    <a:pt x="66055" y="148472"/>
                  </a:lnTo>
                  <a:lnTo>
                    <a:pt x="37968" y="132844"/>
                  </a:lnTo>
                </a:path>
                <a:path w="142875" h="193675">
                  <a:moveTo>
                    <a:pt x="28606" y="0"/>
                  </a:moveTo>
                  <a:lnTo>
                    <a:pt x="28086" y="125550"/>
                  </a:lnTo>
                  <a:lnTo>
                    <a:pt x="0" y="110443"/>
                  </a:lnTo>
                </a:path>
              </a:pathLst>
            </a:custGeom>
            <a:ln w="416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7260522" y="2820017"/>
              <a:ext cx="54090" cy="170860"/>
            </a:xfrm>
            <a:prstGeom prst="rect">
              <a:avLst/>
            </a:prstGeom>
            <a:blipFill>
              <a:blip r:embed="rId6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7493529" y="2953380"/>
              <a:ext cx="54098" cy="170860"/>
            </a:xfrm>
            <a:prstGeom prst="rect">
              <a:avLst/>
            </a:prstGeom>
            <a:blipFill>
              <a:blip r:embed="rId6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7490404" y="2948695"/>
              <a:ext cx="50165" cy="171450"/>
            </a:xfrm>
            <a:custGeom>
              <a:avLst/>
              <a:gdLst/>
              <a:ahLst/>
              <a:cxnLst/>
              <a:rect l="l" t="t" r="r" b="b"/>
              <a:pathLst>
                <a:path w="50165" h="171450">
                  <a:moveTo>
                    <a:pt x="15603" y="171395"/>
                  </a:moveTo>
                  <a:lnTo>
                    <a:pt x="0" y="161496"/>
                  </a:lnTo>
                  <a:lnTo>
                    <a:pt x="0" y="19796"/>
                  </a:lnTo>
                  <a:lnTo>
                    <a:pt x="33287" y="0"/>
                  </a:lnTo>
                  <a:lnTo>
                    <a:pt x="48891" y="9898"/>
                  </a:lnTo>
                  <a:lnTo>
                    <a:pt x="48891" y="27610"/>
                  </a:lnTo>
                  <a:lnTo>
                    <a:pt x="28086" y="39592"/>
                  </a:lnTo>
                  <a:lnTo>
                    <a:pt x="28086" y="137532"/>
                  </a:lnTo>
                  <a:lnTo>
                    <a:pt x="37448" y="130760"/>
                  </a:lnTo>
                  <a:lnTo>
                    <a:pt x="49931" y="136490"/>
                  </a:lnTo>
                  <a:lnTo>
                    <a:pt x="48891" y="152640"/>
                  </a:lnTo>
                  <a:lnTo>
                    <a:pt x="15603" y="1713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7490404" y="2948695"/>
              <a:ext cx="50165" cy="171450"/>
            </a:xfrm>
            <a:custGeom>
              <a:avLst/>
              <a:gdLst/>
              <a:ahLst/>
              <a:cxnLst/>
              <a:rect l="l" t="t" r="r" b="b"/>
              <a:pathLst>
                <a:path w="50165" h="171450">
                  <a:moveTo>
                    <a:pt x="37448" y="130760"/>
                  </a:moveTo>
                  <a:lnTo>
                    <a:pt x="28086" y="137532"/>
                  </a:lnTo>
                  <a:lnTo>
                    <a:pt x="28086" y="39592"/>
                  </a:lnTo>
                  <a:lnTo>
                    <a:pt x="48891" y="27610"/>
                  </a:lnTo>
                  <a:lnTo>
                    <a:pt x="48891" y="9898"/>
                  </a:lnTo>
                  <a:lnTo>
                    <a:pt x="33287" y="0"/>
                  </a:lnTo>
                  <a:lnTo>
                    <a:pt x="0" y="19796"/>
                  </a:lnTo>
                  <a:lnTo>
                    <a:pt x="0" y="161496"/>
                  </a:lnTo>
                  <a:lnTo>
                    <a:pt x="15603" y="171395"/>
                  </a:lnTo>
                  <a:lnTo>
                    <a:pt x="48891" y="152640"/>
                  </a:lnTo>
                  <a:lnTo>
                    <a:pt x="49931" y="136490"/>
                  </a:lnTo>
                  <a:lnTo>
                    <a:pt x="37448" y="130760"/>
                  </a:lnTo>
                  <a:close/>
                </a:path>
              </a:pathLst>
            </a:custGeom>
            <a:ln w="78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7255309" y="2812204"/>
              <a:ext cx="50165" cy="171450"/>
            </a:xfrm>
            <a:custGeom>
              <a:avLst/>
              <a:gdLst/>
              <a:ahLst/>
              <a:cxnLst/>
              <a:rect l="l" t="t" r="r" b="b"/>
              <a:pathLst>
                <a:path w="50165" h="171450">
                  <a:moveTo>
                    <a:pt x="15603" y="171395"/>
                  </a:moveTo>
                  <a:lnTo>
                    <a:pt x="0" y="161496"/>
                  </a:lnTo>
                  <a:lnTo>
                    <a:pt x="0" y="19796"/>
                  </a:lnTo>
                  <a:lnTo>
                    <a:pt x="33287" y="0"/>
                  </a:lnTo>
                  <a:lnTo>
                    <a:pt x="48891" y="9898"/>
                  </a:lnTo>
                  <a:lnTo>
                    <a:pt x="48891" y="27610"/>
                  </a:lnTo>
                  <a:lnTo>
                    <a:pt x="28086" y="39592"/>
                  </a:lnTo>
                  <a:lnTo>
                    <a:pt x="28086" y="137532"/>
                  </a:lnTo>
                  <a:lnTo>
                    <a:pt x="37448" y="130760"/>
                  </a:lnTo>
                  <a:lnTo>
                    <a:pt x="49931" y="136490"/>
                  </a:lnTo>
                  <a:lnTo>
                    <a:pt x="48891" y="152640"/>
                  </a:lnTo>
                  <a:lnTo>
                    <a:pt x="15603" y="1713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7255309" y="2812204"/>
              <a:ext cx="50165" cy="171450"/>
            </a:xfrm>
            <a:custGeom>
              <a:avLst/>
              <a:gdLst/>
              <a:ahLst/>
              <a:cxnLst/>
              <a:rect l="l" t="t" r="r" b="b"/>
              <a:pathLst>
                <a:path w="50165" h="171450">
                  <a:moveTo>
                    <a:pt x="37448" y="130760"/>
                  </a:moveTo>
                  <a:lnTo>
                    <a:pt x="28086" y="137532"/>
                  </a:lnTo>
                  <a:lnTo>
                    <a:pt x="28086" y="39592"/>
                  </a:lnTo>
                  <a:lnTo>
                    <a:pt x="48891" y="27610"/>
                  </a:lnTo>
                  <a:lnTo>
                    <a:pt x="48891" y="9898"/>
                  </a:lnTo>
                  <a:lnTo>
                    <a:pt x="33287" y="0"/>
                  </a:lnTo>
                  <a:lnTo>
                    <a:pt x="0" y="19796"/>
                  </a:lnTo>
                  <a:lnTo>
                    <a:pt x="0" y="161496"/>
                  </a:lnTo>
                  <a:lnTo>
                    <a:pt x="15603" y="171395"/>
                  </a:lnTo>
                  <a:lnTo>
                    <a:pt x="48891" y="152640"/>
                  </a:lnTo>
                  <a:lnTo>
                    <a:pt x="49931" y="136490"/>
                  </a:lnTo>
                  <a:lnTo>
                    <a:pt x="37448" y="130760"/>
                  </a:lnTo>
                  <a:close/>
                </a:path>
              </a:pathLst>
            </a:custGeom>
            <a:ln w="78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7568434" y="2995053"/>
              <a:ext cx="16643" cy="16670"/>
            </a:xfrm>
            <a:prstGeom prst="rect">
              <a:avLst/>
            </a:prstGeom>
            <a:blipFill>
              <a:blip r:embed="rId6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7568434" y="3095078"/>
              <a:ext cx="16643" cy="16670"/>
            </a:xfrm>
            <a:prstGeom prst="rect">
              <a:avLst/>
            </a:prstGeom>
            <a:blipFill>
              <a:blip r:embed="rId6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6931793" y="2265710"/>
              <a:ext cx="887071" cy="879122"/>
            </a:xfrm>
            <a:prstGeom prst="rect">
              <a:avLst/>
            </a:prstGeom>
            <a:blipFill>
              <a:blip r:embed="rId6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6886024" y="2394910"/>
              <a:ext cx="349529" cy="358419"/>
            </a:xfrm>
            <a:prstGeom prst="rect">
              <a:avLst/>
            </a:prstGeom>
            <a:blipFill>
              <a:blip r:embed="rId5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6886022" y="2393354"/>
              <a:ext cx="349885" cy="360045"/>
            </a:xfrm>
            <a:custGeom>
              <a:avLst/>
              <a:gdLst/>
              <a:ahLst/>
              <a:cxnLst/>
              <a:rect l="l" t="t" r="r" b="b"/>
              <a:pathLst>
                <a:path w="349884" h="360044">
                  <a:moveTo>
                    <a:pt x="349522" y="359981"/>
                  </a:moveTo>
                  <a:lnTo>
                    <a:pt x="0" y="155766"/>
                  </a:lnTo>
                  <a:lnTo>
                    <a:pt x="0" y="0"/>
                  </a:lnTo>
                  <a:lnTo>
                    <a:pt x="349522" y="200568"/>
                  </a:lnTo>
                  <a:lnTo>
                    <a:pt x="349522" y="35998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6886022" y="2393354"/>
              <a:ext cx="349885" cy="360045"/>
            </a:xfrm>
            <a:custGeom>
              <a:avLst/>
              <a:gdLst/>
              <a:ahLst/>
              <a:cxnLst/>
              <a:rect l="l" t="t" r="r" b="b"/>
              <a:pathLst>
                <a:path w="349884" h="360044">
                  <a:moveTo>
                    <a:pt x="349522" y="359981"/>
                  </a:moveTo>
                  <a:lnTo>
                    <a:pt x="0" y="155766"/>
                  </a:lnTo>
                  <a:lnTo>
                    <a:pt x="0" y="0"/>
                  </a:lnTo>
                  <a:lnTo>
                    <a:pt x="349522" y="200568"/>
                  </a:lnTo>
                  <a:lnTo>
                    <a:pt x="349522" y="359981"/>
                  </a:lnTo>
                  <a:close/>
                </a:path>
              </a:pathLst>
            </a:custGeom>
            <a:ln w="4164">
              <a:solidFill>
                <a:srgbClr val="6AA7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6902674" y="2428247"/>
              <a:ext cx="96740" cy="166712"/>
            </a:xfrm>
            <a:prstGeom prst="rect">
              <a:avLst/>
            </a:prstGeom>
            <a:blipFill>
              <a:blip r:embed="rId5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6956238" y="2467851"/>
              <a:ext cx="29845" cy="33655"/>
            </a:xfrm>
            <a:custGeom>
              <a:avLst/>
              <a:gdLst/>
              <a:ahLst/>
              <a:cxnLst/>
              <a:rect l="l" t="t" r="r" b="b"/>
              <a:pathLst>
                <a:path w="29845" h="33655">
                  <a:moveTo>
                    <a:pt x="26006" y="12502"/>
                  </a:moveTo>
                  <a:lnTo>
                    <a:pt x="24445" y="5209"/>
                  </a:lnTo>
                  <a:lnTo>
                    <a:pt x="17164" y="0"/>
                  </a:lnTo>
                  <a:lnTo>
                    <a:pt x="9362" y="1562"/>
                  </a:lnTo>
                </a:path>
                <a:path w="29845" h="33655">
                  <a:moveTo>
                    <a:pt x="9362" y="1562"/>
                  </a:moveTo>
                  <a:lnTo>
                    <a:pt x="2600" y="5209"/>
                  </a:lnTo>
                  <a:lnTo>
                    <a:pt x="0" y="14065"/>
                  </a:lnTo>
                  <a:lnTo>
                    <a:pt x="3640" y="20838"/>
                  </a:lnTo>
                </a:path>
                <a:path w="29845" h="33655">
                  <a:moveTo>
                    <a:pt x="3640" y="20838"/>
                  </a:moveTo>
                  <a:lnTo>
                    <a:pt x="5721" y="28652"/>
                  </a:lnTo>
                  <a:lnTo>
                    <a:pt x="13003" y="33341"/>
                  </a:lnTo>
                  <a:lnTo>
                    <a:pt x="20284" y="31777"/>
                  </a:lnTo>
                </a:path>
                <a:path w="29845" h="33655">
                  <a:moveTo>
                    <a:pt x="20284" y="31777"/>
                  </a:moveTo>
                  <a:lnTo>
                    <a:pt x="27046" y="28131"/>
                  </a:lnTo>
                  <a:lnTo>
                    <a:pt x="29646" y="19275"/>
                  </a:lnTo>
                  <a:lnTo>
                    <a:pt x="26006" y="12502"/>
                  </a:lnTo>
                </a:path>
              </a:pathLst>
            </a:custGeom>
            <a:ln w="41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6960929" y="2544948"/>
              <a:ext cx="24968" cy="33336"/>
            </a:xfrm>
            <a:prstGeom prst="rect">
              <a:avLst/>
            </a:prstGeom>
            <a:blipFill>
              <a:blip r:embed="rId5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6956238" y="2541827"/>
              <a:ext cx="29845" cy="33020"/>
            </a:xfrm>
            <a:custGeom>
              <a:avLst/>
              <a:gdLst/>
              <a:ahLst/>
              <a:cxnLst/>
              <a:rect l="l" t="t" r="r" b="b"/>
              <a:pathLst>
                <a:path w="29845" h="33019">
                  <a:moveTo>
                    <a:pt x="26006" y="11982"/>
                  </a:moveTo>
                  <a:lnTo>
                    <a:pt x="24445" y="4688"/>
                  </a:lnTo>
                  <a:lnTo>
                    <a:pt x="17164" y="0"/>
                  </a:lnTo>
                  <a:lnTo>
                    <a:pt x="9362" y="1041"/>
                  </a:lnTo>
                </a:path>
                <a:path w="29845" h="33019">
                  <a:moveTo>
                    <a:pt x="9362" y="1041"/>
                  </a:moveTo>
                  <a:lnTo>
                    <a:pt x="2600" y="5209"/>
                  </a:lnTo>
                  <a:lnTo>
                    <a:pt x="0" y="13544"/>
                  </a:lnTo>
                  <a:lnTo>
                    <a:pt x="3640" y="20317"/>
                  </a:lnTo>
                </a:path>
                <a:path w="29845" h="33019">
                  <a:moveTo>
                    <a:pt x="3640" y="20317"/>
                  </a:moveTo>
                  <a:lnTo>
                    <a:pt x="5721" y="28131"/>
                  </a:lnTo>
                  <a:lnTo>
                    <a:pt x="13003" y="32820"/>
                  </a:lnTo>
                  <a:lnTo>
                    <a:pt x="20284" y="31778"/>
                  </a:lnTo>
                </a:path>
                <a:path w="29845" h="33019">
                  <a:moveTo>
                    <a:pt x="20284" y="31778"/>
                  </a:moveTo>
                  <a:lnTo>
                    <a:pt x="27046" y="27610"/>
                  </a:lnTo>
                  <a:lnTo>
                    <a:pt x="29646" y="19275"/>
                  </a:lnTo>
                  <a:lnTo>
                    <a:pt x="26006" y="11982"/>
                  </a:lnTo>
                </a:path>
              </a:pathLst>
            </a:custGeom>
            <a:ln w="41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7010865" y="2486604"/>
              <a:ext cx="141465" cy="208381"/>
            </a:xfrm>
            <a:prstGeom prst="rect">
              <a:avLst/>
            </a:prstGeom>
            <a:blipFill>
              <a:blip r:embed="rId5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7008251" y="2479833"/>
              <a:ext cx="142875" cy="193675"/>
            </a:xfrm>
            <a:custGeom>
              <a:avLst/>
              <a:gdLst/>
              <a:ahLst/>
              <a:cxnLst/>
              <a:rect l="l" t="t" r="r" b="b"/>
              <a:pathLst>
                <a:path w="142875" h="193675">
                  <a:moveTo>
                    <a:pt x="0" y="125550"/>
                  </a:moveTo>
                  <a:lnTo>
                    <a:pt x="520" y="0"/>
                  </a:lnTo>
                  <a:lnTo>
                    <a:pt x="28606" y="15107"/>
                  </a:lnTo>
                </a:path>
                <a:path w="142875" h="193675">
                  <a:moveTo>
                    <a:pt x="37968" y="147952"/>
                  </a:moveTo>
                  <a:lnTo>
                    <a:pt x="38489" y="22401"/>
                  </a:lnTo>
                  <a:lnTo>
                    <a:pt x="66575" y="38029"/>
                  </a:lnTo>
                </a:path>
                <a:path w="142875" h="193675">
                  <a:moveTo>
                    <a:pt x="75937" y="170874"/>
                  </a:moveTo>
                  <a:lnTo>
                    <a:pt x="76457" y="45323"/>
                  </a:lnTo>
                  <a:lnTo>
                    <a:pt x="104544" y="60430"/>
                  </a:lnTo>
                </a:path>
                <a:path w="142875" h="193675">
                  <a:moveTo>
                    <a:pt x="113906" y="193275"/>
                  </a:moveTo>
                  <a:lnTo>
                    <a:pt x="114426" y="67724"/>
                  </a:lnTo>
                  <a:lnTo>
                    <a:pt x="142513" y="82832"/>
                  </a:lnTo>
                </a:path>
              </a:pathLst>
            </a:custGeom>
            <a:ln w="4164">
              <a:solidFill>
                <a:srgbClr val="6AA7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7008251" y="2494940"/>
              <a:ext cx="142875" cy="193675"/>
            </a:xfrm>
            <a:custGeom>
              <a:avLst/>
              <a:gdLst/>
              <a:ahLst/>
              <a:cxnLst/>
              <a:rect l="l" t="t" r="r" b="b"/>
              <a:pathLst>
                <a:path w="142875" h="193675">
                  <a:moveTo>
                    <a:pt x="142513" y="67724"/>
                  </a:moveTo>
                  <a:lnTo>
                    <a:pt x="141993" y="193275"/>
                  </a:lnTo>
                  <a:lnTo>
                    <a:pt x="113906" y="178167"/>
                  </a:lnTo>
                </a:path>
                <a:path w="142875" h="193675">
                  <a:moveTo>
                    <a:pt x="104544" y="45322"/>
                  </a:moveTo>
                  <a:lnTo>
                    <a:pt x="104024" y="170873"/>
                  </a:lnTo>
                  <a:lnTo>
                    <a:pt x="75937" y="155766"/>
                  </a:lnTo>
                </a:path>
                <a:path w="142875" h="193675">
                  <a:moveTo>
                    <a:pt x="66575" y="22922"/>
                  </a:moveTo>
                  <a:lnTo>
                    <a:pt x="66055" y="148472"/>
                  </a:lnTo>
                  <a:lnTo>
                    <a:pt x="37968" y="132844"/>
                  </a:lnTo>
                </a:path>
                <a:path w="142875" h="193675">
                  <a:moveTo>
                    <a:pt x="28606" y="0"/>
                  </a:moveTo>
                  <a:lnTo>
                    <a:pt x="28086" y="125550"/>
                  </a:lnTo>
                  <a:lnTo>
                    <a:pt x="0" y="110443"/>
                  </a:lnTo>
                </a:path>
              </a:pathLst>
            </a:custGeom>
            <a:ln w="416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6894356" y="2428247"/>
              <a:ext cx="54096" cy="179204"/>
            </a:xfrm>
            <a:prstGeom prst="rect">
              <a:avLst/>
            </a:prstGeom>
            <a:blipFill>
              <a:blip r:embed="rId6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7135694" y="2561623"/>
              <a:ext cx="54089" cy="179204"/>
            </a:xfrm>
            <a:prstGeom prst="rect">
              <a:avLst/>
            </a:prstGeom>
            <a:blipFill>
              <a:blip r:embed="rId6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7128399" y="2561102"/>
              <a:ext cx="50165" cy="171450"/>
            </a:xfrm>
            <a:custGeom>
              <a:avLst/>
              <a:gdLst/>
              <a:ahLst/>
              <a:cxnLst/>
              <a:rect l="l" t="t" r="r" b="b"/>
              <a:pathLst>
                <a:path w="50165" h="171450">
                  <a:moveTo>
                    <a:pt x="15603" y="171395"/>
                  </a:moveTo>
                  <a:lnTo>
                    <a:pt x="0" y="161496"/>
                  </a:lnTo>
                  <a:lnTo>
                    <a:pt x="0" y="19796"/>
                  </a:lnTo>
                  <a:lnTo>
                    <a:pt x="33287" y="0"/>
                  </a:lnTo>
                  <a:lnTo>
                    <a:pt x="48891" y="9897"/>
                  </a:lnTo>
                  <a:lnTo>
                    <a:pt x="48891" y="27610"/>
                  </a:lnTo>
                  <a:lnTo>
                    <a:pt x="28086" y="39592"/>
                  </a:lnTo>
                  <a:lnTo>
                    <a:pt x="28086" y="137532"/>
                  </a:lnTo>
                  <a:lnTo>
                    <a:pt x="37448" y="130760"/>
                  </a:lnTo>
                  <a:lnTo>
                    <a:pt x="49931" y="136490"/>
                  </a:lnTo>
                  <a:lnTo>
                    <a:pt x="48891" y="152640"/>
                  </a:lnTo>
                  <a:lnTo>
                    <a:pt x="15603" y="1713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7128399" y="2561102"/>
              <a:ext cx="50165" cy="171450"/>
            </a:xfrm>
            <a:custGeom>
              <a:avLst/>
              <a:gdLst/>
              <a:ahLst/>
              <a:cxnLst/>
              <a:rect l="l" t="t" r="r" b="b"/>
              <a:pathLst>
                <a:path w="50165" h="171450">
                  <a:moveTo>
                    <a:pt x="37448" y="130760"/>
                  </a:moveTo>
                  <a:lnTo>
                    <a:pt x="28086" y="137532"/>
                  </a:lnTo>
                  <a:lnTo>
                    <a:pt x="28086" y="39592"/>
                  </a:lnTo>
                  <a:lnTo>
                    <a:pt x="48891" y="27610"/>
                  </a:lnTo>
                  <a:lnTo>
                    <a:pt x="48891" y="9897"/>
                  </a:lnTo>
                  <a:lnTo>
                    <a:pt x="33287" y="0"/>
                  </a:lnTo>
                  <a:lnTo>
                    <a:pt x="0" y="19796"/>
                  </a:lnTo>
                  <a:lnTo>
                    <a:pt x="0" y="161496"/>
                  </a:lnTo>
                  <a:lnTo>
                    <a:pt x="15603" y="171395"/>
                  </a:lnTo>
                  <a:lnTo>
                    <a:pt x="48891" y="152640"/>
                  </a:lnTo>
                  <a:lnTo>
                    <a:pt x="49931" y="136490"/>
                  </a:lnTo>
                  <a:lnTo>
                    <a:pt x="37448" y="130760"/>
                  </a:lnTo>
                  <a:close/>
                </a:path>
              </a:pathLst>
            </a:custGeom>
            <a:ln w="78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6893304" y="2424611"/>
              <a:ext cx="50165" cy="171450"/>
            </a:xfrm>
            <a:custGeom>
              <a:avLst/>
              <a:gdLst/>
              <a:ahLst/>
              <a:cxnLst/>
              <a:rect l="l" t="t" r="r" b="b"/>
              <a:pathLst>
                <a:path w="50165" h="171450">
                  <a:moveTo>
                    <a:pt x="15603" y="171395"/>
                  </a:moveTo>
                  <a:lnTo>
                    <a:pt x="0" y="161497"/>
                  </a:lnTo>
                  <a:lnTo>
                    <a:pt x="0" y="19796"/>
                  </a:lnTo>
                  <a:lnTo>
                    <a:pt x="33287" y="0"/>
                  </a:lnTo>
                  <a:lnTo>
                    <a:pt x="48891" y="9898"/>
                  </a:lnTo>
                  <a:lnTo>
                    <a:pt x="48891" y="27610"/>
                  </a:lnTo>
                  <a:lnTo>
                    <a:pt x="28086" y="39593"/>
                  </a:lnTo>
                  <a:lnTo>
                    <a:pt x="28086" y="137533"/>
                  </a:lnTo>
                  <a:lnTo>
                    <a:pt x="37448" y="130760"/>
                  </a:lnTo>
                  <a:lnTo>
                    <a:pt x="49931" y="136491"/>
                  </a:lnTo>
                  <a:lnTo>
                    <a:pt x="48891" y="152640"/>
                  </a:lnTo>
                  <a:lnTo>
                    <a:pt x="15603" y="1713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6893304" y="2424611"/>
              <a:ext cx="50165" cy="171450"/>
            </a:xfrm>
            <a:custGeom>
              <a:avLst/>
              <a:gdLst/>
              <a:ahLst/>
              <a:cxnLst/>
              <a:rect l="l" t="t" r="r" b="b"/>
              <a:pathLst>
                <a:path w="50165" h="171450">
                  <a:moveTo>
                    <a:pt x="37448" y="130760"/>
                  </a:moveTo>
                  <a:lnTo>
                    <a:pt x="28086" y="137533"/>
                  </a:lnTo>
                  <a:lnTo>
                    <a:pt x="28086" y="39593"/>
                  </a:lnTo>
                  <a:lnTo>
                    <a:pt x="48891" y="27610"/>
                  </a:lnTo>
                  <a:lnTo>
                    <a:pt x="48891" y="9898"/>
                  </a:lnTo>
                  <a:lnTo>
                    <a:pt x="33287" y="0"/>
                  </a:lnTo>
                  <a:lnTo>
                    <a:pt x="0" y="19796"/>
                  </a:lnTo>
                  <a:lnTo>
                    <a:pt x="0" y="161497"/>
                  </a:lnTo>
                  <a:lnTo>
                    <a:pt x="15603" y="171395"/>
                  </a:lnTo>
                  <a:lnTo>
                    <a:pt x="48891" y="152640"/>
                  </a:lnTo>
                  <a:lnTo>
                    <a:pt x="49931" y="136491"/>
                  </a:lnTo>
                  <a:lnTo>
                    <a:pt x="37448" y="130760"/>
                  </a:lnTo>
                  <a:close/>
                </a:path>
              </a:pathLst>
            </a:custGeom>
            <a:ln w="78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7202267" y="2603292"/>
              <a:ext cx="24960" cy="25006"/>
            </a:xfrm>
            <a:prstGeom prst="rect">
              <a:avLst/>
            </a:prstGeom>
            <a:blipFill>
              <a:blip r:embed="rId5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7202267" y="2703317"/>
              <a:ext cx="24960" cy="25006"/>
            </a:xfrm>
            <a:prstGeom prst="rect">
              <a:avLst/>
            </a:prstGeom>
            <a:blipFill>
              <a:blip r:embed="rId5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6882117" y="2265982"/>
              <a:ext cx="940140" cy="658220"/>
            </a:xfrm>
            <a:prstGeom prst="rect">
              <a:avLst/>
            </a:prstGeom>
            <a:blipFill>
              <a:blip r:embed="rId6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7252191" y="2611635"/>
              <a:ext cx="349529" cy="358419"/>
            </a:xfrm>
            <a:prstGeom prst="rect">
              <a:avLst/>
            </a:prstGeom>
            <a:blipFill>
              <a:blip r:embed="rId5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7248027" y="2605904"/>
              <a:ext cx="349885" cy="360045"/>
            </a:xfrm>
            <a:custGeom>
              <a:avLst/>
              <a:gdLst/>
              <a:ahLst/>
              <a:cxnLst/>
              <a:rect l="l" t="t" r="r" b="b"/>
              <a:pathLst>
                <a:path w="349884" h="360044">
                  <a:moveTo>
                    <a:pt x="349522" y="359981"/>
                  </a:moveTo>
                  <a:lnTo>
                    <a:pt x="0" y="155766"/>
                  </a:lnTo>
                  <a:lnTo>
                    <a:pt x="0" y="0"/>
                  </a:lnTo>
                  <a:lnTo>
                    <a:pt x="349522" y="200568"/>
                  </a:lnTo>
                  <a:lnTo>
                    <a:pt x="349522" y="35998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7248027" y="2605904"/>
              <a:ext cx="349885" cy="360045"/>
            </a:xfrm>
            <a:custGeom>
              <a:avLst/>
              <a:gdLst/>
              <a:ahLst/>
              <a:cxnLst/>
              <a:rect l="l" t="t" r="r" b="b"/>
              <a:pathLst>
                <a:path w="349884" h="360044">
                  <a:moveTo>
                    <a:pt x="349522" y="359981"/>
                  </a:moveTo>
                  <a:lnTo>
                    <a:pt x="0" y="155766"/>
                  </a:lnTo>
                  <a:lnTo>
                    <a:pt x="0" y="0"/>
                  </a:lnTo>
                  <a:lnTo>
                    <a:pt x="349522" y="200568"/>
                  </a:lnTo>
                  <a:lnTo>
                    <a:pt x="349522" y="359981"/>
                  </a:lnTo>
                  <a:close/>
                </a:path>
              </a:pathLst>
            </a:custGeom>
            <a:ln w="4164">
              <a:solidFill>
                <a:srgbClr val="6AA7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7268841" y="2644978"/>
              <a:ext cx="94791" cy="160446"/>
            </a:xfrm>
            <a:prstGeom prst="rect">
              <a:avLst/>
            </a:prstGeom>
            <a:blipFill>
              <a:blip r:embed="rId6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7318243" y="2680401"/>
              <a:ext cx="29845" cy="33655"/>
            </a:xfrm>
            <a:custGeom>
              <a:avLst/>
              <a:gdLst/>
              <a:ahLst/>
              <a:cxnLst/>
              <a:rect l="l" t="t" r="r" b="b"/>
              <a:pathLst>
                <a:path w="29845" h="33655">
                  <a:moveTo>
                    <a:pt x="26006" y="12502"/>
                  </a:moveTo>
                  <a:lnTo>
                    <a:pt x="24445" y="5209"/>
                  </a:lnTo>
                  <a:lnTo>
                    <a:pt x="17164" y="0"/>
                  </a:lnTo>
                  <a:lnTo>
                    <a:pt x="9362" y="1562"/>
                  </a:lnTo>
                </a:path>
                <a:path w="29845" h="33655">
                  <a:moveTo>
                    <a:pt x="9362" y="1562"/>
                  </a:moveTo>
                  <a:lnTo>
                    <a:pt x="2600" y="5209"/>
                  </a:lnTo>
                  <a:lnTo>
                    <a:pt x="0" y="14065"/>
                  </a:lnTo>
                  <a:lnTo>
                    <a:pt x="3640" y="20838"/>
                  </a:lnTo>
                </a:path>
                <a:path w="29845" h="33655">
                  <a:moveTo>
                    <a:pt x="3640" y="20838"/>
                  </a:moveTo>
                  <a:lnTo>
                    <a:pt x="5721" y="28652"/>
                  </a:lnTo>
                  <a:lnTo>
                    <a:pt x="13003" y="33340"/>
                  </a:lnTo>
                  <a:lnTo>
                    <a:pt x="20284" y="31778"/>
                  </a:lnTo>
                </a:path>
                <a:path w="29845" h="33655">
                  <a:moveTo>
                    <a:pt x="20284" y="31778"/>
                  </a:moveTo>
                  <a:lnTo>
                    <a:pt x="27046" y="28131"/>
                  </a:lnTo>
                  <a:lnTo>
                    <a:pt x="29646" y="19275"/>
                  </a:lnTo>
                  <a:lnTo>
                    <a:pt x="26006" y="12502"/>
                  </a:lnTo>
                </a:path>
              </a:pathLst>
            </a:custGeom>
            <a:ln w="41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7323716" y="2761661"/>
              <a:ext cx="28347" cy="28403"/>
            </a:xfrm>
            <a:prstGeom prst="rect">
              <a:avLst/>
            </a:prstGeom>
            <a:blipFill>
              <a:blip r:embed="rId6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7318243" y="2754377"/>
              <a:ext cx="29845" cy="33020"/>
            </a:xfrm>
            <a:custGeom>
              <a:avLst/>
              <a:gdLst/>
              <a:ahLst/>
              <a:cxnLst/>
              <a:rect l="l" t="t" r="r" b="b"/>
              <a:pathLst>
                <a:path w="29845" h="33019">
                  <a:moveTo>
                    <a:pt x="26006" y="11982"/>
                  </a:moveTo>
                  <a:lnTo>
                    <a:pt x="24445" y="4688"/>
                  </a:lnTo>
                  <a:lnTo>
                    <a:pt x="17164" y="0"/>
                  </a:lnTo>
                  <a:lnTo>
                    <a:pt x="9362" y="1041"/>
                  </a:lnTo>
                </a:path>
                <a:path w="29845" h="33019">
                  <a:moveTo>
                    <a:pt x="9362" y="1041"/>
                  </a:moveTo>
                  <a:lnTo>
                    <a:pt x="2600" y="5209"/>
                  </a:lnTo>
                  <a:lnTo>
                    <a:pt x="0" y="13544"/>
                  </a:lnTo>
                  <a:lnTo>
                    <a:pt x="3640" y="20317"/>
                  </a:lnTo>
                </a:path>
                <a:path w="29845" h="33019">
                  <a:moveTo>
                    <a:pt x="3640" y="20317"/>
                  </a:moveTo>
                  <a:lnTo>
                    <a:pt x="5721" y="28131"/>
                  </a:lnTo>
                  <a:lnTo>
                    <a:pt x="13003" y="32820"/>
                  </a:lnTo>
                  <a:lnTo>
                    <a:pt x="20284" y="31778"/>
                  </a:lnTo>
                </a:path>
                <a:path w="29845" h="33019">
                  <a:moveTo>
                    <a:pt x="20284" y="31778"/>
                  </a:moveTo>
                  <a:lnTo>
                    <a:pt x="27046" y="27610"/>
                  </a:lnTo>
                  <a:lnTo>
                    <a:pt x="29646" y="19275"/>
                  </a:lnTo>
                  <a:lnTo>
                    <a:pt x="26006" y="11982"/>
                  </a:lnTo>
                </a:path>
              </a:pathLst>
            </a:custGeom>
            <a:ln w="41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7377032" y="2694986"/>
              <a:ext cx="141465" cy="208381"/>
            </a:xfrm>
            <a:prstGeom prst="rect">
              <a:avLst/>
            </a:prstGeom>
            <a:blipFill>
              <a:blip r:embed="rId6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7370256" y="2692383"/>
              <a:ext cx="142875" cy="193675"/>
            </a:xfrm>
            <a:custGeom>
              <a:avLst/>
              <a:gdLst/>
              <a:ahLst/>
              <a:cxnLst/>
              <a:rect l="l" t="t" r="r" b="b"/>
              <a:pathLst>
                <a:path w="142875" h="193675">
                  <a:moveTo>
                    <a:pt x="0" y="125550"/>
                  </a:moveTo>
                  <a:lnTo>
                    <a:pt x="520" y="0"/>
                  </a:lnTo>
                  <a:lnTo>
                    <a:pt x="28606" y="15107"/>
                  </a:lnTo>
                </a:path>
                <a:path w="142875" h="193675">
                  <a:moveTo>
                    <a:pt x="37968" y="147952"/>
                  </a:moveTo>
                  <a:lnTo>
                    <a:pt x="38489" y="22401"/>
                  </a:lnTo>
                  <a:lnTo>
                    <a:pt x="66575" y="38029"/>
                  </a:lnTo>
                </a:path>
                <a:path w="142875" h="193675">
                  <a:moveTo>
                    <a:pt x="75937" y="170874"/>
                  </a:moveTo>
                  <a:lnTo>
                    <a:pt x="76457" y="45322"/>
                  </a:lnTo>
                  <a:lnTo>
                    <a:pt x="104544" y="60431"/>
                  </a:lnTo>
                </a:path>
                <a:path w="142875" h="193675">
                  <a:moveTo>
                    <a:pt x="113906" y="193275"/>
                  </a:moveTo>
                  <a:lnTo>
                    <a:pt x="114426" y="67724"/>
                  </a:lnTo>
                  <a:lnTo>
                    <a:pt x="142513" y="82832"/>
                  </a:lnTo>
                </a:path>
              </a:pathLst>
            </a:custGeom>
            <a:ln w="4164">
              <a:solidFill>
                <a:srgbClr val="6AA7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7370256" y="2707491"/>
              <a:ext cx="142875" cy="193675"/>
            </a:xfrm>
            <a:custGeom>
              <a:avLst/>
              <a:gdLst/>
              <a:ahLst/>
              <a:cxnLst/>
              <a:rect l="l" t="t" r="r" b="b"/>
              <a:pathLst>
                <a:path w="142875" h="193675">
                  <a:moveTo>
                    <a:pt x="142513" y="67724"/>
                  </a:moveTo>
                  <a:lnTo>
                    <a:pt x="141993" y="193275"/>
                  </a:lnTo>
                  <a:lnTo>
                    <a:pt x="113906" y="178167"/>
                  </a:lnTo>
                </a:path>
                <a:path w="142875" h="193675">
                  <a:moveTo>
                    <a:pt x="104544" y="45323"/>
                  </a:moveTo>
                  <a:lnTo>
                    <a:pt x="104024" y="170874"/>
                  </a:lnTo>
                  <a:lnTo>
                    <a:pt x="75937" y="155766"/>
                  </a:lnTo>
                </a:path>
                <a:path w="142875" h="193675">
                  <a:moveTo>
                    <a:pt x="66575" y="22921"/>
                  </a:moveTo>
                  <a:lnTo>
                    <a:pt x="66055" y="148472"/>
                  </a:lnTo>
                  <a:lnTo>
                    <a:pt x="37968" y="132844"/>
                  </a:lnTo>
                </a:path>
                <a:path w="142875" h="193675">
                  <a:moveTo>
                    <a:pt x="28606" y="0"/>
                  </a:moveTo>
                  <a:lnTo>
                    <a:pt x="28086" y="125550"/>
                  </a:lnTo>
                  <a:lnTo>
                    <a:pt x="0" y="110443"/>
                  </a:lnTo>
                </a:path>
              </a:pathLst>
            </a:custGeom>
            <a:ln w="416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7260522" y="2644973"/>
              <a:ext cx="54090" cy="170860"/>
            </a:xfrm>
            <a:prstGeom prst="rect">
              <a:avLst/>
            </a:prstGeom>
            <a:blipFill>
              <a:blip r:embed="rId7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7493529" y="2778336"/>
              <a:ext cx="54098" cy="170873"/>
            </a:xfrm>
            <a:prstGeom prst="rect">
              <a:avLst/>
            </a:prstGeom>
            <a:blipFill>
              <a:blip r:embed="rId7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7490404" y="2773653"/>
              <a:ext cx="50165" cy="171450"/>
            </a:xfrm>
            <a:custGeom>
              <a:avLst/>
              <a:gdLst/>
              <a:ahLst/>
              <a:cxnLst/>
              <a:rect l="l" t="t" r="r" b="b"/>
              <a:pathLst>
                <a:path w="50165" h="171450">
                  <a:moveTo>
                    <a:pt x="15603" y="171395"/>
                  </a:moveTo>
                  <a:lnTo>
                    <a:pt x="0" y="161496"/>
                  </a:lnTo>
                  <a:lnTo>
                    <a:pt x="0" y="19796"/>
                  </a:lnTo>
                  <a:lnTo>
                    <a:pt x="33287" y="0"/>
                  </a:lnTo>
                  <a:lnTo>
                    <a:pt x="48891" y="9898"/>
                  </a:lnTo>
                  <a:lnTo>
                    <a:pt x="48891" y="27610"/>
                  </a:lnTo>
                  <a:lnTo>
                    <a:pt x="28086" y="39592"/>
                  </a:lnTo>
                  <a:lnTo>
                    <a:pt x="28086" y="137532"/>
                  </a:lnTo>
                  <a:lnTo>
                    <a:pt x="37448" y="130760"/>
                  </a:lnTo>
                  <a:lnTo>
                    <a:pt x="49931" y="136490"/>
                  </a:lnTo>
                  <a:lnTo>
                    <a:pt x="48891" y="152640"/>
                  </a:lnTo>
                  <a:lnTo>
                    <a:pt x="15603" y="1713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7490404" y="2773653"/>
              <a:ext cx="50165" cy="171450"/>
            </a:xfrm>
            <a:custGeom>
              <a:avLst/>
              <a:gdLst/>
              <a:ahLst/>
              <a:cxnLst/>
              <a:rect l="l" t="t" r="r" b="b"/>
              <a:pathLst>
                <a:path w="50165" h="171450">
                  <a:moveTo>
                    <a:pt x="37448" y="130760"/>
                  </a:moveTo>
                  <a:lnTo>
                    <a:pt x="28086" y="137532"/>
                  </a:lnTo>
                  <a:lnTo>
                    <a:pt x="28086" y="39592"/>
                  </a:lnTo>
                  <a:lnTo>
                    <a:pt x="48891" y="27610"/>
                  </a:lnTo>
                  <a:lnTo>
                    <a:pt x="48891" y="9898"/>
                  </a:lnTo>
                  <a:lnTo>
                    <a:pt x="33287" y="0"/>
                  </a:lnTo>
                  <a:lnTo>
                    <a:pt x="0" y="19796"/>
                  </a:lnTo>
                  <a:lnTo>
                    <a:pt x="0" y="161496"/>
                  </a:lnTo>
                  <a:lnTo>
                    <a:pt x="15603" y="171395"/>
                  </a:lnTo>
                  <a:lnTo>
                    <a:pt x="48891" y="152640"/>
                  </a:lnTo>
                  <a:lnTo>
                    <a:pt x="49931" y="136490"/>
                  </a:lnTo>
                  <a:lnTo>
                    <a:pt x="37448" y="130760"/>
                  </a:lnTo>
                  <a:close/>
                </a:path>
              </a:pathLst>
            </a:custGeom>
            <a:ln w="78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7255309" y="2637162"/>
              <a:ext cx="50165" cy="171450"/>
            </a:xfrm>
            <a:custGeom>
              <a:avLst/>
              <a:gdLst/>
              <a:ahLst/>
              <a:cxnLst/>
              <a:rect l="l" t="t" r="r" b="b"/>
              <a:pathLst>
                <a:path w="50165" h="171450">
                  <a:moveTo>
                    <a:pt x="15603" y="171395"/>
                  </a:moveTo>
                  <a:lnTo>
                    <a:pt x="0" y="161496"/>
                  </a:lnTo>
                  <a:lnTo>
                    <a:pt x="0" y="19796"/>
                  </a:lnTo>
                  <a:lnTo>
                    <a:pt x="33287" y="0"/>
                  </a:lnTo>
                  <a:lnTo>
                    <a:pt x="48891" y="9898"/>
                  </a:lnTo>
                  <a:lnTo>
                    <a:pt x="48891" y="27610"/>
                  </a:lnTo>
                  <a:lnTo>
                    <a:pt x="28086" y="39592"/>
                  </a:lnTo>
                  <a:lnTo>
                    <a:pt x="28086" y="137532"/>
                  </a:lnTo>
                  <a:lnTo>
                    <a:pt x="37448" y="130760"/>
                  </a:lnTo>
                  <a:lnTo>
                    <a:pt x="49931" y="136490"/>
                  </a:lnTo>
                  <a:lnTo>
                    <a:pt x="48891" y="152640"/>
                  </a:lnTo>
                  <a:lnTo>
                    <a:pt x="15603" y="1713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7255309" y="2637162"/>
              <a:ext cx="50165" cy="171450"/>
            </a:xfrm>
            <a:custGeom>
              <a:avLst/>
              <a:gdLst/>
              <a:ahLst/>
              <a:cxnLst/>
              <a:rect l="l" t="t" r="r" b="b"/>
              <a:pathLst>
                <a:path w="50165" h="171450">
                  <a:moveTo>
                    <a:pt x="37448" y="130760"/>
                  </a:moveTo>
                  <a:lnTo>
                    <a:pt x="28086" y="137532"/>
                  </a:lnTo>
                  <a:lnTo>
                    <a:pt x="28086" y="39592"/>
                  </a:lnTo>
                  <a:lnTo>
                    <a:pt x="48891" y="27610"/>
                  </a:lnTo>
                  <a:lnTo>
                    <a:pt x="48891" y="9898"/>
                  </a:lnTo>
                  <a:lnTo>
                    <a:pt x="33287" y="0"/>
                  </a:lnTo>
                  <a:lnTo>
                    <a:pt x="0" y="19796"/>
                  </a:lnTo>
                  <a:lnTo>
                    <a:pt x="0" y="161496"/>
                  </a:lnTo>
                  <a:lnTo>
                    <a:pt x="15603" y="171395"/>
                  </a:lnTo>
                  <a:lnTo>
                    <a:pt x="48891" y="152640"/>
                  </a:lnTo>
                  <a:lnTo>
                    <a:pt x="49931" y="136490"/>
                  </a:lnTo>
                  <a:lnTo>
                    <a:pt x="37448" y="130760"/>
                  </a:lnTo>
                  <a:close/>
                </a:path>
              </a:pathLst>
            </a:custGeom>
            <a:ln w="78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7568434" y="2820009"/>
              <a:ext cx="16643" cy="16670"/>
            </a:xfrm>
            <a:prstGeom prst="rect">
              <a:avLst/>
            </a:prstGeom>
            <a:blipFill>
              <a:blip r:embed="rId6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7568434" y="2920034"/>
              <a:ext cx="16643" cy="16670"/>
            </a:xfrm>
            <a:prstGeom prst="rect">
              <a:avLst/>
            </a:prstGeom>
            <a:blipFill>
              <a:blip r:embed="rId6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7248027" y="2482437"/>
              <a:ext cx="567055" cy="483870"/>
            </a:xfrm>
            <a:custGeom>
              <a:avLst/>
              <a:gdLst/>
              <a:ahLst/>
              <a:cxnLst/>
              <a:rect l="l" t="t" r="r" b="b"/>
              <a:pathLst>
                <a:path w="567054" h="483869">
                  <a:moveTo>
                    <a:pt x="349522" y="483449"/>
                  </a:moveTo>
                  <a:lnTo>
                    <a:pt x="286587" y="446461"/>
                  </a:lnTo>
                  <a:lnTo>
                    <a:pt x="257980" y="462611"/>
                  </a:lnTo>
                  <a:lnTo>
                    <a:pt x="242376" y="452712"/>
                  </a:lnTo>
                  <a:lnTo>
                    <a:pt x="242376" y="420934"/>
                  </a:lnTo>
                  <a:lnTo>
                    <a:pt x="52012" y="309970"/>
                  </a:lnTo>
                  <a:lnTo>
                    <a:pt x="22885" y="326120"/>
                  </a:lnTo>
                  <a:lnTo>
                    <a:pt x="7281" y="316221"/>
                  </a:lnTo>
                  <a:lnTo>
                    <a:pt x="7281" y="283401"/>
                  </a:lnTo>
                  <a:lnTo>
                    <a:pt x="0" y="279233"/>
                  </a:lnTo>
                  <a:lnTo>
                    <a:pt x="0" y="123467"/>
                  </a:lnTo>
                  <a:lnTo>
                    <a:pt x="49411" y="152120"/>
                  </a:lnTo>
                  <a:lnTo>
                    <a:pt x="49411" y="146389"/>
                  </a:lnTo>
                  <a:lnTo>
                    <a:pt x="308432" y="0"/>
                  </a:lnTo>
                  <a:lnTo>
                    <a:pt x="566933" y="148473"/>
                  </a:lnTo>
                  <a:lnTo>
                    <a:pt x="566933" y="305802"/>
                  </a:lnTo>
                  <a:lnTo>
                    <a:pt x="349522" y="431874"/>
                  </a:lnTo>
                  <a:lnTo>
                    <a:pt x="349522" y="4834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7248027" y="2482437"/>
              <a:ext cx="567055" cy="483870"/>
            </a:xfrm>
            <a:custGeom>
              <a:avLst/>
              <a:gdLst/>
              <a:ahLst/>
              <a:cxnLst/>
              <a:rect l="l" t="t" r="r" b="b"/>
              <a:pathLst>
                <a:path w="567054" h="483869">
                  <a:moveTo>
                    <a:pt x="566933" y="305802"/>
                  </a:moveTo>
                  <a:lnTo>
                    <a:pt x="566933" y="148473"/>
                  </a:lnTo>
                  <a:lnTo>
                    <a:pt x="308432" y="0"/>
                  </a:lnTo>
                  <a:lnTo>
                    <a:pt x="49411" y="146389"/>
                  </a:lnTo>
                  <a:lnTo>
                    <a:pt x="49411" y="152120"/>
                  </a:lnTo>
                  <a:lnTo>
                    <a:pt x="0" y="123467"/>
                  </a:lnTo>
                  <a:lnTo>
                    <a:pt x="0" y="279233"/>
                  </a:lnTo>
                  <a:lnTo>
                    <a:pt x="7281" y="283401"/>
                  </a:lnTo>
                  <a:lnTo>
                    <a:pt x="7281" y="316221"/>
                  </a:lnTo>
                  <a:lnTo>
                    <a:pt x="22885" y="326120"/>
                  </a:lnTo>
                  <a:lnTo>
                    <a:pt x="52012" y="309970"/>
                  </a:lnTo>
                  <a:lnTo>
                    <a:pt x="242376" y="420934"/>
                  </a:lnTo>
                  <a:lnTo>
                    <a:pt x="242376" y="452712"/>
                  </a:lnTo>
                  <a:lnTo>
                    <a:pt x="257980" y="462611"/>
                  </a:lnTo>
                  <a:lnTo>
                    <a:pt x="286587" y="446461"/>
                  </a:lnTo>
                  <a:lnTo>
                    <a:pt x="349522" y="483449"/>
                  </a:lnTo>
                  <a:lnTo>
                    <a:pt x="349522" y="431874"/>
                  </a:lnTo>
                  <a:lnTo>
                    <a:pt x="566933" y="305802"/>
                  </a:lnTo>
                  <a:close/>
                </a:path>
              </a:pathLst>
            </a:custGeom>
            <a:ln w="7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3" name="object 233"/>
          <p:cNvSpPr/>
          <p:nvPr/>
        </p:nvSpPr>
        <p:spPr>
          <a:xfrm>
            <a:off x="6819451" y="3220105"/>
            <a:ext cx="1048575" cy="125031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4" name="object 234"/>
          <p:cNvGrpSpPr/>
          <p:nvPr/>
        </p:nvGrpSpPr>
        <p:grpSpPr>
          <a:xfrm>
            <a:off x="5730040" y="3323021"/>
            <a:ext cx="1003935" cy="984885"/>
            <a:chOff x="5730040" y="3323021"/>
            <a:chExt cx="1003935" cy="984885"/>
          </a:xfrm>
        </p:grpSpPr>
        <p:sp>
          <p:nvSpPr>
            <p:cNvPr id="235" name="object 235"/>
            <p:cNvSpPr/>
            <p:nvPr/>
          </p:nvSpPr>
          <p:spPr>
            <a:xfrm>
              <a:off x="5752676" y="3345665"/>
              <a:ext cx="479425" cy="758825"/>
            </a:xfrm>
            <a:custGeom>
              <a:avLst/>
              <a:gdLst/>
              <a:ahLst/>
              <a:cxnLst/>
              <a:rect l="l" t="t" r="r" b="b"/>
              <a:pathLst>
                <a:path w="479425" h="758825">
                  <a:moveTo>
                    <a:pt x="0" y="0"/>
                  </a:moveTo>
                  <a:lnTo>
                    <a:pt x="479032" y="479802"/>
                  </a:lnTo>
                  <a:lnTo>
                    <a:pt x="479032" y="758514"/>
                  </a:lnTo>
                </a:path>
              </a:pathLst>
            </a:custGeom>
            <a:ln w="452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6156507" y="4084082"/>
              <a:ext cx="150402" cy="223572"/>
            </a:xfrm>
            <a:prstGeom prst="rect">
              <a:avLst/>
            </a:prstGeom>
            <a:blipFill>
              <a:blip r:embed="rId7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6231708" y="3345665"/>
              <a:ext cx="480059" cy="480059"/>
            </a:xfrm>
            <a:custGeom>
              <a:avLst/>
              <a:gdLst/>
              <a:ahLst/>
              <a:cxnLst/>
              <a:rect l="l" t="t" r="r" b="b"/>
              <a:pathLst>
                <a:path w="480059" h="480060">
                  <a:moveTo>
                    <a:pt x="479552" y="0"/>
                  </a:moveTo>
                  <a:lnTo>
                    <a:pt x="0" y="479802"/>
                  </a:lnTo>
                </a:path>
              </a:pathLst>
            </a:custGeom>
            <a:ln w="45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8" name="object 238"/>
          <p:cNvGrpSpPr/>
          <p:nvPr/>
        </p:nvGrpSpPr>
        <p:grpSpPr>
          <a:xfrm>
            <a:off x="6870938" y="4710793"/>
            <a:ext cx="681355" cy="150495"/>
            <a:chOff x="6870938" y="4710793"/>
            <a:chExt cx="681355" cy="150495"/>
          </a:xfrm>
        </p:grpSpPr>
        <p:sp>
          <p:nvSpPr>
            <p:cNvPr id="239" name="object 239"/>
            <p:cNvSpPr/>
            <p:nvPr/>
          </p:nvSpPr>
          <p:spPr>
            <a:xfrm>
              <a:off x="6870938" y="4786113"/>
              <a:ext cx="477520" cy="0"/>
            </a:xfrm>
            <a:custGeom>
              <a:avLst/>
              <a:gdLst/>
              <a:ahLst/>
              <a:cxnLst/>
              <a:rect l="l" t="t" r="r" b="b"/>
              <a:pathLst>
                <a:path w="477520">
                  <a:moveTo>
                    <a:pt x="0" y="0"/>
                  </a:moveTo>
                  <a:lnTo>
                    <a:pt x="477472" y="0"/>
                  </a:lnTo>
                </a:path>
              </a:pathLst>
            </a:custGeom>
            <a:ln w="453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7328341" y="4710793"/>
              <a:ext cx="223742" cy="150119"/>
            </a:xfrm>
            <a:prstGeom prst="rect">
              <a:avLst/>
            </a:prstGeom>
            <a:blipFill>
              <a:blip r:embed="rId7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Hive </a:t>
            </a:r>
            <a:r>
              <a:rPr spc="-30" dirty="0"/>
              <a:t>CLI </a:t>
            </a:r>
            <a:r>
              <a:rPr spc="40" dirty="0"/>
              <a:t>Commands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9954" y="1524546"/>
            <a:ext cx="6457315" cy="3703954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51790" indent="-339725">
              <a:lnSpc>
                <a:spcPct val="100000"/>
              </a:lnSpc>
              <a:spcBef>
                <a:spcPts val="830"/>
              </a:spcBef>
              <a:buChar char="•"/>
              <a:tabLst>
                <a:tab pos="352425" algn="l"/>
              </a:tabLst>
            </a:pPr>
            <a:r>
              <a:rPr sz="3150" spc="5" dirty="0">
                <a:latin typeface="Courier New"/>
                <a:cs typeface="Courier New"/>
              </a:rPr>
              <a:t>List</a:t>
            </a:r>
            <a:r>
              <a:rPr sz="3150" dirty="0">
                <a:latin typeface="Courier New"/>
                <a:cs typeface="Courier New"/>
              </a:rPr>
              <a:t> tables:</a:t>
            </a:r>
            <a:endParaRPr sz="3150">
              <a:latin typeface="Courier New"/>
              <a:cs typeface="Courier New"/>
            </a:endParaRPr>
          </a:p>
          <a:p>
            <a:pPr marL="747395" lvl="1" indent="-283210">
              <a:lnSpc>
                <a:spcPct val="100000"/>
              </a:lnSpc>
              <a:spcBef>
                <a:spcPts val="645"/>
              </a:spcBef>
              <a:buFont typeface="Courier New"/>
              <a:buChar char="–"/>
              <a:tabLst>
                <a:tab pos="748030" algn="l"/>
              </a:tabLst>
            </a:pPr>
            <a:r>
              <a:rPr sz="2750" b="1" spc="5" dirty="0">
                <a:latin typeface="Courier New"/>
                <a:cs typeface="Courier New"/>
              </a:rPr>
              <a:t>hive&gt; show</a:t>
            </a:r>
            <a:r>
              <a:rPr sz="2750" b="1" dirty="0">
                <a:latin typeface="Courier New"/>
                <a:cs typeface="Courier New"/>
              </a:rPr>
              <a:t> </a:t>
            </a:r>
            <a:r>
              <a:rPr sz="2750" b="1" spc="5" dirty="0">
                <a:latin typeface="Courier New"/>
                <a:cs typeface="Courier New"/>
              </a:rPr>
              <a:t>tables;</a:t>
            </a:r>
            <a:endParaRPr sz="2750">
              <a:latin typeface="Courier New"/>
              <a:cs typeface="Courier New"/>
            </a:endParaRPr>
          </a:p>
          <a:p>
            <a:pPr marL="351790" indent="-339725">
              <a:lnSpc>
                <a:spcPct val="100000"/>
              </a:lnSpc>
              <a:spcBef>
                <a:spcPts val="844"/>
              </a:spcBef>
              <a:buChar char="•"/>
              <a:tabLst>
                <a:tab pos="352425" algn="l"/>
              </a:tabLst>
            </a:pPr>
            <a:r>
              <a:rPr sz="3150" dirty="0">
                <a:latin typeface="Courier New"/>
                <a:cs typeface="Courier New"/>
              </a:rPr>
              <a:t>Describe </a:t>
            </a:r>
            <a:r>
              <a:rPr sz="3150" spc="5" dirty="0">
                <a:latin typeface="Courier New"/>
                <a:cs typeface="Courier New"/>
              </a:rPr>
              <a:t>a</a:t>
            </a:r>
            <a:r>
              <a:rPr sz="3150" dirty="0">
                <a:latin typeface="Courier New"/>
                <a:cs typeface="Courier New"/>
              </a:rPr>
              <a:t> table:</a:t>
            </a:r>
            <a:endParaRPr sz="3150">
              <a:latin typeface="Courier New"/>
              <a:cs typeface="Courier New"/>
            </a:endParaRPr>
          </a:p>
          <a:p>
            <a:pPr marL="747395" lvl="1" indent="-283210">
              <a:lnSpc>
                <a:spcPct val="100000"/>
              </a:lnSpc>
              <a:spcBef>
                <a:spcPts val="680"/>
              </a:spcBef>
              <a:buFont typeface="Courier New"/>
              <a:buChar char="–"/>
              <a:tabLst>
                <a:tab pos="748030" algn="l"/>
              </a:tabLst>
            </a:pPr>
            <a:r>
              <a:rPr sz="2750" b="1" spc="5" dirty="0">
                <a:latin typeface="Courier New"/>
                <a:cs typeface="Courier New"/>
              </a:rPr>
              <a:t>hive&gt; describe</a:t>
            </a:r>
            <a:r>
              <a:rPr sz="2750" b="1" spc="-35" dirty="0">
                <a:latin typeface="Courier New"/>
                <a:cs typeface="Courier New"/>
              </a:rPr>
              <a:t> </a:t>
            </a:r>
            <a:r>
              <a:rPr sz="2750" b="1" spc="5" dirty="0">
                <a:latin typeface="Courier New"/>
                <a:cs typeface="Courier New"/>
              </a:rPr>
              <a:t>&lt;tablename&gt;;</a:t>
            </a:r>
            <a:endParaRPr sz="2750">
              <a:latin typeface="Courier New"/>
              <a:cs typeface="Courier New"/>
            </a:endParaRPr>
          </a:p>
          <a:p>
            <a:pPr marL="351790" indent="-339725">
              <a:lnSpc>
                <a:spcPct val="100000"/>
              </a:lnSpc>
              <a:spcBef>
                <a:spcPts val="750"/>
              </a:spcBef>
              <a:buChar char="•"/>
              <a:tabLst>
                <a:tab pos="352425" algn="l"/>
              </a:tabLst>
            </a:pPr>
            <a:r>
              <a:rPr sz="3150" spc="5" dirty="0">
                <a:latin typeface="Courier New"/>
                <a:cs typeface="Courier New"/>
              </a:rPr>
              <a:t>More</a:t>
            </a:r>
            <a:r>
              <a:rPr sz="3150" spc="-5" dirty="0">
                <a:latin typeface="Courier New"/>
                <a:cs typeface="Courier New"/>
              </a:rPr>
              <a:t> </a:t>
            </a:r>
            <a:r>
              <a:rPr sz="3150" dirty="0">
                <a:latin typeface="Courier New"/>
                <a:cs typeface="Courier New"/>
              </a:rPr>
              <a:t>information:</a:t>
            </a:r>
            <a:endParaRPr sz="3150">
              <a:latin typeface="Courier New"/>
              <a:cs typeface="Courier New"/>
            </a:endParaRPr>
          </a:p>
          <a:p>
            <a:pPr marL="747395" lvl="1" indent="-283210">
              <a:lnSpc>
                <a:spcPct val="100000"/>
              </a:lnSpc>
              <a:spcBef>
                <a:spcPts val="675"/>
              </a:spcBef>
              <a:buFont typeface="Courier New"/>
              <a:buChar char="–"/>
              <a:tabLst>
                <a:tab pos="748030" algn="l"/>
              </a:tabLst>
            </a:pPr>
            <a:r>
              <a:rPr sz="2750" b="1" spc="5" dirty="0">
                <a:latin typeface="Courier New"/>
                <a:cs typeface="Courier New"/>
              </a:rPr>
              <a:t>hive&gt; describe</a:t>
            </a:r>
            <a:r>
              <a:rPr sz="2750" b="1" spc="-5" dirty="0">
                <a:latin typeface="Courier New"/>
                <a:cs typeface="Courier New"/>
              </a:rPr>
              <a:t> </a:t>
            </a:r>
            <a:r>
              <a:rPr sz="2750" b="1" spc="5" dirty="0">
                <a:latin typeface="Courier New"/>
                <a:cs typeface="Courier New"/>
              </a:rPr>
              <a:t>extended</a:t>
            </a:r>
            <a:endParaRPr sz="2750">
              <a:latin typeface="Courier New"/>
              <a:cs typeface="Courier New"/>
            </a:endParaRPr>
          </a:p>
          <a:p>
            <a:pPr marL="753745">
              <a:lnSpc>
                <a:spcPct val="100000"/>
              </a:lnSpc>
              <a:spcBef>
                <a:spcPts val="90"/>
              </a:spcBef>
            </a:pPr>
            <a:r>
              <a:rPr sz="2750" b="1" spc="5" dirty="0">
                <a:latin typeface="Courier New"/>
                <a:cs typeface="Courier New"/>
              </a:rPr>
              <a:t>&lt;tablename&gt;;</a:t>
            </a:r>
            <a:endParaRPr sz="27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Hive </a:t>
            </a:r>
            <a:r>
              <a:rPr spc="-30" dirty="0"/>
              <a:t>CLI </a:t>
            </a:r>
            <a:r>
              <a:rPr spc="40" dirty="0"/>
              <a:t>Commands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9954" y="1524546"/>
            <a:ext cx="5613400" cy="261112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51790" indent="-339725">
              <a:lnSpc>
                <a:spcPct val="100000"/>
              </a:lnSpc>
              <a:spcBef>
                <a:spcPts val="830"/>
              </a:spcBef>
              <a:buChar char="•"/>
              <a:tabLst>
                <a:tab pos="352425" algn="l"/>
              </a:tabLst>
            </a:pPr>
            <a:r>
              <a:rPr sz="3150" spc="5" dirty="0">
                <a:latin typeface="Courier New"/>
                <a:cs typeface="Courier New"/>
              </a:rPr>
              <a:t>List</a:t>
            </a:r>
            <a:r>
              <a:rPr sz="3150" spc="-5" dirty="0">
                <a:latin typeface="Courier New"/>
                <a:cs typeface="Courier New"/>
              </a:rPr>
              <a:t> </a:t>
            </a:r>
            <a:r>
              <a:rPr sz="3150" dirty="0">
                <a:latin typeface="Courier New"/>
                <a:cs typeface="Courier New"/>
              </a:rPr>
              <a:t>Functions:</a:t>
            </a:r>
            <a:endParaRPr sz="3150">
              <a:latin typeface="Courier New"/>
              <a:cs typeface="Courier New"/>
            </a:endParaRPr>
          </a:p>
          <a:p>
            <a:pPr marL="747395" lvl="1" indent="-283210">
              <a:lnSpc>
                <a:spcPct val="100000"/>
              </a:lnSpc>
              <a:spcBef>
                <a:spcPts val="645"/>
              </a:spcBef>
              <a:buFont typeface="Courier New"/>
              <a:buChar char="–"/>
              <a:tabLst>
                <a:tab pos="748030" algn="l"/>
              </a:tabLst>
            </a:pPr>
            <a:r>
              <a:rPr sz="2750" b="1" spc="5" dirty="0">
                <a:latin typeface="Courier New"/>
                <a:cs typeface="Courier New"/>
              </a:rPr>
              <a:t>hive&gt; show</a:t>
            </a:r>
            <a:r>
              <a:rPr sz="2750" b="1" spc="-15" dirty="0">
                <a:latin typeface="Courier New"/>
                <a:cs typeface="Courier New"/>
              </a:rPr>
              <a:t> </a:t>
            </a:r>
            <a:r>
              <a:rPr sz="2750" b="1" spc="5" dirty="0">
                <a:latin typeface="Courier New"/>
                <a:cs typeface="Courier New"/>
              </a:rPr>
              <a:t>functions;</a:t>
            </a:r>
            <a:endParaRPr sz="2750">
              <a:latin typeface="Courier New"/>
              <a:cs typeface="Courier New"/>
            </a:endParaRPr>
          </a:p>
          <a:p>
            <a:pPr marL="351790" indent="-339725">
              <a:lnSpc>
                <a:spcPct val="100000"/>
              </a:lnSpc>
              <a:spcBef>
                <a:spcPts val="844"/>
              </a:spcBef>
              <a:buChar char="•"/>
              <a:tabLst>
                <a:tab pos="352425" algn="l"/>
              </a:tabLst>
            </a:pPr>
            <a:r>
              <a:rPr sz="3150" spc="5" dirty="0">
                <a:latin typeface="Courier New"/>
                <a:cs typeface="Courier New"/>
              </a:rPr>
              <a:t>More</a:t>
            </a:r>
            <a:r>
              <a:rPr sz="3150" spc="-5" dirty="0">
                <a:latin typeface="Courier New"/>
                <a:cs typeface="Courier New"/>
              </a:rPr>
              <a:t> </a:t>
            </a:r>
            <a:r>
              <a:rPr sz="3150" dirty="0">
                <a:latin typeface="Courier New"/>
                <a:cs typeface="Courier New"/>
              </a:rPr>
              <a:t>information:</a:t>
            </a:r>
            <a:endParaRPr sz="3150">
              <a:latin typeface="Courier New"/>
              <a:cs typeface="Courier New"/>
            </a:endParaRPr>
          </a:p>
          <a:p>
            <a:pPr marL="747395" lvl="1" indent="-283210">
              <a:lnSpc>
                <a:spcPts val="3295"/>
              </a:lnSpc>
              <a:spcBef>
                <a:spcPts val="680"/>
              </a:spcBef>
              <a:buFont typeface="Courier New"/>
              <a:buChar char="–"/>
              <a:tabLst>
                <a:tab pos="748030" algn="l"/>
              </a:tabLst>
            </a:pPr>
            <a:r>
              <a:rPr sz="2750" b="1" spc="5" dirty="0">
                <a:latin typeface="Courier New"/>
                <a:cs typeface="Courier New"/>
              </a:rPr>
              <a:t>hive&gt; describe</a:t>
            </a:r>
            <a:r>
              <a:rPr sz="2750" b="1" spc="-40" dirty="0">
                <a:latin typeface="Courier New"/>
                <a:cs typeface="Courier New"/>
              </a:rPr>
              <a:t> </a:t>
            </a:r>
            <a:r>
              <a:rPr sz="2750" b="1" spc="5" dirty="0">
                <a:latin typeface="Courier New"/>
                <a:cs typeface="Courier New"/>
              </a:rPr>
              <a:t>function</a:t>
            </a:r>
            <a:endParaRPr sz="2750">
              <a:latin typeface="Courier New"/>
              <a:cs typeface="Courier New"/>
            </a:endParaRPr>
          </a:p>
          <a:p>
            <a:pPr marL="753745">
              <a:lnSpc>
                <a:spcPts val="3295"/>
              </a:lnSpc>
            </a:pPr>
            <a:r>
              <a:rPr sz="2750" b="1" spc="5" dirty="0">
                <a:latin typeface="Courier New"/>
                <a:cs typeface="Courier New"/>
              </a:rPr>
              <a:t>&lt;functionname&gt;;</a:t>
            </a:r>
            <a:endParaRPr sz="27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1072" y="492590"/>
            <a:ext cx="3567429" cy="688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Selecting</a:t>
            </a:r>
            <a:r>
              <a:rPr spc="-55" dirty="0"/>
              <a:t> </a:t>
            </a:r>
            <a:r>
              <a:rPr spc="35" dirty="0"/>
              <a:t>data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10904" y="1678461"/>
          <a:ext cx="7475850" cy="20719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6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3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13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34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34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2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52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48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02615">
                <a:tc>
                  <a:txBody>
                    <a:bodyPr/>
                    <a:lstStyle/>
                    <a:p>
                      <a:pPr marL="31750">
                        <a:lnSpc>
                          <a:spcPts val="2445"/>
                        </a:lnSpc>
                      </a:pPr>
                      <a:r>
                        <a:rPr sz="2350" b="1" spc="5" dirty="0">
                          <a:latin typeface="Courier New"/>
                          <a:cs typeface="Courier New"/>
                        </a:rPr>
                        <a:t>hive&gt;</a:t>
                      </a:r>
                      <a:endParaRPr sz="23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0170">
                        <a:lnSpc>
                          <a:spcPts val="2445"/>
                        </a:lnSpc>
                      </a:pPr>
                      <a:r>
                        <a:rPr sz="2350" b="1" spc="5" dirty="0">
                          <a:latin typeface="Courier New"/>
                          <a:cs typeface="Courier New"/>
                        </a:rPr>
                        <a:t>SELECT</a:t>
                      </a:r>
                      <a:endParaRPr sz="23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0170">
                        <a:lnSpc>
                          <a:spcPts val="2445"/>
                        </a:lnSpc>
                      </a:pPr>
                      <a:r>
                        <a:rPr sz="2350" b="1" spc="10" dirty="0"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2350" b="1" spc="-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350" b="1" spc="5" dirty="0">
                          <a:latin typeface="Courier New"/>
                          <a:cs typeface="Courier New"/>
                        </a:rPr>
                        <a:t>FROM</a:t>
                      </a:r>
                      <a:endParaRPr sz="23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80340">
                        <a:lnSpc>
                          <a:spcPts val="2445"/>
                        </a:lnSpc>
                      </a:pPr>
                      <a:r>
                        <a:rPr sz="2350" b="1" spc="5" dirty="0">
                          <a:latin typeface="Courier New"/>
                          <a:cs typeface="Courier New"/>
                        </a:rPr>
                        <a:t>&lt;tablename&gt;</a:t>
                      </a:r>
                      <a:endParaRPr sz="23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2445"/>
                        </a:lnSpc>
                      </a:pPr>
                      <a:r>
                        <a:rPr sz="2350" b="1" spc="5" dirty="0">
                          <a:latin typeface="Courier New"/>
                          <a:cs typeface="Courier New"/>
                        </a:rPr>
                        <a:t>LIMIT</a:t>
                      </a:r>
                      <a:endParaRPr sz="23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2445"/>
                        </a:lnSpc>
                      </a:pPr>
                      <a:r>
                        <a:rPr sz="2350" b="1" spc="5" dirty="0">
                          <a:latin typeface="Courier New"/>
                          <a:cs typeface="Courier New"/>
                        </a:rPr>
                        <a:t>10;</a:t>
                      </a:r>
                      <a:endParaRPr sz="23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261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680"/>
                        </a:spcBef>
                      </a:pPr>
                      <a:r>
                        <a:rPr sz="2350" b="1" spc="5" dirty="0">
                          <a:latin typeface="Courier New"/>
                          <a:cs typeface="Courier New"/>
                        </a:rPr>
                        <a:t>hive&gt;</a:t>
                      </a:r>
                      <a:endParaRPr sz="2350">
                        <a:latin typeface="Courier New"/>
                        <a:cs typeface="Courier New"/>
                      </a:endParaRPr>
                    </a:p>
                  </a:txBody>
                  <a:tcPr marL="0" marR="0" marT="213360" marB="0"/>
                </a:tc>
                <a:tc gridSpan="2"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680"/>
                        </a:spcBef>
                      </a:pPr>
                      <a:r>
                        <a:rPr sz="2350" b="1" spc="5" dirty="0">
                          <a:latin typeface="Courier New"/>
                          <a:cs typeface="Courier New"/>
                        </a:rPr>
                        <a:t>SELECT</a:t>
                      </a:r>
                      <a:endParaRPr sz="2350">
                        <a:latin typeface="Courier New"/>
                        <a:cs typeface="Courier New"/>
                      </a:endParaRPr>
                    </a:p>
                  </a:txBody>
                  <a:tcPr marL="0" marR="0" marT="21336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680"/>
                        </a:spcBef>
                      </a:pPr>
                      <a:r>
                        <a:rPr sz="2350" b="1" spc="10" dirty="0"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2350" b="1" spc="-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350" b="1" spc="5" dirty="0">
                          <a:latin typeface="Courier New"/>
                          <a:cs typeface="Courier New"/>
                        </a:rPr>
                        <a:t>FROM</a:t>
                      </a:r>
                      <a:endParaRPr sz="2350">
                        <a:latin typeface="Courier New"/>
                        <a:cs typeface="Courier New"/>
                      </a:endParaRPr>
                    </a:p>
                  </a:txBody>
                  <a:tcPr marL="0" marR="0" marT="21336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1680"/>
                        </a:spcBef>
                      </a:pPr>
                      <a:r>
                        <a:rPr sz="2350" b="1" spc="5" dirty="0">
                          <a:latin typeface="Courier New"/>
                          <a:cs typeface="Courier New"/>
                        </a:rPr>
                        <a:t>&lt;tablename&gt;</a:t>
                      </a:r>
                      <a:endParaRPr sz="2350">
                        <a:latin typeface="Courier New"/>
                        <a:cs typeface="Courier New"/>
                      </a:endParaRPr>
                    </a:p>
                  </a:txBody>
                  <a:tcPr marL="0" marR="0" marT="21336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448">
                <a:tc gridSpan="2">
                  <a:txBody>
                    <a:bodyPr/>
                    <a:lstStyle/>
                    <a:p>
                      <a:pPr marL="39306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350" b="1" spc="5" dirty="0">
                          <a:latin typeface="Courier New"/>
                          <a:cs typeface="Courier New"/>
                        </a:rPr>
                        <a:t>WHERE</a:t>
                      </a:r>
                      <a:endParaRPr sz="2350">
                        <a:latin typeface="Courier New"/>
                        <a:cs typeface="Courier New"/>
                      </a:endParaRPr>
                    </a:p>
                  </a:txBody>
                  <a:tcPr marL="0" marR="0" marT="5080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350" b="1" spc="5" dirty="0">
                          <a:latin typeface="Courier New"/>
                          <a:cs typeface="Courier New"/>
                        </a:rPr>
                        <a:t>freq</a:t>
                      </a:r>
                      <a:endParaRPr sz="2350">
                        <a:latin typeface="Courier New"/>
                        <a:cs typeface="Courier New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350" b="1" dirty="0">
                          <a:latin typeface="Courier New"/>
                          <a:cs typeface="Courier New"/>
                        </a:rPr>
                        <a:t>&gt;</a:t>
                      </a:r>
                      <a:endParaRPr sz="2350">
                        <a:latin typeface="Courier New"/>
                        <a:cs typeface="Courier New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350" b="1" spc="5" dirty="0">
                          <a:latin typeface="Courier New"/>
                          <a:cs typeface="Courier New"/>
                        </a:rPr>
                        <a:t>100</a:t>
                      </a:r>
                      <a:endParaRPr sz="2350">
                        <a:latin typeface="Courier New"/>
                        <a:cs typeface="Courier New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350" b="1" spc="5" dirty="0">
                          <a:latin typeface="Courier New"/>
                          <a:cs typeface="Courier New"/>
                        </a:rPr>
                        <a:t>SORT</a:t>
                      </a:r>
                      <a:endParaRPr sz="2350">
                        <a:latin typeface="Courier New"/>
                        <a:cs typeface="Courier New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350" b="1" spc="5" dirty="0">
                          <a:latin typeface="Courier New"/>
                          <a:cs typeface="Courier New"/>
                        </a:rPr>
                        <a:t>BY</a:t>
                      </a:r>
                      <a:endParaRPr sz="2350">
                        <a:latin typeface="Courier New"/>
                        <a:cs typeface="Courier New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350" b="1" spc="5" dirty="0">
                          <a:latin typeface="Courier New"/>
                          <a:cs typeface="Courier New"/>
                        </a:rPr>
                        <a:t>freq</a:t>
                      </a:r>
                      <a:endParaRPr sz="2350">
                        <a:latin typeface="Courier New"/>
                        <a:cs typeface="Courier New"/>
                      </a:endParaRPr>
                    </a:p>
                  </a:txBody>
                  <a:tcPr marL="0" marR="0" marT="50800" marB="0"/>
                </a:tc>
                <a:tc gridSpan="2"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350" b="1" spc="5" dirty="0">
                          <a:latin typeface="Courier New"/>
                          <a:cs typeface="Courier New"/>
                        </a:rPr>
                        <a:t>ASC</a:t>
                      </a:r>
                      <a:endParaRPr sz="2350">
                        <a:latin typeface="Courier New"/>
                        <a:cs typeface="Courier New"/>
                      </a:endParaRPr>
                    </a:p>
                  </a:txBody>
                  <a:tcPr marL="0" marR="0" marT="5080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301">
                <a:tc gridSpan="2">
                  <a:txBody>
                    <a:bodyPr/>
                    <a:lstStyle/>
                    <a:p>
                      <a:pPr marL="393065">
                        <a:lnSpc>
                          <a:spcPts val="2785"/>
                        </a:lnSpc>
                      </a:pPr>
                      <a:r>
                        <a:rPr sz="2350" b="1" spc="5" dirty="0">
                          <a:latin typeface="Courier New"/>
                          <a:cs typeface="Courier New"/>
                        </a:rPr>
                        <a:t>LIMIT</a:t>
                      </a:r>
                      <a:endParaRPr sz="23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2785"/>
                        </a:lnSpc>
                      </a:pPr>
                      <a:r>
                        <a:rPr sz="2350" b="1" spc="5" dirty="0">
                          <a:latin typeface="Courier New"/>
                          <a:cs typeface="Courier New"/>
                        </a:rPr>
                        <a:t>10;</a:t>
                      </a:r>
                      <a:endParaRPr sz="23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4202" y="492590"/>
            <a:ext cx="5001260" cy="688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Manipulating</a:t>
            </a:r>
            <a:r>
              <a:rPr spc="-35" dirty="0"/>
              <a:t> </a:t>
            </a:r>
            <a:r>
              <a:rPr spc="-30" dirty="0"/>
              <a:t>Tables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9954" y="1524546"/>
            <a:ext cx="3741420" cy="262001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51790" indent="-339725">
              <a:lnSpc>
                <a:spcPct val="100000"/>
              </a:lnSpc>
              <a:spcBef>
                <a:spcPts val="830"/>
              </a:spcBef>
              <a:buChar char="•"/>
              <a:tabLst>
                <a:tab pos="352425" algn="l"/>
              </a:tabLst>
            </a:pPr>
            <a:r>
              <a:rPr sz="3150" spc="5" dirty="0">
                <a:latin typeface="Courier New"/>
                <a:cs typeface="Courier New"/>
              </a:rPr>
              <a:t>DDL</a:t>
            </a:r>
            <a:r>
              <a:rPr sz="3150" spc="-50" dirty="0">
                <a:latin typeface="Courier New"/>
                <a:cs typeface="Courier New"/>
              </a:rPr>
              <a:t> </a:t>
            </a:r>
            <a:r>
              <a:rPr sz="3150" dirty="0">
                <a:latin typeface="Courier New"/>
                <a:cs typeface="Courier New"/>
              </a:rPr>
              <a:t>operations</a:t>
            </a:r>
            <a:endParaRPr sz="3150">
              <a:latin typeface="Courier New"/>
              <a:cs typeface="Courier New"/>
            </a:endParaRPr>
          </a:p>
          <a:p>
            <a:pPr marL="747395" lvl="1" indent="-283210">
              <a:lnSpc>
                <a:spcPct val="100000"/>
              </a:lnSpc>
              <a:spcBef>
                <a:spcPts val="645"/>
              </a:spcBef>
              <a:buChar char="–"/>
              <a:tabLst>
                <a:tab pos="748030" algn="l"/>
              </a:tabLst>
            </a:pPr>
            <a:r>
              <a:rPr sz="2750" spc="180" dirty="0">
                <a:latin typeface="Trebuchet MS"/>
                <a:cs typeface="Trebuchet MS"/>
              </a:rPr>
              <a:t>SHOW</a:t>
            </a:r>
            <a:r>
              <a:rPr sz="2750" spc="30" dirty="0">
                <a:latin typeface="Trebuchet MS"/>
                <a:cs typeface="Trebuchet MS"/>
              </a:rPr>
              <a:t> </a:t>
            </a:r>
            <a:r>
              <a:rPr sz="2750" spc="120" dirty="0">
                <a:latin typeface="Trebuchet MS"/>
                <a:cs typeface="Trebuchet MS"/>
              </a:rPr>
              <a:t>TABLES</a:t>
            </a:r>
            <a:endParaRPr sz="2750">
              <a:latin typeface="Trebuchet MS"/>
              <a:cs typeface="Trebuchet MS"/>
            </a:endParaRPr>
          </a:p>
          <a:p>
            <a:pPr marL="747395" lvl="1" indent="-283210">
              <a:lnSpc>
                <a:spcPct val="100000"/>
              </a:lnSpc>
              <a:spcBef>
                <a:spcPts val="755"/>
              </a:spcBef>
              <a:buChar char="–"/>
              <a:tabLst>
                <a:tab pos="748030" algn="l"/>
              </a:tabLst>
            </a:pPr>
            <a:r>
              <a:rPr sz="2750" spc="150" dirty="0">
                <a:latin typeface="Trebuchet MS"/>
                <a:cs typeface="Trebuchet MS"/>
              </a:rPr>
              <a:t>CREATE</a:t>
            </a:r>
            <a:r>
              <a:rPr sz="2750" spc="30" dirty="0">
                <a:latin typeface="Trebuchet MS"/>
                <a:cs typeface="Trebuchet MS"/>
              </a:rPr>
              <a:t> </a:t>
            </a:r>
            <a:r>
              <a:rPr sz="2750" spc="110" dirty="0">
                <a:latin typeface="Trebuchet MS"/>
                <a:cs typeface="Trebuchet MS"/>
              </a:rPr>
              <a:t>TABLE</a:t>
            </a:r>
            <a:endParaRPr sz="2750">
              <a:latin typeface="Trebuchet MS"/>
              <a:cs typeface="Trebuchet MS"/>
            </a:endParaRPr>
          </a:p>
          <a:p>
            <a:pPr marL="747395" lvl="1" indent="-283210">
              <a:lnSpc>
                <a:spcPct val="100000"/>
              </a:lnSpc>
              <a:spcBef>
                <a:spcPts val="655"/>
              </a:spcBef>
              <a:buChar char="–"/>
              <a:tabLst>
                <a:tab pos="748030" algn="l"/>
              </a:tabLst>
            </a:pPr>
            <a:r>
              <a:rPr sz="2750" spc="140" dirty="0">
                <a:latin typeface="Trebuchet MS"/>
                <a:cs typeface="Trebuchet MS"/>
              </a:rPr>
              <a:t>ALTER</a:t>
            </a:r>
            <a:r>
              <a:rPr sz="2750" spc="35" dirty="0">
                <a:latin typeface="Trebuchet MS"/>
                <a:cs typeface="Trebuchet MS"/>
              </a:rPr>
              <a:t> </a:t>
            </a:r>
            <a:r>
              <a:rPr sz="2750" spc="110" dirty="0">
                <a:latin typeface="Trebuchet MS"/>
                <a:cs typeface="Trebuchet MS"/>
              </a:rPr>
              <a:t>TABLE</a:t>
            </a:r>
            <a:endParaRPr sz="2750">
              <a:latin typeface="Trebuchet MS"/>
              <a:cs typeface="Trebuchet MS"/>
            </a:endParaRPr>
          </a:p>
          <a:p>
            <a:pPr marL="747395" lvl="1" indent="-283210">
              <a:lnSpc>
                <a:spcPct val="100000"/>
              </a:lnSpc>
              <a:spcBef>
                <a:spcPts val="660"/>
              </a:spcBef>
              <a:buChar char="–"/>
              <a:tabLst>
                <a:tab pos="748030" algn="l"/>
              </a:tabLst>
            </a:pPr>
            <a:r>
              <a:rPr sz="2750" spc="200" dirty="0">
                <a:latin typeface="Trebuchet MS"/>
                <a:cs typeface="Trebuchet MS"/>
              </a:rPr>
              <a:t>DROP</a:t>
            </a:r>
            <a:r>
              <a:rPr sz="2750" spc="35" dirty="0">
                <a:latin typeface="Trebuchet MS"/>
                <a:cs typeface="Trebuchet MS"/>
              </a:rPr>
              <a:t> </a:t>
            </a:r>
            <a:r>
              <a:rPr sz="2750" spc="110" dirty="0">
                <a:latin typeface="Trebuchet MS"/>
                <a:cs typeface="Trebuchet MS"/>
              </a:rPr>
              <a:t>TABLE</a:t>
            </a:r>
            <a:endParaRPr sz="2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1133" y="492590"/>
            <a:ext cx="5747385" cy="688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Creating </a:t>
            </a:r>
            <a:r>
              <a:rPr spc="-30" dirty="0"/>
              <a:t>Tables </a:t>
            </a:r>
            <a:r>
              <a:rPr dirty="0"/>
              <a:t>in </a:t>
            </a:r>
            <a:r>
              <a:rPr spc="-25" dirty="0"/>
              <a:t>Hive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9954" y="1615270"/>
            <a:ext cx="7862570" cy="3053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51790" indent="-339725">
              <a:lnSpc>
                <a:spcPct val="100000"/>
              </a:lnSpc>
              <a:spcBef>
                <a:spcPts val="114"/>
              </a:spcBef>
              <a:buChar char="•"/>
              <a:tabLst>
                <a:tab pos="352425" algn="l"/>
              </a:tabLst>
            </a:pPr>
            <a:r>
              <a:rPr sz="3150" spc="5" dirty="0">
                <a:latin typeface="Courier New"/>
                <a:cs typeface="Courier New"/>
              </a:rPr>
              <a:t>Most</a:t>
            </a:r>
            <a:r>
              <a:rPr sz="3150" dirty="0">
                <a:latin typeface="Courier New"/>
                <a:cs typeface="Courier New"/>
              </a:rPr>
              <a:t> straightforward:</a:t>
            </a:r>
            <a:endParaRPr sz="31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•"/>
            </a:pPr>
            <a:endParaRPr sz="4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350" b="1" spc="10" dirty="0">
                <a:latin typeface="Courier New"/>
                <a:cs typeface="Courier New"/>
              </a:rPr>
              <a:t>CREATE TABLE foo(id INT, msg</a:t>
            </a:r>
            <a:r>
              <a:rPr sz="2350" b="1" spc="-15" dirty="0">
                <a:latin typeface="Courier New"/>
                <a:cs typeface="Courier New"/>
              </a:rPr>
              <a:t> </a:t>
            </a:r>
            <a:r>
              <a:rPr sz="2350" b="1" spc="5" dirty="0">
                <a:latin typeface="Courier New"/>
                <a:cs typeface="Courier New"/>
              </a:rPr>
              <a:t>STRING);</a:t>
            </a:r>
            <a:endParaRPr sz="23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600">
              <a:latin typeface="Courier New"/>
              <a:cs typeface="Courier New"/>
            </a:endParaRPr>
          </a:p>
          <a:p>
            <a:pPr marL="351790" indent="-339725">
              <a:lnSpc>
                <a:spcPct val="100000"/>
              </a:lnSpc>
              <a:spcBef>
                <a:spcPts val="5"/>
              </a:spcBef>
              <a:buChar char="•"/>
              <a:tabLst>
                <a:tab pos="352425" algn="l"/>
              </a:tabLst>
            </a:pPr>
            <a:r>
              <a:rPr sz="2350" spc="10" dirty="0">
                <a:latin typeface="Courier New"/>
                <a:cs typeface="Courier New"/>
              </a:rPr>
              <a:t>Assumes default table</a:t>
            </a:r>
            <a:r>
              <a:rPr sz="2350" spc="-5" dirty="0">
                <a:latin typeface="Courier New"/>
                <a:cs typeface="Courier New"/>
              </a:rPr>
              <a:t> </a:t>
            </a:r>
            <a:r>
              <a:rPr sz="2350" spc="5" dirty="0">
                <a:latin typeface="Courier New"/>
                <a:cs typeface="Courier New"/>
              </a:rPr>
              <a:t>layout</a:t>
            </a:r>
            <a:endParaRPr sz="2350">
              <a:latin typeface="Courier New"/>
              <a:cs typeface="Courier New"/>
            </a:endParaRPr>
          </a:p>
          <a:p>
            <a:pPr marL="464820">
              <a:lnSpc>
                <a:spcPct val="100000"/>
              </a:lnSpc>
              <a:spcBef>
                <a:spcPts val="450"/>
              </a:spcBef>
              <a:tabLst>
                <a:tab pos="747395" algn="l"/>
              </a:tabLst>
            </a:pPr>
            <a:r>
              <a:rPr sz="1950" spc="270" dirty="0">
                <a:latin typeface="Trebuchet MS"/>
                <a:cs typeface="Trebuchet MS"/>
              </a:rPr>
              <a:t>–	</a:t>
            </a:r>
            <a:r>
              <a:rPr sz="1950" spc="85" dirty="0">
                <a:latin typeface="Trebuchet MS"/>
                <a:cs typeface="Trebuchet MS"/>
              </a:rPr>
              <a:t>Text </a:t>
            </a:r>
            <a:r>
              <a:rPr sz="1950" spc="25" dirty="0">
                <a:latin typeface="Trebuchet MS"/>
                <a:cs typeface="Trebuchet MS"/>
              </a:rPr>
              <a:t>files; </a:t>
            </a:r>
            <a:r>
              <a:rPr sz="1950" spc="65" dirty="0">
                <a:latin typeface="Trebuchet MS"/>
                <a:cs typeface="Trebuchet MS"/>
              </a:rPr>
              <a:t>fields terminated </a:t>
            </a:r>
            <a:r>
              <a:rPr sz="1950" spc="50" dirty="0">
                <a:latin typeface="Trebuchet MS"/>
                <a:cs typeface="Trebuchet MS"/>
              </a:rPr>
              <a:t>with </a:t>
            </a:r>
            <a:r>
              <a:rPr sz="1950" spc="110" dirty="0">
                <a:latin typeface="Trebuchet MS"/>
                <a:cs typeface="Trebuchet MS"/>
              </a:rPr>
              <a:t>^A, </a:t>
            </a:r>
            <a:r>
              <a:rPr sz="1950" spc="80" dirty="0">
                <a:latin typeface="Trebuchet MS"/>
                <a:cs typeface="Trebuchet MS"/>
              </a:rPr>
              <a:t>lines </a:t>
            </a:r>
            <a:r>
              <a:rPr sz="1950" spc="65" dirty="0">
                <a:latin typeface="Trebuchet MS"/>
                <a:cs typeface="Trebuchet MS"/>
              </a:rPr>
              <a:t>terminated</a:t>
            </a:r>
            <a:r>
              <a:rPr sz="1950" spc="-204" dirty="0">
                <a:latin typeface="Trebuchet MS"/>
                <a:cs typeface="Trebuchet MS"/>
              </a:rPr>
              <a:t> </a:t>
            </a:r>
            <a:r>
              <a:rPr sz="1950" spc="50" dirty="0">
                <a:latin typeface="Trebuchet MS"/>
                <a:cs typeface="Trebuchet MS"/>
              </a:rPr>
              <a:t>with</a:t>
            </a:r>
            <a:endParaRPr sz="1950">
              <a:latin typeface="Trebuchet MS"/>
              <a:cs typeface="Trebuchet MS"/>
            </a:endParaRPr>
          </a:p>
          <a:p>
            <a:pPr marL="753745">
              <a:lnSpc>
                <a:spcPct val="100000"/>
              </a:lnSpc>
              <a:spcBef>
                <a:spcPts val="55"/>
              </a:spcBef>
            </a:pPr>
            <a:r>
              <a:rPr sz="1950" spc="245" dirty="0">
                <a:latin typeface="Trebuchet MS"/>
                <a:cs typeface="Trebuchet MS"/>
              </a:rPr>
              <a:t>\n</a:t>
            </a:r>
            <a:endParaRPr sz="19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2936" y="492590"/>
            <a:ext cx="5583555" cy="688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Changing </a:t>
            </a:r>
            <a:r>
              <a:rPr spc="25" dirty="0"/>
              <a:t>Row</a:t>
            </a:r>
            <a:r>
              <a:rPr spc="-40" dirty="0"/>
              <a:t> </a:t>
            </a:r>
            <a:r>
              <a:rPr spc="10" dirty="0"/>
              <a:t>Format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9954" y="1570049"/>
            <a:ext cx="7960995" cy="344741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351790" marR="1090295" indent="-339725">
              <a:lnSpc>
                <a:spcPts val="3860"/>
              </a:lnSpc>
              <a:spcBef>
                <a:spcPts val="570"/>
              </a:spcBef>
              <a:buChar char="•"/>
              <a:tabLst>
                <a:tab pos="352425" algn="l"/>
              </a:tabLst>
            </a:pPr>
            <a:r>
              <a:rPr sz="3550" dirty="0">
                <a:latin typeface="Courier New"/>
                <a:cs typeface="Courier New"/>
              </a:rPr>
              <a:t>Arbitrary field, record  separators are possible.  e.g., CSV</a:t>
            </a:r>
            <a:r>
              <a:rPr sz="3550" spc="-10" dirty="0">
                <a:latin typeface="Courier New"/>
                <a:cs typeface="Courier New"/>
              </a:rPr>
              <a:t> </a:t>
            </a:r>
            <a:r>
              <a:rPr sz="3550" dirty="0">
                <a:latin typeface="Courier New"/>
                <a:cs typeface="Courier New"/>
              </a:rPr>
              <a:t>format:</a:t>
            </a:r>
            <a:endParaRPr sz="35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350">
              <a:latin typeface="Courier New"/>
              <a:cs typeface="Courier New"/>
            </a:endParaRPr>
          </a:p>
          <a:p>
            <a:pPr marL="351790">
              <a:lnSpc>
                <a:spcPct val="100000"/>
              </a:lnSpc>
            </a:pPr>
            <a:r>
              <a:rPr sz="2750" b="1" spc="5" dirty="0">
                <a:latin typeface="Courier New"/>
                <a:cs typeface="Courier New"/>
              </a:rPr>
              <a:t>CREATE TABLE foo(id INT, msg STRING)</a:t>
            </a:r>
            <a:endParaRPr sz="2750">
              <a:latin typeface="Courier New"/>
              <a:cs typeface="Courier New"/>
            </a:endParaRPr>
          </a:p>
          <a:p>
            <a:pPr marL="351790" marR="427990" indent="-635">
              <a:lnSpc>
                <a:spcPts val="2990"/>
              </a:lnSpc>
              <a:spcBef>
                <a:spcPts val="720"/>
              </a:spcBef>
            </a:pPr>
            <a:r>
              <a:rPr sz="2750" b="1" spc="5" dirty="0">
                <a:latin typeface="Courier New"/>
                <a:cs typeface="Courier New"/>
              </a:rPr>
              <a:t>DELIMITED FIELDS TERMINATED BY ‘,’  LINES TERMINATED BY ‘\n’;</a:t>
            </a:r>
            <a:endParaRPr sz="27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4495" y="492590"/>
            <a:ext cx="4140835" cy="688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Partitioning</a:t>
            </a:r>
            <a:r>
              <a:rPr spc="-75" dirty="0"/>
              <a:t> </a:t>
            </a:r>
            <a:r>
              <a:rPr spc="-20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9954" y="1554975"/>
            <a:ext cx="7780020" cy="444500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351790" marR="909319" indent="-339725">
              <a:lnSpc>
                <a:spcPts val="2270"/>
              </a:lnSpc>
              <a:spcBef>
                <a:spcPts val="655"/>
              </a:spcBef>
              <a:buChar char="•"/>
              <a:tabLst>
                <a:tab pos="352425" algn="l"/>
              </a:tabLst>
            </a:pPr>
            <a:r>
              <a:rPr sz="2350" spc="10" dirty="0">
                <a:latin typeface="Courier New"/>
                <a:cs typeface="Courier New"/>
              </a:rPr>
              <a:t>One or more </a:t>
            </a:r>
            <a:r>
              <a:rPr sz="2350" spc="5" dirty="0">
                <a:latin typeface="Courier New"/>
                <a:cs typeface="Courier New"/>
              </a:rPr>
              <a:t>partition </a:t>
            </a:r>
            <a:r>
              <a:rPr sz="2350" spc="10" dirty="0">
                <a:latin typeface="Courier New"/>
                <a:cs typeface="Courier New"/>
              </a:rPr>
              <a:t>columns may </a:t>
            </a:r>
            <a:r>
              <a:rPr sz="2350" spc="5" dirty="0">
                <a:latin typeface="Courier New"/>
                <a:cs typeface="Courier New"/>
              </a:rPr>
              <a:t>be  specified:</a:t>
            </a:r>
            <a:endParaRPr sz="23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Courier New"/>
              <a:buChar char="•"/>
            </a:pPr>
            <a:endParaRPr sz="2500">
              <a:latin typeface="Courier New"/>
              <a:cs typeface="Courier New"/>
            </a:endParaRPr>
          </a:p>
          <a:p>
            <a:pPr marL="351790" marR="728345">
              <a:lnSpc>
                <a:spcPct val="101699"/>
              </a:lnSpc>
            </a:pPr>
            <a:r>
              <a:rPr sz="2350" b="1" spc="10" dirty="0">
                <a:latin typeface="Courier New"/>
                <a:cs typeface="Courier New"/>
              </a:rPr>
              <a:t>CREATE TABLE foo (id INT, msg </a:t>
            </a:r>
            <a:r>
              <a:rPr sz="2350" b="1" spc="5" dirty="0">
                <a:latin typeface="Courier New"/>
                <a:cs typeface="Courier New"/>
              </a:rPr>
              <a:t>STRING)  PARTITIONED </a:t>
            </a:r>
            <a:r>
              <a:rPr sz="2350" b="1" spc="10" dirty="0">
                <a:latin typeface="Courier New"/>
                <a:cs typeface="Courier New"/>
              </a:rPr>
              <a:t>BY (dt </a:t>
            </a:r>
            <a:r>
              <a:rPr sz="2350" b="1" spc="5" dirty="0">
                <a:latin typeface="Courier New"/>
                <a:cs typeface="Courier New"/>
              </a:rPr>
              <a:t>STRING);</a:t>
            </a:r>
            <a:endParaRPr sz="23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900">
              <a:latin typeface="Courier New"/>
              <a:cs typeface="Courier New"/>
            </a:endParaRPr>
          </a:p>
          <a:p>
            <a:pPr marL="351790" marR="185420" indent="-339725">
              <a:lnSpc>
                <a:spcPts val="2300"/>
              </a:lnSpc>
              <a:spcBef>
                <a:spcPts val="5"/>
              </a:spcBef>
              <a:buChar char="•"/>
              <a:tabLst>
                <a:tab pos="352425" algn="l"/>
              </a:tabLst>
            </a:pPr>
            <a:r>
              <a:rPr sz="2350" spc="10" dirty="0">
                <a:latin typeface="Courier New"/>
                <a:cs typeface="Courier New"/>
              </a:rPr>
              <a:t>Creates a </a:t>
            </a:r>
            <a:r>
              <a:rPr sz="2350" spc="5" dirty="0">
                <a:latin typeface="Courier New"/>
                <a:cs typeface="Courier New"/>
              </a:rPr>
              <a:t>subdirectory </a:t>
            </a:r>
            <a:r>
              <a:rPr sz="2350" spc="10" dirty="0">
                <a:latin typeface="Courier New"/>
                <a:cs typeface="Courier New"/>
              </a:rPr>
              <a:t>for each value </a:t>
            </a:r>
            <a:r>
              <a:rPr sz="2350" spc="5" dirty="0">
                <a:latin typeface="Courier New"/>
                <a:cs typeface="Courier New"/>
              </a:rPr>
              <a:t>of  </a:t>
            </a:r>
            <a:r>
              <a:rPr sz="2350" spc="10" dirty="0">
                <a:latin typeface="Courier New"/>
                <a:cs typeface="Courier New"/>
              </a:rPr>
              <a:t>the </a:t>
            </a:r>
            <a:r>
              <a:rPr sz="2350" spc="5" dirty="0">
                <a:latin typeface="Courier New"/>
                <a:cs typeface="Courier New"/>
              </a:rPr>
              <a:t>partition </a:t>
            </a:r>
            <a:r>
              <a:rPr sz="2350" spc="10" dirty="0">
                <a:latin typeface="Courier New"/>
                <a:cs typeface="Courier New"/>
              </a:rPr>
              <a:t>column,</a:t>
            </a:r>
            <a:r>
              <a:rPr sz="2350" spc="5" dirty="0">
                <a:latin typeface="Courier New"/>
                <a:cs typeface="Courier New"/>
              </a:rPr>
              <a:t> e.g.:</a:t>
            </a:r>
            <a:endParaRPr sz="2350">
              <a:latin typeface="Courier New"/>
              <a:cs typeface="Courier New"/>
            </a:endParaRPr>
          </a:p>
          <a:p>
            <a:pPr marL="351790">
              <a:lnSpc>
                <a:spcPct val="100000"/>
              </a:lnSpc>
              <a:spcBef>
                <a:spcPts val="30"/>
              </a:spcBef>
            </a:pPr>
            <a:r>
              <a:rPr sz="2350" b="1" spc="5" dirty="0">
                <a:latin typeface="Courier New"/>
                <a:cs typeface="Courier New"/>
              </a:rPr>
              <a:t>/user/hive/warehouse/foo/dt=2009-03-20/</a:t>
            </a:r>
            <a:endParaRPr sz="23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000">
              <a:latin typeface="Courier New"/>
              <a:cs typeface="Courier New"/>
            </a:endParaRPr>
          </a:p>
          <a:p>
            <a:pPr marL="351790" marR="5080" indent="-339725">
              <a:lnSpc>
                <a:spcPct val="81100"/>
              </a:lnSpc>
              <a:buChar char="•"/>
              <a:tabLst>
                <a:tab pos="352425" algn="l"/>
              </a:tabLst>
            </a:pPr>
            <a:r>
              <a:rPr sz="2350" spc="10" dirty="0">
                <a:latin typeface="Courier New"/>
                <a:cs typeface="Courier New"/>
              </a:rPr>
              <a:t>Queries with </a:t>
            </a:r>
            <a:r>
              <a:rPr sz="2350" spc="5" dirty="0">
                <a:latin typeface="Courier New"/>
                <a:cs typeface="Courier New"/>
              </a:rPr>
              <a:t>partition </a:t>
            </a:r>
            <a:r>
              <a:rPr sz="2350" spc="10" dirty="0">
                <a:latin typeface="Courier New"/>
                <a:cs typeface="Courier New"/>
              </a:rPr>
              <a:t>columns in </a:t>
            </a:r>
            <a:r>
              <a:rPr sz="2350" spc="5" dirty="0">
                <a:latin typeface="Courier New"/>
                <a:cs typeface="Courier New"/>
              </a:rPr>
              <a:t>WHERE  </a:t>
            </a:r>
            <a:r>
              <a:rPr sz="2350" spc="10" dirty="0">
                <a:latin typeface="Courier New"/>
                <a:cs typeface="Courier New"/>
              </a:rPr>
              <a:t>clause will scan through only a subset </a:t>
            </a:r>
            <a:r>
              <a:rPr sz="2350" spc="5" dirty="0">
                <a:latin typeface="Courier New"/>
                <a:cs typeface="Courier New"/>
              </a:rPr>
              <a:t>of  </a:t>
            </a:r>
            <a:r>
              <a:rPr sz="2350" spc="10" dirty="0">
                <a:latin typeface="Courier New"/>
                <a:cs typeface="Courier New"/>
              </a:rPr>
              <a:t>the</a:t>
            </a:r>
            <a:r>
              <a:rPr sz="2350" spc="5" dirty="0">
                <a:latin typeface="Courier New"/>
                <a:cs typeface="Courier New"/>
              </a:rPr>
              <a:t> data</a:t>
            </a:r>
            <a:endParaRPr sz="23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2011" y="492590"/>
            <a:ext cx="6305550" cy="688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Sqoop </a:t>
            </a:r>
            <a:r>
              <a:rPr spc="70" dirty="0"/>
              <a:t>=</a:t>
            </a:r>
            <a:r>
              <a:rPr spc="-90" dirty="0"/>
              <a:t> </a:t>
            </a:r>
            <a:r>
              <a:rPr spc="70" dirty="0"/>
              <a:t>SQL-to-Hadoop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080324" y="2350780"/>
            <a:ext cx="1973580" cy="2639695"/>
            <a:chOff x="4080324" y="2350780"/>
            <a:chExt cx="1973580" cy="2639695"/>
          </a:xfrm>
        </p:grpSpPr>
        <p:sp>
          <p:nvSpPr>
            <p:cNvPr id="4" name="object 4"/>
            <p:cNvSpPr/>
            <p:nvPr/>
          </p:nvSpPr>
          <p:spPr>
            <a:xfrm>
              <a:off x="4121793" y="2355184"/>
              <a:ext cx="1444625" cy="1440815"/>
            </a:xfrm>
            <a:custGeom>
              <a:avLst/>
              <a:gdLst/>
              <a:ahLst/>
              <a:cxnLst/>
              <a:rect l="l" t="t" r="r" b="b"/>
              <a:pathLst>
                <a:path w="1444625" h="1440814">
                  <a:moveTo>
                    <a:pt x="722261" y="0"/>
                  </a:moveTo>
                  <a:lnTo>
                    <a:pt x="648391" y="932"/>
                  </a:lnTo>
                  <a:lnTo>
                    <a:pt x="576660" y="3669"/>
                  </a:lnTo>
                  <a:lnTo>
                    <a:pt x="507431" y="8117"/>
                  </a:lnTo>
                  <a:lnTo>
                    <a:pt x="441065" y="14186"/>
                  </a:lnTo>
                  <a:lnTo>
                    <a:pt x="377926" y="21782"/>
                  </a:lnTo>
                  <a:lnTo>
                    <a:pt x="318376" y="30816"/>
                  </a:lnTo>
                  <a:lnTo>
                    <a:pt x="262778" y="41193"/>
                  </a:lnTo>
                  <a:lnTo>
                    <a:pt x="211493" y="52824"/>
                  </a:lnTo>
                  <a:lnTo>
                    <a:pt x="164884" y="65615"/>
                  </a:lnTo>
                  <a:lnTo>
                    <a:pt x="123314" y="79474"/>
                  </a:lnTo>
                  <a:lnTo>
                    <a:pt x="87144" y="94311"/>
                  </a:lnTo>
                  <a:lnTo>
                    <a:pt x="32459" y="126548"/>
                  </a:lnTo>
                  <a:lnTo>
                    <a:pt x="3727" y="161590"/>
                  </a:lnTo>
                  <a:lnTo>
                    <a:pt x="0" y="179933"/>
                  </a:lnTo>
                  <a:lnTo>
                    <a:pt x="0" y="1260690"/>
                  </a:lnTo>
                  <a:lnTo>
                    <a:pt x="14668" y="1296859"/>
                  </a:lnTo>
                  <a:lnTo>
                    <a:pt x="56739" y="1330589"/>
                  </a:lnTo>
                  <a:lnTo>
                    <a:pt x="123314" y="1361145"/>
                  </a:lnTo>
                  <a:lnTo>
                    <a:pt x="164884" y="1375004"/>
                  </a:lnTo>
                  <a:lnTo>
                    <a:pt x="211493" y="1387794"/>
                  </a:lnTo>
                  <a:lnTo>
                    <a:pt x="262778" y="1399423"/>
                  </a:lnTo>
                  <a:lnTo>
                    <a:pt x="318376" y="1409799"/>
                  </a:lnTo>
                  <a:lnTo>
                    <a:pt x="377926" y="1418831"/>
                  </a:lnTo>
                  <a:lnTo>
                    <a:pt x="441065" y="1426427"/>
                  </a:lnTo>
                  <a:lnTo>
                    <a:pt x="507431" y="1432495"/>
                  </a:lnTo>
                  <a:lnTo>
                    <a:pt x="576660" y="1436943"/>
                  </a:lnTo>
                  <a:lnTo>
                    <a:pt x="648391" y="1439679"/>
                  </a:lnTo>
                  <a:lnTo>
                    <a:pt x="722261" y="1440611"/>
                  </a:lnTo>
                  <a:lnTo>
                    <a:pt x="796131" y="1439679"/>
                  </a:lnTo>
                  <a:lnTo>
                    <a:pt x="867862" y="1436943"/>
                  </a:lnTo>
                  <a:lnTo>
                    <a:pt x="937091" y="1432495"/>
                  </a:lnTo>
                  <a:lnTo>
                    <a:pt x="1003455" y="1426427"/>
                  </a:lnTo>
                  <a:lnTo>
                    <a:pt x="1066593" y="1418831"/>
                  </a:lnTo>
                  <a:lnTo>
                    <a:pt x="1126142" y="1409799"/>
                  </a:lnTo>
                  <a:lnTo>
                    <a:pt x="1181740" y="1399423"/>
                  </a:lnTo>
                  <a:lnTo>
                    <a:pt x="1233023" y="1387794"/>
                  </a:lnTo>
                  <a:lnTo>
                    <a:pt x="1279631" y="1375004"/>
                  </a:lnTo>
                  <a:lnTo>
                    <a:pt x="1321200" y="1361145"/>
                  </a:lnTo>
                  <a:lnTo>
                    <a:pt x="1357368" y="1346309"/>
                  </a:lnTo>
                  <a:lnTo>
                    <a:pt x="1412052" y="1314074"/>
                  </a:lnTo>
                  <a:lnTo>
                    <a:pt x="1440783" y="1279033"/>
                  </a:lnTo>
                  <a:lnTo>
                    <a:pt x="1444510" y="1260690"/>
                  </a:lnTo>
                  <a:lnTo>
                    <a:pt x="1444510" y="179933"/>
                  </a:lnTo>
                  <a:lnTo>
                    <a:pt x="1429843" y="143764"/>
                  </a:lnTo>
                  <a:lnTo>
                    <a:pt x="1387773" y="110033"/>
                  </a:lnTo>
                  <a:lnTo>
                    <a:pt x="1321200" y="79474"/>
                  </a:lnTo>
                  <a:lnTo>
                    <a:pt x="1279631" y="65615"/>
                  </a:lnTo>
                  <a:lnTo>
                    <a:pt x="1233023" y="52824"/>
                  </a:lnTo>
                  <a:lnTo>
                    <a:pt x="1181740" y="41193"/>
                  </a:lnTo>
                  <a:lnTo>
                    <a:pt x="1126142" y="30816"/>
                  </a:lnTo>
                  <a:lnTo>
                    <a:pt x="1066593" y="21782"/>
                  </a:lnTo>
                  <a:lnTo>
                    <a:pt x="1003455" y="14186"/>
                  </a:lnTo>
                  <a:lnTo>
                    <a:pt x="937091" y="8117"/>
                  </a:lnTo>
                  <a:lnTo>
                    <a:pt x="867862" y="3669"/>
                  </a:lnTo>
                  <a:lnTo>
                    <a:pt x="796131" y="932"/>
                  </a:lnTo>
                  <a:lnTo>
                    <a:pt x="722261" y="0"/>
                  </a:lnTo>
                  <a:close/>
                </a:path>
              </a:pathLst>
            </a:custGeom>
            <a:solidFill>
              <a:srgbClr val="F1D7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21803" y="2355181"/>
              <a:ext cx="1444625" cy="1440815"/>
            </a:xfrm>
            <a:custGeom>
              <a:avLst/>
              <a:gdLst/>
              <a:ahLst/>
              <a:cxnLst/>
              <a:rect l="l" t="t" r="r" b="b"/>
              <a:pathLst>
                <a:path w="1444625" h="1440814">
                  <a:moveTo>
                    <a:pt x="0" y="179930"/>
                  </a:moveTo>
                  <a:lnTo>
                    <a:pt x="0" y="1260684"/>
                  </a:lnTo>
                  <a:lnTo>
                    <a:pt x="3727" y="1279028"/>
                  </a:lnTo>
                  <a:lnTo>
                    <a:pt x="32458" y="1314070"/>
                  </a:lnTo>
                  <a:lnTo>
                    <a:pt x="87143" y="1346306"/>
                  </a:lnTo>
                  <a:lnTo>
                    <a:pt x="123312" y="1361143"/>
                  </a:lnTo>
                  <a:lnTo>
                    <a:pt x="164882" y="1375002"/>
                  </a:lnTo>
                  <a:lnTo>
                    <a:pt x="211490" y="1387793"/>
                  </a:lnTo>
                  <a:lnTo>
                    <a:pt x="262774" y="1399423"/>
                  </a:lnTo>
                  <a:lnTo>
                    <a:pt x="318373" y="1409800"/>
                  </a:lnTo>
                  <a:lnTo>
                    <a:pt x="377922" y="1418833"/>
                  </a:lnTo>
                  <a:lnTo>
                    <a:pt x="441060" y="1426429"/>
                  </a:lnTo>
                  <a:lnTo>
                    <a:pt x="507425" y="1432497"/>
                  </a:lnTo>
                  <a:lnTo>
                    <a:pt x="576654" y="1436946"/>
                  </a:lnTo>
                  <a:lnTo>
                    <a:pt x="648385" y="1439682"/>
                  </a:lnTo>
                  <a:lnTo>
                    <a:pt x="722255" y="1440614"/>
                  </a:lnTo>
                  <a:lnTo>
                    <a:pt x="796125" y="1439682"/>
                  </a:lnTo>
                  <a:lnTo>
                    <a:pt x="867855" y="1436946"/>
                  </a:lnTo>
                  <a:lnTo>
                    <a:pt x="937084" y="1432497"/>
                  </a:lnTo>
                  <a:lnTo>
                    <a:pt x="1003449" y="1426429"/>
                  </a:lnTo>
                  <a:lnTo>
                    <a:pt x="1066588" y="1418833"/>
                  </a:lnTo>
                  <a:lnTo>
                    <a:pt x="1126137" y="1409800"/>
                  </a:lnTo>
                  <a:lnTo>
                    <a:pt x="1181735" y="1399423"/>
                  </a:lnTo>
                  <a:lnTo>
                    <a:pt x="1233020" y="1387793"/>
                  </a:lnTo>
                  <a:lnTo>
                    <a:pt x="1279628" y="1375002"/>
                  </a:lnTo>
                  <a:lnTo>
                    <a:pt x="1321198" y="1361143"/>
                  </a:lnTo>
                  <a:lnTo>
                    <a:pt x="1357367" y="1346306"/>
                  </a:lnTo>
                  <a:lnTo>
                    <a:pt x="1412051" y="1314070"/>
                  </a:lnTo>
                  <a:lnTo>
                    <a:pt x="1440783" y="1279028"/>
                  </a:lnTo>
                  <a:lnTo>
                    <a:pt x="1444510" y="1260684"/>
                  </a:lnTo>
                  <a:lnTo>
                    <a:pt x="1444510" y="179930"/>
                  </a:lnTo>
                  <a:lnTo>
                    <a:pt x="1440783" y="161586"/>
                  </a:lnTo>
                  <a:lnTo>
                    <a:pt x="1412051" y="126544"/>
                  </a:lnTo>
                  <a:lnTo>
                    <a:pt x="1357367" y="94308"/>
                  </a:lnTo>
                  <a:lnTo>
                    <a:pt x="1321198" y="79471"/>
                  </a:lnTo>
                  <a:lnTo>
                    <a:pt x="1279628" y="65612"/>
                  </a:lnTo>
                  <a:lnTo>
                    <a:pt x="1233020" y="52821"/>
                  </a:lnTo>
                  <a:lnTo>
                    <a:pt x="1181735" y="41191"/>
                  </a:lnTo>
                  <a:lnTo>
                    <a:pt x="1126137" y="30814"/>
                  </a:lnTo>
                  <a:lnTo>
                    <a:pt x="1066588" y="21781"/>
                  </a:lnTo>
                  <a:lnTo>
                    <a:pt x="1003449" y="14185"/>
                  </a:lnTo>
                  <a:lnTo>
                    <a:pt x="937084" y="8117"/>
                  </a:lnTo>
                  <a:lnTo>
                    <a:pt x="867855" y="3668"/>
                  </a:lnTo>
                  <a:lnTo>
                    <a:pt x="796125" y="932"/>
                  </a:lnTo>
                  <a:lnTo>
                    <a:pt x="722255" y="0"/>
                  </a:lnTo>
                  <a:lnTo>
                    <a:pt x="648385" y="932"/>
                  </a:lnTo>
                  <a:lnTo>
                    <a:pt x="576654" y="3668"/>
                  </a:lnTo>
                  <a:lnTo>
                    <a:pt x="507425" y="8117"/>
                  </a:lnTo>
                  <a:lnTo>
                    <a:pt x="441060" y="14185"/>
                  </a:lnTo>
                  <a:lnTo>
                    <a:pt x="377922" y="21781"/>
                  </a:lnTo>
                  <a:lnTo>
                    <a:pt x="318373" y="30814"/>
                  </a:lnTo>
                  <a:lnTo>
                    <a:pt x="262774" y="41191"/>
                  </a:lnTo>
                  <a:lnTo>
                    <a:pt x="211490" y="52821"/>
                  </a:lnTo>
                  <a:lnTo>
                    <a:pt x="164882" y="65612"/>
                  </a:lnTo>
                  <a:lnTo>
                    <a:pt x="123312" y="79471"/>
                  </a:lnTo>
                  <a:lnTo>
                    <a:pt x="87143" y="94308"/>
                  </a:lnTo>
                  <a:lnTo>
                    <a:pt x="32458" y="126544"/>
                  </a:lnTo>
                  <a:lnTo>
                    <a:pt x="3727" y="161586"/>
                  </a:lnTo>
                  <a:lnTo>
                    <a:pt x="0" y="179930"/>
                  </a:lnTo>
                  <a:close/>
                </a:path>
                <a:path w="1444625" h="1440814">
                  <a:moveTo>
                    <a:pt x="0" y="179930"/>
                  </a:moveTo>
                  <a:lnTo>
                    <a:pt x="14667" y="216293"/>
                  </a:lnTo>
                  <a:lnTo>
                    <a:pt x="56738" y="250169"/>
                  </a:lnTo>
                  <a:lnTo>
                    <a:pt x="123312" y="280832"/>
                  </a:lnTo>
                  <a:lnTo>
                    <a:pt x="164882" y="294730"/>
                  </a:lnTo>
                  <a:lnTo>
                    <a:pt x="211490" y="307551"/>
                  </a:lnTo>
                  <a:lnTo>
                    <a:pt x="262774" y="319205"/>
                  </a:lnTo>
                  <a:lnTo>
                    <a:pt x="318373" y="329601"/>
                  </a:lnTo>
                  <a:lnTo>
                    <a:pt x="377922" y="338647"/>
                  </a:lnTo>
                  <a:lnTo>
                    <a:pt x="441060" y="346252"/>
                  </a:lnTo>
                  <a:lnTo>
                    <a:pt x="507425" y="352325"/>
                  </a:lnTo>
                  <a:lnTo>
                    <a:pt x="576654" y="356776"/>
                  </a:lnTo>
                  <a:lnTo>
                    <a:pt x="648385" y="359514"/>
                  </a:lnTo>
                  <a:lnTo>
                    <a:pt x="722255" y="360446"/>
                  </a:lnTo>
                </a:path>
                <a:path w="1444625" h="1440814">
                  <a:moveTo>
                    <a:pt x="722255" y="360446"/>
                  </a:moveTo>
                  <a:lnTo>
                    <a:pt x="796125" y="359514"/>
                  </a:lnTo>
                  <a:lnTo>
                    <a:pt x="867855" y="356776"/>
                  </a:lnTo>
                  <a:lnTo>
                    <a:pt x="937084" y="352325"/>
                  </a:lnTo>
                  <a:lnTo>
                    <a:pt x="1003449" y="346252"/>
                  </a:lnTo>
                  <a:lnTo>
                    <a:pt x="1066588" y="338647"/>
                  </a:lnTo>
                  <a:lnTo>
                    <a:pt x="1126137" y="329601"/>
                  </a:lnTo>
                  <a:lnTo>
                    <a:pt x="1181735" y="319205"/>
                  </a:lnTo>
                  <a:lnTo>
                    <a:pt x="1233020" y="307551"/>
                  </a:lnTo>
                  <a:lnTo>
                    <a:pt x="1279628" y="294730"/>
                  </a:lnTo>
                  <a:lnTo>
                    <a:pt x="1321198" y="280832"/>
                  </a:lnTo>
                  <a:lnTo>
                    <a:pt x="1357367" y="265948"/>
                  </a:lnTo>
                  <a:lnTo>
                    <a:pt x="1412051" y="233587"/>
                  </a:lnTo>
                  <a:lnTo>
                    <a:pt x="1440783" y="198377"/>
                  </a:lnTo>
                  <a:lnTo>
                    <a:pt x="1444510" y="179930"/>
                  </a:lnTo>
                </a:path>
                <a:path w="1444625" h="1440814">
                  <a:moveTo>
                    <a:pt x="1444510" y="179930"/>
                  </a:moveTo>
                </a:path>
              </a:pathLst>
            </a:custGeom>
            <a:ln w="88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44932" y="3086628"/>
              <a:ext cx="583565" cy="168910"/>
            </a:xfrm>
            <a:custGeom>
              <a:avLst/>
              <a:gdLst/>
              <a:ahLst/>
              <a:cxnLst/>
              <a:rect l="l" t="t" r="r" b="b"/>
              <a:pathLst>
                <a:path w="583564" h="168910">
                  <a:moveTo>
                    <a:pt x="18796" y="0"/>
                  </a:moveTo>
                  <a:lnTo>
                    <a:pt x="0" y="0"/>
                  </a:lnTo>
                  <a:lnTo>
                    <a:pt x="0" y="131279"/>
                  </a:lnTo>
                  <a:lnTo>
                    <a:pt x="18796" y="131279"/>
                  </a:lnTo>
                  <a:lnTo>
                    <a:pt x="18796" y="75018"/>
                  </a:lnTo>
                  <a:lnTo>
                    <a:pt x="103428" y="75018"/>
                  </a:lnTo>
                  <a:lnTo>
                    <a:pt x="103428" y="56260"/>
                  </a:lnTo>
                  <a:lnTo>
                    <a:pt x="18796" y="56260"/>
                  </a:lnTo>
                  <a:lnTo>
                    <a:pt x="18796" y="0"/>
                  </a:lnTo>
                  <a:close/>
                </a:path>
                <a:path w="583564" h="168910">
                  <a:moveTo>
                    <a:pt x="103428" y="75018"/>
                  </a:moveTo>
                  <a:lnTo>
                    <a:pt x="84620" y="75018"/>
                  </a:lnTo>
                  <a:lnTo>
                    <a:pt x="84620" y="131279"/>
                  </a:lnTo>
                  <a:lnTo>
                    <a:pt x="103428" y="131279"/>
                  </a:lnTo>
                  <a:lnTo>
                    <a:pt x="103428" y="75018"/>
                  </a:lnTo>
                  <a:close/>
                </a:path>
                <a:path w="583564" h="168910">
                  <a:moveTo>
                    <a:pt x="103428" y="0"/>
                  </a:moveTo>
                  <a:lnTo>
                    <a:pt x="84620" y="0"/>
                  </a:lnTo>
                  <a:lnTo>
                    <a:pt x="84620" y="56260"/>
                  </a:lnTo>
                  <a:lnTo>
                    <a:pt x="103428" y="56260"/>
                  </a:lnTo>
                  <a:lnTo>
                    <a:pt x="103428" y="0"/>
                  </a:lnTo>
                  <a:close/>
                </a:path>
                <a:path w="583564" h="168910">
                  <a:moveTo>
                    <a:pt x="196170" y="56260"/>
                  </a:moveTo>
                  <a:lnTo>
                    <a:pt x="166941" y="56260"/>
                  </a:lnTo>
                  <a:lnTo>
                    <a:pt x="171792" y="56997"/>
                  </a:lnTo>
                  <a:lnTo>
                    <a:pt x="175120" y="58458"/>
                  </a:lnTo>
                  <a:lnTo>
                    <a:pt x="177469" y="59537"/>
                  </a:lnTo>
                  <a:lnTo>
                    <a:pt x="178650" y="61391"/>
                  </a:lnTo>
                  <a:lnTo>
                    <a:pt x="178498" y="65646"/>
                  </a:lnTo>
                  <a:lnTo>
                    <a:pt x="173304" y="67894"/>
                  </a:lnTo>
                  <a:lnTo>
                    <a:pt x="165188" y="69850"/>
                  </a:lnTo>
                  <a:lnTo>
                    <a:pt x="148628" y="72288"/>
                  </a:lnTo>
                  <a:lnTo>
                    <a:pt x="144564" y="73113"/>
                  </a:lnTo>
                  <a:lnTo>
                    <a:pt x="122351" y="111378"/>
                  </a:lnTo>
                  <a:lnTo>
                    <a:pt x="124650" y="117855"/>
                  </a:lnTo>
                  <a:lnTo>
                    <a:pt x="134353" y="128600"/>
                  </a:lnTo>
                  <a:lnTo>
                    <a:pt x="141236" y="131279"/>
                  </a:lnTo>
                  <a:lnTo>
                    <a:pt x="155625" y="131279"/>
                  </a:lnTo>
                  <a:lnTo>
                    <a:pt x="160743" y="130581"/>
                  </a:lnTo>
                  <a:lnTo>
                    <a:pt x="170243" y="127749"/>
                  </a:lnTo>
                  <a:lnTo>
                    <a:pt x="174637" y="125323"/>
                  </a:lnTo>
                  <a:lnTo>
                    <a:pt x="178650" y="121907"/>
                  </a:lnTo>
                  <a:lnTo>
                    <a:pt x="201178" y="121907"/>
                  </a:lnTo>
                  <a:lnTo>
                    <a:pt x="200634" y="120738"/>
                  </a:lnTo>
                  <a:lnTo>
                    <a:pt x="199364" y="115163"/>
                  </a:lnTo>
                  <a:lnTo>
                    <a:pt x="198905" y="112534"/>
                  </a:lnTo>
                  <a:lnTo>
                    <a:pt x="150926" y="112534"/>
                  </a:lnTo>
                  <a:lnTo>
                    <a:pt x="147281" y="111455"/>
                  </a:lnTo>
                  <a:lnTo>
                    <a:pt x="142290" y="107162"/>
                  </a:lnTo>
                  <a:lnTo>
                    <a:pt x="141041" y="104436"/>
                  </a:lnTo>
                  <a:lnTo>
                    <a:pt x="141033" y="99047"/>
                  </a:lnTo>
                  <a:lnTo>
                    <a:pt x="141605" y="97142"/>
                  </a:lnTo>
                  <a:lnTo>
                    <a:pt x="167386" y="87668"/>
                  </a:lnTo>
                  <a:lnTo>
                    <a:pt x="174142" y="86156"/>
                  </a:lnTo>
                  <a:lnTo>
                    <a:pt x="178650" y="84404"/>
                  </a:lnTo>
                  <a:lnTo>
                    <a:pt x="197459" y="84404"/>
                  </a:lnTo>
                  <a:lnTo>
                    <a:pt x="197334" y="64033"/>
                  </a:lnTo>
                  <a:lnTo>
                    <a:pt x="197220" y="62128"/>
                  </a:lnTo>
                  <a:lnTo>
                    <a:pt x="197121" y="61391"/>
                  </a:lnTo>
                  <a:lnTo>
                    <a:pt x="196723" y="59054"/>
                  </a:lnTo>
                  <a:lnTo>
                    <a:pt x="196170" y="56260"/>
                  </a:lnTo>
                  <a:close/>
                </a:path>
                <a:path w="583564" h="168910">
                  <a:moveTo>
                    <a:pt x="201178" y="121907"/>
                  </a:moveTo>
                  <a:lnTo>
                    <a:pt x="178650" y="121907"/>
                  </a:lnTo>
                  <a:lnTo>
                    <a:pt x="182372" y="125526"/>
                  </a:lnTo>
                  <a:lnTo>
                    <a:pt x="185508" y="128650"/>
                  </a:lnTo>
                  <a:lnTo>
                    <a:pt x="188048" y="131279"/>
                  </a:lnTo>
                  <a:lnTo>
                    <a:pt x="206857" y="131279"/>
                  </a:lnTo>
                  <a:lnTo>
                    <a:pt x="203136" y="126110"/>
                  </a:lnTo>
                  <a:lnTo>
                    <a:pt x="201178" y="121907"/>
                  </a:lnTo>
                  <a:close/>
                </a:path>
                <a:path w="583564" h="168910">
                  <a:moveTo>
                    <a:pt x="197459" y="84404"/>
                  </a:moveTo>
                  <a:lnTo>
                    <a:pt x="178650" y="84404"/>
                  </a:lnTo>
                  <a:lnTo>
                    <a:pt x="178620" y="85255"/>
                  </a:lnTo>
                  <a:lnTo>
                    <a:pt x="178498" y="93916"/>
                  </a:lnTo>
                  <a:lnTo>
                    <a:pt x="177863" y="97878"/>
                  </a:lnTo>
                  <a:lnTo>
                    <a:pt x="160426" y="112534"/>
                  </a:lnTo>
                  <a:lnTo>
                    <a:pt x="198905" y="112534"/>
                  </a:lnTo>
                  <a:lnTo>
                    <a:pt x="198531" y="110396"/>
                  </a:lnTo>
                  <a:lnTo>
                    <a:pt x="197935" y="104436"/>
                  </a:lnTo>
                  <a:lnTo>
                    <a:pt x="197576" y="97142"/>
                  </a:lnTo>
                  <a:lnTo>
                    <a:pt x="197459" y="84404"/>
                  </a:lnTo>
                  <a:close/>
                </a:path>
                <a:path w="583564" h="168910">
                  <a:moveTo>
                    <a:pt x="170421" y="37515"/>
                  </a:moveTo>
                  <a:lnTo>
                    <a:pt x="155041" y="37515"/>
                  </a:lnTo>
                  <a:lnTo>
                    <a:pt x="148234" y="38582"/>
                  </a:lnTo>
                  <a:lnTo>
                    <a:pt x="136486" y="42887"/>
                  </a:lnTo>
                  <a:lnTo>
                    <a:pt x="131610" y="45961"/>
                  </a:lnTo>
                  <a:lnTo>
                    <a:pt x="123875" y="53975"/>
                  </a:lnTo>
                  <a:lnTo>
                    <a:pt x="122083" y="59054"/>
                  </a:lnTo>
                  <a:lnTo>
                    <a:pt x="122099" y="61391"/>
                  </a:lnTo>
                  <a:lnTo>
                    <a:pt x="122224" y="65646"/>
                  </a:lnTo>
                  <a:lnTo>
                    <a:pt x="141033" y="65646"/>
                  </a:lnTo>
                  <a:lnTo>
                    <a:pt x="142405" y="62128"/>
                  </a:lnTo>
                  <a:lnTo>
                    <a:pt x="144513" y="59689"/>
                  </a:lnTo>
                  <a:lnTo>
                    <a:pt x="150190" y="56946"/>
                  </a:lnTo>
                  <a:lnTo>
                    <a:pt x="154597" y="56260"/>
                  </a:lnTo>
                  <a:lnTo>
                    <a:pt x="196170" y="56260"/>
                  </a:lnTo>
                  <a:lnTo>
                    <a:pt x="195834" y="54559"/>
                  </a:lnTo>
                  <a:lnTo>
                    <a:pt x="194271" y="50825"/>
                  </a:lnTo>
                  <a:lnTo>
                    <a:pt x="189763" y="44856"/>
                  </a:lnTo>
                  <a:lnTo>
                    <a:pt x="186232" y="42392"/>
                  </a:lnTo>
                  <a:lnTo>
                    <a:pt x="176644" y="38493"/>
                  </a:lnTo>
                  <a:lnTo>
                    <a:pt x="170421" y="37515"/>
                  </a:lnTo>
                  <a:close/>
                </a:path>
                <a:path w="583564" h="168910">
                  <a:moveTo>
                    <a:pt x="261759" y="37515"/>
                  </a:moveTo>
                  <a:lnTo>
                    <a:pt x="248335" y="37515"/>
                  </a:lnTo>
                  <a:lnTo>
                    <a:pt x="241338" y="39458"/>
                  </a:lnTo>
                  <a:lnTo>
                    <a:pt x="216294" y="75361"/>
                  </a:lnTo>
                  <a:lnTo>
                    <a:pt x="216287" y="93878"/>
                  </a:lnTo>
                  <a:lnTo>
                    <a:pt x="217970" y="101828"/>
                  </a:lnTo>
                  <a:lnTo>
                    <a:pt x="224828" y="115900"/>
                  </a:lnTo>
                  <a:lnTo>
                    <a:pt x="229628" y="121399"/>
                  </a:lnTo>
                  <a:lnTo>
                    <a:pt x="241973" y="129311"/>
                  </a:lnTo>
                  <a:lnTo>
                    <a:pt x="248780" y="131279"/>
                  </a:lnTo>
                  <a:lnTo>
                    <a:pt x="256222" y="131279"/>
                  </a:lnTo>
                  <a:lnTo>
                    <a:pt x="264231" y="130034"/>
                  </a:lnTo>
                  <a:lnTo>
                    <a:pt x="271208" y="126298"/>
                  </a:lnTo>
                  <a:lnTo>
                    <a:pt x="277157" y="120071"/>
                  </a:lnTo>
                  <a:lnTo>
                    <a:pt x="281412" y="112534"/>
                  </a:lnTo>
                  <a:lnTo>
                    <a:pt x="252399" y="112534"/>
                  </a:lnTo>
                  <a:lnTo>
                    <a:pt x="246824" y="110210"/>
                  </a:lnTo>
                  <a:lnTo>
                    <a:pt x="237413" y="100926"/>
                  </a:lnTo>
                  <a:lnTo>
                    <a:pt x="235064" y="93878"/>
                  </a:lnTo>
                  <a:lnTo>
                    <a:pt x="235064" y="74726"/>
                  </a:lnTo>
                  <a:lnTo>
                    <a:pt x="237274" y="67614"/>
                  </a:lnTo>
                  <a:lnTo>
                    <a:pt x="246087" y="58534"/>
                  </a:lnTo>
                  <a:lnTo>
                    <a:pt x="251574" y="56260"/>
                  </a:lnTo>
                  <a:lnTo>
                    <a:pt x="300888" y="56260"/>
                  </a:lnTo>
                  <a:lnTo>
                    <a:pt x="300888" y="55829"/>
                  </a:lnTo>
                  <a:lnTo>
                    <a:pt x="282079" y="55829"/>
                  </a:lnTo>
                  <a:lnTo>
                    <a:pt x="279336" y="50355"/>
                  </a:lnTo>
                  <a:lnTo>
                    <a:pt x="275742" y="45935"/>
                  </a:lnTo>
                  <a:lnTo>
                    <a:pt x="266826" y="39192"/>
                  </a:lnTo>
                  <a:lnTo>
                    <a:pt x="261759" y="37515"/>
                  </a:lnTo>
                  <a:close/>
                </a:path>
                <a:path w="583564" h="168910">
                  <a:moveTo>
                    <a:pt x="300888" y="111353"/>
                  </a:moveTo>
                  <a:lnTo>
                    <a:pt x="282079" y="111353"/>
                  </a:lnTo>
                  <a:lnTo>
                    <a:pt x="282079" y="131279"/>
                  </a:lnTo>
                  <a:lnTo>
                    <a:pt x="300888" y="131279"/>
                  </a:lnTo>
                  <a:lnTo>
                    <a:pt x="300888" y="111353"/>
                  </a:lnTo>
                  <a:close/>
                </a:path>
                <a:path w="583564" h="168910">
                  <a:moveTo>
                    <a:pt x="300888" y="56260"/>
                  </a:moveTo>
                  <a:lnTo>
                    <a:pt x="264896" y="56260"/>
                  </a:lnTo>
                  <a:lnTo>
                    <a:pt x="270573" y="58610"/>
                  </a:lnTo>
                  <a:lnTo>
                    <a:pt x="279781" y="67983"/>
                  </a:lnTo>
                  <a:lnTo>
                    <a:pt x="282079" y="75361"/>
                  </a:lnTo>
                  <a:lnTo>
                    <a:pt x="282079" y="94602"/>
                  </a:lnTo>
                  <a:lnTo>
                    <a:pt x="279831" y="101422"/>
                  </a:lnTo>
                  <a:lnTo>
                    <a:pt x="270814" y="110312"/>
                  </a:lnTo>
                  <a:lnTo>
                    <a:pt x="265328" y="112534"/>
                  </a:lnTo>
                  <a:lnTo>
                    <a:pt x="281412" y="112534"/>
                  </a:lnTo>
                  <a:lnTo>
                    <a:pt x="282079" y="111353"/>
                  </a:lnTo>
                  <a:lnTo>
                    <a:pt x="300888" y="111353"/>
                  </a:lnTo>
                  <a:lnTo>
                    <a:pt x="300888" y="56260"/>
                  </a:lnTo>
                  <a:close/>
                </a:path>
                <a:path w="583564" h="168910">
                  <a:moveTo>
                    <a:pt x="300888" y="0"/>
                  </a:moveTo>
                  <a:lnTo>
                    <a:pt x="282079" y="0"/>
                  </a:lnTo>
                  <a:lnTo>
                    <a:pt x="282079" y="55829"/>
                  </a:lnTo>
                  <a:lnTo>
                    <a:pt x="300888" y="55829"/>
                  </a:lnTo>
                  <a:lnTo>
                    <a:pt x="300888" y="0"/>
                  </a:lnTo>
                  <a:close/>
                </a:path>
                <a:path w="583564" h="168910">
                  <a:moveTo>
                    <a:pt x="352602" y="37515"/>
                  </a:moveTo>
                  <a:lnTo>
                    <a:pt x="318135" y="54287"/>
                  </a:lnTo>
                  <a:lnTo>
                    <a:pt x="310286" y="84404"/>
                  </a:lnTo>
                  <a:lnTo>
                    <a:pt x="311017" y="95093"/>
                  </a:lnTo>
                  <a:lnTo>
                    <a:pt x="335467" y="128260"/>
                  </a:lnTo>
                  <a:lnTo>
                    <a:pt x="352602" y="131279"/>
                  </a:lnTo>
                  <a:lnTo>
                    <a:pt x="360540" y="131279"/>
                  </a:lnTo>
                  <a:lnTo>
                    <a:pt x="367830" y="129451"/>
                  </a:lnTo>
                  <a:lnTo>
                    <a:pt x="381152" y="122123"/>
                  </a:lnTo>
                  <a:lnTo>
                    <a:pt x="386219" y="117005"/>
                  </a:lnTo>
                  <a:lnTo>
                    <a:pt x="388575" y="112534"/>
                  </a:lnTo>
                  <a:lnTo>
                    <a:pt x="345846" y="112534"/>
                  </a:lnTo>
                  <a:lnTo>
                    <a:pt x="340233" y="110185"/>
                  </a:lnTo>
                  <a:lnTo>
                    <a:pt x="331317" y="100812"/>
                  </a:lnTo>
                  <a:lnTo>
                    <a:pt x="329095" y="93776"/>
                  </a:lnTo>
                  <a:lnTo>
                    <a:pt x="329107" y="74879"/>
                  </a:lnTo>
                  <a:lnTo>
                    <a:pt x="331317" y="67868"/>
                  </a:lnTo>
                  <a:lnTo>
                    <a:pt x="340233" y="58585"/>
                  </a:lnTo>
                  <a:lnTo>
                    <a:pt x="345846" y="56260"/>
                  </a:lnTo>
                  <a:lnTo>
                    <a:pt x="388274" y="56260"/>
                  </a:lnTo>
                  <a:lnTo>
                    <a:pt x="383082" y="49606"/>
                  </a:lnTo>
                  <a:lnTo>
                    <a:pt x="376741" y="44314"/>
                  </a:lnTo>
                  <a:lnTo>
                    <a:pt x="369547" y="40536"/>
                  </a:lnTo>
                  <a:lnTo>
                    <a:pt x="361501" y="38270"/>
                  </a:lnTo>
                  <a:lnTo>
                    <a:pt x="352602" y="37515"/>
                  </a:lnTo>
                  <a:close/>
                </a:path>
                <a:path w="583564" h="168910">
                  <a:moveTo>
                    <a:pt x="388274" y="56260"/>
                  </a:moveTo>
                  <a:lnTo>
                    <a:pt x="359257" y="56260"/>
                  </a:lnTo>
                  <a:lnTo>
                    <a:pt x="364845" y="58610"/>
                  </a:lnTo>
                  <a:lnTo>
                    <a:pt x="373849" y="67983"/>
                  </a:lnTo>
                  <a:lnTo>
                    <a:pt x="376110" y="74879"/>
                  </a:lnTo>
                  <a:lnTo>
                    <a:pt x="376063" y="93776"/>
                  </a:lnTo>
                  <a:lnTo>
                    <a:pt x="373875" y="100812"/>
                  </a:lnTo>
                  <a:lnTo>
                    <a:pt x="364972" y="110185"/>
                  </a:lnTo>
                  <a:lnTo>
                    <a:pt x="359359" y="112534"/>
                  </a:lnTo>
                  <a:lnTo>
                    <a:pt x="388575" y="112534"/>
                  </a:lnTo>
                  <a:lnTo>
                    <a:pt x="394919" y="83083"/>
                  </a:lnTo>
                  <a:lnTo>
                    <a:pt x="394178" y="72968"/>
                  </a:lnTo>
                  <a:lnTo>
                    <a:pt x="391958" y="64015"/>
                  </a:lnTo>
                  <a:lnTo>
                    <a:pt x="388274" y="56260"/>
                  </a:lnTo>
                  <a:close/>
                </a:path>
                <a:path w="583564" h="168910">
                  <a:moveTo>
                    <a:pt x="446633" y="37515"/>
                  </a:moveTo>
                  <a:lnTo>
                    <a:pt x="412166" y="54287"/>
                  </a:lnTo>
                  <a:lnTo>
                    <a:pt x="404317" y="84404"/>
                  </a:lnTo>
                  <a:lnTo>
                    <a:pt x="405046" y="95093"/>
                  </a:lnTo>
                  <a:lnTo>
                    <a:pt x="429498" y="128260"/>
                  </a:lnTo>
                  <a:lnTo>
                    <a:pt x="446633" y="131279"/>
                  </a:lnTo>
                  <a:lnTo>
                    <a:pt x="454558" y="131279"/>
                  </a:lnTo>
                  <a:lnTo>
                    <a:pt x="461860" y="129451"/>
                  </a:lnTo>
                  <a:lnTo>
                    <a:pt x="475183" y="122123"/>
                  </a:lnTo>
                  <a:lnTo>
                    <a:pt x="480250" y="117005"/>
                  </a:lnTo>
                  <a:lnTo>
                    <a:pt x="482606" y="112534"/>
                  </a:lnTo>
                  <a:lnTo>
                    <a:pt x="439864" y="112534"/>
                  </a:lnTo>
                  <a:lnTo>
                    <a:pt x="434263" y="110185"/>
                  </a:lnTo>
                  <a:lnTo>
                    <a:pt x="425348" y="100812"/>
                  </a:lnTo>
                  <a:lnTo>
                    <a:pt x="423125" y="93776"/>
                  </a:lnTo>
                  <a:lnTo>
                    <a:pt x="423137" y="74879"/>
                  </a:lnTo>
                  <a:lnTo>
                    <a:pt x="425348" y="67868"/>
                  </a:lnTo>
                  <a:lnTo>
                    <a:pt x="434263" y="58585"/>
                  </a:lnTo>
                  <a:lnTo>
                    <a:pt x="439864" y="56260"/>
                  </a:lnTo>
                  <a:lnTo>
                    <a:pt x="482303" y="56260"/>
                  </a:lnTo>
                  <a:lnTo>
                    <a:pt x="477113" y="49606"/>
                  </a:lnTo>
                  <a:lnTo>
                    <a:pt x="470772" y="44314"/>
                  </a:lnTo>
                  <a:lnTo>
                    <a:pt x="463578" y="40536"/>
                  </a:lnTo>
                  <a:lnTo>
                    <a:pt x="455532" y="38270"/>
                  </a:lnTo>
                  <a:lnTo>
                    <a:pt x="446633" y="37515"/>
                  </a:lnTo>
                  <a:close/>
                </a:path>
                <a:path w="583564" h="168910">
                  <a:moveTo>
                    <a:pt x="482303" y="56260"/>
                  </a:moveTo>
                  <a:lnTo>
                    <a:pt x="453288" y="56260"/>
                  </a:lnTo>
                  <a:lnTo>
                    <a:pt x="458876" y="58610"/>
                  </a:lnTo>
                  <a:lnTo>
                    <a:pt x="467880" y="67983"/>
                  </a:lnTo>
                  <a:lnTo>
                    <a:pt x="470141" y="74879"/>
                  </a:lnTo>
                  <a:lnTo>
                    <a:pt x="470093" y="93776"/>
                  </a:lnTo>
                  <a:lnTo>
                    <a:pt x="467906" y="100812"/>
                  </a:lnTo>
                  <a:lnTo>
                    <a:pt x="458990" y="110185"/>
                  </a:lnTo>
                  <a:lnTo>
                    <a:pt x="453389" y="112534"/>
                  </a:lnTo>
                  <a:lnTo>
                    <a:pt x="482606" y="112534"/>
                  </a:lnTo>
                  <a:lnTo>
                    <a:pt x="488937" y="83083"/>
                  </a:lnTo>
                  <a:lnTo>
                    <a:pt x="488198" y="72968"/>
                  </a:lnTo>
                  <a:lnTo>
                    <a:pt x="485982" y="64015"/>
                  </a:lnTo>
                  <a:lnTo>
                    <a:pt x="482303" y="56260"/>
                  </a:lnTo>
                  <a:close/>
                </a:path>
                <a:path w="583564" h="168910">
                  <a:moveTo>
                    <a:pt x="517144" y="37515"/>
                  </a:moveTo>
                  <a:lnTo>
                    <a:pt x="498348" y="37515"/>
                  </a:lnTo>
                  <a:lnTo>
                    <a:pt x="498348" y="168795"/>
                  </a:lnTo>
                  <a:lnTo>
                    <a:pt x="517144" y="168795"/>
                  </a:lnTo>
                  <a:lnTo>
                    <a:pt x="517144" y="114287"/>
                  </a:lnTo>
                  <a:lnTo>
                    <a:pt x="575029" y="114287"/>
                  </a:lnTo>
                  <a:lnTo>
                    <a:pt x="575854" y="112534"/>
                  </a:lnTo>
                  <a:lnTo>
                    <a:pt x="533895" y="112534"/>
                  </a:lnTo>
                  <a:lnTo>
                    <a:pt x="528408" y="110286"/>
                  </a:lnTo>
                  <a:lnTo>
                    <a:pt x="519404" y="101295"/>
                  </a:lnTo>
                  <a:lnTo>
                    <a:pt x="517144" y="94360"/>
                  </a:lnTo>
                  <a:lnTo>
                    <a:pt x="517144" y="75704"/>
                  </a:lnTo>
                  <a:lnTo>
                    <a:pt x="519569" y="68605"/>
                  </a:lnTo>
                  <a:lnTo>
                    <a:pt x="529272" y="58737"/>
                  </a:lnTo>
                  <a:lnTo>
                    <a:pt x="531526" y="57734"/>
                  </a:lnTo>
                  <a:lnTo>
                    <a:pt x="517144" y="57734"/>
                  </a:lnTo>
                  <a:lnTo>
                    <a:pt x="517144" y="37515"/>
                  </a:lnTo>
                  <a:close/>
                </a:path>
                <a:path w="583564" h="168910">
                  <a:moveTo>
                    <a:pt x="575029" y="114287"/>
                  </a:moveTo>
                  <a:lnTo>
                    <a:pt x="517144" y="114287"/>
                  </a:lnTo>
                  <a:lnTo>
                    <a:pt x="519887" y="119176"/>
                  </a:lnTo>
                  <a:lnTo>
                    <a:pt x="523366" y="123228"/>
                  </a:lnTo>
                  <a:lnTo>
                    <a:pt x="531799" y="129679"/>
                  </a:lnTo>
                  <a:lnTo>
                    <a:pt x="536549" y="131279"/>
                  </a:lnTo>
                  <a:lnTo>
                    <a:pt x="549173" y="131279"/>
                  </a:lnTo>
                  <a:lnTo>
                    <a:pt x="556133" y="129336"/>
                  </a:lnTo>
                  <a:lnTo>
                    <a:pt x="569252" y="121513"/>
                  </a:lnTo>
                  <a:lnTo>
                    <a:pt x="574281" y="115874"/>
                  </a:lnTo>
                  <a:lnTo>
                    <a:pt x="575029" y="114287"/>
                  </a:lnTo>
                  <a:close/>
                </a:path>
                <a:path w="583564" h="168910">
                  <a:moveTo>
                    <a:pt x="576672" y="56260"/>
                  </a:moveTo>
                  <a:lnTo>
                    <a:pt x="547370" y="56260"/>
                  </a:lnTo>
                  <a:lnTo>
                    <a:pt x="552780" y="58559"/>
                  </a:lnTo>
                  <a:lnTo>
                    <a:pt x="561886" y="67741"/>
                  </a:lnTo>
                  <a:lnTo>
                    <a:pt x="564159" y="74675"/>
                  </a:lnTo>
                  <a:lnTo>
                    <a:pt x="564159" y="93725"/>
                  </a:lnTo>
                  <a:lnTo>
                    <a:pt x="561835" y="100926"/>
                  </a:lnTo>
                  <a:lnTo>
                    <a:pt x="552538" y="110210"/>
                  </a:lnTo>
                  <a:lnTo>
                    <a:pt x="546925" y="112534"/>
                  </a:lnTo>
                  <a:lnTo>
                    <a:pt x="575854" y="112534"/>
                  </a:lnTo>
                  <a:lnTo>
                    <a:pt x="581150" y="101295"/>
                  </a:lnTo>
                  <a:lnTo>
                    <a:pt x="581270" y="100926"/>
                  </a:lnTo>
                  <a:lnTo>
                    <a:pt x="582968" y="92849"/>
                  </a:lnTo>
                  <a:lnTo>
                    <a:pt x="582870" y="74675"/>
                  </a:lnTo>
                  <a:lnTo>
                    <a:pt x="581431" y="67335"/>
                  </a:lnTo>
                  <a:lnTo>
                    <a:pt x="576672" y="56260"/>
                  </a:lnTo>
                  <a:close/>
                </a:path>
                <a:path w="583564" h="168910">
                  <a:moveTo>
                    <a:pt x="551726" y="37515"/>
                  </a:moveTo>
                  <a:lnTo>
                    <a:pt x="537921" y="37515"/>
                  </a:lnTo>
                  <a:lnTo>
                    <a:pt x="532803" y="39192"/>
                  </a:lnTo>
                  <a:lnTo>
                    <a:pt x="524281" y="45935"/>
                  </a:lnTo>
                  <a:lnTo>
                    <a:pt x="520484" y="50990"/>
                  </a:lnTo>
                  <a:lnTo>
                    <a:pt x="517144" y="57734"/>
                  </a:lnTo>
                  <a:lnTo>
                    <a:pt x="531526" y="57734"/>
                  </a:lnTo>
                  <a:lnTo>
                    <a:pt x="534835" y="56260"/>
                  </a:lnTo>
                  <a:lnTo>
                    <a:pt x="576672" y="56260"/>
                  </a:lnTo>
                  <a:lnTo>
                    <a:pt x="575259" y="52971"/>
                  </a:lnTo>
                  <a:lnTo>
                    <a:pt x="570699" y="47396"/>
                  </a:lnTo>
                  <a:lnTo>
                    <a:pt x="558660" y="39484"/>
                  </a:lnTo>
                  <a:lnTo>
                    <a:pt x="551726" y="375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20154" y="3827445"/>
              <a:ext cx="366712" cy="7783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12598" y="3817765"/>
              <a:ext cx="1406156" cy="9943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298333" y="3874333"/>
              <a:ext cx="741680" cy="387985"/>
            </a:xfrm>
            <a:custGeom>
              <a:avLst/>
              <a:gdLst/>
              <a:ahLst/>
              <a:cxnLst/>
              <a:rect l="l" t="t" r="r" b="b"/>
              <a:pathLst>
                <a:path w="741679" h="387985">
                  <a:moveTo>
                    <a:pt x="741648" y="0"/>
                  </a:moveTo>
                  <a:lnTo>
                    <a:pt x="731502" y="59117"/>
                  </a:lnTo>
                  <a:lnTo>
                    <a:pt x="701971" y="115694"/>
                  </a:lnTo>
                  <a:lnTo>
                    <a:pt x="654416" y="169020"/>
                  </a:lnTo>
                  <a:lnTo>
                    <a:pt x="624306" y="194243"/>
                  </a:lnTo>
                  <a:lnTo>
                    <a:pt x="590199" y="218386"/>
                  </a:lnTo>
                  <a:lnTo>
                    <a:pt x="552268" y="241363"/>
                  </a:lnTo>
                  <a:lnTo>
                    <a:pt x="510681" y="263083"/>
                  </a:lnTo>
                  <a:lnTo>
                    <a:pt x="465610" y="283459"/>
                  </a:lnTo>
                  <a:lnTo>
                    <a:pt x="417224" y="302401"/>
                  </a:lnTo>
                  <a:lnTo>
                    <a:pt x="365693" y="319820"/>
                  </a:lnTo>
                  <a:lnTo>
                    <a:pt x="311187" y="335629"/>
                  </a:lnTo>
                  <a:lnTo>
                    <a:pt x="253878" y="349739"/>
                  </a:lnTo>
                  <a:lnTo>
                    <a:pt x="193934" y="362060"/>
                  </a:lnTo>
                  <a:lnTo>
                    <a:pt x="131526" y="372504"/>
                  </a:lnTo>
                  <a:lnTo>
                    <a:pt x="66825" y="380982"/>
                  </a:lnTo>
                  <a:lnTo>
                    <a:pt x="0" y="387407"/>
                  </a:lnTo>
                </a:path>
              </a:pathLst>
            </a:custGeom>
            <a:ln w="26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5207" y="4201029"/>
              <a:ext cx="182269" cy="1208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39433" y="3921806"/>
              <a:ext cx="321310" cy="346710"/>
            </a:xfrm>
            <a:custGeom>
              <a:avLst/>
              <a:gdLst/>
              <a:ahLst/>
              <a:cxnLst/>
              <a:rect l="l" t="t" r="r" b="b"/>
              <a:pathLst>
                <a:path w="321310" h="346710">
                  <a:moveTo>
                    <a:pt x="320871" y="346380"/>
                  </a:moveTo>
                  <a:lnTo>
                    <a:pt x="281581" y="342976"/>
                  </a:lnTo>
                  <a:lnTo>
                    <a:pt x="243409" y="332980"/>
                  </a:lnTo>
                  <a:lnTo>
                    <a:pt x="206657" y="316717"/>
                  </a:lnTo>
                  <a:lnTo>
                    <a:pt x="171627" y="294512"/>
                  </a:lnTo>
                  <a:lnTo>
                    <a:pt x="138621" y="266690"/>
                  </a:lnTo>
                  <a:lnTo>
                    <a:pt x="107940" y="233576"/>
                  </a:lnTo>
                  <a:lnTo>
                    <a:pt x="79888" y="195495"/>
                  </a:lnTo>
                  <a:lnTo>
                    <a:pt x="54766" y="152771"/>
                  </a:lnTo>
                  <a:lnTo>
                    <a:pt x="32876" y="105731"/>
                  </a:lnTo>
                  <a:lnTo>
                    <a:pt x="14520" y="54699"/>
                  </a:lnTo>
                  <a:lnTo>
                    <a:pt x="0" y="0"/>
                  </a:lnTo>
                </a:path>
              </a:pathLst>
            </a:custGeom>
            <a:ln w="26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080324" y="3759699"/>
              <a:ext cx="121156" cy="18531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566313" y="3075489"/>
              <a:ext cx="473709" cy="799465"/>
            </a:xfrm>
            <a:custGeom>
              <a:avLst/>
              <a:gdLst/>
              <a:ahLst/>
              <a:cxnLst/>
              <a:rect l="l" t="t" r="r" b="b"/>
              <a:pathLst>
                <a:path w="473710" h="799464">
                  <a:moveTo>
                    <a:pt x="473667" y="798843"/>
                  </a:moveTo>
                  <a:lnTo>
                    <a:pt x="472368" y="739207"/>
                  </a:lnTo>
                  <a:lnTo>
                    <a:pt x="468530" y="680765"/>
                  </a:lnTo>
                  <a:lnTo>
                    <a:pt x="462245" y="623670"/>
                  </a:lnTo>
                  <a:lnTo>
                    <a:pt x="453606" y="568076"/>
                  </a:lnTo>
                  <a:lnTo>
                    <a:pt x="442704" y="514139"/>
                  </a:lnTo>
                  <a:lnTo>
                    <a:pt x="429630" y="462011"/>
                  </a:lnTo>
                  <a:lnTo>
                    <a:pt x="414477" y="411848"/>
                  </a:lnTo>
                  <a:lnTo>
                    <a:pt x="397336" y="363803"/>
                  </a:lnTo>
                  <a:lnTo>
                    <a:pt x="378298" y="318032"/>
                  </a:lnTo>
                  <a:lnTo>
                    <a:pt x="357457" y="274687"/>
                  </a:lnTo>
                  <a:lnTo>
                    <a:pt x="334902" y="233924"/>
                  </a:lnTo>
                  <a:lnTo>
                    <a:pt x="310727" y="195896"/>
                  </a:lnTo>
                  <a:lnTo>
                    <a:pt x="285022" y="160757"/>
                  </a:lnTo>
                  <a:lnTo>
                    <a:pt x="257880" y="128663"/>
                  </a:lnTo>
                  <a:lnTo>
                    <a:pt x="229392" y="99767"/>
                  </a:lnTo>
                  <a:lnTo>
                    <a:pt x="199650" y="74224"/>
                  </a:lnTo>
                  <a:lnTo>
                    <a:pt x="136771" y="33811"/>
                  </a:lnTo>
                  <a:lnTo>
                    <a:pt x="69976" y="8658"/>
                  </a:lnTo>
                  <a:lnTo>
                    <a:pt x="35340" y="2190"/>
                  </a:lnTo>
                  <a:lnTo>
                    <a:pt x="0" y="0"/>
                  </a:lnTo>
                </a:path>
                <a:path w="473710" h="799464">
                  <a:moveTo>
                    <a:pt x="0" y="0"/>
                  </a:moveTo>
                </a:path>
              </a:pathLst>
            </a:custGeom>
            <a:ln w="269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72297" y="4849591"/>
              <a:ext cx="1307964" cy="14066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1747886" y="2755769"/>
            <a:ext cx="956944" cy="954405"/>
            <a:chOff x="1747886" y="2755769"/>
            <a:chExt cx="956944" cy="954405"/>
          </a:xfrm>
        </p:grpSpPr>
        <p:sp>
          <p:nvSpPr>
            <p:cNvPr id="16" name="object 16"/>
            <p:cNvSpPr/>
            <p:nvPr/>
          </p:nvSpPr>
          <p:spPr>
            <a:xfrm>
              <a:off x="1752291" y="2760175"/>
              <a:ext cx="948055" cy="945515"/>
            </a:xfrm>
            <a:custGeom>
              <a:avLst/>
              <a:gdLst/>
              <a:ahLst/>
              <a:cxnLst/>
              <a:rect l="l" t="t" r="r" b="b"/>
              <a:pathLst>
                <a:path w="948055" h="945514">
                  <a:moveTo>
                    <a:pt x="474243" y="0"/>
                  </a:moveTo>
                  <a:lnTo>
                    <a:pt x="404121" y="1291"/>
                  </a:lnTo>
                  <a:lnTo>
                    <a:pt x="337208" y="5039"/>
                  </a:lnTo>
                  <a:lnTo>
                    <a:pt x="274234" y="11057"/>
                  </a:lnTo>
                  <a:lnTo>
                    <a:pt x="215931" y="19157"/>
                  </a:lnTo>
                  <a:lnTo>
                    <a:pt x="163029" y="29152"/>
                  </a:lnTo>
                  <a:lnTo>
                    <a:pt x="116261" y="40853"/>
                  </a:lnTo>
                  <a:lnTo>
                    <a:pt x="76356" y="54073"/>
                  </a:lnTo>
                  <a:lnTo>
                    <a:pt x="20063" y="84319"/>
                  </a:lnTo>
                  <a:lnTo>
                    <a:pt x="0" y="118389"/>
                  </a:lnTo>
                  <a:lnTo>
                    <a:pt x="0" y="827557"/>
                  </a:lnTo>
                  <a:lnTo>
                    <a:pt x="20063" y="861581"/>
                  </a:lnTo>
                  <a:lnTo>
                    <a:pt x="76356" y="891703"/>
                  </a:lnTo>
                  <a:lnTo>
                    <a:pt x="116261" y="904846"/>
                  </a:lnTo>
                  <a:lnTo>
                    <a:pt x="163029" y="916466"/>
                  </a:lnTo>
                  <a:lnTo>
                    <a:pt x="215931" y="926383"/>
                  </a:lnTo>
                  <a:lnTo>
                    <a:pt x="274234" y="934413"/>
                  </a:lnTo>
                  <a:lnTo>
                    <a:pt x="337208" y="940374"/>
                  </a:lnTo>
                  <a:lnTo>
                    <a:pt x="404121" y="944085"/>
                  </a:lnTo>
                  <a:lnTo>
                    <a:pt x="474243" y="945362"/>
                  </a:lnTo>
                  <a:lnTo>
                    <a:pt x="544220" y="944085"/>
                  </a:lnTo>
                  <a:lnTo>
                    <a:pt x="611015" y="940374"/>
                  </a:lnTo>
                  <a:lnTo>
                    <a:pt x="673895" y="934413"/>
                  </a:lnTo>
                  <a:lnTo>
                    <a:pt x="732125" y="926383"/>
                  </a:lnTo>
                  <a:lnTo>
                    <a:pt x="784973" y="916466"/>
                  </a:lnTo>
                  <a:lnTo>
                    <a:pt x="831703" y="904846"/>
                  </a:lnTo>
                  <a:lnTo>
                    <a:pt x="871582" y="891703"/>
                  </a:lnTo>
                  <a:lnTo>
                    <a:pt x="927853" y="861581"/>
                  </a:lnTo>
                  <a:lnTo>
                    <a:pt x="947915" y="827557"/>
                  </a:lnTo>
                  <a:lnTo>
                    <a:pt x="947915" y="118389"/>
                  </a:lnTo>
                  <a:lnTo>
                    <a:pt x="927853" y="84319"/>
                  </a:lnTo>
                  <a:lnTo>
                    <a:pt x="871582" y="54073"/>
                  </a:lnTo>
                  <a:lnTo>
                    <a:pt x="831703" y="40853"/>
                  </a:lnTo>
                  <a:lnTo>
                    <a:pt x="784973" y="29152"/>
                  </a:lnTo>
                  <a:lnTo>
                    <a:pt x="732125" y="19157"/>
                  </a:lnTo>
                  <a:lnTo>
                    <a:pt x="673895" y="11057"/>
                  </a:lnTo>
                  <a:lnTo>
                    <a:pt x="611015" y="5039"/>
                  </a:lnTo>
                  <a:lnTo>
                    <a:pt x="544220" y="1291"/>
                  </a:lnTo>
                  <a:lnTo>
                    <a:pt x="474243" y="0"/>
                  </a:lnTo>
                  <a:close/>
                </a:path>
              </a:pathLst>
            </a:custGeom>
            <a:solidFill>
              <a:srgbClr val="D9EF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752288" y="2760171"/>
              <a:ext cx="948055" cy="945515"/>
            </a:xfrm>
            <a:custGeom>
              <a:avLst/>
              <a:gdLst/>
              <a:ahLst/>
              <a:cxnLst/>
              <a:rect l="l" t="t" r="r" b="b"/>
              <a:pathLst>
                <a:path w="948055" h="945514">
                  <a:moveTo>
                    <a:pt x="0" y="118390"/>
                  </a:moveTo>
                  <a:lnTo>
                    <a:pt x="0" y="827562"/>
                  </a:lnTo>
                  <a:lnTo>
                    <a:pt x="5138" y="844969"/>
                  </a:lnTo>
                  <a:lnTo>
                    <a:pt x="44049" y="877223"/>
                  </a:lnTo>
                  <a:lnTo>
                    <a:pt x="116266" y="904848"/>
                  </a:lnTo>
                  <a:lnTo>
                    <a:pt x="163036" y="916469"/>
                  </a:lnTo>
                  <a:lnTo>
                    <a:pt x="215938" y="926386"/>
                  </a:lnTo>
                  <a:lnTo>
                    <a:pt x="274243" y="934416"/>
                  </a:lnTo>
                  <a:lnTo>
                    <a:pt x="337218" y="940378"/>
                  </a:lnTo>
                  <a:lnTo>
                    <a:pt x="404132" y="944089"/>
                  </a:lnTo>
                  <a:lnTo>
                    <a:pt x="474255" y="945366"/>
                  </a:lnTo>
                  <a:lnTo>
                    <a:pt x="544231" y="944089"/>
                  </a:lnTo>
                  <a:lnTo>
                    <a:pt x="611026" y="940378"/>
                  </a:lnTo>
                  <a:lnTo>
                    <a:pt x="673905" y="934416"/>
                  </a:lnTo>
                  <a:lnTo>
                    <a:pt x="732135" y="926386"/>
                  </a:lnTo>
                  <a:lnTo>
                    <a:pt x="784982" y="916469"/>
                  </a:lnTo>
                  <a:lnTo>
                    <a:pt x="831712" y="904848"/>
                  </a:lnTo>
                  <a:lnTo>
                    <a:pt x="871591" y="891705"/>
                  </a:lnTo>
                  <a:lnTo>
                    <a:pt x="927862" y="861583"/>
                  </a:lnTo>
                  <a:lnTo>
                    <a:pt x="947923" y="827562"/>
                  </a:lnTo>
                  <a:lnTo>
                    <a:pt x="947923" y="118390"/>
                  </a:lnTo>
                  <a:lnTo>
                    <a:pt x="942785" y="100969"/>
                  </a:lnTo>
                  <a:lnTo>
                    <a:pt x="903886" y="68622"/>
                  </a:lnTo>
                  <a:lnTo>
                    <a:pt x="831712" y="40851"/>
                  </a:lnTo>
                  <a:lnTo>
                    <a:pt x="784982" y="29150"/>
                  </a:lnTo>
                  <a:lnTo>
                    <a:pt x="732135" y="19156"/>
                  </a:lnTo>
                  <a:lnTo>
                    <a:pt x="673905" y="11056"/>
                  </a:lnTo>
                  <a:lnTo>
                    <a:pt x="611026" y="5039"/>
                  </a:lnTo>
                  <a:lnTo>
                    <a:pt x="544231" y="1291"/>
                  </a:lnTo>
                  <a:lnTo>
                    <a:pt x="474255" y="0"/>
                  </a:lnTo>
                  <a:lnTo>
                    <a:pt x="404132" y="1291"/>
                  </a:lnTo>
                  <a:lnTo>
                    <a:pt x="337218" y="5039"/>
                  </a:lnTo>
                  <a:lnTo>
                    <a:pt x="274243" y="11056"/>
                  </a:lnTo>
                  <a:lnTo>
                    <a:pt x="215938" y="19156"/>
                  </a:lnTo>
                  <a:lnTo>
                    <a:pt x="163036" y="29150"/>
                  </a:lnTo>
                  <a:lnTo>
                    <a:pt x="116266" y="40851"/>
                  </a:lnTo>
                  <a:lnTo>
                    <a:pt x="76360" y="54071"/>
                  </a:lnTo>
                  <a:lnTo>
                    <a:pt x="20064" y="84318"/>
                  </a:lnTo>
                  <a:lnTo>
                    <a:pt x="5138" y="100969"/>
                  </a:lnTo>
                  <a:lnTo>
                    <a:pt x="0" y="118390"/>
                  </a:lnTo>
                  <a:close/>
                </a:path>
                <a:path w="948055" h="945514">
                  <a:moveTo>
                    <a:pt x="0" y="118390"/>
                  </a:moveTo>
                  <a:lnTo>
                    <a:pt x="20064" y="152463"/>
                  </a:lnTo>
                  <a:lnTo>
                    <a:pt x="76360" y="182710"/>
                  </a:lnTo>
                  <a:lnTo>
                    <a:pt x="116266" y="195930"/>
                  </a:lnTo>
                  <a:lnTo>
                    <a:pt x="163036" y="207630"/>
                  </a:lnTo>
                  <a:lnTo>
                    <a:pt x="215938" y="217624"/>
                  </a:lnTo>
                  <a:lnTo>
                    <a:pt x="274243" y="225724"/>
                  </a:lnTo>
                  <a:lnTo>
                    <a:pt x="337218" y="231742"/>
                  </a:lnTo>
                  <a:lnTo>
                    <a:pt x="404132" y="235490"/>
                  </a:lnTo>
                  <a:lnTo>
                    <a:pt x="474255" y="236781"/>
                  </a:lnTo>
                </a:path>
                <a:path w="948055" h="945514">
                  <a:moveTo>
                    <a:pt x="474255" y="236781"/>
                  </a:moveTo>
                  <a:lnTo>
                    <a:pt x="544231" y="235490"/>
                  </a:lnTo>
                  <a:lnTo>
                    <a:pt x="611026" y="231742"/>
                  </a:lnTo>
                  <a:lnTo>
                    <a:pt x="673905" y="225724"/>
                  </a:lnTo>
                  <a:lnTo>
                    <a:pt x="732135" y="217624"/>
                  </a:lnTo>
                  <a:lnTo>
                    <a:pt x="784982" y="207630"/>
                  </a:lnTo>
                  <a:lnTo>
                    <a:pt x="831712" y="195930"/>
                  </a:lnTo>
                  <a:lnTo>
                    <a:pt x="871591" y="182710"/>
                  </a:lnTo>
                  <a:lnTo>
                    <a:pt x="927862" y="152463"/>
                  </a:lnTo>
                  <a:lnTo>
                    <a:pt x="942785" y="135811"/>
                  </a:lnTo>
                  <a:lnTo>
                    <a:pt x="947923" y="118390"/>
                  </a:lnTo>
                </a:path>
                <a:path w="948055" h="945514">
                  <a:moveTo>
                    <a:pt x="947923" y="118390"/>
                  </a:moveTo>
                </a:path>
              </a:pathLst>
            </a:custGeom>
            <a:ln w="88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006164" y="3208535"/>
              <a:ext cx="435609" cy="168910"/>
            </a:xfrm>
            <a:custGeom>
              <a:avLst/>
              <a:gdLst/>
              <a:ahLst/>
              <a:cxnLst/>
              <a:rect l="l" t="t" r="r" b="b"/>
              <a:pathLst>
                <a:path w="435610" h="168910">
                  <a:moveTo>
                    <a:pt x="18808" y="37515"/>
                  </a:moveTo>
                  <a:lnTo>
                    <a:pt x="0" y="37515"/>
                  </a:lnTo>
                  <a:lnTo>
                    <a:pt x="0" y="131279"/>
                  </a:lnTo>
                  <a:lnTo>
                    <a:pt x="18808" y="131279"/>
                  </a:lnTo>
                  <a:lnTo>
                    <a:pt x="18808" y="79171"/>
                  </a:lnTo>
                  <a:lnTo>
                    <a:pt x="19608" y="73240"/>
                  </a:lnTo>
                  <a:lnTo>
                    <a:pt x="22847" y="64935"/>
                  </a:lnTo>
                  <a:lnTo>
                    <a:pt x="25438" y="61760"/>
                  </a:lnTo>
                  <a:lnTo>
                    <a:pt x="31988" y="57734"/>
                  </a:lnTo>
                  <a:lnTo>
                    <a:pt x="18808" y="57734"/>
                  </a:lnTo>
                  <a:lnTo>
                    <a:pt x="18808" y="37515"/>
                  </a:lnTo>
                  <a:close/>
                </a:path>
                <a:path w="435610" h="168910">
                  <a:moveTo>
                    <a:pt x="71627" y="56261"/>
                  </a:moveTo>
                  <a:lnTo>
                    <a:pt x="46278" y="56261"/>
                  </a:lnTo>
                  <a:lnTo>
                    <a:pt x="50292" y="57873"/>
                  </a:lnTo>
                  <a:lnTo>
                    <a:pt x="55194" y="64325"/>
                  </a:lnTo>
                  <a:lnTo>
                    <a:pt x="56413" y="69164"/>
                  </a:lnTo>
                  <a:lnTo>
                    <a:pt x="56413" y="131279"/>
                  </a:lnTo>
                  <a:lnTo>
                    <a:pt x="75222" y="131279"/>
                  </a:lnTo>
                  <a:lnTo>
                    <a:pt x="75222" y="72682"/>
                  </a:lnTo>
                  <a:lnTo>
                    <a:pt x="77279" y="66281"/>
                  </a:lnTo>
                  <a:lnTo>
                    <a:pt x="85013" y="58750"/>
                  </a:lnTo>
                  <a:lnTo>
                    <a:pt x="72275" y="58750"/>
                  </a:lnTo>
                  <a:lnTo>
                    <a:pt x="71627" y="56261"/>
                  </a:lnTo>
                  <a:close/>
                </a:path>
                <a:path w="435610" h="168910">
                  <a:moveTo>
                    <a:pt x="131117" y="56261"/>
                  </a:moveTo>
                  <a:lnTo>
                    <a:pt x="100495" y="56261"/>
                  </a:lnTo>
                  <a:lnTo>
                    <a:pt x="103530" y="57048"/>
                  </a:lnTo>
                  <a:lnTo>
                    <a:pt x="108623" y="60172"/>
                  </a:lnTo>
                  <a:lnTo>
                    <a:pt x="110388" y="62229"/>
                  </a:lnTo>
                  <a:lnTo>
                    <a:pt x="112344" y="67310"/>
                  </a:lnTo>
                  <a:lnTo>
                    <a:pt x="112826" y="71500"/>
                  </a:lnTo>
                  <a:lnTo>
                    <a:pt x="112826" y="131279"/>
                  </a:lnTo>
                  <a:lnTo>
                    <a:pt x="131635" y="131279"/>
                  </a:lnTo>
                  <a:lnTo>
                    <a:pt x="131606" y="57734"/>
                  </a:lnTo>
                  <a:lnTo>
                    <a:pt x="131117" y="56261"/>
                  </a:lnTo>
                  <a:close/>
                </a:path>
                <a:path w="435610" h="168910">
                  <a:moveTo>
                    <a:pt x="111455" y="37515"/>
                  </a:moveTo>
                  <a:lnTo>
                    <a:pt x="101955" y="37515"/>
                  </a:lnTo>
                  <a:lnTo>
                    <a:pt x="93271" y="38842"/>
                  </a:lnTo>
                  <a:lnTo>
                    <a:pt x="85429" y="42822"/>
                  </a:lnTo>
                  <a:lnTo>
                    <a:pt x="78431" y="49458"/>
                  </a:lnTo>
                  <a:lnTo>
                    <a:pt x="72275" y="58750"/>
                  </a:lnTo>
                  <a:lnTo>
                    <a:pt x="85013" y="58750"/>
                  </a:lnTo>
                  <a:lnTo>
                    <a:pt x="85509" y="58267"/>
                  </a:lnTo>
                  <a:lnTo>
                    <a:pt x="90690" y="56261"/>
                  </a:lnTo>
                  <a:lnTo>
                    <a:pt x="131117" y="56261"/>
                  </a:lnTo>
                  <a:lnTo>
                    <a:pt x="129070" y="50088"/>
                  </a:lnTo>
                  <a:lnTo>
                    <a:pt x="118783" y="40030"/>
                  </a:lnTo>
                  <a:lnTo>
                    <a:pt x="111455" y="37515"/>
                  </a:lnTo>
                  <a:close/>
                </a:path>
                <a:path w="435610" h="168910">
                  <a:moveTo>
                    <a:pt x="53187" y="37515"/>
                  </a:moveTo>
                  <a:lnTo>
                    <a:pt x="40347" y="37515"/>
                  </a:lnTo>
                  <a:lnTo>
                    <a:pt x="34937" y="39369"/>
                  </a:lnTo>
                  <a:lnTo>
                    <a:pt x="25438" y="46786"/>
                  </a:lnTo>
                  <a:lnTo>
                    <a:pt x="21640" y="51676"/>
                  </a:lnTo>
                  <a:lnTo>
                    <a:pt x="18808" y="57734"/>
                  </a:lnTo>
                  <a:lnTo>
                    <a:pt x="31988" y="57734"/>
                  </a:lnTo>
                  <a:lnTo>
                    <a:pt x="32588" y="57365"/>
                  </a:lnTo>
                  <a:lnTo>
                    <a:pt x="36487" y="56261"/>
                  </a:lnTo>
                  <a:lnTo>
                    <a:pt x="71627" y="56261"/>
                  </a:lnTo>
                  <a:lnTo>
                    <a:pt x="70523" y="52019"/>
                  </a:lnTo>
                  <a:lnTo>
                    <a:pt x="67462" y="46786"/>
                  </a:lnTo>
                  <a:lnTo>
                    <a:pt x="58737" y="39369"/>
                  </a:lnTo>
                  <a:lnTo>
                    <a:pt x="53187" y="37515"/>
                  </a:lnTo>
                  <a:close/>
                </a:path>
                <a:path w="435610" h="168910">
                  <a:moveTo>
                    <a:pt x="150444" y="148577"/>
                  </a:moveTo>
                  <a:lnTo>
                    <a:pt x="150444" y="166446"/>
                  </a:lnTo>
                  <a:lnTo>
                    <a:pt x="154558" y="168008"/>
                  </a:lnTo>
                  <a:lnTo>
                    <a:pt x="158280" y="168795"/>
                  </a:lnTo>
                  <a:lnTo>
                    <a:pt x="167195" y="168795"/>
                  </a:lnTo>
                  <a:lnTo>
                    <a:pt x="171996" y="167678"/>
                  </a:lnTo>
                  <a:lnTo>
                    <a:pt x="180022" y="163182"/>
                  </a:lnTo>
                  <a:lnTo>
                    <a:pt x="183553" y="159664"/>
                  </a:lnTo>
                  <a:lnTo>
                    <a:pt x="186588" y="154876"/>
                  </a:lnTo>
                  <a:lnTo>
                    <a:pt x="188937" y="151358"/>
                  </a:lnTo>
                  <a:lnTo>
                    <a:pt x="189604" y="150037"/>
                  </a:lnTo>
                  <a:lnTo>
                    <a:pt x="156705" y="150037"/>
                  </a:lnTo>
                  <a:lnTo>
                    <a:pt x="153771" y="149555"/>
                  </a:lnTo>
                  <a:lnTo>
                    <a:pt x="150444" y="148577"/>
                  </a:lnTo>
                  <a:close/>
                </a:path>
                <a:path w="435610" h="168910">
                  <a:moveTo>
                    <a:pt x="156463" y="37515"/>
                  </a:moveTo>
                  <a:lnTo>
                    <a:pt x="138683" y="37515"/>
                  </a:lnTo>
                  <a:lnTo>
                    <a:pt x="178650" y="118973"/>
                  </a:lnTo>
                  <a:lnTo>
                    <a:pt x="178066" y="126885"/>
                  </a:lnTo>
                  <a:lnTo>
                    <a:pt x="162687" y="150037"/>
                  </a:lnTo>
                  <a:lnTo>
                    <a:pt x="189604" y="150037"/>
                  </a:lnTo>
                  <a:lnTo>
                    <a:pt x="192214" y="144868"/>
                  </a:lnTo>
                  <a:lnTo>
                    <a:pt x="196430" y="135394"/>
                  </a:lnTo>
                  <a:lnTo>
                    <a:pt x="205670" y="104622"/>
                  </a:lnTo>
                  <a:lnTo>
                    <a:pt x="186728" y="104622"/>
                  </a:lnTo>
                  <a:lnTo>
                    <a:pt x="184378" y="97878"/>
                  </a:lnTo>
                  <a:lnTo>
                    <a:pt x="181787" y="91478"/>
                  </a:lnTo>
                  <a:lnTo>
                    <a:pt x="156463" y="37515"/>
                  </a:lnTo>
                  <a:close/>
                </a:path>
                <a:path w="435610" h="168910">
                  <a:moveTo>
                    <a:pt x="225818" y="37515"/>
                  </a:moveTo>
                  <a:lnTo>
                    <a:pt x="206857" y="37515"/>
                  </a:lnTo>
                  <a:lnTo>
                    <a:pt x="190550" y="91871"/>
                  </a:lnTo>
                  <a:lnTo>
                    <a:pt x="188493" y="98907"/>
                  </a:lnTo>
                  <a:lnTo>
                    <a:pt x="187223" y="103149"/>
                  </a:lnTo>
                  <a:lnTo>
                    <a:pt x="186728" y="104622"/>
                  </a:lnTo>
                  <a:lnTo>
                    <a:pt x="205670" y="104622"/>
                  </a:lnTo>
                  <a:lnTo>
                    <a:pt x="225818" y="37515"/>
                  </a:lnTo>
                  <a:close/>
                </a:path>
                <a:path w="435610" h="168910">
                  <a:moveTo>
                    <a:pt x="256374" y="103149"/>
                  </a:moveTo>
                  <a:lnTo>
                    <a:pt x="237566" y="103149"/>
                  </a:lnTo>
                  <a:lnTo>
                    <a:pt x="239229" y="112433"/>
                  </a:lnTo>
                  <a:lnTo>
                    <a:pt x="276351" y="131279"/>
                  </a:lnTo>
                  <a:lnTo>
                    <a:pt x="283400" y="131279"/>
                  </a:lnTo>
                  <a:lnTo>
                    <a:pt x="290525" y="129997"/>
                  </a:lnTo>
                  <a:lnTo>
                    <a:pt x="304926" y="124815"/>
                  </a:lnTo>
                  <a:lnTo>
                    <a:pt x="309232" y="121170"/>
                  </a:lnTo>
                  <a:lnTo>
                    <a:pt x="311853" y="112534"/>
                  </a:lnTo>
                  <a:lnTo>
                    <a:pt x="270382" y="112534"/>
                  </a:lnTo>
                  <a:lnTo>
                    <a:pt x="265722" y="111721"/>
                  </a:lnTo>
                  <a:lnTo>
                    <a:pt x="259067" y="108496"/>
                  </a:lnTo>
                  <a:lnTo>
                    <a:pt x="257060" y="106184"/>
                  </a:lnTo>
                  <a:lnTo>
                    <a:pt x="256374" y="103149"/>
                  </a:lnTo>
                  <a:close/>
                </a:path>
                <a:path w="435610" h="168910">
                  <a:moveTo>
                    <a:pt x="312788" y="97586"/>
                  </a:moveTo>
                  <a:lnTo>
                    <a:pt x="291185" y="97586"/>
                  </a:lnTo>
                  <a:lnTo>
                    <a:pt x="293052" y="98958"/>
                  </a:lnTo>
                  <a:lnTo>
                    <a:pt x="293979" y="100761"/>
                  </a:lnTo>
                  <a:lnTo>
                    <a:pt x="293979" y="105549"/>
                  </a:lnTo>
                  <a:lnTo>
                    <a:pt x="292544" y="107772"/>
                  </a:lnTo>
                  <a:lnTo>
                    <a:pt x="286753" y="111582"/>
                  </a:lnTo>
                  <a:lnTo>
                    <a:pt x="282333" y="112534"/>
                  </a:lnTo>
                  <a:lnTo>
                    <a:pt x="311853" y="112534"/>
                  </a:lnTo>
                  <a:lnTo>
                    <a:pt x="312077" y="111798"/>
                  </a:lnTo>
                  <a:lnTo>
                    <a:pt x="312788" y="106819"/>
                  </a:lnTo>
                  <a:lnTo>
                    <a:pt x="312788" y="97586"/>
                  </a:lnTo>
                  <a:close/>
                </a:path>
                <a:path w="435610" h="168910">
                  <a:moveTo>
                    <a:pt x="281495" y="37515"/>
                  </a:moveTo>
                  <a:lnTo>
                    <a:pt x="268668" y="37515"/>
                  </a:lnTo>
                  <a:lnTo>
                    <a:pt x="263448" y="38150"/>
                  </a:lnTo>
                  <a:lnTo>
                    <a:pt x="252971" y="40690"/>
                  </a:lnTo>
                  <a:lnTo>
                    <a:pt x="249808" y="42252"/>
                  </a:lnTo>
                  <a:lnTo>
                    <a:pt x="248729" y="44107"/>
                  </a:lnTo>
                  <a:lnTo>
                    <a:pt x="245300" y="46443"/>
                  </a:lnTo>
                  <a:lnTo>
                    <a:pt x="242582" y="49428"/>
                  </a:lnTo>
                  <a:lnTo>
                    <a:pt x="238569" y="56654"/>
                  </a:lnTo>
                  <a:lnTo>
                    <a:pt x="237605" y="60413"/>
                  </a:lnTo>
                  <a:lnTo>
                    <a:pt x="237566" y="69456"/>
                  </a:lnTo>
                  <a:lnTo>
                    <a:pt x="238887" y="73698"/>
                  </a:lnTo>
                  <a:lnTo>
                    <a:pt x="244182" y="81318"/>
                  </a:lnTo>
                  <a:lnTo>
                    <a:pt x="248094" y="83934"/>
                  </a:lnTo>
                  <a:lnTo>
                    <a:pt x="253288" y="85356"/>
                  </a:lnTo>
                  <a:lnTo>
                    <a:pt x="257706" y="86704"/>
                  </a:lnTo>
                  <a:lnTo>
                    <a:pt x="263167" y="88631"/>
                  </a:lnTo>
                  <a:lnTo>
                    <a:pt x="269674" y="91137"/>
                  </a:lnTo>
                  <a:lnTo>
                    <a:pt x="277228" y="94221"/>
                  </a:lnTo>
                  <a:lnTo>
                    <a:pt x="285165" y="98704"/>
                  </a:lnTo>
                  <a:lnTo>
                    <a:pt x="289813" y="99834"/>
                  </a:lnTo>
                  <a:lnTo>
                    <a:pt x="291185" y="97586"/>
                  </a:lnTo>
                  <a:lnTo>
                    <a:pt x="312788" y="97586"/>
                  </a:lnTo>
                  <a:lnTo>
                    <a:pt x="312788" y="96075"/>
                  </a:lnTo>
                  <a:lnTo>
                    <a:pt x="311543" y="92290"/>
                  </a:lnTo>
                  <a:lnTo>
                    <a:pt x="306539" y="88087"/>
                  </a:lnTo>
                  <a:lnTo>
                    <a:pt x="303110" y="86283"/>
                  </a:lnTo>
                  <a:lnTo>
                    <a:pt x="298754" y="84759"/>
                  </a:lnTo>
                  <a:lnTo>
                    <a:pt x="294923" y="83118"/>
                  </a:lnTo>
                  <a:lnTo>
                    <a:pt x="289961" y="80460"/>
                  </a:lnTo>
                  <a:lnTo>
                    <a:pt x="283869" y="76783"/>
                  </a:lnTo>
                  <a:lnTo>
                    <a:pt x="276644" y="72085"/>
                  </a:lnTo>
                  <a:lnTo>
                    <a:pt x="269494" y="70815"/>
                  </a:lnTo>
                  <a:lnTo>
                    <a:pt x="265188" y="69989"/>
                  </a:lnTo>
                  <a:lnTo>
                    <a:pt x="261175" y="68922"/>
                  </a:lnTo>
                  <a:lnTo>
                    <a:pt x="259308" y="68033"/>
                  </a:lnTo>
                  <a:lnTo>
                    <a:pt x="258140" y="66967"/>
                  </a:lnTo>
                  <a:lnTo>
                    <a:pt x="256959" y="65989"/>
                  </a:lnTo>
                  <a:lnTo>
                    <a:pt x="256374" y="64858"/>
                  </a:lnTo>
                  <a:lnTo>
                    <a:pt x="256374" y="61633"/>
                  </a:lnTo>
                  <a:lnTo>
                    <a:pt x="257822" y="59931"/>
                  </a:lnTo>
                  <a:lnTo>
                    <a:pt x="263601" y="56997"/>
                  </a:lnTo>
                  <a:lnTo>
                    <a:pt x="268376" y="56261"/>
                  </a:lnTo>
                  <a:lnTo>
                    <a:pt x="310630" y="56261"/>
                  </a:lnTo>
                  <a:lnTo>
                    <a:pt x="309803" y="54013"/>
                  </a:lnTo>
                  <a:lnTo>
                    <a:pt x="304317" y="46202"/>
                  </a:lnTo>
                  <a:lnTo>
                    <a:pt x="300012" y="43129"/>
                  </a:lnTo>
                  <a:lnTo>
                    <a:pt x="288251" y="38633"/>
                  </a:lnTo>
                  <a:lnTo>
                    <a:pt x="281495" y="37515"/>
                  </a:lnTo>
                  <a:close/>
                </a:path>
                <a:path w="435610" h="168910">
                  <a:moveTo>
                    <a:pt x="310630" y="56261"/>
                  </a:moveTo>
                  <a:lnTo>
                    <a:pt x="280809" y="56261"/>
                  </a:lnTo>
                  <a:lnTo>
                    <a:pt x="285242" y="57099"/>
                  </a:lnTo>
                  <a:lnTo>
                    <a:pt x="291414" y="60413"/>
                  </a:lnTo>
                  <a:lnTo>
                    <a:pt x="293293" y="62712"/>
                  </a:lnTo>
                  <a:lnTo>
                    <a:pt x="293979" y="65646"/>
                  </a:lnTo>
                  <a:lnTo>
                    <a:pt x="312788" y="65646"/>
                  </a:lnTo>
                  <a:lnTo>
                    <a:pt x="311708" y="59194"/>
                  </a:lnTo>
                  <a:lnTo>
                    <a:pt x="310630" y="56261"/>
                  </a:lnTo>
                  <a:close/>
                </a:path>
                <a:path w="435610" h="168910">
                  <a:moveTo>
                    <a:pt x="406819" y="113842"/>
                  </a:moveTo>
                  <a:lnTo>
                    <a:pt x="388010" y="113842"/>
                  </a:lnTo>
                  <a:lnTo>
                    <a:pt x="388010" y="168795"/>
                  </a:lnTo>
                  <a:lnTo>
                    <a:pt x="406819" y="168795"/>
                  </a:lnTo>
                  <a:lnTo>
                    <a:pt x="406819" y="113842"/>
                  </a:lnTo>
                  <a:close/>
                </a:path>
                <a:path w="435610" h="168910">
                  <a:moveTo>
                    <a:pt x="361124" y="37515"/>
                  </a:moveTo>
                  <a:lnTo>
                    <a:pt x="353783" y="37515"/>
                  </a:lnTo>
                  <a:lnTo>
                    <a:pt x="347065" y="39369"/>
                  </a:lnTo>
                  <a:lnTo>
                    <a:pt x="334924" y="46786"/>
                  </a:lnTo>
                  <a:lnTo>
                    <a:pt x="330276" y="52209"/>
                  </a:lnTo>
                  <a:lnTo>
                    <a:pt x="323811" y="66471"/>
                  </a:lnTo>
                  <a:lnTo>
                    <a:pt x="322186" y="74536"/>
                  </a:lnTo>
                  <a:lnTo>
                    <a:pt x="322249" y="84391"/>
                  </a:lnTo>
                  <a:lnTo>
                    <a:pt x="340672" y="124116"/>
                  </a:lnTo>
                  <a:lnTo>
                    <a:pt x="363334" y="131279"/>
                  </a:lnTo>
                  <a:lnTo>
                    <a:pt x="368325" y="131279"/>
                  </a:lnTo>
                  <a:lnTo>
                    <a:pt x="373075" y="129628"/>
                  </a:lnTo>
                  <a:lnTo>
                    <a:pt x="382079" y="122986"/>
                  </a:lnTo>
                  <a:lnTo>
                    <a:pt x="385559" y="118833"/>
                  </a:lnTo>
                  <a:lnTo>
                    <a:pt x="388010" y="113842"/>
                  </a:lnTo>
                  <a:lnTo>
                    <a:pt x="406819" y="113842"/>
                  </a:lnTo>
                  <a:lnTo>
                    <a:pt x="406819" y="112534"/>
                  </a:lnTo>
                  <a:lnTo>
                    <a:pt x="358381" y="112534"/>
                  </a:lnTo>
                  <a:lnTo>
                    <a:pt x="352755" y="110185"/>
                  </a:lnTo>
                  <a:lnTo>
                    <a:pt x="343344" y="100812"/>
                  </a:lnTo>
                  <a:lnTo>
                    <a:pt x="341090" y="94061"/>
                  </a:lnTo>
                  <a:lnTo>
                    <a:pt x="341054" y="74536"/>
                  </a:lnTo>
                  <a:lnTo>
                    <a:pt x="343230" y="67627"/>
                  </a:lnTo>
                  <a:lnTo>
                    <a:pt x="352132" y="58534"/>
                  </a:lnTo>
                  <a:lnTo>
                    <a:pt x="357555" y="56261"/>
                  </a:lnTo>
                  <a:lnTo>
                    <a:pt x="386953" y="56261"/>
                  </a:lnTo>
                  <a:lnTo>
                    <a:pt x="382637" y="49051"/>
                  </a:lnTo>
                  <a:lnTo>
                    <a:pt x="376367" y="42641"/>
                  </a:lnTo>
                  <a:lnTo>
                    <a:pt x="369197" y="38797"/>
                  </a:lnTo>
                  <a:lnTo>
                    <a:pt x="361124" y="37515"/>
                  </a:lnTo>
                  <a:close/>
                </a:path>
                <a:path w="435610" h="168910">
                  <a:moveTo>
                    <a:pt x="386953" y="56261"/>
                  </a:moveTo>
                  <a:lnTo>
                    <a:pt x="370382" y="56261"/>
                  </a:lnTo>
                  <a:lnTo>
                    <a:pt x="376008" y="58712"/>
                  </a:lnTo>
                  <a:lnTo>
                    <a:pt x="385610" y="68478"/>
                  </a:lnTo>
                  <a:lnTo>
                    <a:pt x="388010" y="75755"/>
                  </a:lnTo>
                  <a:lnTo>
                    <a:pt x="388010" y="94602"/>
                  </a:lnTo>
                  <a:lnTo>
                    <a:pt x="385737" y="101422"/>
                  </a:lnTo>
                  <a:lnTo>
                    <a:pt x="376631" y="110312"/>
                  </a:lnTo>
                  <a:lnTo>
                    <a:pt x="371208" y="112534"/>
                  </a:lnTo>
                  <a:lnTo>
                    <a:pt x="406819" y="112534"/>
                  </a:lnTo>
                  <a:lnTo>
                    <a:pt x="406819" y="58026"/>
                  </a:lnTo>
                  <a:lnTo>
                    <a:pt x="388010" y="58026"/>
                  </a:lnTo>
                  <a:lnTo>
                    <a:pt x="386953" y="56261"/>
                  </a:lnTo>
                  <a:close/>
                </a:path>
                <a:path w="435610" h="168910">
                  <a:moveTo>
                    <a:pt x="406819" y="37515"/>
                  </a:moveTo>
                  <a:lnTo>
                    <a:pt x="388010" y="37515"/>
                  </a:lnTo>
                  <a:lnTo>
                    <a:pt x="388010" y="58026"/>
                  </a:lnTo>
                  <a:lnTo>
                    <a:pt x="406819" y="58026"/>
                  </a:lnTo>
                  <a:lnTo>
                    <a:pt x="406819" y="37515"/>
                  </a:lnTo>
                  <a:close/>
                </a:path>
                <a:path w="435610" h="168910">
                  <a:moveTo>
                    <a:pt x="435025" y="0"/>
                  </a:moveTo>
                  <a:lnTo>
                    <a:pt x="416217" y="0"/>
                  </a:lnTo>
                  <a:lnTo>
                    <a:pt x="416217" y="131279"/>
                  </a:lnTo>
                  <a:lnTo>
                    <a:pt x="435025" y="131279"/>
                  </a:lnTo>
                  <a:lnTo>
                    <a:pt x="4350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2765692" y="2803199"/>
            <a:ext cx="1245870" cy="792480"/>
            <a:chOff x="2765692" y="2803199"/>
            <a:chExt cx="1245870" cy="792480"/>
          </a:xfrm>
        </p:grpSpPr>
        <p:sp>
          <p:nvSpPr>
            <p:cNvPr id="20" name="object 20"/>
            <p:cNvSpPr/>
            <p:nvPr/>
          </p:nvSpPr>
          <p:spPr>
            <a:xfrm>
              <a:off x="2767794" y="2805300"/>
              <a:ext cx="1241425" cy="788035"/>
            </a:xfrm>
            <a:custGeom>
              <a:avLst/>
              <a:gdLst/>
              <a:ahLst/>
              <a:cxnLst/>
              <a:rect l="l" t="t" r="r" b="b"/>
              <a:pathLst>
                <a:path w="1241425" h="788035">
                  <a:moveTo>
                    <a:pt x="846255" y="787708"/>
                  </a:moveTo>
                  <a:lnTo>
                    <a:pt x="846255" y="528069"/>
                  </a:lnTo>
                  <a:lnTo>
                    <a:pt x="0" y="528069"/>
                  </a:lnTo>
                  <a:lnTo>
                    <a:pt x="0" y="260224"/>
                  </a:lnTo>
                  <a:lnTo>
                    <a:pt x="846255" y="260224"/>
                  </a:lnTo>
                  <a:lnTo>
                    <a:pt x="846255" y="0"/>
                  </a:lnTo>
                  <a:lnTo>
                    <a:pt x="1241174" y="393854"/>
                  </a:lnTo>
                  <a:lnTo>
                    <a:pt x="846255" y="787708"/>
                  </a:lnTo>
                  <a:close/>
                </a:path>
              </a:pathLst>
            </a:custGeom>
            <a:solidFill>
              <a:srgbClr val="ECF2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767794" y="2805300"/>
              <a:ext cx="1241425" cy="788035"/>
            </a:xfrm>
            <a:custGeom>
              <a:avLst/>
              <a:gdLst/>
              <a:ahLst/>
              <a:cxnLst/>
              <a:rect l="l" t="t" r="r" b="b"/>
              <a:pathLst>
                <a:path w="1241425" h="788035">
                  <a:moveTo>
                    <a:pt x="1241174" y="393854"/>
                  </a:moveTo>
                  <a:lnTo>
                    <a:pt x="846255" y="0"/>
                  </a:lnTo>
                  <a:lnTo>
                    <a:pt x="846255" y="260224"/>
                  </a:lnTo>
                  <a:lnTo>
                    <a:pt x="0" y="260224"/>
                  </a:lnTo>
                  <a:lnTo>
                    <a:pt x="0" y="528069"/>
                  </a:lnTo>
                  <a:lnTo>
                    <a:pt x="846255" y="528069"/>
                  </a:lnTo>
                  <a:lnTo>
                    <a:pt x="846255" y="787708"/>
                  </a:lnTo>
                  <a:lnTo>
                    <a:pt x="1241174" y="393854"/>
                  </a:lnTo>
                  <a:close/>
                </a:path>
              </a:pathLst>
            </a:custGeom>
            <a:ln w="42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767794" y="2805300"/>
              <a:ext cx="1241425" cy="788035"/>
            </a:xfrm>
            <a:custGeom>
              <a:avLst/>
              <a:gdLst/>
              <a:ahLst/>
              <a:cxnLst/>
              <a:rect l="l" t="t" r="r" b="b"/>
              <a:pathLst>
                <a:path w="1241425" h="788035">
                  <a:moveTo>
                    <a:pt x="846255" y="787708"/>
                  </a:moveTo>
                  <a:lnTo>
                    <a:pt x="846255" y="528069"/>
                  </a:lnTo>
                  <a:lnTo>
                    <a:pt x="0" y="528069"/>
                  </a:lnTo>
                  <a:lnTo>
                    <a:pt x="0" y="260224"/>
                  </a:lnTo>
                  <a:lnTo>
                    <a:pt x="846255" y="260224"/>
                  </a:lnTo>
                  <a:lnTo>
                    <a:pt x="846255" y="0"/>
                  </a:lnTo>
                  <a:lnTo>
                    <a:pt x="1241174" y="393854"/>
                  </a:lnTo>
                  <a:lnTo>
                    <a:pt x="846255" y="7877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767794" y="2805300"/>
              <a:ext cx="1241425" cy="788035"/>
            </a:xfrm>
            <a:custGeom>
              <a:avLst/>
              <a:gdLst/>
              <a:ahLst/>
              <a:cxnLst/>
              <a:rect l="l" t="t" r="r" b="b"/>
              <a:pathLst>
                <a:path w="1241425" h="788035">
                  <a:moveTo>
                    <a:pt x="1241174" y="393854"/>
                  </a:moveTo>
                  <a:lnTo>
                    <a:pt x="846255" y="0"/>
                  </a:lnTo>
                  <a:lnTo>
                    <a:pt x="846255" y="260224"/>
                  </a:lnTo>
                  <a:lnTo>
                    <a:pt x="0" y="260224"/>
                  </a:lnTo>
                  <a:lnTo>
                    <a:pt x="0" y="528069"/>
                  </a:lnTo>
                  <a:lnTo>
                    <a:pt x="846255" y="528069"/>
                  </a:lnTo>
                  <a:lnTo>
                    <a:pt x="846255" y="787708"/>
                  </a:lnTo>
                  <a:lnTo>
                    <a:pt x="1241174" y="393854"/>
                  </a:lnTo>
                  <a:close/>
                </a:path>
              </a:pathLst>
            </a:custGeom>
            <a:ln w="42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134495" y="3124144"/>
              <a:ext cx="508000" cy="168910"/>
            </a:xfrm>
            <a:custGeom>
              <a:avLst/>
              <a:gdLst/>
              <a:ahLst/>
              <a:cxnLst/>
              <a:rect l="l" t="t" r="r" b="b"/>
              <a:pathLst>
                <a:path w="508000" h="168910">
                  <a:moveTo>
                    <a:pt x="75234" y="65633"/>
                  </a:moveTo>
                  <a:lnTo>
                    <a:pt x="74155" y="59194"/>
                  </a:lnTo>
                  <a:lnTo>
                    <a:pt x="73063" y="56261"/>
                  </a:lnTo>
                  <a:lnTo>
                    <a:pt x="72237" y="54013"/>
                  </a:lnTo>
                  <a:lnTo>
                    <a:pt x="66751" y="46202"/>
                  </a:lnTo>
                  <a:lnTo>
                    <a:pt x="62445" y="43116"/>
                  </a:lnTo>
                  <a:lnTo>
                    <a:pt x="50698" y="38633"/>
                  </a:lnTo>
                  <a:lnTo>
                    <a:pt x="43929" y="37503"/>
                  </a:lnTo>
                  <a:lnTo>
                    <a:pt x="31102" y="37503"/>
                  </a:lnTo>
                  <a:lnTo>
                    <a:pt x="25882" y="38138"/>
                  </a:lnTo>
                  <a:lnTo>
                    <a:pt x="15405" y="40678"/>
                  </a:lnTo>
                  <a:lnTo>
                    <a:pt x="12242" y="42240"/>
                  </a:lnTo>
                  <a:lnTo>
                    <a:pt x="11176" y="44094"/>
                  </a:lnTo>
                  <a:lnTo>
                    <a:pt x="7747" y="46443"/>
                  </a:lnTo>
                  <a:lnTo>
                    <a:pt x="5029" y="49428"/>
                  </a:lnTo>
                  <a:lnTo>
                    <a:pt x="1016" y="56654"/>
                  </a:lnTo>
                  <a:lnTo>
                    <a:pt x="25" y="60413"/>
                  </a:lnTo>
                  <a:lnTo>
                    <a:pt x="0" y="69443"/>
                  </a:lnTo>
                  <a:lnTo>
                    <a:pt x="1333" y="73698"/>
                  </a:lnTo>
                  <a:lnTo>
                    <a:pt x="6616" y="81318"/>
                  </a:lnTo>
                  <a:lnTo>
                    <a:pt x="10541" y="83934"/>
                  </a:lnTo>
                  <a:lnTo>
                    <a:pt x="15722" y="85344"/>
                  </a:lnTo>
                  <a:lnTo>
                    <a:pt x="20129" y="86702"/>
                  </a:lnTo>
                  <a:lnTo>
                    <a:pt x="25603" y="88633"/>
                  </a:lnTo>
                  <a:lnTo>
                    <a:pt x="32118" y="91135"/>
                  </a:lnTo>
                  <a:lnTo>
                    <a:pt x="39674" y="94208"/>
                  </a:lnTo>
                  <a:lnTo>
                    <a:pt x="47612" y="98704"/>
                  </a:lnTo>
                  <a:lnTo>
                    <a:pt x="52260" y="99822"/>
                  </a:lnTo>
                  <a:lnTo>
                    <a:pt x="53632" y="97574"/>
                  </a:lnTo>
                  <a:lnTo>
                    <a:pt x="55499" y="98945"/>
                  </a:lnTo>
                  <a:lnTo>
                    <a:pt x="56426" y="100749"/>
                  </a:lnTo>
                  <a:lnTo>
                    <a:pt x="56426" y="105537"/>
                  </a:lnTo>
                  <a:lnTo>
                    <a:pt x="54978" y="107759"/>
                  </a:lnTo>
                  <a:lnTo>
                    <a:pt x="49199" y="111569"/>
                  </a:lnTo>
                  <a:lnTo>
                    <a:pt x="44767" y="112522"/>
                  </a:lnTo>
                  <a:lnTo>
                    <a:pt x="32816" y="112522"/>
                  </a:lnTo>
                  <a:lnTo>
                    <a:pt x="28168" y="111721"/>
                  </a:lnTo>
                  <a:lnTo>
                    <a:pt x="21501" y="108496"/>
                  </a:lnTo>
                  <a:lnTo>
                    <a:pt x="19494" y="106172"/>
                  </a:lnTo>
                  <a:lnTo>
                    <a:pt x="18808" y="103149"/>
                  </a:lnTo>
                  <a:lnTo>
                    <a:pt x="0" y="103149"/>
                  </a:lnTo>
                  <a:lnTo>
                    <a:pt x="30429" y="130835"/>
                  </a:lnTo>
                  <a:lnTo>
                    <a:pt x="38798" y="131279"/>
                  </a:lnTo>
                  <a:lnTo>
                    <a:pt x="45847" y="131279"/>
                  </a:lnTo>
                  <a:lnTo>
                    <a:pt x="52971" y="129984"/>
                  </a:lnTo>
                  <a:lnTo>
                    <a:pt x="67373" y="124802"/>
                  </a:lnTo>
                  <a:lnTo>
                    <a:pt x="71678" y="121170"/>
                  </a:lnTo>
                  <a:lnTo>
                    <a:pt x="74295" y="112522"/>
                  </a:lnTo>
                  <a:lnTo>
                    <a:pt x="74523" y="111798"/>
                  </a:lnTo>
                  <a:lnTo>
                    <a:pt x="75234" y="106807"/>
                  </a:lnTo>
                  <a:lnTo>
                    <a:pt x="75234" y="97574"/>
                  </a:lnTo>
                  <a:lnTo>
                    <a:pt x="75234" y="96062"/>
                  </a:lnTo>
                  <a:lnTo>
                    <a:pt x="73977" y="92278"/>
                  </a:lnTo>
                  <a:lnTo>
                    <a:pt x="68986" y="88074"/>
                  </a:lnTo>
                  <a:lnTo>
                    <a:pt x="65557" y="86271"/>
                  </a:lnTo>
                  <a:lnTo>
                    <a:pt x="61201" y="84759"/>
                  </a:lnTo>
                  <a:lnTo>
                    <a:pt x="57365" y="83121"/>
                  </a:lnTo>
                  <a:lnTo>
                    <a:pt x="52400" y="80467"/>
                  </a:lnTo>
                  <a:lnTo>
                    <a:pt x="46304" y="76784"/>
                  </a:lnTo>
                  <a:lnTo>
                    <a:pt x="39090" y="72085"/>
                  </a:lnTo>
                  <a:lnTo>
                    <a:pt x="31940" y="70815"/>
                  </a:lnTo>
                  <a:lnTo>
                    <a:pt x="27622" y="69989"/>
                  </a:lnTo>
                  <a:lnTo>
                    <a:pt x="23609" y="68910"/>
                  </a:lnTo>
                  <a:lnTo>
                    <a:pt x="21755" y="68033"/>
                  </a:lnTo>
                  <a:lnTo>
                    <a:pt x="20574" y="66954"/>
                  </a:lnTo>
                  <a:lnTo>
                    <a:pt x="19405" y="65976"/>
                  </a:lnTo>
                  <a:lnTo>
                    <a:pt x="18808" y="64858"/>
                  </a:lnTo>
                  <a:lnTo>
                    <a:pt x="18808" y="61633"/>
                  </a:lnTo>
                  <a:lnTo>
                    <a:pt x="20256" y="59918"/>
                  </a:lnTo>
                  <a:lnTo>
                    <a:pt x="26035" y="56997"/>
                  </a:lnTo>
                  <a:lnTo>
                    <a:pt x="30810" y="56261"/>
                  </a:lnTo>
                  <a:lnTo>
                    <a:pt x="43256" y="56261"/>
                  </a:lnTo>
                  <a:lnTo>
                    <a:pt x="47675" y="57086"/>
                  </a:lnTo>
                  <a:lnTo>
                    <a:pt x="53848" y="60413"/>
                  </a:lnTo>
                  <a:lnTo>
                    <a:pt x="55740" y="62712"/>
                  </a:lnTo>
                  <a:lnTo>
                    <a:pt x="56426" y="65633"/>
                  </a:lnTo>
                  <a:lnTo>
                    <a:pt x="75234" y="65633"/>
                  </a:lnTo>
                  <a:close/>
                </a:path>
                <a:path w="508000" h="168910">
                  <a:moveTo>
                    <a:pt x="169252" y="37503"/>
                  </a:moveTo>
                  <a:lnTo>
                    <a:pt x="150456" y="37503"/>
                  </a:lnTo>
                  <a:lnTo>
                    <a:pt x="150456" y="58013"/>
                  </a:lnTo>
                  <a:lnTo>
                    <a:pt x="150456" y="75742"/>
                  </a:lnTo>
                  <a:lnTo>
                    <a:pt x="150456" y="94602"/>
                  </a:lnTo>
                  <a:lnTo>
                    <a:pt x="148170" y="101409"/>
                  </a:lnTo>
                  <a:lnTo>
                    <a:pt x="139065" y="110299"/>
                  </a:lnTo>
                  <a:lnTo>
                    <a:pt x="133654" y="112522"/>
                  </a:lnTo>
                  <a:lnTo>
                    <a:pt x="120827" y="112522"/>
                  </a:lnTo>
                  <a:lnTo>
                    <a:pt x="115189" y="110185"/>
                  </a:lnTo>
                  <a:lnTo>
                    <a:pt x="105791" y="100799"/>
                  </a:lnTo>
                  <a:lnTo>
                    <a:pt x="103530" y="94056"/>
                  </a:lnTo>
                  <a:lnTo>
                    <a:pt x="103505" y="74523"/>
                  </a:lnTo>
                  <a:lnTo>
                    <a:pt x="105664" y="67614"/>
                  </a:lnTo>
                  <a:lnTo>
                    <a:pt x="114579" y="58534"/>
                  </a:lnTo>
                  <a:lnTo>
                    <a:pt x="119989" y="56261"/>
                  </a:lnTo>
                  <a:lnTo>
                    <a:pt x="132816" y="56261"/>
                  </a:lnTo>
                  <a:lnTo>
                    <a:pt x="138455" y="58699"/>
                  </a:lnTo>
                  <a:lnTo>
                    <a:pt x="148056" y="68465"/>
                  </a:lnTo>
                  <a:lnTo>
                    <a:pt x="150456" y="75742"/>
                  </a:lnTo>
                  <a:lnTo>
                    <a:pt x="150456" y="58013"/>
                  </a:lnTo>
                  <a:lnTo>
                    <a:pt x="149402" y="56261"/>
                  </a:lnTo>
                  <a:lnTo>
                    <a:pt x="145072" y="49047"/>
                  </a:lnTo>
                  <a:lnTo>
                    <a:pt x="138798" y="42633"/>
                  </a:lnTo>
                  <a:lnTo>
                    <a:pt x="131635" y="38798"/>
                  </a:lnTo>
                  <a:lnTo>
                    <a:pt x="123571" y="37503"/>
                  </a:lnTo>
                  <a:lnTo>
                    <a:pt x="116217" y="37503"/>
                  </a:lnTo>
                  <a:lnTo>
                    <a:pt x="86245" y="66471"/>
                  </a:lnTo>
                  <a:lnTo>
                    <a:pt x="84632" y="74523"/>
                  </a:lnTo>
                  <a:lnTo>
                    <a:pt x="84683" y="84391"/>
                  </a:lnTo>
                  <a:lnTo>
                    <a:pt x="103111" y="124117"/>
                  </a:lnTo>
                  <a:lnTo>
                    <a:pt x="125768" y="131279"/>
                  </a:lnTo>
                  <a:lnTo>
                    <a:pt x="130759" y="131279"/>
                  </a:lnTo>
                  <a:lnTo>
                    <a:pt x="135509" y="129616"/>
                  </a:lnTo>
                  <a:lnTo>
                    <a:pt x="144526" y="122974"/>
                  </a:lnTo>
                  <a:lnTo>
                    <a:pt x="148005" y="118821"/>
                  </a:lnTo>
                  <a:lnTo>
                    <a:pt x="150456" y="113842"/>
                  </a:lnTo>
                  <a:lnTo>
                    <a:pt x="150456" y="168783"/>
                  </a:lnTo>
                  <a:lnTo>
                    <a:pt x="169252" y="168783"/>
                  </a:lnTo>
                  <a:lnTo>
                    <a:pt x="169252" y="113842"/>
                  </a:lnTo>
                  <a:lnTo>
                    <a:pt x="169252" y="112522"/>
                  </a:lnTo>
                  <a:lnTo>
                    <a:pt x="169252" y="58013"/>
                  </a:lnTo>
                  <a:lnTo>
                    <a:pt x="169252" y="37503"/>
                  </a:lnTo>
                  <a:close/>
                </a:path>
                <a:path w="508000" h="168910">
                  <a:moveTo>
                    <a:pt x="263283" y="83070"/>
                  </a:moveTo>
                  <a:lnTo>
                    <a:pt x="245110" y="44310"/>
                  </a:lnTo>
                  <a:lnTo>
                    <a:pt x="244475" y="43980"/>
                  </a:lnTo>
                  <a:lnTo>
                    <a:pt x="244475" y="74866"/>
                  </a:lnTo>
                  <a:lnTo>
                    <a:pt x="244424" y="93764"/>
                  </a:lnTo>
                  <a:lnTo>
                    <a:pt x="242252" y="100799"/>
                  </a:lnTo>
                  <a:lnTo>
                    <a:pt x="233337" y="110185"/>
                  </a:lnTo>
                  <a:lnTo>
                    <a:pt x="227736" y="112522"/>
                  </a:lnTo>
                  <a:lnTo>
                    <a:pt x="214210" y="112522"/>
                  </a:lnTo>
                  <a:lnTo>
                    <a:pt x="208610" y="110185"/>
                  </a:lnTo>
                  <a:lnTo>
                    <a:pt x="199694" y="100799"/>
                  </a:lnTo>
                  <a:lnTo>
                    <a:pt x="197459" y="93764"/>
                  </a:lnTo>
                  <a:lnTo>
                    <a:pt x="197472" y="74866"/>
                  </a:lnTo>
                  <a:lnTo>
                    <a:pt x="199694" y="67856"/>
                  </a:lnTo>
                  <a:lnTo>
                    <a:pt x="208610" y="58585"/>
                  </a:lnTo>
                  <a:lnTo>
                    <a:pt x="214210" y="56261"/>
                  </a:lnTo>
                  <a:lnTo>
                    <a:pt x="227634" y="56261"/>
                  </a:lnTo>
                  <a:lnTo>
                    <a:pt x="233210" y="58597"/>
                  </a:lnTo>
                  <a:lnTo>
                    <a:pt x="242227" y="67983"/>
                  </a:lnTo>
                  <a:lnTo>
                    <a:pt x="244475" y="74866"/>
                  </a:lnTo>
                  <a:lnTo>
                    <a:pt x="244475" y="43980"/>
                  </a:lnTo>
                  <a:lnTo>
                    <a:pt x="237921" y="40538"/>
                  </a:lnTo>
                  <a:lnTo>
                    <a:pt x="229870" y="38265"/>
                  </a:lnTo>
                  <a:lnTo>
                    <a:pt x="220967" y="37503"/>
                  </a:lnTo>
                  <a:lnTo>
                    <a:pt x="212915" y="38138"/>
                  </a:lnTo>
                  <a:lnTo>
                    <a:pt x="182143" y="62712"/>
                  </a:lnTo>
                  <a:lnTo>
                    <a:pt x="178663" y="84391"/>
                  </a:lnTo>
                  <a:lnTo>
                    <a:pt x="179387" y="95084"/>
                  </a:lnTo>
                  <a:lnTo>
                    <a:pt x="203835" y="128270"/>
                  </a:lnTo>
                  <a:lnTo>
                    <a:pt x="220967" y="131279"/>
                  </a:lnTo>
                  <a:lnTo>
                    <a:pt x="228904" y="131279"/>
                  </a:lnTo>
                  <a:lnTo>
                    <a:pt x="236207" y="129451"/>
                  </a:lnTo>
                  <a:lnTo>
                    <a:pt x="249529" y="122123"/>
                  </a:lnTo>
                  <a:lnTo>
                    <a:pt x="254596" y="116992"/>
                  </a:lnTo>
                  <a:lnTo>
                    <a:pt x="256946" y="112522"/>
                  </a:lnTo>
                  <a:lnTo>
                    <a:pt x="258064" y="110401"/>
                  </a:lnTo>
                  <a:lnTo>
                    <a:pt x="260337" y="104990"/>
                  </a:lnTo>
                  <a:lnTo>
                    <a:pt x="261975" y="98628"/>
                  </a:lnTo>
                  <a:lnTo>
                    <a:pt x="262953" y="91325"/>
                  </a:lnTo>
                  <a:lnTo>
                    <a:pt x="263283" y="83070"/>
                  </a:lnTo>
                  <a:close/>
                </a:path>
                <a:path w="508000" h="168910">
                  <a:moveTo>
                    <a:pt x="357314" y="83070"/>
                  </a:moveTo>
                  <a:lnTo>
                    <a:pt x="339140" y="44310"/>
                  </a:lnTo>
                  <a:lnTo>
                    <a:pt x="338505" y="43980"/>
                  </a:lnTo>
                  <a:lnTo>
                    <a:pt x="338505" y="74866"/>
                  </a:lnTo>
                  <a:lnTo>
                    <a:pt x="338455" y="93764"/>
                  </a:lnTo>
                  <a:lnTo>
                    <a:pt x="336283" y="100799"/>
                  </a:lnTo>
                  <a:lnTo>
                    <a:pt x="327367" y="110185"/>
                  </a:lnTo>
                  <a:lnTo>
                    <a:pt x="321754" y="112522"/>
                  </a:lnTo>
                  <a:lnTo>
                    <a:pt x="308241" y="112522"/>
                  </a:lnTo>
                  <a:lnTo>
                    <a:pt x="302641" y="110185"/>
                  </a:lnTo>
                  <a:lnTo>
                    <a:pt x="293725" y="100799"/>
                  </a:lnTo>
                  <a:lnTo>
                    <a:pt x="291490" y="93764"/>
                  </a:lnTo>
                  <a:lnTo>
                    <a:pt x="291503" y="74866"/>
                  </a:lnTo>
                  <a:lnTo>
                    <a:pt x="293725" y="67856"/>
                  </a:lnTo>
                  <a:lnTo>
                    <a:pt x="302641" y="58585"/>
                  </a:lnTo>
                  <a:lnTo>
                    <a:pt x="308241" y="56261"/>
                  </a:lnTo>
                  <a:lnTo>
                    <a:pt x="321665" y="56261"/>
                  </a:lnTo>
                  <a:lnTo>
                    <a:pt x="327240" y="58597"/>
                  </a:lnTo>
                  <a:lnTo>
                    <a:pt x="336257" y="67983"/>
                  </a:lnTo>
                  <a:lnTo>
                    <a:pt x="338505" y="74866"/>
                  </a:lnTo>
                  <a:lnTo>
                    <a:pt x="338505" y="43980"/>
                  </a:lnTo>
                  <a:lnTo>
                    <a:pt x="331952" y="40538"/>
                  </a:lnTo>
                  <a:lnTo>
                    <a:pt x="323900" y="38265"/>
                  </a:lnTo>
                  <a:lnTo>
                    <a:pt x="314998" y="37503"/>
                  </a:lnTo>
                  <a:lnTo>
                    <a:pt x="306946" y="38138"/>
                  </a:lnTo>
                  <a:lnTo>
                    <a:pt x="276174" y="62712"/>
                  </a:lnTo>
                  <a:lnTo>
                    <a:pt x="272694" y="84391"/>
                  </a:lnTo>
                  <a:lnTo>
                    <a:pt x="273418" y="95084"/>
                  </a:lnTo>
                  <a:lnTo>
                    <a:pt x="297853" y="128270"/>
                  </a:lnTo>
                  <a:lnTo>
                    <a:pt x="314998" y="131279"/>
                  </a:lnTo>
                  <a:lnTo>
                    <a:pt x="322935" y="131279"/>
                  </a:lnTo>
                  <a:lnTo>
                    <a:pt x="330225" y="129451"/>
                  </a:lnTo>
                  <a:lnTo>
                    <a:pt x="343547" y="122123"/>
                  </a:lnTo>
                  <a:lnTo>
                    <a:pt x="348615" y="116992"/>
                  </a:lnTo>
                  <a:lnTo>
                    <a:pt x="350964" y="112522"/>
                  </a:lnTo>
                  <a:lnTo>
                    <a:pt x="352094" y="110401"/>
                  </a:lnTo>
                  <a:lnTo>
                    <a:pt x="354368" y="104990"/>
                  </a:lnTo>
                  <a:lnTo>
                    <a:pt x="356006" y="98628"/>
                  </a:lnTo>
                  <a:lnTo>
                    <a:pt x="356984" y="91325"/>
                  </a:lnTo>
                  <a:lnTo>
                    <a:pt x="357314" y="83070"/>
                  </a:lnTo>
                  <a:close/>
                </a:path>
                <a:path w="508000" h="168910">
                  <a:moveTo>
                    <a:pt x="451345" y="92837"/>
                  </a:moveTo>
                  <a:lnTo>
                    <a:pt x="451243" y="74676"/>
                  </a:lnTo>
                  <a:lnTo>
                    <a:pt x="449795" y="67322"/>
                  </a:lnTo>
                  <a:lnTo>
                    <a:pt x="445033" y="56261"/>
                  </a:lnTo>
                  <a:lnTo>
                    <a:pt x="443623" y="52959"/>
                  </a:lnTo>
                  <a:lnTo>
                    <a:pt x="439077" y="47396"/>
                  </a:lnTo>
                  <a:lnTo>
                    <a:pt x="432536" y="43103"/>
                  </a:lnTo>
                  <a:lnTo>
                    <a:pt x="432536" y="74676"/>
                  </a:lnTo>
                  <a:lnTo>
                    <a:pt x="432536" y="93726"/>
                  </a:lnTo>
                  <a:lnTo>
                    <a:pt x="430212" y="100926"/>
                  </a:lnTo>
                  <a:lnTo>
                    <a:pt x="420903" y="110210"/>
                  </a:lnTo>
                  <a:lnTo>
                    <a:pt x="415302" y="112522"/>
                  </a:lnTo>
                  <a:lnTo>
                    <a:pt x="402272" y="112522"/>
                  </a:lnTo>
                  <a:lnTo>
                    <a:pt x="396786" y="110274"/>
                  </a:lnTo>
                  <a:lnTo>
                    <a:pt x="387769" y="101295"/>
                  </a:lnTo>
                  <a:lnTo>
                    <a:pt x="385521" y="94361"/>
                  </a:lnTo>
                  <a:lnTo>
                    <a:pt x="385521" y="75704"/>
                  </a:lnTo>
                  <a:lnTo>
                    <a:pt x="387946" y="68592"/>
                  </a:lnTo>
                  <a:lnTo>
                    <a:pt x="397649" y="58724"/>
                  </a:lnTo>
                  <a:lnTo>
                    <a:pt x="399897" y="57721"/>
                  </a:lnTo>
                  <a:lnTo>
                    <a:pt x="403199" y="56261"/>
                  </a:lnTo>
                  <a:lnTo>
                    <a:pt x="415734" y="56261"/>
                  </a:lnTo>
                  <a:lnTo>
                    <a:pt x="421144" y="58559"/>
                  </a:lnTo>
                  <a:lnTo>
                    <a:pt x="430263" y="67741"/>
                  </a:lnTo>
                  <a:lnTo>
                    <a:pt x="432536" y="74676"/>
                  </a:lnTo>
                  <a:lnTo>
                    <a:pt x="432536" y="43103"/>
                  </a:lnTo>
                  <a:lnTo>
                    <a:pt x="427024" y="39484"/>
                  </a:lnTo>
                  <a:lnTo>
                    <a:pt x="420090" y="37503"/>
                  </a:lnTo>
                  <a:lnTo>
                    <a:pt x="406285" y="37503"/>
                  </a:lnTo>
                  <a:lnTo>
                    <a:pt x="401167" y="39192"/>
                  </a:lnTo>
                  <a:lnTo>
                    <a:pt x="392645" y="45935"/>
                  </a:lnTo>
                  <a:lnTo>
                    <a:pt x="388848" y="50990"/>
                  </a:lnTo>
                  <a:lnTo>
                    <a:pt x="385521" y="57721"/>
                  </a:lnTo>
                  <a:lnTo>
                    <a:pt x="385521" y="37503"/>
                  </a:lnTo>
                  <a:lnTo>
                    <a:pt x="366712" y="37503"/>
                  </a:lnTo>
                  <a:lnTo>
                    <a:pt x="366712" y="168783"/>
                  </a:lnTo>
                  <a:lnTo>
                    <a:pt x="385521" y="168783"/>
                  </a:lnTo>
                  <a:lnTo>
                    <a:pt x="385521" y="114287"/>
                  </a:lnTo>
                  <a:lnTo>
                    <a:pt x="388264" y="119164"/>
                  </a:lnTo>
                  <a:lnTo>
                    <a:pt x="391744" y="123215"/>
                  </a:lnTo>
                  <a:lnTo>
                    <a:pt x="400164" y="129667"/>
                  </a:lnTo>
                  <a:lnTo>
                    <a:pt x="404914" y="131279"/>
                  </a:lnTo>
                  <a:lnTo>
                    <a:pt x="417550" y="131279"/>
                  </a:lnTo>
                  <a:lnTo>
                    <a:pt x="424510" y="129324"/>
                  </a:lnTo>
                  <a:lnTo>
                    <a:pt x="437629" y="121513"/>
                  </a:lnTo>
                  <a:lnTo>
                    <a:pt x="442645" y="115874"/>
                  </a:lnTo>
                  <a:lnTo>
                    <a:pt x="443382" y="114287"/>
                  </a:lnTo>
                  <a:lnTo>
                    <a:pt x="444220" y="112522"/>
                  </a:lnTo>
                  <a:lnTo>
                    <a:pt x="449516" y="101295"/>
                  </a:lnTo>
                  <a:lnTo>
                    <a:pt x="449643" y="100926"/>
                  </a:lnTo>
                  <a:lnTo>
                    <a:pt x="451345" y="92837"/>
                  </a:lnTo>
                  <a:close/>
                </a:path>
                <a:path w="508000" h="168910">
                  <a:moveTo>
                    <a:pt x="507758" y="0"/>
                  </a:moveTo>
                  <a:lnTo>
                    <a:pt x="488950" y="0"/>
                  </a:lnTo>
                  <a:lnTo>
                    <a:pt x="488950" y="131279"/>
                  </a:lnTo>
                  <a:lnTo>
                    <a:pt x="507758" y="131279"/>
                  </a:lnTo>
                  <a:lnTo>
                    <a:pt x="5077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/>
          <p:nvPr/>
        </p:nvSpPr>
        <p:spPr>
          <a:xfrm>
            <a:off x="6491309" y="3367959"/>
            <a:ext cx="582930" cy="131445"/>
          </a:xfrm>
          <a:custGeom>
            <a:avLst/>
            <a:gdLst/>
            <a:ahLst/>
            <a:cxnLst/>
            <a:rect l="l" t="t" r="r" b="b"/>
            <a:pathLst>
              <a:path w="582929" h="131445">
                <a:moveTo>
                  <a:pt x="65824" y="0"/>
                </a:moveTo>
                <a:lnTo>
                  <a:pt x="20574" y="20065"/>
                </a:lnTo>
                <a:lnTo>
                  <a:pt x="1285" y="60369"/>
                </a:lnTo>
                <a:lnTo>
                  <a:pt x="0" y="76771"/>
                </a:lnTo>
                <a:lnTo>
                  <a:pt x="813" y="89130"/>
                </a:lnTo>
                <a:lnTo>
                  <a:pt x="20082" y="123328"/>
                </a:lnTo>
                <a:lnTo>
                  <a:pt x="48196" y="131279"/>
                </a:lnTo>
                <a:lnTo>
                  <a:pt x="57145" y="130537"/>
                </a:lnTo>
                <a:lnTo>
                  <a:pt x="88230" y="112522"/>
                </a:lnTo>
                <a:lnTo>
                  <a:pt x="40462" y="112522"/>
                </a:lnTo>
                <a:lnTo>
                  <a:pt x="33007" y="109397"/>
                </a:lnTo>
                <a:lnTo>
                  <a:pt x="18808" y="75895"/>
                </a:lnTo>
                <a:lnTo>
                  <a:pt x="19534" y="65144"/>
                </a:lnTo>
                <a:lnTo>
                  <a:pt x="37872" y="29300"/>
                </a:lnTo>
                <a:lnTo>
                  <a:pt x="66852" y="18745"/>
                </a:lnTo>
                <a:lnTo>
                  <a:pt x="106051" y="18745"/>
                </a:lnTo>
                <a:lnTo>
                  <a:pt x="104024" y="15702"/>
                </a:lnTo>
                <a:lnTo>
                  <a:pt x="98437" y="10172"/>
                </a:lnTo>
                <a:lnTo>
                  <a:pt x="91720" y="5722"/>
                </a:lnTo>
                <a:lnTo>
                  <a:pt x="84045" y="2543"/>
                </a:lnTo>
                <a:lnTo>
                  <a:pt x="75413" y="635"/>
                </a:lnTo>
                <a:lnTo>
                  <a:pt x="65824" y="0"/>
                </a:lnTo>
                <a:close/>
              </a:path>
              <a:path w="582929" h="131445">
                <a:moveTo>
                  <a:pt x="103441" y="84391"/>
                </a:moveTo>
                <a:lnTo>
                  <a:pt x="84632" y="84391"/>
                </a:lnTo>
                <a:lnTo>
                  <a:pt x="81788" y="93383"/>
                </a:lnTo>
                <a:lnTo>
                  <a:pt x="77216" y="100317"/>
                </a:lnTo>
                <a:lnTo>
                  <a:pt x="64579" y="110083"/>
                </a:lnTo>
                <a:lnTo>
                  <a:pt x="57492" y="112522"/>
                </a:lnTo>
                <a:lnTo>
                  <a:pt x="88230" y="112522"/>
                </a:lnTo>
                <a:lnTo>
                  <a:pt x="94048" y="104717"/>
                </a:lnTo>
                <a:lnTo>
                  <a:pt x="99178" y="95259"/>
                </a:lnTo>
                <a:lnTo>
                  <a:pt x="103441" y="84391"/>
                </a:lnTo>
                <a:close/>
              </a:path>
              <a:path w="582929" h="131445">
                <a:moveTo>
                  <a:pt x="106051" y="18745"/>
                </a:moveTo>
                <a:lnTo>
                  <a:pt x="74790" y="18745"/>
                </a:lnTo>
                <a:lnTo>
                  <a:pt x="81279" y="20294"/>
                </a:lnTo>
                <a:lnTo>
                  <a:pt x="91363" y="26441"/>
                </a:lnTo>
                <a:lnTo>
                  <a:pt x="93929" y="31153"/>
                </a:lnTo>
                <a:lnTo>
                  <a:pt x="94030" y="37503"/>
                </a:lnTo>
                <a:lnTo>
                  <a:pt x="112839" y="37503"/>
                </a:lnTo>
                <a:lnTo>
                  <a:pt x="111225" y="29366"/>
                </a:lnTo>
                <a:lnTo>
                  <a:pt x="108286" y="22099"/>
                </a:lnTo>
                <a:lnTo>
                  <a:pt x="106051" y="18745"/>
                </a:lnTo>
                <a:close/>
              </a:path>
              <a:path w="582929" h="131445">
                <a:moveTo>
                  <a:pt x="151777" y="37503"/>
                </a:moveTo>
                <a:lnTo>
                  <a:pt x="132816" y="37503"/>
                </a:lnTo>
                <a:lnTo>
                  <a:pt x="120180" y="91859"/>
                </a:lnTo>
                <a:lnTo>
                  <a:pt x="119494" y="101434"/>
                </a:lnTo>
                <a:lnTo>
                  <a:pt x="118366" y="108254"/>
                </a:lnTo>
                <a:lnTo>
                  <a:pt x="116896" y="111988"/>
                </a:lnTo>
                <a:lnTo>
                  <a:pt x="116801" y="117601"/>
                </a:lnTo>
                <a:lnTo>
                  <a:pt x="119697" y="122123"/>
                </a:lnTo>
                <a:lnTo>
                  <a:pt x="131254" y="129451"/>
                </a:lnTo>
                <a:lnTo>
                  <a:pt x="136055" y="131279"/>
                </a:lnTo>
                <a:lnTo>
                  <a:pt x="139865" y="131279"/>
                </a:lnTo>
                <a:lnTo>
                  <a:pt x="148207" y="130227"/>
                </a:lnTo>
                <a:lnTo>
                  <a:pt x="156471" y="127068"/>
                </a:lnTo>
                <a:lnTo>
                  <a:pt x="164662" y="121801"/>
                </a:lnTo>
                <a:lnTo>
                  <a:pt x="172783" y="114426"/>
                </a:lnTo>
                <a:lnTo>
                  <a:pt x="191943" y="114426"/>
                </a:lnTo>
                <a:lnTo>
                  <a:pt x="192349" y="112522"/>
                </a:lnTo>
                <a:lnTo>
                  <a:pt x="143941" y="112522"/>
                </a:lnTo>
                <a:lnTo>
                  <a:pt x="141097" y="112356"/>
                </a:lnTo>
                <a:lnTo>
                  <a:pt x="137172" y="111671"/>
                </a:lnTo>
                <a:lnTo>
                  <a:pt x="136194" y="111163"/>
                </a:lnTo>
                <a:lnTo>
                  <a:pt x="136233" y="107391"/>
                </a:lnTo>
                <a:lnTo>
                  <a:pt x="136823" y="103543"/>
                </a:lnTo>
                <a:lnTo>
                  <a:pt x="151777" y="37503"/>
                </a:lnTo>
                <a:close/>
              </a:path>
              <a:path w="582929" h="131445">
                <a:moveTo>
                  <a:pt x="191943" y="114426"/>
                </a:moveTo>
                <a:lnTo>
                  <a:pt x="172783" y="114426"/>
                </a:lnTo>
                <a:lnTo>
                  <a:pt x="169252" y="131279"/>
                </a:lnTo>
                <a:lnTo>
                  <a:pt x="188353" y="131279"/>
                </a:lnTo>
                <a:lnTo>
                  <a:pt x="191943" y="114426"/>
                </a:lnTo>
                <a:close/>
              </a:path>
              <a:path w="582929" h="131445">
                <a:moveTo>
                  <a:pt x="225678" y="93764"/>
                </a:moveTo>
                <a:lnTo>
                  <a:pt x="206870" y="93764"/>
                </a:lnTo>
                <a:lnTo>
                  <a:pt x="207568" y="103037"/>
                </a:lnTo>
                <a:lnTo>
                  <a:pt x="237287" y="130730"/>
                </a:lnTo>
                <a:lnTo>
                  <a:pt x="244919" y="131279"/>
                </a:lnTo>
                <a:lnTo>
                  <a:pt x="252653" y="131279"/>
                </a:lnTo>
                <a:lnTo>
                  <a:pt x="259397" y="129933"/>
                </a:lnTo>
                <a:lnTo>
                  <a:pt x="270852" y="124561"/>
                </a:lnTo>
                <a:lnTo>
                  <a:pt x="275107" y="120980"/>
                </a:lnTo>
                <a:lnTo>
                  <a:pt x="280363" y="112522"/>
                </a:lnTo>
                <a:lnTo>
                  <a:pt x="241046" y="112522"/>
                </a:lnTo>
                <a:lnTo>
                  <a:pt x="237274" y="111671"/>
                </a:lnTo>
                <a:lnTo>
                  <a:pt x="230796" y="108229"/>
                </a:lnTo>
                <a:lnTo>
                  <a:pt x="228612" y="106083"/>
                </a:lnTo>
                <a:lnTo>
                  <a:pt x="226263" y="100799"/>
                </a:lnTo>
                <a:lnTo>
                  <a:pt x="225787" y="98171"/>
                </a:lnTo>
                <a:lnTo>
                  <a:pt x="225678" y="93764"/>
                </a:lnTo>
                <a:close/>
              </a:path>
              <a:path w="582929" h="131445">
                <a:moveTo>
                  <a:pt x="319697" y="56261"/>
                </a:moveTo>
                <a:lnTo>
                  <a:pt x="300901" y="56261"/>
                </a:lnTo>
                <a:lnTo>
                  <a:pt x="290322" y="105486"/>
                </a:lnTo>
                <a:lnTo>
                  <a:pt x="289522" y="112356"/>
                </a:lnTo>
                <a:lnTo>
                  <a:pt x="289333" y="114426"/>
                </a:lnTo>
                <a:lnTo>
                  <a:pt x="289208" y="122123"/>
                </a:lnTo>
                <a:lnTo>
                  <a:pt x="290664" y="124879"/>
                </a:lnTo>
                <a:lnTo>
                  <a:pt x="293765" y="127068"/>
                </a:lnTo>
                <a:lnTo>
                  <a:pt x="298005" y="129857"/>
                </a:lnTo>
                <a:lnTo>
                  <a:pt x="303733" y="131279"/>
                </a:lnTo>
                <a:lnTo>
                  <a:pt x="314413" y="131279"/>
                </a:lnTo>
                <a:lnTo>
                  <a:pt x="318084" y="130543"/>
                </a:lnTo>
                <a:lnTo>
                  <a:pt x="321907" y="129081"/>
                </a:lnTo>
                <a:lnTo>
                  <a:pt x="324548" y="116192"/>
                </a:lnTo>
                <a:lnTo>
                  <a:pt x="321805" y="113741"/>
                </a:lnTo>
                <a:lnTo>
                  <a:pt x="318668" y="112522"/>
                </a:lnTo>
                <a:lnTo>
                  <a:pt x="312699" y="112522"/>
                </a:lnTo>
                <a:lnTo>
                  <a:pt x="310883" y="112115"/>
                </a:lnTo>
                <a:lnTo>
                  <a:pt x="308533" y="110451"/>
                </a:lnTo>
                <a:lnTo>
                  <a:pt x="307949" y="109296"/>
                </a:lnTo>
                <a:lnTo>
                  <a:pt x="307971" y="106667"/>
                </a:lnTo>
                <a:lnTo>
                  <a:pt x="308737" y="103543"/>
                </a:lnTo>
                <a:lnTo>
                  <a:pt x="310299" y="98171"/>
                </a:lnTo>
                <a:lnTo>
                  <a:pt x="319697" y="56261"/>
                </a:lnTo>
                <a:close/>
              </a:path>
              <a:path w="582929" h="131445">
                <a:moveTo>
                  <a:pt x="208330" y="37503"/>
                </a:moveTo>
                <a:lnTo>
                  <a:pt x="189242" y="37503"/>
                </a:lnTo>
                <a:lnTo>
                  <a:pt x="180276" y="79121"/>
                </a:lnTo>
                <a:lnTo>
                  <a:pt x="178701" y="85559"/>
                </a:lnTo>
                <a:lnTo>
                  <a:pt x="177330" y="90055"/>
                </a:lnTo>
                <a:lnTo>
                  <a:pt x="176161" y="92595"/>
                </a:lnTo>
                <a:lnTo>
                  <a:pt x="174498" y="96608"/>
                </a:lnTo>
                <a:lnTo>
                  <a:pt x="151676" y="112522"/>
                </a:lnTo>
                <a:lnTo>
                  <a:pt x="192349" y="112522"/>
                </a:lnTo>
                <a:lnTo>
                  <a:pt x="208330" y="37503"/>
                </a:lnTo>
                <a:close/>
              </a:path>
              <a:path w="582929" h="131445">
                <a:moveTo>
                  <a:pt x="281467" y="94361"/>
                </a:moveTo>
                <a:lnTo>
                  <a:pt x="261518" y="94361"/>
                </a:lnTo>
                <a:lnTo>
                  <a:pt x="262699" y="96405"/>
                </a:lnTo>
                <a:lnTo>
                  <a:pt x="263179" y="98171"/>
                </a:lnTo>
                <a:lnTo>
                  <a:pt x="263283" y="103924"/>
                </a:lnTo>
                <a:lnTo>
                  <a:pt x="261785" y="106667"/>
                </a:lnTo>
                <a:lnTo>
                  <a:pt x="255816" y="111353"/>
                </a:lnTo>
                <a:lnTo>
                  <a:pt x="251333" y="112522"/>
                </a:lnTo>
                <a:lnTo>
                  <a:pt x="280363" y="112522"/>
                </a:lnTo>
                <a:lnTo>
                  <a:pt x="280695" y="111988"/>
                </a:lnTo>
                <a:lnTo>
                  <a:pt x="282015" y="107645"/>
                </a:lnTo>
                <a:lnTo>
                  <a:pt x="281977" y="95427"/>
                </a:lnTo>
                <a:lnTo>
                  <a:pt x="281467" y="94361"/>
                </a:lnTo>
                <a:close/>
              </a:path>
              <a:path w="582929" h="131445">
                <a:moveTo>
                  <a:pt x="270101" y="81851"/>
                </a:moveTo>
                <a:lnTo>
                  <a:pt x="243446" y="81851"/>
                </a:lnTo>
                <a:lnTo>
                  <a:pt x="247370" y="84124"/>
                </a:lnTo>
                <a:lnTo>
                  <a:pt x="257162" y="93599"/>
                </a:lnTo>
                <a:lnTo>
                  <a:pt x="260248" y="95427"/>
                </a:lnTo>
                <a:lnTo>
                  <a:pt x="261518" y="94361"/>
                </a:lnTo>
                <a:lnTo>
                  <a:pt x="281467" y="94361"/>
                </a:lnTo>
                <a:lnTo>
                  <a:pt x="279247" y="89712"/>
                </a:lnTo>
                <a:lnTo>
                  <a:pt x="270101" y="81851"/>
                </a:lnTo>
                <a:close/>
              </a:path>
              <a:path w="582929" h="131445">
                <a:moveTo>
                  <a:pt x="257263" y="37503"/>
                </a:moveTo>
                <a:lnTo>
                  <a:pt x="247269" y="37503"/>
                </a:lnTo>
                <a:lnTo>
                  <a:pt x="239509" y="39903"/>
                </a:lnTo>
                <a:lnTo>
                  <a:pt x="228434" y="49466"/>
                </a:lnTo>
                <a:lnTo>
                  <a:pt x="225678" y="55232"/>
                </a:lnTo>
                <a:lnTo>
                  <a:pt x="225678" y="65786"/>
                </a:lnTo>
                <a:lnTo>
                  <a:pt x="226923" y="69151"/>
                </a:lnTo>
                <a:lnTo>
                  <a:pt x="231914" y="75018"/>
                </a:lnTo>
                <a:lnTo>
                  <a:pt x="235610" y="78333"/>
                </a:lnTo>
                <a:lnTo>
                  <a:pt x="240512" y="82041"/>
                </a:lnTo>
                <a:lnTo>
                  <a:pt x="243446" y="81851"/>
                </a:lnTo>
                <a:lnTo>
                  <a:pt x="270101" y="81851"/>
                </a:lnTo>
                <a:lnTo>
                  <a:pt x="269938" y="81711"/>
                </a:lnTo>
                <a:lnTo>
                  <a:pt x="264020" y="77800"/>
                </a:lnTo>
                <a:lnTo>
                  <a:pt x="250888" y="70370"/>
                </a:lnTo>
                <a:lnTo>
                  <a:pt x="247903" y="68567"/>
                </a:lnTo>
                <a:lnTo>
                  <a:pt x="245262" y="66421"/>
                </a:lnTo>
                <a:lnTo>
                  <a:pt x="244475" y="64909"/>
                </a:lnTo>
                <a:lnTo>
                  <a:pt x="244475" y="61480"/>
                </a:lnTo>
                <a:lnTo>
                  <a:pt x="245579" y="59918"/>
                </a:lnTo>
                <a:lnTo>
                  <a:pt x="249986" y="56997"/>
                </a:lnTo>
                <a:lnTo>
                  <a:pt x="253047" y="56261"/>
                </a:lnTo>
                <a:lnTo>
                  <a:pt x="290870" y="56261"/>
                </a:lnTo>
                <a:lnTo>
                  <a:pt x="288315" y="50444"/>
                </a:lnTo>
                <a:lnTo>
                  <a:pt x="282536" y="45275"/>
                </a:lnTo>
                <a:lnTo>
                  <a:pt x="277700" y="41875"/>
                </a:lnTo>
                <a:lnTo>
                  <a:pt x="271876" y="39446"/>
                </a:lnTo>
                <a:lnTo>
                  <a:pt x="265065" y="37988"/>
                </a:lnTo>
                <a:lnTo>
                  <a:pt x="257263" y="37503"/>
                </a:lnTo>
                <a:close/>
              </a:path>
              <a:path w="582929" h="131445">
                <a:moveTo>
                  <a:pt x="290870" y="56261"/>
                </a:moveTo>
                <a:lnTo>
                  <a:pt x="261861" y="56261"/>
                </a:lnTo>
                <a:lnTo>
                  <a:pt x="265658" y="57086"/>
                </a:lnTo>
                <a:lnTo>
                  <a:pt x="271043" y="60413"/>
                </a:lnTo>
                <a:lnTo>
                  <a:pt x="272491" y="62712"/>
                </a:lnTo>
                <a:lnTo>
                  <a:pt x="272681" y="65633"/>
                </a:lnTo>
                <a:lnTo>
                  <a:pt x="291490" y="65633"/>
                </a:lnTo>
                <a:lnTo>
                  <a:pt x="291299" y="57238"/>
                </a:lnTo>
                <a:lnTo>
                  <a:pt x="290870" y="56261"/>
                </a:lnTo>
                <a:close/>
              </a:path>
              <a:path w="582929" h="131445">
                <a:moveTo>
                  <a:pt x="338505" y="37503"/>
                </a:moveTo>
                <a:lnTo>
                  <a:pt x="291490" y="37503"/>
                </a:lnTo>
                <a:lnTo>
                  <a:pt x="291490" y="56261"/>
                </a:lnTo>
                <a:lnTo>
                  <a:pt x="338505" y="56261"/>
                </a:lnTo>
                <a:lnTo>
                  <a:pt x="338505" y="37503"/>
                </a:lnTo>
                <a:close/>
              </a:path>
              <a:path w="582929" h="131445">
                <a:moveTo>
                  <a:pt x="329107" y="0"/>
                </a:moveTo>
                <a:lnTo>
                  <a:pt x="306768" y="12153"/>
                </a:lnTo>
                <a:lnTo>
                  <a:pt x="300901" y="37503"/>
                </a:lnTo>
                <a:lnTo>
                  <a:pt x="319697" y="37503"/>
                </a:lnTo>
                <a:lnTo>
                  <a:pt x="329107" y="0"/>
                </a:lnTo>
                <a:close/>
              </a:path>
              <a:path w="582929" h="131445">
                <a:moveTo>
                  <a:pt x="394919" y="37503"/>
                </a:moveTo>
                <a:lnTo>
                  <a:pt x="357898" y="51714"/>
                </a:lnTo>
                <a:lnTo>
                  <a:pt x="340855" y="95237"/>
                </a:lnTo>
                <a:lnTo>
                  <a:pt x="340855" y="102362"/>
                </a:lnTo>
                <a:lnTo>
                  <a:pt x="373672" y="131279"/>
                </a:lnTo>
                <a:lnTo>
                  <a:pt x="381406" y="131279"/>
                </a:lnTo>
                <a:lnTo>
                  <a:pt x="419606" y="115527"/>
                </a:lnTo>
                <a:lnTo>
                  <a:pt x="422106" y="112522"/>
                </a:lnTo>
                <a:lnTo>
                  <a:pt x="375526" y="112522"/>
                </a:lnTo>
                <a:lnTo>
                  <a:pt x="370192" y="110769"/>
                </a:lnTo>
                <a:lnTo>
                  <a:pt x="361772" y="103733"/>
                </a:lnTo>
                <a:lnTo>
                  <a:pt x="359664" y="98602"/>
                </a:lnTo>
                <a:lnTo>
                  <a:pt x="359664" y="88150"/>
                </a:lnTo>
                <a:lnTo>
                  <a:pt x="384365" y="57162"/>
                </a:lnTo>
                <a:lnTo>
                  <a:pt x="388848" y="56261"/>
                </a:lnTo>
                <a:lnTo>
                  <a:pt x="430378" y="56261"/>
                </a:lnTo>
                <a:lnTo>
                  <a:pt x="428687" y="53117"/>
                </a:lnTo>
                <a:lnTo>
                  <a:pt x="423862" y="47612"/>
                </a:lnTo>
                <a:lnTo>
                  <a:pt x="417923" y="43187"/>
                </a:lnTo>
                <a:lnTo>
                  <a:pt x="411119" y="40028"/>
                </a:lnTo>
                <a:lnTo>
                  <a:pt x="403451" y="38134"/>
                </a:lnTo>
                <a:lnTo>
                  <a:pt x="394919" y="37503"/>
                </a:lnTo>
                <a:close/>
              </a:path>
              <a:path w="582929" h="131445">
                <a:moveTo>
                  <a:pt x="473824" y="37503"/>
                </a:moveTo>
                <a:lnTo>
                  <a:pt x="454723" y="37503"/>
                </a:lnTo>
                <a:lnTo>
                  <a:pt x="434886" y="131279"/>
                </a:lnTo>
                <a:lnTo>
                  <a:pt x="453986" y="131279"/>
                </a:lnTo>
                <a:lnTo>
                  <a:pt x="462953" y="88938"/>
                </a:lnTo>
                <a:lnTo>
                  <a:pt x="464908" y="80822"/>
                </a:lnTo>
                <a:lnTo>
                  <a:pt x="491591" y="56261"/>
                </a:lnTo>
                <a:lnTo>
                  <a:pt x="582536" y="56261"/>
                </a:lnTo>
                <a:lnTo>
                  <a:pt x="582536" y="55524"/>
                </a:lnTo>
                <a:lnTo>
                  <a:pt x="470001" y="55524"/>
                </a:lnTo>
                <a:lnTo>
                  <a:pt x="473824" y="37503"/>
                </a:lnTo>
                <a:close/>
              </a:path>
              <a:path w="582929" h="131445">
                <a:moveTo>
                  <a:pt x="547230" y="56261"/>
                </a:moveTo>
                <a:lnTo>
                  <a:pt x="498944" y="56261"/>
                </a:lnTo>
                <a:lnTo>
                  <a:pt x="501345" y="57111"/>
                </a:lnTo>
                <a:lnTo>
                  <a:pt x="505066" y="60528"/>
                </a:lnTo>
                <a:lnTo>
                  <a:pt x="508736" y="62750"/>
                </a:lnTo>
                <a:lnTo>
                  <a:pt x="514223" y="65493"/>
                </a:lnTo>
                <a:lnTo>
                  <a:pt x="508736" y="67157"/>
                </a:lnTo>
                <a:lnTo>
                  <a:pt x="505548" y="69938"/>
                </a:lnTo>
                <a:lnTo>
                  <a:pt x="504397" y="75018"/>
                </a:lnTo>
                <a:lnTo>
                  <a:pt x="491299" y="131279"/>
                </a:lnTo>
                <a:lnTo>
                  <a:pt x="510400" y="131279"/>
                </a:lnTo>
                <a:lnTo>
                  <a:pt x="519950" y="86448"/>
                </a:lnTo>
                <a:lnTo>
                  <a:pt x="521906" y="78536"/>
                </a:lnTo>
                <a:lnTo>
                  <a:pt x="524217" y="72694"/>
                </a:lnTo>
                <a:lnTo>
                  <a:pt x="529501" y="65176"/>
                </a:lnTo>
                <a:lnTo>
                  <a:pt x="533171" y="62115"/>
                </a:lnTo>
                <a:lnTo>
                  <a:pt x="542582" y="57429"/>
                </a:lnTo>
                <a:lnTo>
                  <a:pt x="547230" y="56261"/>
                </a:lnTo>
                <a:close/>
              </a:path>
              <a:path w="582929" h="131445">
                <a:moveTo>
                  <a:pt x="582536" y="56261"/>
                </a:moveTo>
                <a:lnTo>
                  <a:pt x="555167" y="56261"/>
                </a:lnTo>
                <a:lnTo>
                  <a:pt x="557758" y="57061"/>
                </a:lnTo>
                <a:lnTo>
                  <a:pt x="561479" y="60286"/>
                </a:lnTo>
                <a:lnTo>
                  <a:pt x="565150" y="62458"/>
                </a:lnTo>
                <a:lnTo>
                  <a:pt x="570636" y="65201"/>
                </a:lnTo>
                <a:lnTo>
                  <a:pt x="565150" y="67157"/>
                </a:lnTo>
                <a:lnTo>
                  <a:pt x="561873" y="70421"/>
                </a:lnTo>
                <a:lnTo>
                  <a:pt x="547712" y="131279"/>
                </a:lnTo>
                <a:lnTo>
                  <a:pt x="566826" y="131279"/>
                </a:lnTo>
                <a:lnTo>
                  <a:pt x="581711" y="65786"/>
                </a:lnTo>
                <a:lnTo>
                  <a:pt x="581833" y="65176"/>
                </a:lnTo>
                <a:lnTo>
                  <a:pt x="582511" y="60863"/>
                </a:lnTo>
                <a:lnTo>
                  <a:pt x="582536" y="56261"/>
                </a:lnTo>
                <a:close/>
              </a:path>
              <a:path w="582929" h="131445">
                <a:moveTo>
                  <a:pt x="430378" y="56261"/>
                </a:moveTo>
                <a:lnTo>
                  <a:pt x="400215" y="56261"/>
                </a:lnTo>
                <a:lnTo>
                  <a:pt x="405549" y="58064"/>
                </a:lnTo>
                <a:lnTo>
                  <a:pt x="413969" y="65290"/>
                </a:lnTo>
                <a:lnTo>
                  <a:pt x="416077" y="70332"/>
                </a:lnTo>
                <a:lnTo>
                  <a:pt x="416077" y="80873"/>
                </a:lnTo>
                <a:lnTo>
                  <a:pt x="388658" y="111988"/>
                </a:lnTo>
                <a:lnTo>
                  <a:pt x="385330" y="112522"/>
                </a:lnTo>
                <a:lnTo>
                  <a:pt x="422106" y="112522"/>
                </a:lnTo>
                <a:lnTo>
                  <a:pt x="434886" y="75018"/>
                </a:lnTo>
                <a:lnTo>
                  <a:pt x="434197" y="66820"/>
                </a:lnTo>
                <a:lnTo>
                  <a:pt x="432131" y="59520"/>
                </a:lnTo>
                <a:lnTo>
                  <a:pt x="430378" y="56261"/>
                </a:lnTo>
                <a:close/>
              </a:path>
              <a:path w="582929" h="131445">
                <a:moveTo>
                  <a:pt x="508292" y="37503"/>
                </a:moveTo>
                <a:lnTo>
                  <a:pt x="496646" y="37503"/>
                </a:lnTo>
                <a:lnTo>
                  <a:pt x="491375" y="38798"/>
                </a:lnTo>
                <a:lnTo>
                  <a:pt x="481685" y="43980"/>
                </a:lnTo>
                <a:lnTo>
                  <a:pt x="476173" y="48691"/>
                </a:lnTo>
                <a:lnTo>
                  <a:pt x="470001" y="55524"/>
                </a:lnTo>
                <a:lnTo>
                  <a:pt x="582536" y="55524"/>
                </a:lnTo>
                <a:lnTo>
                  <a:pt x="582536" y="54800"/>
                </a:lnTo>
                <a:lnTo>
                  <a:pt x="525386" y="54800"/>
                </a:lnTo>
                <a:lnTo>
                  <a:pt x="524116" y="49428"/>
                </a:lnTo>
                <a:lnTo>
                  <a:pt x="521449" y="45199"/>
                </a:lnTo>
                <a:lnTo>
                  <a:pt x="513321" y="39039"/>
                </a:lnTo>
                <a:lnTo>
                  <a:pt x="508292" y="37503"/>
                </a:lnTo>
                <a:close/>
              </a:path>
              <a:path w="582929" h="131445">
                <a:moveTo>
                  <a:pt x="566280" y="37503"/>
                </a:moveTo>
                <a:lnTo>
                  <a:pt x="552170" y="37503"/>
                </a:lnTo>
                <a:lnTo>
                  <a:pt x="546442" y="38950"/>
                </a:lnTo>
                <a:lnTo>
                  <a:pt x="535470" y="44703"/>
                </a:lnTo>
                <a:lnTo>
                  <a:pt x="530288" y="49034"/>
                </a:lnTo>
                <a:lnTo>
                  <a:pt x="525386" y="54800"/>
                </a:lnTo>
                <a:lnTo>
                  <a:pt x="582536" y="54800"/>
                </a:lnTo>
                <a:lnTo>
                  <a:pt x="582536" y="51422"/>
                </a:lnTo>
                <a:lnTo>
                  <a:pt x="580504" y="46418"/>
                </a:lnTo>
                <a:lnTo>
                  <a:pt x="572376" y="39293"/>
                </a:lnTo>
                <a:lnTo>
                  <a:pt x="566280" y="375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312366" y="3574257"/>
            <a:ext cx="940866" cy="16879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" name="object 27"/>
          <p:cNvGrpSpPr/>
          <p:nvPr/>
        </p:nvGrpSpPr>
        <p:grpSpPr>
          <a:xfrm>
            <a:off x="6190420" y="3827445"/>
            <a:ext cx="1203960" cy="337820"/>
            <a:chOff x="6190420" y="3827445"/>
            <a:chExt cx="1203960" cy="337820"/>
          </a:xfrm>
        </p:grpSpPr>
        <p:sp>
          <p:nvSpPr>
            <p:cNvPr id="28" name="object 28"/>
            <p:cNvSpPr/>
            <p:nvPr/>
          </p:nvSpPr>
          <p:spPr>
            <a:xfrm>
              <a:off x="6406688" y="3827445"/>
              <a:ext cx="777201" cy="13129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190420" y="3996240"/>
              <a:ext cx="1203566" cy="16879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9469" y="492590"/>
            <a:ext cx="4130675" cy="688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Sqoop:</a:t>
            </a:r>
            <a:r>
              <a:rPr spc="-50" dirty="0"/>
              <a:t> </a:t>
            </a:r>
            <a:r>
              <a:rPr spc="-35"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9954" y="1615270"/>
            <a:ext cx="7750175" cy="31635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1790" marR="155575" indent="-339725">
              <a:lnSpc>
                <a:spcPct val="101400"/>
              </a:lnSpc>
              <a:spcBef>
                <a:spcPts val="95"/>
              </a:spcBef>
              <a:buChar char="•"/>
              <a:tabLst>
                <a:tab pos="352425" algn="l"/>
              </a:tabLst>
            </a:pPr>
            <a:r>
              <a:rPr sz="1950" spc="10" dirty="0">
                <a:latin typeface="Courier New"/>
                <a:cs typeface="Courier New"/>
              </a:rPr>
              <a:t>JDBC-based interface (MySQL, Oracle, PostgreSQL,  etc…)</a:t>
            </a:r>
            <a:endParaRPr sz="1950">
              <a:latin typeface="Courier New"/>
              <a:cs typeface="Courier New"/>
            </a:endParaRPr>
          </a:p>
          <a:p>
            <a:pPr marL="351790" indent="-339725">
              <a:lnSpc>
                <a:spcPct val="100000"/>
              </a:lnSpc>
              <a:spcBef>
                <a:spcPts val="505"/>
              </a:spcBef>
              <a:buChar char="•"/>
              <a:tabLst>
                <a:tab pos="352425" algn="l"/>
              </a:tabLst>
            </a:pPr>
            <a:r>
              <a:rPr sz="1950" spc="10" dirty="0">
                <a:latin typeface="Courier New"/>
                <a:cs typeface="Courier New"/>
              </a:rPr>
              <a:t>Automatic datatype</a:t>
            </a:r>
            <a:r>
              <a:rPr sz="1950" spc="15" dirty="0">
                <a:latin typeface="Courier New"/>
                <a:cs typeface="Courier New"/>
              </a:rPr>
              <a:t> </a:t>
            </a:r>
            <a:r>
              <a:rPr sz="1950" spc="10" dirty="0">
                <a:latin typeface="Courier New"/>
                <a:cs typeface="Courier New"/>
              </a:rPr>
              <a:t>generation</a:t>
            </a:r>
            <a:endParaRPr sz="1950">
              <a:latin typeface="Courier New"/>
              <a:cs typeface="Courier New"/>
            </a:endParaRPr>
          </a:p>
          <a:p>
            <a:pPr marL="747395" lvl="1" indent="-283210">
              <a:lnSpc>
                <a:spcPct val="100000"/>
              </a:lnSpc>
              <a:spcBef>
                <a:spcPts val="530"/>
              </a:spcBef>
              <a:buChar char="–"/>
              <a:tabLst>
                <a:tab pos="747395" algn="l"/>
                <a:tab pos="748030" algn="l"/>
              </a:tabLst>
            </a:pPr>
            <a:r>
              <a:rPr sz="1950" spc="114" dirty="0">
                <a:latin typeface="Trebuchet MS"/>
                <a:cs typeface="Trebuchet MS"/>
              </a:rPr>
              <a:t>Reads </a:t>
            </a:r>
            <a:r>
              <a:rPr sz="1950" spc="120" dirty="0">
                <a:latin typeface="Trebuchet MS"/>
                <a:cs typeface="Trebuchet MS"/>
              </a:rPr>
              <a:t>column </a:t>
            </a:r>
            <a:r>
              <a:rPr sz="1950" spc="80" dirty="0">
                <a:latin typeface="Trebuchet MS"/>
                <a:cs typeface="Trebuchet MS"/>
              </a:rPr>
              <a:t>info </a:t>
            </a:r>
            <a:r>
              <a:rPr sz="1950" spc="110" dirty="0">
                <a:latin typeface="Trebuchet MS"/>
                <a:cs typeface="Trebuchet MS"/>
              </a:rPr>
              <a:t>from </a:t>
            </a:r>
            <a:r>
              <a:rPr sz="1950" spc="40" dirty="0">
                <a:latin typeface="Trebuchet MS"/>
                <a:cs typeface="Trebuchet MS"/>
              </a:rPr>
              <a:t>table </a:t>
            </a:r>
            <a:r>
              <a:rPr sz="1950" spc="125" dirty="0">
                <a:latin typeface="Trebuchet MS"/>
                <a:cs typeface="Trebuchet MS"/>
              </a:rPr>
              <a:t>and </a:t>
            </a:r>
            <a:r>
              <a:rPr sz="1950" spc="90" dirty="0">
                <a:latin typeface="Trebuchet MS"/>
                <a:cs typeface="Trebuchet MS"/>
              </a:rPr>
              <a:t>generates </a:t>
            </a:r>
            <a:r>
              <a:rPr sz="1950" spc="-35" dirty="0">
                <a:latin typeface="Trebuchet MS"/>
                <a:cs typeface="Trebuchet MS"/>
              </a:rPr>
              <a:t>Java</a:t>
            </a:r>
            <a:r>
              <a:rPr sz="1950" spc="-385" dirty="0">
                <a:latin typeface="Trebuchet MS"/>
                <a:cs typeface="Trebuchet MS"/>
              </a:rPr>
              <a:t> </a:t>
            </a:r>
            <a:r>
              <a:rPr sz="1950" spc="110" dirty="0">
                <a:latin typeface="Trebuchet MS"/>
                <a:cs typeface="Trebuchet MS"/>
              </a:rPr>
              <a:t>classes</a:t>
            </a:r>
            <a:endParaRPr sz="1950">
              <a:latin typeface="Trebuchet MS"/>
              <a:cs typeface="Trebuchet MS"/>
            </a:endParaRPr>
          </a:p>
          <a:p>
            <a:pPr marL="747395" lvl="1" indent="-283210">
              <a:lnSpc>
                <a:spcPct val="100000"/>
              </a:lnSpc>
              <a:spcBef>
                <a:spcPts val="530"/>
              </a:spcBef>
              <a:buChar char="–"/>
              <a:tabLst>
                <a:tab pos="747395" algn="l"/>
                <a:tab pos="748030" algn="l"/>
              </a:tabLst>
            </a:pPr>
            <a:r>
              <a:rPr sz="1950" spc="140" dirty="0">
                <a:latin typeface="Trebuchet MS"/>
                <a:cs typeface="Trebuchet MS"/>
              </a:rPr>
              <a:t>Can </a:t>
            </a:r>
            <a:r>
              <a:rPr sz="1950" spc="95" dirty="0">
                <a:latin typeface="Trebuchet MS"/>
                <a:cs typeface="Trebuchet MS"/>
              </a:rPr>
              <a:t>be </a:t>
            </a:r>
            <a:r>
              <a:rPr sz="1950" spc="140" dirty="0">
                <a:latin typeface="Trebuchet MS"/>
                <a:cs typeface="Trebuchet MS"/>
              </a:rPr>
              <a:t>used </a:t>
            </a:r>
            <a:r>
              <a:rPr sz="1950" spc="85" dirty="0">
                <a:latin typeface="Trebuchet MS"/>
                <a:cs typeface="Trebuchet MS"/>
              </a:rPr>
              <a:t>in </a:t>
            </a:r>
            <a:r>
              <a:rPr sz="1950" spc="60" dirty="0">
                <a:latin typeface="Trebuchet MS"/>
                <a:cs typeface="Trebuchet MS"/>
              </a:rPr>
              <a:t>further </a:t>
            </a:r>
            <a:r>
              <a:rPr sz="1950" spc="114" dirty="0">
                <a:latin typeface="Trebuchet MS"/>
                <a:cs typeface="Trebuchet MS"/>
              </a:rPr>
              <a:t>MapReduce </a:t>
            </a:r>
            <a:r>
              <a:rPr sz="1950" spc="125" dirty="0">
                <a:latin typeface="Trebuchet MS"/>
                <a:cs typeface="Trebuchet MS"/>
              </a:rPr>
              <a:t>processing</a:t>
            </a:r>
            <a:r>
              <a:rPr sz="1950" spc="-365" dirty="0">
                <a:latin typeface="Trebuchet MS"/>
                <a:cs typeface="Trebuchet MS"/>
              </a:rPr>
              <a:t> </a:t>
            </a:r>
            <a:r>
              <a:rPr sz="1950" spc="145" dirty="0">
                <a:latin typeface="Trebuchet MS"/>
                <a:cs typeface="Trebuchet MS"/>
              </a:rPr>
              <a:t>passes</a:t>
            </a:r>
            <a:endParaRPr sz="1950">
              <a:latin typeface="Trebuchet MS"/>
              <a:cs typeface="Trebuchet MS"/>
            </a:endParaRPr>
          </a:p>
          <a:p>
            <a:pPr marL="351790" indent="-339725">
              <a:lnSpc>
                <a:spcPct val="100000"/>
              </a:lnSpc>
              <a:spcBef>
                <a:spcPts val="430"/>
              </a:spcBef>
              <a:buChar char="•"/>
              <a:tabLst>
                <a:tab pos="352425" algn="l"/>
              </a:tabLst>
            </a:pPr>
            <a:r>
              <a:rPr sz="1950" spc="10" dirty="0">
                <a:latin typeface="Courier New"/>
                <a:cs typeface="Courier New"/>
              </a:rPr>
              <a:t>Uses MapReduce to read tables from</a:t>
            </a:r>
            <a:r>
              <a:rPr sz="1950" spc="40" dirty="0">
                <a:latin typeface="Courier New"/>
                <a:cs typeface="Courier New"/>
              </a:rPr>
              <a:t> </a:t>
            </a:r>
            <a:r>
              <a:rPr sz="1950" spc="10" dirty="0">
                <a:latin typeface="Courier New"/>
                <a:cs typeface="Courier New"/>
              </a:rPr>
              <a:t>database</a:t>
            </a:r>
            <a:endParaRPr sz="1950">
              <a:latin typeface="Courier New"/>
              <a:cs typeface="Courier New"/>
            </a:endParaRPr>
          </a:p>
          <a:p>
            <a:pPr marL="747395" lvl="1" indent="-283210">
              <a:lnSpc>
                <a:spcPct val="100000"/>
              </a:lnSpc>
              <a:spcBef>
                <a:spcPts val="525"/>
              </a:spcBef>
              <a:buChar char="–"/>
              <a:tabLst>
                <a:tab pos="747395" algn="l"/>
                <a:tab pos="748030" algn="l"/>
              </a:tabLst>
            </a:pPr>
            <a:r>
              <a:rPr sz="1950" spc="140" dirty="0">
                <a:latin typeface="Trebuchet MS"/>
                <a:cs typeface="Trebuchet MS"/>
              </a:rPr>
              <a:t>Can </a:t>
            </a:r>
            <a:r>
              <a:rPr sz="1950" spc="50" dirty="0">
                <a:latin typeface="Trebuchet MS"/>
                <a:cs typeface="Trebuchet MS"/>
              </a:rPr>
              <a:t>select </a:t>
            </a:r>
            <a:r>
              <a:rPr sz="1950" spc="75" dirty="0">
                <a:latin typeface="Trebuchet MS"/>
                <a:cs typeface="Trebuchet MS"/>
              </a:rPr>
              <a:t>individual </a:t>
            </a:r>
            <a:r>
              <a:rPr sz="1950" spc="40" dirty="0">
                <a:latin typeface="Trebuchet MS"/>
                <a:cs typeface="Trebuchet MS"/>
              </a:rPr>
              <a:t>table </a:t>
            </a:r>
            <a:r>
              <a:rPr sz="1950" spc="45" dirty="0">
                <a:latin typeface="Trebuchet MS"/>
                <a:cs typeface="Trebuchet MS"/>
              </a:rPr>
              <a:t>(or </a:t>
            </a:r>
            <a:r>
              <a:rPr sz="1950" spc="125" dirty="0">
                <a:latin typeface="Trebuchet MS"/>
                <a:cs typeface="Trebuchet MS"/>
              </a:rPr>
              <a:t>subset </a:t>
            </a:r>
            <a:r>
              <a:rPr sz="1950" spc="85" dirty="0">
                <a:latin typeface="Trebuchet MS"/>
                <a:cs typeface="Trebuchet MS"/>
              </a:rPr>
              <a:t>of</a:t>
            </a:r>
            <a:r>
              <a:rPr sz="1950" spc="-229" dirty="0">
                <a:latin typeface="Trebuchet MS"/>
                <a:cs typeface="Trebuchet MS"/>
              </a:rPr>
              <a:t> </a:t>
            </a:r>
            <a:r>
              <a:rPr sz="1950" spc="105" dirty="0">
                <a:latin typeface="Trebuchet MS"/>
                <a:cs typeface="Trebuchet MS"/>
              </a:rPr>
              <a:t>columns)</a:t>
            </a:r>
            <a:endParaRPr sz="1950">
              <a:latin typeface="Trebuchet MS"/>
              <a:cs typeface="Trebuchet MS"/>
            </a:endParaRPr>
          </a:p>
          <a:p>
            <a:pPr marL="747395" lvl="1" indent="-283210">
              <a:lnSpc>
                <a:spcPct val="100000"/>
              </a:lnSpc>
              <a:spcBef>
                <a:spcPts val="530"/>
              </a:spcBef>
              <a:buChar char="–"/>
              <a:tabLst>
                <a:tab pos="747395" algn="l"/>
                <a:tab pos="748030" algn="l"/>
              </a:tabLst>
            </a:pPr>
            <a:r>
              <a:rPr sz="1950" spc="140" dirty="0">
                <a:latin typeface="Trebuchet MS"/>
                <a:cs typeface="Trebuchet MS"/>
              </a:rPr>
              <a:t>Can </a:t>
            </a:r>
            <a:r>
              <a:rPr sz="1950" spc="75" dirty="0">
                <a:latin typeface="Trebuchet MS"/>
                <a:cs typeface="Trebuchet MS"/>
              </a:rPr>
              <a:t>read </a:t>
            </a:r>
            <a:r>
              <a:rPr sz="1950" spc="15" dirty="0">
                <a:latin typeface="Trebuchet MS"/>
                <a:cs typeface="Trebuchet MS"/>
              </a:rPr>
              <a:t>all </a:t>
            </a:r>
            <a:r>
              <a:rPr sz="1950" spc="70" dirty="0">
                <a:latin typeface="Trebuchet MS"/>
                <a:cs typeface="Trebuchet MS"/>
              </a:rPr>
              <a:t>tables </a:t>
            </a:r>
            <a:r>
              <a:rPr sz="1950" spc="85" dirty="0">
                <a:latin typeface="Trebuchet MS"/>
                <a:cs typeface="Trebuchet MS"/>
              </a:rPr>
              <a:t>in</a:t>
            </a:r>
            <a:r>
              <a:rPr sz="1950" spc="-135" dirty="0">
                <a:latin typeface="Trebuchet MS"/>
                <a:cs typeface="Trebuchet MS"/>
              </a:rPr>
              <a:t> </a:t>
            </a:r>
            <a:r>
              <a:rPr sz="1950" spc="85" dirty="0">
                <a:latin typeface="Trebuchet MS"/>
                <a:cs typeface="Trebuchet MS"/>
              </a:rPr>
              <a:t>database</a:t>
            </a:r>
            <a:endParaRPr sz="1950">
              <a:latin typeface="Trebuchet MS"/>
              <a:cs typeface="Trebuchet MS"/>
            </a:endParaRPr>
          </a:p>
          <a:p>
            <a:pPr marL="351790" indent="-339725">
              <a:lnSpc>
                <a:spcPct val="100000"/>
              </a:lnSpc>
              <a:spcBef>
                <a:spcPts val="530"/>
              </a:spcBef>
              <a:buChar char="•"/>
              <a:tabLst>
                <a:tab pos="352425" algn="l"/>
              </a:tabLst>
            </a:pPr>
            <a:r>
              <a:rPr sz="1950" spc="10" dirty="0">
                <a:latin typeface="Courier New"/>
                <a:cs typeface="Courier New"/>
              </a:rPr>
              <a:t>Supports most JDBC standard types and null</a:t>
            </a:r>
            <a:r>
              <a:rPr sz="1950" spc="55" dirty="0">
                <a:latin typeface="Courier New"/>
                <a:cs typeface="Courier New"/>
              </a:rPr>
              <a:t> </a:t>
            </a:r>
            <a:r>
              <a:rPr sz="1950" spc="10" dirty="0">
                <a:latin typeface="Courier New"/>
                <a:cs typeface="Courier New"/>
              </a:rPr>
              <a:t>values</a:t>
            </a:r>
            <a:endParaRPr sz="19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5770" y="492590"/>
            <a:ext cx="3557904" cy="688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Example</a:t>
            </a:r>
            <a:r>
              <a:rPr spc="-45" dirty="0"/>
              <a:t> </a:t>
            </a:r>
            <a:r>
              <a:rPr spc="60" dirty="0"/>
              <a:t>input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9113" y="1943871"/>
            <a:ext cx="2768600" cy="7645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1550"/>
              </a:lnSpc>
              <a:spcBef>
                <a:spcPts val="135"/>
              </a:spcBef>
            </a:pPr>
            <a:r>
              <a:rPr sz="1350" b="1" spc="15" dirty="0">
                <a:latin typeface="Courier New"/>
                <a:cs typeface="Courier New"/>
              </a:rPr>
              <a:t>mysql&gt; use</a:t>
            </a:r>
            <a:r>
              <a:rPr sz="1350" b="1" spc="-55" dirty="0">
                <a:latin typeface="Courier New"/>
                <a:cs typeface="Courier New"/>
              </a:rPr>
              <a:t> </a:t>
            </a:r>
            <a:r>
              <a:rPr sz="1350" b="1" spc="15" dirty="0">
                <a:latin typeface="Courier New"/>
                <a:cs typeface="Courier New"/>
              </a:rPr>
              <a:t>corp;</a:t>
            </a:r>
            <a:endParaRPr sz="1350">
              <a:latin typeface="Courier New"/>
              <a:cs typeface="Courier New"/>
            </a:endParaRPr>
          </a:p>
          <a:p>
            <a:pPr marL="12700">
              <a:lnSpc>
                <a:spcPts val="1550"/>
              </a:lnSpc>
            </a:pPr>
            <a:r>
              <a:rPr sz="1350" b="1" spc="15" dirty="0">
                <a:latin typeface="Courier New"/>
                <a:cs typeface="Courier New"/>
              </a:rPr>
              <a:t>Database</a:t>
            </a:r>
            <a:r>
              <a:rPr sz="1350" b="1" spc="-65" dirty="0">
                <a:latin typeface="Courier New"/>
                <a:cs typeface="Courier New"/>
              </a:rPr>
              <a:t> </a:t>
            </a:r>
            <a:r>
              <a:rPr sz="1350" b="1" spc="15" dirty="0">
                <a:latin typeface="Courier New"/>
                <a:cs typeface="Courier New"/>
              </a:rPr>
              <a:t>changed</a:t>
            </a:r>
            <a:endParaRPr sz="13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1350" b="1" spc="15" dirty="0">
                <a:latin typeface="Courier New"/>
                <a:cs typeface="Courier New"/>
              </a:rPr>
              <a:t>mysql&gt; describe</a:t>
            </a:r>
            <a:r>
              <a:rPr sz="1350" b="1" spc="-40" dirty="0">
                <a:latin typeface="Courier New"/>
                <a:cs typeface="Courier New"/>
              </a:rPr>
              <a:t> </a:t>
            </a:r>
            <a:r>
              <a:rPr sz="1350" b="1" spc="15" dirty="0">
                <a:latin typeface="Courier New"/>
                <a:cs typeface="Courier New"/>
              </a:rPr>
              <a:t>employees;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9120" y="2617665"/>
            <a:ext cx="7199630" cy="236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b="1" spc="15" dirty="0">
                <a:latin typeface="Courier New"/>
                <a:cs typeface="Courier New"/>
              </a:rPr>
              <a:t>+------------+-------------+------+-----+---------+----------------+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9120" y="2768402"/>
            <a:ext cx="763905" cy="236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b="1" spc="20" dirty="0">
                <a:latin typeface="Courier New"/>
                <a:cs typeface="Courier New"/>
              </a:rPr>
              <a:t>|</a:t>
            </a:r>
            <a:r>
              <a:rPr sz="1350" b="1" spc="-65" dirty="0">
                <a:latin typeface="Courier New"/>
                <a:cs typeface="Courier New"/>
              </a:rPr>
              <a:t> </a:t>
            </a:r>
            <a:r>
              <a:rPr sz="1350" b="1" spc="15" dirty="0">
                <a:latin typeface="Courier New"/>
                <a:cs typeface="Courier New"/>
              </a:rPr>
              <a:t>Field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40728" y="2768402"/>
            <a:ext cx="5828665" cy="236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489710" algn="l"/>
                <a:tab pos="5709920" algn="l"/>
              </a:tabLst>
            </a:pPr>
            <a:r>
              <a:rPr sz="1350" b="1" spc="20" dirty="0">
                <a:latin typeface="Courier New"/>
                <a:cs typeface="Courier New"/>
              </a:rPr>
              <a:t>| </a:t>
            </a:r>
            <a:r>
              <a:rPr sz="1350" b="1" spc="15" dirty="0">
                <a:latin typeface="Courier New"/>
                <a:cs typeface="Courier New"/>
              </a:rPr>
              <a:t>Typ</a:t>
            </a:r>
            <a:r>
              <a:rPr sz="1350" b="1" spc="20" dirty="0">
                <a:latin typeface="Courier New"/>
                <a:cs typeface="Courier New"/>
              </a:rPr>
              <a:t>e</a:t>
            </a:r>
            <a:r>
              <a:rPr sz="1350" b="1" dirty="0">
                <a:latin typeface="Courier New"/>
                <a:cs typeface="Courier New"/>
              </a:rPr>
              <a:t>	</a:t>
            </a:r>
            <a:r>
              <a:rPr sz="1350" b="1" spc="20" dirty="0">
                <a:latin typeface="Courier New"/>
                <a:cs typeface="Courier New"/>
              </a:rPr>
              <a:t>| </a:t>
            </a:r>
            <a:r>
              <a:rPr sz="1350" b="1" spc="15" dirty="0">
                <a:latin typeface="Courier New"/>
                <a:cs typeface="Courier New"/>
              </a:rPr>
              <a:t>Nul</a:t>
            </a:r>
            <a:r>
              <a:rPr sz="1350" b="1" spc="20" dirty="0">
                <a:latin typeface="Courier New"/>
                <a:cs typeface="Courier New"/>
              </a:rPr>
              <a:t>l | </a:t>
            </a:r>
            <a:r>
              <a:rPr sz="1350" b="1" spc="15" dirty="0">
                <a:latin typeface="Courier New"/>
                <a:cs typeface="Courier New"/>
              </a:rPr>
              <a:t>Ke</a:t>
            </a:r>
            <a:r>
              <a:rPr sz="1350" b="1" spc="20" dirty="0">
                <a:latin typeface="Courier New"/>
                <a:cs typeface="Courier New"/>
              </a:rPr>
              <a:t>y | </a:t>
            </a:r>
            <a:r>
              <a:rPr sz="1350" b="1" spc="15" dirty="0">
                <a:latin typeface="Courier New"/>
                <a:cs typeface="Courier New"/>
              </a:rPr>
              <a:t>Defaul</a:t>
            </a:r>
            <a:r>
              <a:rPr sz="1350" b="1" spc="20" dirty="0">
                <a:latin typeface="Courier New"/>
                <a:cs typeface="Courier New"/>
              </a:rPr>
              <a:t>t | </a:t>
            </a:r>
            <a:r>
              <a:rPr sz="1350" b="1" spc="15" dirty="0">
                <a:latin typeface="Courier New"/>
                <a:cs typeface="Courier New"/>
              </a:rPr>
              <a:t>Extr</a:t>
            </a:r>
            <a:r>
              <a:rPr sz="1350" b="1" spc="20" dirty="0">
                <a:latin typeface="Courier New"/>
                <a:cs typeface="Courier New"/>
              </a:rPr>
              <a:t>a</a:t>
            </a:r>
            <a:r>
              <a:rPr sz="1350" b="1" dirty="0">
                <a:latin typeface="Courier New"/>
                <a:cs typeface="Courier New"/>
              </a:rPr>
              <a:t>	</a:t>
            </a:r>
            <a:r>
              <a:rPr sz="1350" b="1" spc="20" dirty="0">
                <a:latin typeface="Courier New"/>
                <a:cs typeface="Courier New"/>
              </a:rPr>
              <a:t>|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9120" y="2919138"/>
            <a:ext cx="7199630" cy="236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b="1" spc="15" dirty="0">
                <a:latin typeface="Courier New"/>
                <a:cs typeface="Courier New"/>
              </a:rPr>
              <a:t>+------------+-------------+------+-----+---------+----------------+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40780" y="3057314"/>
            <a:ext cx="975360" cy="236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b="1" spc="20" dirty="0">
                <a:latin typeface="Courier New"/>
                <a:cs typeface="Courier New"/>
              </a:rPr>
              <a:t>|</a:t>
            </a:r>
            <a:r>
              <a:rPr sz="1350" b="1" spc="-65" dirty="0">
                <a:latin typeface="Courier New"/>
                <a:cs typeface="Courier New"/>
              </a:rPr>
              <a:t> </a:t>
            </a:r>
            <a:r>
              <a:rPr sz="1350" b="1" spc="15" dirty="0">
                <a:latin typeface="Courier New"/>
                <a:cs typeface="Courier New"/>
              </a:rPr>
              <a:t>int(11)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17869" y="3057314"/>
            <a:ext cx="2030095" cy="236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750570" algn="l"/>
              </a:tabLst>
            </a:pPr>
            <a:r>
              <a:rPr sz="1350" b="1" spc="20" dirty="0">
                <a:latin typeface="Courier New"/>
                <a:cs typeface="Courier New"/>
              </a:rPr>
              <a:t>| </a:t>
            </a:r>
            <a:r>
              <a:rPr sz="1350" b="1" spc="15" dirty="0">
                <a:latin typeface="Courier New"/>
                <a:cs typeface="Courier New"/>
              </a:rPr>
              <a:t>NO	</a:t>
            </a:r>
            <a:r>
              <a:rPr sz="1350" b="1" spc="20" dirty="0">
                <a:latin typeface="Courier New"/>
                <a:cs typeface="Courier New"/>
              </a:rPr>
              <a:t>| </a:t>
            </a:r>
            <a:r>
              <a:rPr sz="1350" b="1" spc="15" dirty="0">
                <a:latin typeface="Courier New"/>
                <a:cs typeface="Courier New"/>
              </a:rPr>
              <a:t>PRI </a:t>
            </a:r>
            <a:r>
              <a:rPr sz="1350" b="1" spc="20" dirty="0">
                <a:latin typeface="Courier New"/>
                <a:cs typeface="Courier New"/>
              </a:rPr>
              <a:t>|</a:t>
            </a:r>
            <a:r>
              <a:rPr sz="1350" b="1" spc="-55" dirty="0">
                <a:latin typeface="Courier New"/>
                <a:cs typeface="Courier New"/>
              </a:rPr>
              <a:t> </a:t>
            </a:r>
            <a:r>
              <a:rPr sz="1350" b="1" spc="15" dirty="0">
                <a:latin typeface="Courier New"/>
                <a:cs typeface="Courier New"/>
              </a:rPr>
              <a:t>NULL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44537" y="3057314"/>
            <a:ext cx="1924685" cy="236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b="1" spc="20" dirty="0">
                <a:latin typeface="Courier New"/>
                <a:cs typeface="Courier New"/>
              </a:rPr>
              <a:t>| </a:t>
            </a:r>
            <a:r>
              <a:rPr sz="1350" b="1" spc="15" dirty="0">
                <a:latin typeface="Courier New"/>
                <a:cs typeface="Courier New"/>
              </a:rPr>
              <a:t>auto_increment</a:t>
            </a:r>
            <a:r>
              <a:rPr sz="1350" b="1" spc="-55" dirty="0">
                <a:latin typeface="Courier New"/>
                <a:cs typeface="Courier New"/>
              </a:rPr>
              <a:t> </a:t>
            </a:r>
            <a:r>
              <a:rPr sz="1350" b="1" spc="20" dirty="0">
                <a:latin typeface="Courier New"/>
                <a:cs typeface="Courier New"/>
              </a:rPr>
              <a:t>|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69120" y="3057314"/>
            <a:ext cx="1186180" cy="3873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1405"/>
              </a:lnSpc>
              <a:spcBef>
                <a:spcPts val="135"/>
              </a:spcBef>
            </a:pPr>
            <a:r>
              <a:rPr sz="1350" b="1" spc="20" dirty="0">
                <a:latin typeface="Courier New"/>
                <a:cs typeface="Courier New"/>
              </a:rPr>
              <a:t>|</a:t>
            </a:r>
            <a:r>
              <a:rPr sz="1350" b="1" spc="5" dirty="0">
                <a:latin typeface="Courier New"/>
                <a:cs typeface="Courier New"/>
              </a:rPr>
              <a:t> </a:t>
            </a:r>
            <a:r>
              <a:rPr sz="1350" b="1" spc="15" dirty="0">
                <a:latin typeface="Courier New"/>
                <a:cs typeface="Courier New"/>
              </a:rPr>
              <a:t>id</a:t>
            </a:r>
            <a:endParaRPr sz="1350">
              <a:latin typeface="Courier New"/>
              <a:cs typeface="Courier New"/>
            </a:endParaRPr>
          </a:p>
          <a:p>
            <a:pPr marL="12700">
              <a:lnSpc>
                <a:spcPts val="1405"/>
              </a:lnSpc>
            </a:pPr>
            <a:r>
              <a:rPr sz="1350" b="1" spc="20" dirty="0">
                <a:latin typeface="Courier New"/>
                <a:cs typeface="Courier New"/>
              </a:rPr>
              <a:t>|</a:t>
            </a:r>
            <a:r>
              <a:rPr sz="1350" b="1" spc="-60" dirty="0">
                <a:latin typeface="Courier New"/>
                <a:cs typeface="Courier New"/>
              </a:rPr>
              <a:t> </a:t>
            </a:r>
            <a:r>
              <a:rPr sz="1350" b="1" spc="15" dirty="0">
                <a:latin typeface="Courier New"/>
                <a:cs typeface="Courier New"/>
              </a:rPr>
              <a:t>firstname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40659" y="3208063"/>
            <a:ext cx="2030095" cy="236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b="1" spc="20" dirty="0">
                <a:latin typeface="Courier New"/>
                <a:cs typeface="Courier New"/>
              </a:rPr>
              <a:t>| </a:t>
            </a:r>
            <a:r>
              <a:rPr sz="1350" b="1" spc="15" dirty="0">
                <a:latin typeface="Courier New"/>
                <a:cs typeface="Courier New"/>
              </a:rPr>
              <a:t>varchar(32) </a:t>
            </a:r>
            <a:r>
              <a:rPr sz="1350" b="1" spc="20" dirty="0">
                <a:latin typeface="Courier New"/>
                <a:cs typeface="Courier New"/>
              </a:rPr>
              <a:t>|</a:t>
            </a:r>
            <a:r>
              <a:rPr sz="1350" b="1" spc="-55" dirty="0">
                <a:latin typeface="Courier New"/>
                <a:cs typeface="Courier New"/>
              </a:rPr>
              <a:t> </a:t>
            </a:r>
            <a:r>
              <a:rPr sz="1350" b="1" spc="15" dirty="0">
                <a:latin typeface="Courier New"/>
                <a:cs typeface="Courier New"/>
              </a:rPr>
              <a:t>YES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69120" y="3358800"/>
            <a:ext cx="1080770" cy="236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b="1" spc="20" dirty="0">
                <a:latin typeface="Courier New"/>
                <a:cs typeface="Courier New"/>
              </a:rPr>
              <a:t>|</a:t>
            </a:r>
            <a:r>
              <a:rPr sz="1350" b="1" spc="-60" dirty="0">
                <a:latin typeface="Courier New"/>
                <a:cs typeface="Courier New"/>
              </a:rPr>
              <a:t> </a:t>
            </a:r>
            <a:r>
              <a:rPr sz="1350" b="1" spc="15" dirty="0">
                <a:latin typeface="Courier New"/>
                <a:cs typeface="Courier New"/>
              </a:rPr>
              <a:t>lastname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40677" y="3208063"/>
            <a:ext cx="2346960" cy="3873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5080" algn="r">
              <a:lnSpc>
                <a:spcPts val="1405"/>
              </a:lnSpc>
              <a:spcBef>
                <a:spcPts val="135"/>
              </a:spcBef>
            </a:pPr>
            <a:r>
              <a:rPr sz="1350" b="1" spc="20" dirty="0">
                <a:latin typeface="Courier New"/>
                <a:cs typeface="Courier New"/>
              </a:rPr>
              <a:t>|</a:t>
            </a:r>
            <a:endParaRPr sz="1350">
              <a:latin typeface="Courier New"/>
              <a:cs typeface="Courier New"/>
            </a:endParaRPr>
          </a:p>
          <a:p>
            <a:pPr marR="5080" algn="r">
              <a:lnSpc>
                <a:spcPts val="1405"/>
              </a:lnSpc>
              <a:tabLst>
                <a:tab pos="2214880" algn="l"/>
              </a:tabLst>
            </a:pPr>
            <a:r>
              <a:rPr sz="1350" b="1" spc="20" dirty="0">
                <a:latin typeface="Courier New"/>
                <a:cs typeface="Courier New"/>
              </a:rPr>
              <a:t>| </a:t>
            </a:r>
            <a:r>
              <a:rPr sz="1350" b="1" spc="15" dirty="0">
                <a:latin typeface="Courier New"/>
                <a:cs typeface="Courier New"/>
              </a:rPr>
              <a:t>varchar(32</a:t>
            </a:r>
            <a:r>
              <a:rPr sz="1350" b="1" spc="20" dirty="0">
                <a:latin typeface="Courier New"/>
                <a:cs typeface="Courier New"/>
              </a:rPr>
              <a:t>) | </a:t>
            </a:r>
            <a:r>
              <a:rPr sz="1350" b="1" spc="15" dirty="0">
                <a:latin typeface="Courier New"/>
                <a:cs typeface="Courier New"/>
              </a:rPr>
              <a:t>YE</a:t>
            </a:r>
            <a:r>
              <a:rPr sz="1350" b="1" spc="20" dirty="0">
                <a:latin typeface="Courier New"/>
                <a:cs typeface="Courier New"/>
              </a:rPr>
              <a:t>S</a:t>
            </a:r>
            <a:r>
              <a:rPr sz="1350" b="1" dirty="0">
                <a:latin typeface="Courier New"/>
                <a:cs typeface="Courier New"/>
              </a:rPr>
              <a:t>	</a:t>
            </a:r>
            <a:r>
              <a:rPr sz="1350" b="1" spc="20" dirty="0">
                <a:latin typeface="Courier New"/>
                <a:cs typeface="Courier New"/>
              </a:rPr>
              <a:t>|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89306" y="3208063"/>
            <a:ext cx="658495" cy="3873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1405"/>
              </a:lnSpc>
              <a:spcBef>
                <a:spcPts val="135"/>
              </a:spcBef>
            </a:pPr>
            <a:r>
              <a:rPr sz="1350" b="1" spc="20" dirty="0">
                <a:latin typeface="Courier New"/>
                <a:cs typeface="Courier New"/>
              </a:rPr>
              <a:t>|</a:t>
            </a:r>
            <a:r>
              <a:rPr sz="1350" b="1" spc="-80" dirty="0">
                <a:latin typeface="Courier New"/>
                <a:cs typeface="Courier New"/>
              </a:rPr>
              <a:t> </a:t>
            </a:r>
            <a:r>
              <a:rPr sz="1350" b="1" spc="15" dirty="0">
                <a:latin typeface="Courier New"/>
                <a:cs typeface="Courier New"/>
              </a:rPr>
              <a:t>NULL</a:t>
            </a:r>
            <a:endParaRPr sz="1350">
              <a:latin typeface="Courier New"/>
              <a:cs typeface="Courier New"/>
            </a:endParaRPr>
          </a:p>
          <a:p>
            <a:pPr marL="12700">
              <a:lnSpc>
                <a:spcPts val="1405"/>
              </a:lnSpc>
            </a:pPr>
            <a:r>
              <a:rPr sz="1350" b="1" spc="20" dirty="0">
                <a:latin typeface="Courier New"/>
                <a:cs typeface="Courier New"/>
              </a:rPr>
              <a:t>|</a:t>
            </a:r>
            <a:r>
              <a:rPr sz="1350" b="1" spc="-80" dirty="0">
                <a:latin typeface="Courier New"/>
                <a:cs typeface="Courier New"/>
              </a:rPr>
              <a:t> </a:t>
            </a:r>
            <a:r>
              <a:rPr sz="1350" b="1" spc="15" dirty="0">
                <a:latin typeface="Courier New"/>
                <a:cs typeface="Courier New"/>
              </a:rPr>
              <a:t>NULL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44382" y="3208063"/>
            <a:ext cx="131445" cy="3873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1405"/>
              </a:lnSpc>
              <a:spcBef>
                <a:spcPts val="135"/>
              </a:spcBef>
            </a:pPr>
            <a:r>
              <a:rPr sz="1350" b="1" spc="20" dirty="0">
                <a:latin typeface="Courier New"/>
                <a:cs typeface="Courier New"/>
              </a:rPr>
              <a:t>|</a:t>
            </a:r>
            <a:endParaRPr sz="1350">
              <a:latin typeface="Courier New"/>
              <a:cs typeface="Courier New"/>
            </a:endParaRPr>
          </a:p>
          <a:p>
            <a:pPr marL="12700">
              <a:lnSpc>
                <a:spcPts val="1405"/>
              </a:lnSpc>
            </a:pPr>
            <a:r>
              <a:rPr sz="1350" b="1" spc="20" dirty="0">
                <a:latin typeface="Courier New"/>
                <a:cs typeface="Courier New"/>
              </a:rPr>
              <a:t>|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938141" y="3208063"/>
            <a:ext cx="131445" cy="3873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1405"/>
              </a:lnSpc>
              <a:spcBef>
                <a:spcPts val="135"/>
              </a:spcBef>
            </a:pPr>
            <a:r>
              <a:rPr sz="1350" b="1" spc="20" dirty="0">
                <a:latin typeface="Courier New"/>
                <a:cs typeface="Courier New"/>
              </a:rPr>
              <a:t>|</a:t>
            </a:r>
            <a:endParaRPr sz="1350">
              <a:latin typeface="Courier New"/>
              <a:cs typeface="Courier New"/>
            </a:endParaRPr>
          </a:p>
          <a:p>
            <a:pPr marL="12700">
              <a:lnSpc>
                <a:spcPts val="1405"/>
              </a:lnSpc>
            </a:pPr>
            <a:r>
              <a:rPr sz="1350" b="1" spc="20" dirty="0">
                <a:latin typeface="Courier New"/>
                <a:cs typeface="Courier New"/>
              </a:rPr>
              <a:t>|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69120" y="3509536"/>
            <a:ext cx="3401695" cy="236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383665" algn="l"/>
              </a:tabLst>
            </a:pPr>
            <a:r>
              <a:rPr sz="1350" b="1" spc="20" dirty="0">
                <a:latin typeface="Courier New"/>
                <a:cs typeface="Courier New"/>
              </a:rPr>
              <a:t>|</a:t>
            </a:r>
            <a:r>
              <a:rPr sz="1350" b="1" spc="25" dirty="0">
                <a:latin typeface="Courier New"/>
                <a:cs typeface="Courier New"/>
              </a:rPr>
              <a:t> </a:t>
            </a:r>
            <a:r>
              <a:rPr sz="1350" b="1" spc="15" dirty="0">
                <a:latin typeface="Courier New"/>
                <a:cs typeface="Courier New"/>
              </a:rPr>
              <a:t>jobtitle	</a:t>
            </a:r>
            <a:r>
              <a:rPr sz="1350" b="1" spc="20" dirty="0">
                <a:latin typeface="Courier New"/>
                <a:cs typeface="Courier New"/>
              </a:rPr>
              <a:t>| </a:t>
            </a:r>
            <a:r>
              <a:rPr sz="1350" b="1" spc="15" dirty="0">
                <a:latin typeface="Courier New"/>
                <a:cs typeface="Courier New"/>
              </a:rPr>
              <a:t>varchar(64) </a:t>
            </a:r>
            <a:r>
              <a:rPr sz="1350" b="1" spc="20" dirty="0">
                <a:latin typeface="Courier New"/>
                <a:cs typeface="Courier New"/>
              </a:rPr>
              <a:t>|</a:t>
            </a:r>
            <a:r>
              <a:rPr sz="1350" b="1" spc="-50" dirty="0">
                <a:latin typeface="Courier New"/>
                <a:cs typeface="Courier New"/>
              </a:rPr>
              <a:t> </a:t>
            </a:r>
            <a:r>
              <a:rPr sz="1350" b="1" spc="15" dirty="0">
                <a:latin typeface="Courier New"/>
                <a:cs typeface="Courier New"/>
              </a:rPr>
              <a:t>YES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56243" y="3509536"/>
            <a:ext cx="131445" cy="236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b="1" spc="20" dirty="0">
                <a:latin typeface="Courier New"/>
                <a:cs typeface="Courier New"/>
              </a:rPr>
              <a:t>|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89323" y="3509536"/>
            <a:ext cx="658495" cy="236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b="1" spc="20" dirty="0">
                <a:latin typeface="Courier New"/>
                <a:cs typeface="Courier New"/>
              </a:rPr>
              <a:t>|</a:t>
            </a:r>
            <a:r>
              <a:rPr sz="1350" b="1" spc="-65" dirty="0">
                <a:latin typeface="Courier New"/>
                <a:cs typeface="Courier New"/>
              </a:rPr>
              <a:t> </a:t>
            </a:r>
            <a:r>
              <a:rPr sz="1350" b="1" spc="15" dirty="0">
                <a:latin typeface="Courier New"/>
                <a:cs typeface="Courier New"/>
              </a:rPr>
              <a:t>NULL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144399" y="3509536"/>
            <a:ext cx="131445" cy="236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b="1" spc="20" dirty="0">
                <a:latin typeface="Courier New"/>
                <a:cs typeface="Courier New"/>
              </a:rPr>
              <a:t>|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938158" y="3509536"/>
            <a:ext cx="131445" cy="236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b="1" spc="20" dirty="0">
                <a:latin typeface="Courier New"/>
                <a:cs typeface="Courier New"/>
              </a:rPr>
              <a:t>|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69120" y="3647712"/>
            <a:ext cx="7200265" cy="236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860675" algn="l"/>
                <a:tab pos="3599815" algn="l"/>
                <a:tab pos="4232910" algn="l"/>
                <a:tab pos="5287645" algn="l"/>
                <a:tab pos="7081520" algn="l"/>
              </a:tabLst>
            </a:pPr>
            <a:r>
              <a:rPr sz="1350" b="1" spc="20" dirty="0">
                <a:latin typeface="Courier New"/>
                <a:cs typeface="Courier New"/>
              </a:rPr>
              <a:t>| </a:t>
            </a:r>
            <a:r>
              <a:rPr sz="1350" b="1" spc="15" dirty="0">
                <a:latin typeface="Courier New"/>
                <a:cs typeface="Courier New"/>
              </a:rPr>
              <a:t>start_dat</a:t>
            </a:r>
            <a:r>
              <a:rPr sz="1350" b="1" spc="20" dirty="0">
                <a:latin typeface="Courier New"/>
                <a:cs typeface="Courier New"/>
              </a:rPr>
              <a:t>e | </a:t>
            </a:r>
            <a:r>
              <a:rPr sz="1350" b="1" spc="15" dirty="0">
                <a:latin typeface="Courier New"/>
                <a:cs typeface="Courier New"/>
              </a:rPr>
              <a:t>dat</a:t>
            </a:r>
            <a:r>
              <a:rPr sz="1350" b="1" spc="20" dirty="0">
                <a:latin typeface="Courier New"/>
                <a:cs typeface="Courier New"/>
              </a:rPr>
              <a:t>e</a:t>
            </a:r>
            <a:r>
              <a:rPr sz="1350" b="1" dirty="0">
                <a:latin typeface="Courier New"/>
                <a:cs typeface="Courier New"/>
              </a:rPr>
              <a:t>	</a:t>
            </a:r>
            <a:r>
              <a:rPr sz="1350" b="1" spc="20" dirty="0">
                <a:latin typeface="Courier New"/>
                <a:cs typeface="Courier New"/>
              </a:rPr>
              <a:t>| </a:t>
            </a:r>
            <a:r>
              <a:rPr sz="1350" b="1" spc="15" dirty="0">
                <a:latin typeface="Courier New"/>
                <a:cs typeface="Courier New"/>
              </a:rPr>
              <a:t>YE</a:t>
            </a:r>
            <a:r>
              <a:rPr sz="1350" b="1" spc="20" dirty="0">
                <a:latin typeface="Courier New"/>
                <a:cs typeface="Courier New"/>
              </a:rPr>
              <a:t>S</a:t>
            </a:r>
            <a:r>
              <a:rPr sz="1350" b="1" dirty="0">
                <a:latin typeface="Courier New"/>
                <a:cs typeface="Courier New"/>
              </a:rPr>
              <a:t>	</a:t>
            </a:r>
            <a:r>
              <a:rPr sz="1350" b="1" spc="20" dirty="0">
                <a:latin typeface="Courier New"/>
                <a:cs typeface="Courier New"/>
              </a:rPr>
              <a:t>|</a:t>
            </a:r>
            <a:r>
              <a:rPr sz="1350" b="1" dirty="0">
                <a:latin typeface="Courier New"/>
                <a:cs typeface="Courier New"/>
              </a:rPr>
              <a:t>	</a:t>
            </a:r>
            <a:r>
              <a:rPr sz="1350" b="1" spc="20" dirty="0">
                <a:latin typeface="Courier New"/>
                <a:cs typeface="Courier New"/>
              </a:rPr>
              <a:t>| </a:t>
            </a:r>
            <a:r>
              <a:rPr sz="1350" b="1" spc="15" dirty="0">
                <a:latin typeface="Courier New"/>
                <a:cs typeface="Courier New"/>
              </a:rPr>
              <a:t>NUL</a:t>
            </a:r>
            <a:r>
              <a:rPr sz="1350" b="1" spc="20" dirty="0">
                <a:latin typeface="Courier New"/>
                <a:cs typeface="Courier New"/>
              </a:rPr>
              <a:t>L</a:t>
            </a:r>
            <a:r>
              <a:rPr sz="1350" b="1" dirty="0">
                <a:latin typeface="Courier New"/>
                <a:cs typeface="Courier New"/>
              </a:rPr>
              <a:t>	</a:t>
            </a:r>
            <a:r>
              <a:rPr sz="1350" b="1" spc="20" dirty="0">
                <a:latin typeface="Courier New"/>
                <a:cs typeface="Courier New"/>
              </a:rPr>
              <a:t>|</a:t>
            </a:r>
            <a:r>
              <a:rPr sz="1350" b="1" dirty="0">
                <a:latin typeface="Courier New"/>
                <a:cs typeface="Courier New"/>
              </a:rPr>
              <a:t>	</a:t>
            </a:r>
            <a:r>
              <a:rPr sz="1350" b="1" spc="20" dirty="0">
                <a:latin typeface="Courier New"/>
                <a:cs typeface="Courier New"/>
              </a:rPr>
              <a:t>|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69120" y="3798448"/>
            <a:ext cx="7200265" cy="3873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1405"/>
              </a:lnSpc>
              <a:spcBef>
                <a:spcPts val="135"/>
              </a:spcBef>
              <a:tabLst>
                <a:tab pos="1383665" algn="l"/>
                <a:tab pos="2860675" algn="l"/>
                <a:tab pos="3599815" algn="l"/>
                <a:tab pos="4232910" algn="l"/>
                <a:tab pos="5287645" algn="l"/>
                <a:tab pos="7081520" algn="l"/>
              </a:tabLst>
            </a:pPr>
            <a:r>
              <a:rPr sz="1350" b="1" spc="20" dirty="0">
                <a:latin typeface="Courier New"/>
                <a:cs typeface="Courier New"/>
              </a:rPr>
              <a:t>| </a:t>
            </a:r>
            <a:r>
              <a:rPr sz="1350" b="1" spc="15" dirty="0">
                <a:latin typeface="Courier New"/>
                <a:cs typeface="Courier New"/>
              </a:rPr>
              <a:t>dept_i</a:t>
            </a:r>
            <a:r>
              <a:rPr sz="1350" b="1" spc="20" dirty="0">
                <a:latin typeface="Courier New"/>
                <a:cs typeface="Courier New"/>
              </a:rPr>
              <a:t>d</a:t>
            </a:r>
            <a:r>
              <a:rPr sz="1350" b="1" dirty="0">
                <a:latin typeface="Courier New"/>
                <a:cs typeface="Courier New"/>
              </a:rPr>
              <a:t>	</a:t>
            </a:r>
            <a:r>
              <a:rPr sz="1350" b="1" spc="20" dirty="0">
                <a:latin typeface="Courier New"/>
                <a:cs typeface="Courier New"/>
              </a:rPr>
              <a:t>| </a:t>
            </a:r>
            <a:r>
              <a:rPr sz="1350" b="1" spc="15" dirty="0">
                <a:latin typeface="Courier New"/>
                <a:cs typeface="Courier New"/>
              </a:rPr>
              <a:t>int(11</a:t>
            </a:r>
            <a:r>
              <a:rPr sz="1350" b="1" spc="20" dirty="0">
                <a:latin typeface="Courier New"/>
                <a:cs typeface="Courier New"/>
              </a:rPr>
              <a:t>)</a:t>
            </a:r>
            <a:r>
              <a:rPr sz="1350" b="1" dirty="0">
                <a:latin typeface="Courier New"/>
                <a:cs typeface="Courier New"/>
              </a:rPr>
              <a:t>	</a:t>
            </a:r>
            <a:r>
              <a:rPr sz="1350" b="1" spc="20" dirty="0">
                <a:latin typeface="Courier New"/>
                <a:cs typeface="Courier New"/>
              </a:rPr>
              <a:t>| </a:t>
            </a:r>
            <a:r>
              <a:rPr sz="1350" b="1" spc="15" dirty="0">
                <a:latin typeface="Courier New"/>
                <a:cs typeface="Courier New"/>
              </a:rPr>
              <a:t>YE</a:t>
            </a:r>
            <a:r>
              <a:rPr sz="1350" b="1" spc="20" dirty="0">
                <a:latin typeface="Courier New"/>
                <a:cs typeface="Courier New"/>
              </a:rPr>
              <a:t>S</a:t>
            </a:r>
            <a:r>
              <a:rPr sz="1350" b="1" dirty="0">
                <a:latin typeface="Courier New"/>
                <a:cs typeface="Courier New"/>
              </a:rPr>
              <a:t>	</a:t>
            </a:r>
            <a:r>
              <a:rPr sz="1350" b="1" spc="20" dirty="0">
                <a:latin typeface="Courier New"/>
                <a:cs typeface="Courier New"/>
              </a:rPr>
              <a:t>|</a:t>
            </a:r>
            <a:r>
              <a:rPr sz="1350" b="1" dirty="0">
                <a:latin typeface="Courier New"/>
                <a:cs typeface="Courier New"/>
              </a:rPr>
              <a:t>	</a:t>
            </a:r>
            <a:r>
              <a:rPr sz="1350" b="1" spc="20" dirty="0">
                <a:latin typeface="Courier New"/>
                <a:cs typeface="Courier New"/>
              </a:rPr>
              <a:t>| </a:t>
            </a:r>
            <a:r>
              <a:rPr sz="1350" b="1" spc="15" dirty="0">
                <a:latin typeface="Courier New"/>
                <a:cs typeface="Courier New"/>
              </a:rPr>
              <a:t>NUL</a:t>
            </a:r>
            <a:r>
              <a:rPr sz="1350" b="1" spc="20" dirty="0">
                <a:latin typeface="Courier New"/>
                <a:cs typeface="Courier New"/>
              </a:rPr>
              <a:t>L</a:t>
            </a:r>
            <a:r>
              <a:rPr sz="1350" b="1" dirty="0">
                <a:latin typeface="Courier New"/>
                <a:cs typeface="Courier New"/>
              </a:rPr>
              <a:t>	</a:t>
            </a:r>
            <a:r>
              <a:rPr sz="1350" b="1" spc="20" dirty="0">
                <a:latin typeface="Courier New"/>
                <a:cs typeface="Courier New"/>
              </a:rPr>
              <a:t>|</a:t>
            </a:r>
            <a:r>
              <a:rPr sz="1350" b="1" dirty="0">
                <a:latin typeface="Courier New"/>
                <a:cs typeface="Courier New"/>
              </a:rPr>
              <a:t>	</a:t>
            </a:r>
            <a:r>
              <a:rPr sz="1350" b="1" spc="20" dirty="0">
                <a:latin typeface="Courier New"/>
                <a:cs typeface="Courier New"/>
              </a:rPr>
              <a:t>|</a:t>
            </a:r>
            <a:endParaRPr sz="1350">
              <a:latin typeface="Courier New"/>
              <a:cs typeface="Courier New"/>
            </a:endParaRPr>
          </a:p>
          <a:p>
            <a:pPr marL="12700">
              <a:lnSpc>
                <a:spcPts val="1405"/>
              </a:lnSpc>
            </a:pPr>
            <a:r>
              <a:rPr sz="1350" b="1" spc="15" dirty="0">
                <a:latin typeface="Courier New"/>
                <a:cs typeface="Courier New"/>
              </a:rPr>
              <a:t>+------------+-------------+------+-----+---------+----------------+</a:t>
            </a:r>
            <a:endParaRPr sz="13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3568" y="221254"/>
            <a:ext cx="6102350" cy="12319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80539" marR="5080" indent="-1768475">
              <a:lnSpc>
                <a:spcPct val="100000"/>
              </a:lnSpc>
              <a:spcBef>
                <a:spcPts val="105"/>
              </a:spcBef>
            </a:pPr>
            <a:r>
              <a:rPr sz="3950" spc="60" dirty="0"/>
              <a:t>Hadoop </a:t>
            </a:r>
            <a:r>
              <a:rPr sz="3950" spc="-35" dirty="0"/>
              <a:t>as </a:t>
            </a:r>
            <a:r>
              <a:rPr sz="3950" spc="-10" dirty="0"/>
              <a:t>Enterprise</a:t>
            </a:r>
            <a:r>
              <a:rPr sz="3950" spc="-45" dirty="0"/>
              <a:t> </a:t>
            </a:r>
            <a:r>
              <a:rPr sz="3950" spc="-20" dirty="0"/>
              <a:t>Data  </a:t>
            </a:r>
            <a:r>
              <a:rPr sz="3950" spc="-25" dirty="0"/>
              <a:t>Warehouse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529954" y="1615270"/>
            <a:ext cx="7588884" cy="458978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351790" marR="476884" indent="-339725">
              <a:lnSpc>
                <a:spcPts val="3760"/>
              </a:lnSpc>
              <a:spcBef>
                <a:spcPts val="254"/>
              </a:spcBef>
              <a:buChar char="•"/>
              <a:tabLst>
                <a:tab pos="352425" algn="l"/>
              </a:tabLst>
            </a:pPr>
            <a:r>
              <a:rPr sz="3150" dirty="0">
                <a:latin typeface="Courier New"/>
                <a:cs typeface="Courier New"/>
              </a:rPr>
              <a:t>Scribe </a:t>
            </a:r>
            <a:r>
              <a:rPr sz="3150" spc="5" dirty="0">
                <a:latin typeface="Courier New"/>
                <a:cs typeface="Courier New"/>
              </a:rPr>
              <a:t>and MySQL data </a:t>
            </a:r>
            <a:r>
              <a:rPr sz="3150" dirty="0">
                <a:latin typeface="Courier New"/>
                <a:cs typeface="Courier New"/>
              </a:rPr>
              <a:t>loaded  </a:t>
            </a:r>
            <a:r>
              <a:rPr sz="3150" spc="5" dirty="0">
                <a:latin typeface="Courier New"/>
                <a:cs typeface="Courier New"/>
              </a:rPr>
              <a:t>into </a:t>
            </a:r>
            <a:r>
              <a:rPr sz="3150" dirty="0">
                <a:latin typeface="Courier New"/>
                <a:cs typeface="Courier New"/>
              </a:rPr>
              <a:t>Hadoop</a:t>
            </a:r>
            <a:r>
              <a:rPr sz="3150" spc="-5" dirty="0">
                <a:latin typeface="Courier New"/>
                <a:cs typeface="Courier New"/>
              </a:rPr>
              <a:t> </a:t>
            </a:r>
            <a:r>
              <a:rPr sz="3150" dirty="0">
                <a:latin typeface="Courier New"/>
                <a:cs typeface="Courier New"/>
              </a:rPr>
              <a:t>HDFS</a:t>
            </a:r>
            <a:endParaRPr sz="3150">
              <a:latin typeface="Courier New"/>
              <a:cs typeface="Courier New"/>
            </a:endParaRPr>
          </a:p>
          <a:p>
            <a:pPr marL="351790" marR="1441450" indent="-339725">
              <a:lnSpc>
                <a:spcPct val="100299"/>
              </a:lnSpc>
              <a:spcBef>
                <a:spcPts val="705"/>
              </a:spcBef>
              <a:buChar char="•"/>
              <a:tabLst>
                <a:tab pos="352425" algn="l"/>
              </a:tabLst>
            </a:pPr>
            <a:r>
              <a:rPr sz="3150" dirty="0">
                <a:latin typeface="Courier New"/>
                <a:cs typeface="Courier New"/>
              </a:rPr>
              <a:t>Hadoop MapReduce </a:t>
            </a:r>
            <a:r>
              <a:rPr sz="3150" spc="5" dirty="0">
                <a:latin typeface="Courier New"/>
                <a:cs typeface="Courier New"/>
              </a:rPr>
              <a:t>jobs </a:t>
            </a:r>
            <a:r>
              <a:rPr sz="3150" dirty="0">
                <a:latin typeface="Courier New"/>
                <a:cs typeface="Courier New"/>
              </a:rPr>
              <a:t>to  process data</a:t>
            </a:r>
            <a:endParaRPr sz="3150">
              <a:latin typeface="Courier New"/>
              <a:cs typeface="Courier New"/>
            </a:endParaRPr>
          </a:p>
          <a:p>
            <a:pPr marL="351790" indent="-339725">
              <a:lnSpc>
                <a:spcPct val="100000"/>
              </a:lnSpc>
              <a:spcBef>
                <a:spcPts val="735"/>
              </a:spcBef>
              <a:buChar char="•"/>
              <a:tabLst>
                <a:tab pos="352425" algn="l"/>
              </a:tabLst>
            </a:pPr>
            <a:r>
              <a:rPr sz="3150" dirty="0">
                <a:latin typeface="Courier New"/>
                <a:cs typeface="Courier New"/>
              </a:rPr>
              <a:t>Missing components:</a:t>
            </a:r>
            <a:endParaRPr sz="3150">
              <a:latin typeface="Courier New"/>
              <a:cs typeface="Courier New"/>
            </a:endParaRPr>
          </a:p>
          <a:p>
            <a:pPr marL="747395" lvl="1" indent="-283210">
              <a:lnSpc>
                <a:spcPct val="100000"/>
              </a:lnSpc>
              <a:spcBef>
                <a:spcPts val="680"/>
              </a:spcBef>
              <a:buChar char="–"/>
              <a:tabLst>
                <a:tab pos="748030" algn="l"/>
              </a:tabLst>
            </a:pPr>
            <a:r>
              <a:rPr sz="2750" spc="204" dirty="0">
                <a:latin typeface="Trebuchet MS"/>
                <a:cs typeface="Trebuchet MS"/>
              </a:rPr>
              <a:t>Command-line </a:t>
            </a:r>
            <a:r>
              <a:rPr sz="2750" spc="45" dirty="0">
                <a:latin typeface="Trebuchet MS"/>
                <a:cs typeface="Trebuchet MS"/>
              </a:rPr>
              <a:t>interface </a:t>
            </a:r>
            <a:r>
              <a:rPr sz="2750" spc="95" dirty="0">
                <a:latin typeface="Trebuchet MS"/>
                <a:cs typeface="Trebuchet MS"/>
              </a:rPr>
              <a:t>for </a:t>
            </a:r>
            <a:r>
              <a:rPr sz="2750" spc="25" dirty="0">
                <a:latin typeface="Trebuchet MS"/>
                <a:cs typeface="Trebuchet MS"/>
              </a:rPr>
              <a:t>“end</a:t>
            </a:r>
            <a:r>
              <a:rPr sz="2750" spc="-200" dirty="0">
                <a:latin typeface="Trebuchet MS"/>
                <a:cs typeface="Trebuchet MS"/>
              </a:rPr>
              <a:t> </a:t>
            </a:r>
            <a:r>
              <a:rPr sz="2750" spc="95" dirty="0">
                <a:latin typeface="Trebuchet MS"/>
                <a:cs typeface="Trebuchet MS"/>
              </a:rPr>
              <a:t>users”</a:t>
            </a:r>
            <a:endParaRPr sz="2750">
              <a:latin typeface="Trebuchet MS"/>
              <a:cs typeface="Trebuchet MS"/>
            </a:endParaRPr>
          </a:p>
          <a:p>
            <a:pPr marL="747395" lvl="1" indent="-283210">
              <a:lnSpc>
                <a:spcPct val="100000"/>
              </a:lnSpc>
              <a:spcBef>
                <a:spcPts val="755"/>
              </a:spcBef>
              <a:buChar char="–"/>
              <a:tabLst>
                <a:tab pos="748030" algn="l"/>
              </a:tabLst>
            </a:pPr>
            <a:r>
              <a:rPr sz="2750" spc="265" dirty="0">
                <a:latin typeface="Trebuchet MS"/>
                <a:cs typeface="Trebuchet MS"/>
              </a:rPr>
              <a:t>Ad-hoc </a:t>
            </a:r>
            <a:r>
              <a:rPr sz="2750" spc="120" dirty="0">
                <a:latin typeface="Trebuchet MS"/>
                <a:cs typeface="Trebuchet MS"/>
              </a:rPr>
              <a:t>query</a:t>
            </a:r>
            <a:r>
              <a:rPr sz="2750" spc="-190" dirty="0">
                <a:latin typeface="Trebuchet MS"/>
                <a:cs typeface="Trebuchet MS"/>
              </a:rPr>
              <a:t> </a:t>
            </a:r>
            <a:r>
              <a:rPr sz="2750" spc="165" dirty="0">
                <a:latin typeface="Trebuchet MS"/>
                <a:cs typeface="Trebuchet MS"/>
              </a:rPr>
              <a:t>support</a:t>
            </a:r>
            <a:endParaRPr sz="2750">
              <a:latin typeface="Trebuchet MS"/>
              <a:cs typeface="Trebuchet MS"/>
            </a:endParaRPr>
          </a:p>
          <a:p>
            <a:pPr marL="1143000" lvl="2" indent="-226695">
              <a:lnSpc>
                <a:spcPct val="100000"/>
              </a:lnSpc>
              <a:spcBef>
                <a:spcPts val="565"/>
              </a:spcBef>
              <a:buChar char="•"/>
              <a:tabLst>
                <a:tab pos="1143635" algn="l"/>
              </a:tabLst>
            </a:pPr>
            <a:r>
              <a:rPr sz="2350" spc="645" dirty="0">
                <a:latin typeface="Trebuchet MS"/>
                <a:cs typeface="Trebuchet MS"/>
              </a:rPr>
              <a:t>…</a:t>
            </a:r>
            <a:r>
              <a:rPr sz="2350" spc="-145" dirty="0">
                <a:latin typeface="Trebuchet MS"/>
                <a:cs typeface="Trebuchet MS"/>
              </a:rPr>
              <a:t> </a:t>
            </a:r>
            <a:r>
              <a:rPr sz="2350" spc="80" dirty="0">
                <a:latin typeface="Trebuchet MS"/>
                <a:cs typeface="Trebuchet MS"/>
              </a:rPr>
              <a:t>without </a:t>
            </a:r>
            <a:r>
              <a:rPr sz="2350" spc="85" dirty="0">
                <a:latin typeface="Trebuchet MS"/>
                <a:cs typeface="Trebuchet MS"/>
              </a:rPr>
              <a:t>writing </a:t>
            </a:r>
            <a:r>
              <a:rPr sz="2350" spc="40" dirty="0">
                <a:latin typeface="Trebuchet MS"/>
                <a:cs typeface="Trebuchet MS"/>
              </a:rPr>
              <a:t>full </a:t>
            </a:r>
            <a:r>
              <a:rPr sz="2350" spc="135" dirty="0">
                <a:latin typeface="Trebuchet MS"/>
                <a:cs typeface="Trebuchet MS"/>
              </a:rPr>
              <a:t>MapReduce </a:t>
            </a:r>
            <a:r>
              <a:rPr sz="2350" spc="120" dirty="0">
                <a:latin typeface="Trebuchet MS"/>
                <a:cs typeface="Trebuchet MS"/>
              </a:rPr>
              <a:t>jobs</a:t>
            </a:r>
            <a:endParaRPr sz="2350">
              <a:latin typeface="Trebuchet MS"/>
              <a:cs typeface="Trebuchet MS"/>
            </a:endParaRPr>
          </a:p>
          <a:p>
            <a:pPr marL="747395" lvl="1" indent="-283210">
              <a:lnSpc>
                <a:spcPct val="100000"/>
              </a:lnSpc>
              <a:spcBef>
                <a:spcPts val="735"/>
              </a:spcBef>
              <a:buChar char="–"/>
              <a:tabLst>
                <a:tab pos="748030" algn="l"/>
              </a:tabLst>
            </a:pPr>
            <a:r>
              <a:rPr sz="2750" spc="145" dirty="0">
                <a:latin typeface="Trebuchet MS"/>
                <a:cs typeface="Trebuchet MS"/>
              </a:rPr>
              <a:t>Schema</a:t>
            </a:r>
            <a:r>
              <a:rPr sz="2750" spc="40" dirty="0">
                <a:latin typeface="Trebuchet MS"/>
                <a:cs typeface="Trebuchet MS"/>
              </a:rPr>
              <a:t> </a:t>
            </a:r>
            <a:r>
              <a:rPr sz="2750" spc="110" dirty="0">
                <a:latin typeface="Trebuchet MS"/>
                <a:cs typeface="Trebuchet MS"/>
              </a:rPr>
              <a:t>information</a:t>
            </a:r>
            <a:endParaRPr sz="2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7641" y="492590"/>
            <a:ext cx="4714240" cy="688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Loading </a:t>
            </a:r>
            <a:r>
              <a:rPr spc="60" dirty="0"/>
              <a:t>into</a:t>
            </a:r>
            <a:r>
              <a:rPr spc="-100" dirty="0"/>
              <a:t> </a:t>
            </a:r>
            <a:r>
              <a:rPr spc="-80" dirty="0"/>
              <a:t>HDFS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9954" y="2655346"/>
            <a:ext cx="7259955" cy="72898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1950" b="1" spc="15" dirty="0">
                <a:latin typeface="Courier New"/>
                <a:cs typeface="Courier New"/>
              </a:rPr>
              <a:t>$ </a:t>
            </a:r>
            <a:r>
              <a:rPr sz="1950" b="1" spc="10" dirty="0">
                <a:latin typeface="Courier New"/>
                <a:cs typeface="Courier New"/>
              </a:rPr>
              <a:t>sqoop --connect jdbc:mysql://db.foo.com/corp</a:t>
            </a:r>
            <a:r>
              <a:rPr sz="1950" b="1" spc="20" dirty="0">
                <a:latin typeface="Courier New"/>
                <a:cs typeface="Courier New"/>
              </a:rPr>
              <a:t> </a:t>
            </a:r>
            <a:r>
              <a:rPr sz="1950" b="1" spc="15" dirty="0">
                <a:latin typeface="Courier New"/>
                <a:cs typeface="Courier New"/>
              </a:rPr>
              <a:t>\</a:t>
            </a:r>
            <a:endParaRPr sz="1950">
              <a:latin typeface="Courier New"/>
              <a:cs typeface="Courier New"/>
            </a:endParaRPr>
          </a:p>
          <a:p>
            <a:pPr marL="765810">
              <a:lnSpc>
                <a:spcPct val="100000"/>
              </a:lnSpc>
              <a:spcBef>
                <a:spcPts val="430"/>
              </a:spcBef>
            </a:pPr>
            <a:r>
              <a:rPr sz="1950" b="1" spc="10" dirty="0">
                <a:latin typeface="Courier New"/>
                <a:cs typeface="Courier New"/>
              </a:rPr>
              <a:t>--table employees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9954" y="4150172"/>
            <a:ext cx="7147559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1790" indent="-339725">
              <a:lnSpc>
                <a:spcPct val="100000"/>
              </a:lnSpc>
              <a:spcBef>
                <a:spcPts val="125"/>
              </a:spcBef>
              <a:buChar char="•"/>
              <a:tabLst>
                <a:tab pos="352425" algn="l"/>
              </a:tabLst>
            </a:pPr>
            <a:r>
              <a:rPr sz="1950" spc="10" dirty="0">
                <a:latin typeface="Courier New"/>
                <a:cs typeface="Courier New"/>
              </a:rPr>
              <a:t>Imports “employees” table into HDFS</a:t>
            </a:r>
            <a:r>
              <a:rPr sz="1950" spc="35" dirty="0">
                <a:latin typeface="Courier New"/>
                <a:cs typeface="Courier New"/>
              </a:rPr>
              <a:t> </a:t>
            </a:r>
            <a:r>
              <a:rPr sz="1950" spc="10" dirty="0">
                <a:latin typeface="Courier New"/>
                <a:cs typeface="Courier New"/>
              </a:rPr>
              <a:t>directory</a:t>
            </a:r>
            <a:endParaRPr sz="19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7246" y="492590"/>
            <a:ext cx="3914775" cy="688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Hive</a:t>
            </a:r>
            <a:r>
              <a:rPr spc="-60" dirty="0"/>
              <a:t> </a:t>
            </a:r>
            <a:r>
              <a:rPr spc="20" dirty="0"/>
              <a:t>Integration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9954" y="1615270"/>
            <a:ext cx="7825105" cy="299847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51790" marR="207645" indent="-339725">
              <a:lnSpc>
                <a:spcPct val="101699"/>
              </a:lnSpc>
              <a:spcBef>
                <a:spcPts val="75"/>
              </a:spcBef>
              <a:tabLst>
                <a:tab pos="1437005" algn="l"/>
              </a:tabLst>
            </a:pPr>
            <a:r>
              <a:rPr sz="2350" b="1" spc="10" dirty="0">
                <a:latin typeface="Courier New"/>
                <a:cs typeface="Courier New"/>
              </a:rPr>
              <a:t>$ sqoop </a:t>
            </a:r>
            <a:r>
              <a:rPr sz="2350" b="1" spc="5" dirty="0">
                <a:latin typeface="Courier New"/>
                <a:cs typeface="Courier New"/>
              </a:rPr>
              <a:t>--connect jdbc:mysql://db.foo.com/  </a:t>
            </a:r>
            <a:r>
              <a:rPr sz="2350" b="1" spc="10" dirty="0">
                <a:latin typeface="Courier New"/>
                <a:cs typeface="Courier New"/>
              </a:rPr>
              <a:t>corp	</a:t>
            </a:r>
            <a:r>
              <a:rPr sz="2350" b="1" i="1" spc="5" dirty="0">
                <a:latin typeface="Courier New"/>
                <a:cs typeface="Courier New"/>
              </a:rPr>
              <a:t>--hive-import </a:t>
            </a:r>
            <a:r>
              <a:rPr sz="2350" b="1" spc="10" dirty="0">
                <a:latin typeface="Courier New"/>
                <a:cs typeface="Courier New"/>
              </a:rPr>
              <a:t>--table</a:t>
            </a:r>
            <a:r>
              <a:rPr sz="2350" b="1" spc="15" dirty="0">
                <a:latin typeface="Courier New"/>
                <a:cs typeface="Courier New"/>
              </a:rPr>
              <a:t> </a:t>
            </a:r>
            <a:r>
              <a:rPr sz="2350" b="1" spc="5" dirty="0">
                <a:latin typeface="Courier New"/>
                <a:cs typeface="Courier New"/>
              </a:rPr>
              <a:t>employees</a:t>
            </a:r>
            <a:endParaRPr sz="23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150">
              <a:latin typeface="Courier New"/>
              <a:cs typeface="Courier New"/>
            </a:endParaRPr>
          </a:p>
          <a:p>
            <a:pPr marL="351790" marR="999490" indent="-339725">
              <a:lnSpc>
                <a:spcPct val="102400"/>
              </a:lnSpc>
              <a:spcBef>
                <a:spcPts val="5"/>
              </a:spcBef>
              <a:buChar char="•"/>
              <a:tabLst>
                <a:tab pos="352425" algn="l"/>
              </a:tabLst>
            </a:pPr>
            <a:r>
              <a:rPr sz="2150" spc="10" dirty="0">
                <a:latin typeface="Courier New"/>
                <a:cs typeface="Courier New"/>
              </a:rPr>
              <a:t>Auto-generates CREATE TABLE </a:t>
            </a:r>
            <a:r>
              <a:rPr sz="2150" spc="15" dirty="0">
                <a:latin typeface="Courier New"/>
                <a:cs typeface="Courier New"/>
              </a:rPr>
              <a:t>/ </a:t>
            </a:r>
            <a:r>
              <a:rPr sz="2150" spc="10" dirty="0">
                <a:latin typeface="Courier New"/>
                <a:cs typeface="Courier New"/>
              </a:rPr>
              <a:t>LOAD DATA  INPATH statements for Hive</a:t>
            </a:r>
            <a:endParaRPr sz="2150">
              <a:latin typeface="Courier New"/>
              <a:cs typeface="Courier New"/>
            </a:endParaRPr>
          </a:p>
          <a:p>
            <a:pPr marL="351790" marR="5080" indent="-339725">
              <a:lnSpc>
                <a:spcPct val="102400"/>
              </a:lnSpc>
              <a:spcBef>
                <a:spcPts val="450"/>
              </a:spcBef>
              <a:buChar char="•"/>
              <a:tabLst>
                <a:tab pos="352425" algn="l"/>
              </a:tabLst>
            </a:pPr>
            <a:r>
              <a:rPr sz="2150" spc="10" dirty="0">
                <a:latin typeface="Courier New"/>
                <a:cs typeface="Courier New"/>
              </a:rPr>
              <a:t>After data is imported to HDFS, auto-executes  Hive script</a:t>
            </a:r>
            <a:endParaRPr sz="2150">
              <a:latin typeface="Courier New"/>
              <a:cs typeface="Courier New"/>
            </a:endParaRPr>
          </a:p>
          <a:p>
            <a:pPr marL="351790" indent="-339725">
              <a:lnSpc>
                <a:spcPct val="100000"/>
              </a:lnSpc>
              <a:spcBef>
                <a:spcPts val="515"/>
              </a:spcBef>
              <a:buChar char="•"/>
              <a:tabLst>
                <a:tab pos="352425" algn="l"/>
              </a:tabLst>
            </a:pPr>
            <a:r>
              <a:rPr sz="2150" spc="10" dirty="0">
                <a:latin typeface="Courier New"/>
                <a:cs typeface="Courier New"/>
              </a:rPr>
              <a:t>Follow-up step: Loading into</a:t>
            </a:r>
            <a:r>
              <a:rPr sz="2150" spc="5" dirty="0">
                <a:latin typeface="Courier New"/>
                <a:cs typeface="Courier New"/>
              </a:rPr>
              <a:t> </a:t>
            </a:r>
            <a:r>
              <a:rPr sz="2150" spc="10" dirty="0">
                <a:latin typeface="Courier New"/>
                <a:cs typeface="Courier New"/>
              </a:rPr>
              <a:t>partitions</a:t>
            </a:r>
            <a:endParaRPr sz="21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2493" y="492590"/>
            <a:ext cx="4764405" cy="688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Hive </a:t>
            </a:r>
            <a:r>
              <a:rPr spc="30" dirty="0"/>
              <a:t>Project</a:t>
            </a:r>
            <a:r>
              <a:rPr spc="-15" dirty="0"/>
              <a:t> </a:t>
            </a:r>
            <a:r>
              <a:rPr spc="25" dirty="0"/>
              <a:t>Status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9954" y="1523828"/>
            <a:ext cx="7840980" cy="281876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351790" indent="-339725">
              <a:lnSpc>
                <a:spcPct val="100000"/>
              </a:lnSpc>
              <a:spcBef>
                <a:spcPts val="835"/>
              </a:spcBef>
              <a:buChar char="•"/>
              <a:tabLst>
                <a:tab pos="352425" algn="l"/>
              </a:tabLst>
            </a:pPr>
            <a:r>
              <a:rPr sz="3150" spc="5" dirty="0">
                <a:latin typeface="Courier New"/>
                <a:cs typeface="Courier New"/>
              </a:rPr>
              <a:t>Open </a:t>
            </a:r>
            <a:r>
              <a:rPr sz="3150" dirty="0">
                <a:latin typeface="Courier New"/>
                <a:cs typeface="Courier New"/>
              </a:rPr>
              <a:t>source, Apache </a:t>
            </a:r>
            <a:r>
              <a:rPr sz="3150" spc="5" dirty="0">
                <a:latin typeface="Courier New"/>
                <a:cs typeface="Courier New"/>
              </a:rPr>
              <a:t>2.0 </a:t>
            </a:r>
            <a:r>
              <a:rPr sz="3150" dirty="0">
                <a:latin typeface="Courier New"/>
                <a:cs typeface="Courier New"/>
              </a:rPr>
              <a:t>license</a:t>
            </a:r>
            <a:endParaRPr sz="3150">
              <a:latin typeface="Courier New"/>
              <a:cs typeface="Courier New"/>
            </a:endParaRPr>
          </a:p>
          <a:p>
            <a:pPr marL="351790" marR="488315" indent="-339725">
              <a:lnSpc>
                <a:spcPct val="100299"/>
              </a:lnSpc>
              <a:spcBef>
                <a:spcPts val="725"/>
              </a:spcBef>
              <a:buChar char="•"/>
              <a:tabLst>
                <a:tab pos="352425" algn="l"/>
              </a:tabLst>
            </a:pPr>
            <a:r>
              <a:rPr sz="3150" dirty="0">
                <a:latin typeface="Courier New"/>
                <a:cs typeface="Courier New"/>
              </a:rPr>
              <a:t>Official subproject </a:t>
            </a:r>
            <a:r>
              <a:rPr sz="3150" spc="5" dirty="0">
                <a:latin typeface="Courier New"/>
                <a:cs typeface="Courier New"/>
              </a:rPr>
              <a:t>of </a:t>
            </a:r>
            <a:r>
              <a:rPr sz="3150" dirty="0">
                <a:latin typeface="Courier New"/>
                <a:cs typeface="Courier New"/>
              </a:rPr>
              <a:t>Apache  Hadoop</a:t>
            </a:r>
            <a:endParaRPr sz="3150">
              <a:latin typeface="Courier New"/>
              <a:cs typeface="Courier New"/>
            </a:endParaRPr>
          </a:p>
          <a:p>
            <a:pPr marL="351790" indent="-339725">
              <a:lnSpc>
                <a:spcPct val="100000"/>
              </a:lnSpc>
              <a:spcBef>
                <a:spcPts val="840"/>
              </a:spcBef>
              <a:buChar char="•"/>
              <a:tabLst>
                <a:tab pos="352425" algn="l"/>
              </a:tabLst>
            </a:pPr>
            <a:r>
              <a:rPr sz="3150" dirty="0">
                <a:latin typeface="Courier New"/>
                <a:cs typeface="Courier New"/>
              </a:rPr>
              <a:t>Current version </a:t>
            </a:r>
            <a:r>
              <a:rPr sz="3150" spc="5" dirty="0">
                <a:latin typeface="Courier New"/>
                <a:cs typeface="Courier New"/>
              </a:rPr>
              <a:t>is</a:t>
            </a:r>
            <a:r>
              <a:rPr sz="3150" spc="10" dirty="0">
                <a:latin typeface="Courier New"/>
                <a:cs typeface="Courier New"/>
              </a:rPr>
              <a:t> </a:t>
            </a:r>
            <a:r>
              <a:rPr sz="3150" dirty="0">
                <a:latin typeface="Courier New"/>
                <a:cs typeface="Courier New"/>
              </a:rPr>
              <a:t>0.5.0</a:t>
            </a:r>
            <a:endParaRPr sz="3150">
              <a:latin typeface="Courier New"/>
              <a:cs typeface="Courier New"/>
            </a:endParaRPr>
          </a:p>
          <a:p>
            <a:pPr marL="351790" indent="-339725">
              <a:lnSpc>
                <a:spcPct val="100000"/>
              </a:lnSpc>
              <a:spcBef>
                <a:spcPts val="765"/>
              </a:spcBef>
              <a:buChar char="•"/>
              <a:tabLst>
                <a:tab pos="352425" algn="l"/>
              </a:tabLst>
            </a:pPr>
            <a:r>
              <a:rPr sz="3150" dirty="0">
                <a:latin typeface="Courier New"/>
                <a:cs typeface="Courier New"/>
              </a:rPr>
              <a:t>Supports Hadoop</a:t>
            </a:r>
            <a:r>
              <a:rPr sz="3150" spc="10" dirty="0">
                <a:latin typeface="Courier New"/>
                <a:cs typeface="Courier New"/>
              </a:rPr>
              <a:t> </a:t>
            </a:r>
            <a:r>
              <a:rPr sz="3150" dirty="0">
                <a:latin typeface="Courier New"/>
                <a:cs typeface="Courier New"/>
              </a:rPr>
              <a:t>0.17-0.20</a:t>
            </a:r>
            <a:endParaRPr sz="31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6749" y="492590"/>
            <a:ext cx="3075940" cy="688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Conclusions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9954" y="2189071"/>
            <a:ext cx="7840345" cy="36023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1790" marR="5080" indent="-339725">
              <a:lnSpc>
                <a:spcPct val="100299"/>
              </a:lnSpc>
              <a:spcBef>
                <a:spcPts val="100"/>
              </a:spcBef>
              <a:buChar char="•"/>
              <a:tabLst>
                <a:tab pos="352425" algn="l"/>
              </a:tabLst>
            </a:pPr>
            <a:r>
              <a:rPr sz="3150" dirty="0">
                <a:latin typeface="Courier New"/>
                <a:cs typeface="Courier New"/>
              </a:rPr>
              <a:t>Supports </a:t>
            </a:r>
            <a:r>
              <a:rPr sz="3150" spc="5" dirty="0">
                <a:latin typeface="Courier New"/>
                <a:cs typeface="Courier New"/>
              </a:rPr>
              <a:t>rapid </a:t>
            </a:r>
            <a:r>
              <a:rPr sz="3150" dirty="0">
                <a:latin typeface="Courier New"/>
                <a:cs typeface="Courier New"/>
              </a:rPr>
              <a:t>iteration </a:t>
            </a:r>
            <a:r>
              <a:rPr sz="3150" spc="5" dirty="0">
                <a:latin typeface="Courier New"/>
                <a:cs typeface="Courier New"/>
              </a:rPr>
              <a:t>of </a:t>
            </a:r>
            <a:r>
              <a:rPr sz="3150" dirty="0">
                <a:latin typeface="Courier New"/>
                <a:cs typeface="Courier New"/>
              </a:rPr>
              <a:t>ad-  </a:t>
            </a:r>
            <a:r>
              <a:rPr sz="3150" spc="5" dirty="0">
                <a:latin typeface="Courier New"/>
                <a:cs typeface="Courier New"/>
              </a:rPr>
              <a:t>hoc</a:t>
            </a:r>
            <a:r>
              <a:rPr sz="3150" dirty="0">
                <a:latin typeface="Courier New"/>
                <a:cs typeface="Courier New"/>
              </a:rPr>
              <a:t> queries</a:t>
            </a:r>
            <a:endParaRPr sz="3150">
              <a:latin typeface="Courier New"/>
              <a:cs typeface="Courier New"/>
            </a:endParaRPr>
          </a:p>
          <a:p>
            <a:pPr marL="351790" marR="487045" indent="-339725">
              <a:lnSpc>
                <a:spcPct val="99900"/>
              </a:lnSpc>
              <a:spcBef>
                <a:spcPts val="845"/>
              </a:spcBef>
              <a:buChar char="•"/>
              <a:tabLst>
                <a:tab pos="352425" algn="l"/>
              </a:tabLst>
            </a:pPr>
            <a:r>
              <a:rPr sz="3150" dirty="0">
                <a:latin typeface="Courier New"/>
                <a:cs typeface="Courier New"/>
              </a:rPr>
              <a:t>High-level Interface (HiveQL)  </a:t>
            </a:r>
            <a:r>
              <a:rPr sz="3150" spc="5" dirty="0">
                <a:latin typeface="Courier New"/>
                <a:cs typeface="Courier New"/>
              </a:rPr>
              <a:t>to </a:t>
            </a:r>
            <a:r>
              <a:rPr sz="3150" dirty="0">
                <a:latin typeface="Courier New"/>
                <a:cs typeface="Courier New"/>
              </a:rPr>
              <a:t>low-level infrastructure  (Hadoop).</a:t>
            </a:r>
            <a:endParaRPr sz="3150">
              <a:latin typeface="Courier New"/>
              <a:cs typeface="Courier New"/>
            </a:endParaRPr>
          </a:p>
          <a:p>
            <a:pPr marL="351790" marR="5080" indent="-339725">
              <a:lnSpc>
                <a:spcPct val="100299"/>
              </a:lnSpc>
              <a:spcBef>
                <a:spcPts val="825"/>
              </a:spcBef>
              <a:buChar char="•"/>
              <a:tabLst>
                <a:tab pos="352425" algn="l"/>
              </a:tabLst>
            </a:pPr>
            <a:r>
              <a:rPr sz="3150" dirty="0">
                <a:latin typeface="Courier New"/>
                <a:cs typeface="Courier New"/>
              </a:rPr>
              <a:t>Scales </a:t>
            </a:r>
            <a:r>
              <a:rPr sz="3150" spc="5" dirty="0">
                <a:latin typeface="Courier New"/>
                <a:cs typeface="Courier New"/>
              </a:rPr>
              <a:t>to </a:t>
            </a:r>
            <a:r>
              <a:rPr sz="3150" dirty="0">
                <a:latin typeface="Courier New"/>
                <a:cs typeface="Courier New"/>
              </a:rPr>
              <a:t>handle </a:t>
            </a:r>
            <a:r>
              <a:rPr sz="3150" spc="5" dirty="0">
                <a:latin typeface="Courier New"/>
                <a:cs typeface="Courier New"/>
              </a:rPr>
              <a:t>much more </a:t>
            </a:r>
            <a:r>
              <a:rPr sz="3150" dirty="0">
                <a:latin typeface="Courier New"/>
                <a:cs typeface="Courier New"/>
              </a:rPr>
              <a:t>data  </a:t>
            </a:r>
            <a:r>
              <a:rPr sz="3150" spc="5" dirty="0">
                <a:latin typeface="Courier New"/>
                <a:cs typeface="Courier New"/>
              </a:rPr>
              <a:t>than many </a:t>
            </a:r>
            <a:r>
              <a:rPr sz="3150" dirty="0">
                <a:latin typeface="Courier New"/>
                <a:cs typeface="Courier New"/>
              </a:rPr>
              <a:t>similar</a:t>
            </a:r>
            <a:r>
              <a:rPr sz="3150" spc="-10" dirty="0">
                <a:latin typeface="Courier New"/>
                <a:cs typeface="Courier New"/>
              </a:rPr>
              <a:t> </a:t>
            </a:r>
            <a:r>
              <a:rPr sz="3150" dirty="0">
                <a:latin typeface="Courier New"/>
                <a:cs typeface="Courier New"/>
              </a:rPr>
              <a:t>systems</a:t>
            </a:r>
            <a:endParaRPr sz="31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2497" y="492590"/>
            <a:ext cx="3904615" cy="688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Hive</a:t>
            </a:r>
            <a:r>
              <a:rPr spc="-70" dirty="0"/>
              <a:t> </a:t>
            </a:r>
            <a:r>
              <a:rPr spc="-10" dirty="0"/>
              <a:t>Resources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9954" y="1523828"/>
            <a:ext cx="6876415" cy="465264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3150" dirty="0">
                <a:latin typeface="Courier New"/>
                <a:cs typeface="Courier New"/>
              </a:rPr>
              <a:t>Documentation</a:t>
            </a:r>
            <a:endParaRPr sz="3150">
              <a:latin typeface="Courier New"/>
              <a:cs typeface="Courier New"/>
            </a:endParaRPr>
          </a:p>
          <a:p>
            <a:pPr marL="351790" indent="-339725">
              <a:lnSpc>
                <a:spcPct val="100000"/>
              </a:lnSpc>
              <a:spcBef>
                <a:spcPts val="735"/>
              </a:spcBef>
              <a:buChar char="•"/>
              <a:tabLst>
                <a:tab pos="352425" algn="l"/>
              </a:tabLst>
            </a:pPr>
            <a:r>
              <a:rPr sz="3150" dirty="0">
                <a:latin typeface="Courier New"/>
                <a:cs typeface="Courier New"/>
              </a:rPr>
              <a:t>wiki.apache.org/hadoop/Hive</a:t>
            </a:r>
            <a:endParaRPr sz="31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ourier New"/>
              <a:buChar char="•"/>
            </a:pPr>
            <a:endParaRPr sz="4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3150" dirty="0">
                <a:latin typeface="Courier New"/>
                <a:cs typeface="Courier New"/>
              </a:rPr>
              <a:t>Mailing Lists</a:t>
            </a:r>
            <a:endParaRPr sz="3150">
              <a:latin typeface="Courier New"/>
              <a:cs typeface="Courier New"/>
            </a:endParaRPr>
          </a:p>
          <a:p>
            <a:pPr marL="351790" indent="-339725">
              <a:lnSpc>
                <a:spcPct val="100000"/>
              </a:lnSpc>
              <a:spcBef>
                <a:spcPts val="770"/>
              </a:spcBef>
              <a:buChar char="•"/>
              <a:tabLst>
                <a:tab pos="352425" algn="l"/>
              </a:tabLst>
            </a:pPr>
            <a:r>
              <a:rPr sz="3150" dirty="0">
                <a:latin typeface="Courier New"/>
                <a:cs typeface="Courier New"/>
                <a:hlinkClick r:id="rId2"/>
              </a:rPr>
              <a:t>hive-user@hadoop.apache.org</a:t>
            </a:r>
            <a:endParaRPr sz="31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Courier New"/>
              <a:buChar char="•"/>
            </a:pPr>
            <a:endParaRPr sz="4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3150" dirty="0">
                <a:latin typeface="Courier New"/>
                <a:cs typeface="Courier New"/>
              </a:rPr>
              <a:t>IRC</a:t>
            </a:r>
            <a:endParaRPr sz="3150">
              <a:latin typeface="Courier New"/>
              <a:cs typeface="Courier New"/>
            </a:endParaRPr>
          </a:p>
          <a:p>
            <a:pPr marL="351790" indent="-339725">
              <a:lnSpc>
                <a:spcPct val="100000"/>
              </a:lnSpc>
              <a:spcBef>
                <a:spcPts val="770"/>
              </a:spcBef>
              <a:buChar char="•"/>
              <a:tabLst>
                <a:tab pos="352425" algn="l"/>
              </a:tabLst>
            </a:pPr>
            <a:r>
              <a:rPr sz="3150" dirty="0">
                <a:latin typeface="Courier New"/>
                <a:cs typeface="Courier New"/>
              </a:rPr>
              <a:t>##hive </a:t>
            </a:r>
            <a:r>
              <a:rPr sz="3150" spc="5" dirty="0">
                <a:latin typeface="Courier New"/>
                <a:cs typeface="Courier New"/>
              </a:rPr>
              <a:t>on</a:t>
            </a:r>
            <a:r>
              <a:rPr sz="3150" dirty="0">
                <a:latin typeface="Courier New"/>
                <a:cs typeface="Courier New"/>
              </a:rPr>
              <a:t> Freenode</a:t>
            </a:r>
            <a:endParaRPr sz="31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469" y="492590"/>
            <a:ext cx="4324350" cy="688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Hive</a:t>
            </a:r>
            <a:r>
              <a:rPr spc="-55" dirty="0"/>
              <a:t> </a:t>
            </a:r>
            <a:r>
              <a:rPr spc="45" dirty="0"/>
              <a:t>Applications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9954" y="1523828"/>
            <a:ext cx="7840345" cy="436816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351790" indent="-339725">
              <a:lnSpc>
                <a:spcPct val="100000"/>
              </a:lnSpc>
              <a:spcBef>
                <a:spcPts val="835"/>
              </a:spcBef>
              <a:buChar char="•"/>
              <a:tabLst>
                <a:tab pos="352425" algn="l"/>
              </a:tabLst>
            </a:pPr>
            <a:r>
              <a:rPr sz="3150" spc="5" dirty="0">
                <a:latin typeface="Courier New"/>
                <a:cs typeface="Courier New"/>
              </a:rPr>
              <a:t>Log</a:t>
            </a:r>
            <a:r>
              <a:rPr sz="3150" dirty="0">
                <a:latin typeface="Courier New"/>
                <a:cs typeface="Courier New"/>
              </a:rPr>
              <a:t> processing</a:t>
            </a:r>
            <a:endParaRPr sz="3150">
              <a:latin typeface="Courier New"/>
              <a:cs typeface="Courier New"/>
            </a:endParaRPr>
          </a:p>
          <a:p>
            <a:pPr marL="351790" indent="-339725">
              <a:lnSpc>
                <a:spcPct val="100000"/>
              </a:lnSpc>
              <a:spcBef>
                <a:spcPts val="735"/>
              </a:spcBef>
              <a:buChar char="•"/>
              <a:tabLst>
                <a:tab pos="352425" algn="l"/>
              </a:tabLst>
            </a:pPr>
            <a:r>
              <a:rPr sz="3150" spc="5" dirty="0">
                <a:latin typeface="Courier New"/>
                <a:cs typeface="Courier New"/>
              </a:rPr>
              <a:t>Text</a:t>
            </a:r>
            <a:r>
              <a:rPr sz="3150" dirty="0">
                <a:latin typeface="Courier New"/>
                <a:cs typeface="Courier New"/>
              </a:rPr>
              <a:t> mining</a:t>
            </a:r>
            <a:endParaRPr sz="3150">
              <a:latin typeface="Courier New"/>
              <a:cs typeface="Courier New"/>
            </a:endParaRPr>
          </a:p>
          <a:p>
            <a:pPr marL="351790" indent="-339725">
              <a:lnSpc>
                <a:spcPct val="100000"/>
              </a:lnSpc>
              <a:spcBef>
                <a:spcPts val="770"/>
              </a:spcBef>
              <a:buChar char="•"/>
              <a:tabLst>
                <a:tab pos="352425" algn="l"/>
              </a:tabLst>
            </a:pPr>
            <a:r>
              <a:rPr sz="3150" dirty="0">
                <a:latin typeface="Courier New"/>
                <a:cs typeface="Courier New"/>
              </a:rPr>
              <a:t>Document indexing</a:t>
            </a:r>
            <a:endParaRPr sz="3150">
              <a:latin typeface="Courier New"/>
              <a:cs typeface="Courier New"/>
            </a:endParaRPr>
          </a:p>
          <a:p>
            <a:pPr marL="351790" marR="1210310" indent="-339725">
              <a:lnSpc>
                <a:spcPct val="99900"/>
              </a:lnSpc>
              <a:spcBef>
                <a:spcPts val="875"/>
              </a:spcBef>
              <a:buChar char="•"/>
              <a:tabLst>
                <a:tab pos="352425" algn="l"/>
              </a:tabLst>
            </a:pPr>
            <a:r>
              <a:rPr sz="3150" dirty="0">
                <a:latin typeface="Courier New"/>
                <a:cs typeface="Courier New"/>
              </a:rPr>
              <a:t>Customer-facing business  intelligence (e.g., Google  Analytics)</a:t>
            </a:r>
            <a:endParaRPr sz="3150">
              <a:latin typeface="Courier New"/>
              <a:cs typeface="Courier New"/>
            </a:endParaRPr>
          </a:p>
          <a:p>
            <a:pPr marL="351790" marR="5080" indent="-339725">
              <a:lnSpc>
                <a:spcPct val="102899"/>
              </a:lnSpc>
              <a:spcBef>
                <a:spcPts val="630"/>
              </a:spcBef>
              <a:buChar char="•"/>
              <a:tabLst>
                <a:tab pos="352425" algn="l"/>
              </a:tabLst>
            </a:pPr>
            <a:r>
              <a:rPr sz="3150" dirty="0">
                <a:latin typeface="Courier New"/>
                <a:cs typeface="Courier New"/>
              </a:rPr>
              <a:t>Predictive modeling, hypothesis  testing</a:t>
            </a:r>
            <a:endParaRPr sz="31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8170" y="492590"/>
            <a:ext cx="4273550" cy="688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Hive</a:t>
            </a:r>
            <a:r>
              <a:rPr spc="-35" dirty="0"/>
              <a:t> </a:t>
            </a:r>
            <a:r>
              <a:rPr spc="30" dirty="0"/>
              <a:t>Architecture</a:t>
            </a:r>
          </a:p>
        </p:txBody>
      </p:sp>
      <p:sp>
        <p:nvSpPr>
          <p:cNvPr id="3" name="object 3"/>
          <p:cNvSpPr/>
          <p:nvPr/>
        </p:nvSpPr>
        <p:spPr>
          <a:xfrm>
            <a:off x="2464502" y="1689071"/>
            <a:ext cx="4048725" cy="44655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3748" y="492590"/>
            <a:ext cx="2882265" cy="688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Data</a:t>
            </a:r>
            <a:r>
              <a:rPr spc="-70" dirty="0"/>
              <a:t> </a:t>
            </a:r>
            <a:r>
              <a:rPr spc="60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9954" y="1521672"/>
            <a:ext cx="7882255" cy="423672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1790" indent="-339725">
              <a:lnSpc>
                <a:spcPct val="100000"/>
              </a:lnSpc>
              <a:spcBef>
                <a:spcPts val="535"/>
              </a:spcBef>
              <a:buChar char="•"/>
              <a:tabLst>
                <a:tab pos="352425" algn="l"/>
              </a:tabLst>
            </a:pPr>
            <a:r>
              <a:rPr sz="3150" dirty="0">
                <a:latin typeface="Courier New"/>
                <a:cs typeface="Courier New"/>
              </a:rPr>
              <a:t>Tables</a:t>
            </a:r>
            <a:endParaRPr sz="3150">
              <a:latin typeface="Courier New"/>
              <a:cs typeface="Courier New"/>
            </a:endParaRPr>
          </a:p>
          <a:p>
            <a:pPr marL="753745" marR="570865" lvl="1" indent="-288925">
              <a:lnSpc>
                <a:spcPts val="2990"/>
              </a:lnSpc>
              <a:spcBef>
                <a:spcPts val="745"/>
              </a:spcBef>
              <a:buChar char="–"/>
              <a:tabLst>
                <a:tab pos="748030" algn="l"/>
              </a:tabLst>
            </a:pPr>
            <a:r>
              <a:rPr sz="2750" spc="135" dirty="0">
                <a:latin typeface="Trebuchet MS"/>
                <a:cs typeface="Trebuchet MS"/>
              </a:rPr>
              <a:t>Typed </a:t>
            </a:r>
            <a:r>
              <a:rPr sz="2750" spc="180" dirty="0">
                <a:latin typeface="Trebuchet MS"/>
                <a:cs typeface="Trebuchet MS"/>
              </a:rPr>
              <a:t>columns </a:t>
            </a:r>
            <a:r>
              <a:rPr sz="2750" spc="-20" dirty="0">
                <a:latin typeface="Trebuchet MS"/>
                <a:cs typeface="Trebuchet MS"/>
              </a:rPr>
              <a:t>(int, </a:t>
            </a:r>
            <a:r>
              <a:rPr sz="2750" spc="10" dirty="0">
                <a:latin typeface="Trebuchet MS"/>
                <a:cs typeface="Trebuchet MS"/>
              </a:rPr>
              <a:t>float, </a:t>
            </a:r>
            <a:r>
              <a:rPr sz="2750" spc="105" dirty="0">
                <a:latin typeface="Trebuchet MS"/>
                <a:cs typeface="Trebuchet MS"/>
              </a:rPr>
              <a:t>string,</a:t>
            </a:r>
            <a:r>
              <a:rPr sz="2750" spc="-125" dirty="0">
                <a:latin typeface="Trebuchet MS"/>
                <a:cs typeface="Trebuchet MS"/>
              </a:rPr>
              <a:t> </a:t>
            </a:r>
            <a:r>
              <a:rPr sz="2750" spc="25" dirty="0">
                <a:latin typeface="Trebuchet MS"/>
                <a:cs typeface="Trebuchet MS"/>
              </a:rPr>
              <a:t>date,  </a:t>
            </a:r>
            <a:r>
              <a:rPr sz="2750" spc="105" dirty="0">
                <a:latin typeface="Trebuchet MS"/>
                <a:cs typeface="Trebuchet MS"/>
              </a:rPr>
              <a:t>boolean)</a:t>
            </a:r>
            <a:endParaRPr sz="2750">
              <a:latin typeface="Trebuchet MS"/>
              <a:cs typeface="Trebuchet MS"/>
            </a:endParaRPr>
          </a:p>
          <a:p>
            <a:pPr marL="747395" lvl="1" indent="-283210">
              <a:lnSpc>
                <a:spcPct val="100000"/>
              </a:lnSpc>
              <a:spcBef>
                <a:spcPts val="290"/>
              </a:spcBef>
              <a:buChar char="–"/>
              <a:tabLst>
                <a:tab pos="748030" algn="l"/>
              </a:tabLst>
            </a:pPr>
            <a:r>
              <a:rPr sz="2750" spc="130" dirty="0">
                <a:latin typeface="Trebuchet MS"/>
                <a:cs typeface="Trebuchet MS"/>
              </a:rPr>
              <a:t>Also, </a:t>
            </a:r>
            <a:r>
              <a:rPr sz="2750" spc="90" dirty="0">
                <a:latin typeface="Trebuchet MS"/>
                <a:cs typeface="Trebuchet MS"/>
              </a:rPr>
              <a:t>array/map/struct </a:t>
            </a:r>
            <a:r>
              <a:rPr sz="2750" spc="95" dirty="0">
                <a:latin typeface="Trebuchet MS"/>
                <a:cs typeface="Trebuchet MS"/>
              </a:rPr>
              <a:t>for </a:t>
            </a:r>
            <a:r>
              <a:rPr sz="2750" spc="125" dirty="0">
                <a:latin typeface="Trebuchet MS"/>
                <a:cs typeface="Trebuchet MS"/>
              </a:rPr>
              <a:t>JSON-like</a:t>
            </a:r>
            <a:r>
              <a:rPr sz="2750" spc="-170" dirty="0">
                <a:latin typeface="Trebuchet MS"/>
                <a:cs typeface="Trebuchet MS"/>
              </a:rPr>
              <a:t> </a:t>
            </a:r>
            <a:r>
              <a:rPr sz="2750" spc="75" dirty="0">
                <a:latin typeface="Trebuchet MS"/>
                <a:cs typeface="Trebuchet MS"/>
              </a:rPr>
              <a:t>data</a:t>
            </a:r>
            <a:endParaRPr sz="2750">
              <a:latin typeface="Trebuchet MS"/>
              <a:cs typeface="Trebuchet MS"/>
            </a:endParaRPr>
          </a:p>
          <a:p>
            <a:pPr marL="351790" indent="-339725">
              <a:lnSpc>
                <a:spcPct val="100000"/>
              </a:lnSpc>
              <a:spcBef>
                <a:spcPts val="409"/>
              </a:spcBef>
              <a:buChar char="•"/>
              <a:tabLst>
                <a:tab pos="352425" algn="l"/>
              </a:tabLst>
            </a:pPr>
            <a:r>
              <a:rPr sz="3150" dirty="0">
                <a:latin typeface="Courier New"/>
                <a:cs typeface="Courier New"/>
              </a:rPr>
              <a:t>Partitions</a:t>
            </a:r>
            <a:endParaRPr sz="3150">
              <a:latin typeface="Courier New"/>
              <a:cs typeface="Courier New"/>
            </a:endParaRPr>
          </a:p>
          <a:p>
            <a:pPr marL="747395" lvl="1" indent="-283210">
              <a:lnSpc>
                <a:spcPct val="100000"/>
              </a:lnSpc>
              <a:spcBef>
                <a:spcPts val="325"/>
              </a:spcBef>
              <a:buChar char="–"/>
              <a:tabLst>
                <a:tab pos="748030" algn="l"/>
              </a:tabLst>
            </a:pPr>
            <a:r>
              <a:rPr sz="2750" spc="-10" dirty="0">
                <a:latin typeface="Trebuchet MS"/>
                <a:cs typeface="Trebuchet MS"/>
              </a:rPr>
              <a:t>e.g., </a:t>
            </a:r>
            <a:r>
              <a:rPr sz="2750" spc="80" dirty="0">
                <a:latin typeface="Trebuchet MS"/>
                <a:cs typeface="Trebuchet MS"/>
              </a:rPr>
              <a:t>to </a:t>
            </a:r>
            <a:r>
              <a:rPr sz="2750" spc="130" dirty="0">
                <a:latin typeface="Trebuchet MS"/>
                <a:cs typeface="Trebuchet MS"/>
              </a:rPr>
              <a:t>range-partition </a:t>
            </a:r>
            <a:r>
              <a:rPr sz="2750" spc="90" dirty="0">
                <a:latin typeface="Trebuchet MS"/>
                <a:cs typeface="Trebuchet MS"/>
              </a:rPr>
              <a:t>tables </a:t>
            </a:r>
            <a:r>
              <a:rPr sz="2750" spc="145" dirty="0">
                <a:latin typeface="Trebuchet MS"/>
                <a:cs typeface="Trebuchet MS"/>
              </a:rPr>
              <a:t>by</a:t>
            </a:r>
            <a:r>
              <a:rPr sz="2750" spc="-75" dirty="0">
                <a:latin typeface="Trebuchet MS"/>
                <a:cs typeface="Trebuchet MS"/>
              </a:rPr>
              <a:t> </a:t>
            </a:r>
            <a:r>
              <a:rPr sz="2750" spc="65" dirty="0">
                <a:latin typeface="Trebuchet MS"/>
                <a:cs typeface="Trebuchet MS"/>
              </a:rPr>
              <a:t>date</a:t>
            </a:r>
            <a:endParaRPr sz="2750">
              <a:latin typeface="Trebuchet MS"/>
              <a:cs typeface="Trebuchet MS"/>
            </a:endParaRPr>
          </a:p>
          <a:p>
            <a:pPr marL="351790" indent="-339725">
              <a:lnSpc>
                <a:spcPct val="100000"/>
              </a:lnSpc>
              <a:spcBef>
                <a:spcPts val="409"/>
              </a:spcBef>
              <a:buChar char="•"/>
              <a:tabLst>
                <a:tab pos="352425" algn="l"/>
              </a:tabLst>
            </a:pPr>
            <a:r>
              <a:rPr sz="3150" dirty="0">
                <a:latin typeface="Courier New"/>
                <a:cs typeface="Courier New"/>
              </a:rPr>
              <a:t>Buckets</a:t>
            </a:r>
            <a:endParaRPr sz="3150">
              <a:latin typeface="Courier New"/>
              <a:cs typeface="Courier New"/>
            </a:endParaRPr>
          </a:p>
          <a:p>
            <a:pPr marL="753745" marR="241935" lvl="1" indent="-288925">
              <a:lnSpc>
                <a:spcPts val="3000"/>
              </a:lnSpc>
              <a:spcBef>
                <a:spcPts val="675"/>
              </a:spcBef>
              <a:buChar char="–"/>
              <a:tabLst>
                <a:tab pos="748030" algn="l"/>
              </a:tabLst>
            </a:pPr>
            <a:r>
              <a:rPr sz="2750" spc="204" dirty="0">
                <a:latin typeface="Trebuchet MS"/>
                <a:cs typeface="Trebuchet MS"/>
              </a:rPr>
              <a:t>Hash </a:t>
            </a:r>
            <a:r>
              <a:rPr sz="2750" spc="95" dirty="0">
                <a:latin typeface="Trebuchet MS"/>
                <a:cs typeface="Trebuchet MS"/>
              </a:rPr>
              <a:t>partitions </a:t>
            </a:r>
            <a:r>
              <a:rPr sz="2750" spc="80" dirty="0">
                <a:latin typeface="Trebuchet MS"/>
                <a:cs typeface="Trebuchet MS"/>
              </a:rPr>
              <a:t>within </a:t>
            </a:r>
            <a:r>
              <a:rPr sz="2750" spc="170" dirty="0">
                <a:latin typeface="Trebuchet MS"/>
                <a:cs typeface="Trebuchet MS"/>
              </a:rPr>
              <a:t>ranges </a:t>
            </a:r>
            <a:r>
              <a:rPr sz="2750" spc="85" dirty="0">
                <a:latin typeface="Trebuchet MS"/>
                <a:cs typeface="Trebuchet MS"/>
              </a:rPr>
              <a:t>(useful</a:t>
            </a:r>
            <a:r>
              <a:rPr sz="2750" spc="-325" dirty="0">
                <a:latin typeface="Trebuchet MS"/>
                <a:cs typeface="Trebuchet MS"/>
              </a:rPr>
              <a:t> </a:t>
            </a:r>
            <a:r>
              <a:rPr sz="2750" spc="95" dirty="0">
                <a:latin typeface="Trebuchet MS"/>
                <a:cs typeface="Trebuchet MS"/>
              </a:rPr>
              <a:t>for  </a:t>
            </a:r>
            <a:r>
              <a:rPr sz="2750" spc="145" dirty="0">
                <a:latin typeface="Trebuchet MS"/>
                <a:cs typeface="Trebuchet MS"/>
              </a:rPr>
              <a:t>sampling, </a:t>
            </a:r>
            <a:r>
              <a:rPr sz="2750" spc="65" dirty="0">
                <a:latin typeface="Trebuchet MS"/>
                <a:cs typeface="Trebuchet MS"/>
              </a:rPr>
              <a:t>join</a:t>
            </a:r>
            <a:r>
              <a:rPr sz="2750" spc="-60" dirty="0">
                <a:latin typeface="Trebuchet MS"/>
                <a:cs typeface="Trebuchet MS"/>
              </a:rPr>
              <a:t> </a:t>
            </a:r>
            <a:r>
              <a:rPr sz="2750" spc="100" dirty="0">
                <a:latin typeface="Trebuchet MS"/>
                <a:cs typeface="Trebuchet MS"/>
              </a:rPr>
              <a:t>optimization)</a:t>
            </a:r>
            <a:endParaRPr sz="2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0089" y="492590"/>
            <a:ext cx="4909185" cy="688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Column </a:t>
            </a:r>
            <a:r>
              <a:rPr spc="-20" dirty="0"/>
              <a:t>Data</a:t>
            </a:r>
            <a:r>
              <a:rPr spc="-85" dirty="0"/>
              <a:t> </a:t>
            </a:r>
            <a:r>
              <a:rPr spc="-20" dirty="0"/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9954" y="1540411"/>
            <a:ext cx="6898640" cy="2996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4015" marR="3983354" indent="-361950">
              <a:lnSpc>
                <a:spcPct val="121900"/>
              </a:lnSpc>
              <a:spcBef>
                <a:spcPts val="95"/>
              </a:spcBef>
            </a:pPr>
            <a:r>
              <a:rPr sz="2350" b="1" spc="10" dirty="0">
                <a:latin typeface="Courier New"/>
                <a:cs typeface="Courier New"/>
              </a:rPr>
              <a:t>CREATE TABLE t</a:t>
            </a:r>
            <a:r>
              <a:rPr sz="2350" b="1" spc="-80" dirty="0">
                <a:latin typeface="Courier New"/>
                <a:cs typeface="Courier New"/>
              </a:rPr>
              <a:t> </a:t>
            </a:r>
            <a:r>
              <a:rPr sz="2350" b="1" spc="10" dirty="0">
                <a:latin typeface="Courier New"/>
                <a:cs typeface="Courier New"/>
              </a:rPr>
              <a:t>(  </a:t>
            </a:r>
            <a:r>
              <a:rPr sz="2350" b="1" dirty="0">
                <a:latin typeface="Courier New"/>
                <a:cs typeface="Courier New"/>
              </a:rPr>
              <a:t> </a:t>
            </a:r>
            <a:r>
              <a:rPr sz="2350" b="1" spc="10" dirty="0">
                <a:latin typeface="Courier New"/>
                <a:cs typeface="Courier New"/>
              </a:rPr>
              <a:t>s</a:t>
            </a:r>
            <a:r>
              <a:rPr sz="2350" b="1" spc="-5" dirty="0">
                <a:latin typeface="Courier New"/>
                <a:cs typeface="Courier New"/>
              </a:rPr>
              <a:t> </a:t>
            </a:r>
            <a:r>
              <a:rPr sz="2350" b="1" spc="5" dirty="0">
                <a:latin typeface="Courier New"/>
                <a:cs typeface="Courier New"/>
              </a:rPr>
              <a:t>STRING,</a:t>
            </a:r>
            <a:endParaRPr sz="2350">
              <a:latin typeface="Courier New"/>
              <a:cs typeface="Courier New"/>
            </a:endParaRPr>
          </a:p>
          <a:p>
            <a:pPr marL="374015">
              <a:lnSpc>
                <a:spcPct val="100000"/>
              </a:lnSpc>
              <a:spcBef>
                <a:spcPts val="540"/>
              </a:spcBef>
            </a:pPr>
            <a:r>
              <a:rPr sz="2350" b="1" spc="10" dirty="0">
                <a:latin typeface="Courier New"/>
                <a:cs typeface="Courier New"/>
              </a:rPr>
              <a:t>f</a:t>
            </a:r>
            <a:r>
              <a:rPr sz="2350" b="1" spc="5" dirty="0">
                <a:latin typeface="Courier New"/>
                <a:cs typeface="Courier New"/>
              </a:rPr>
              <a:t> FLOAT,</a:t>
            </a:r>
            <a:endParaRPr sz="2350">
              <a:latin typeface="Courier New"/>
              <a:cs typeface="Courier New"/>
            </a:endParaRPr>
          </a:p>
          <a:p>
            <a:pPr marL="351790" marR="366395" indent="22225">
              <a:lnSpc>
                <a:spcPts val="2790"/>
              </a:lnSpc>
              <a:spcBef>
                <a:spcPts val="760"/>
              </a:spcBef>
            </a:pPr>
            <a:r>
              <a:rPr sz="2350" b="1" spc="10" dirty="0">
                <a:latin typeface="Courier New"/>
                <a:cs typeface="Courier New"/>
              </a:rPr>
              <a:t>a </a:t>
            </a:r>
            <a:r>
              <a:rPr sz="2350" b="1" spc="5" dirty="0">
                <a:latin typeface="Courier New"/>
                <a:cs typeface="Courier New"/>
              </a:rPr>
              <a:t>ARRAY&lt;MAP&lt;STRING, STRUCT&lt;p1:INT,  p2:INT&gt;&gt;);</a:t>
            </a:r>
            <a:endParaRPr sz="23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350" b="1" spc="10" dirty="0">
                <a:latin typeface="Courier New"/>
                <a:cs typeface="Courier New"/>
              </a:rPr>
              <a:t>SELECT s, f, </a:t>
            </a:r>
            <a:r>
              <a:rPr sz="2350" b="1" spc="5" dirty="0">
                <a:latin typeface="Courier New"/>
                <a:cs typeface="Courier New"/>
              </a:rPr>
              <a:t>a[0][‘foobar’].p2 </a:t>
            </a:r>
            <a:r>
              <a:rPr sz="2350" b="1" spc="10" dirty="0">
                <a:latin typeface="Courier New"/>
                <a:cs typeface="Courier New"/>
              </a:rPr>
              <a:t>FROM </a:t>
            </a:r>
            <a:r>
              <a:rPr sz="2350" b="1" spc="5" dirty="0">
                <a:latin typeface="Courier New"/>
                <a:cs typeface="Courier New"/>
              </a:rPr>
              <a:t>t;</a:t>
            </a:r>
            <a:endParaRPr sz="23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3101" y="492590"/>
            <a:ext cx="2523490" cy="688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Metastore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9954" y="1615270"/>
            <a:ext cx="7840980" cy="465328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351790" marR="246379" indent="-339725">
              <a:lnSpc>
                <a:spcPts val="3760"/>
              </a:lnSpc>
              <a:spcBef>
                <a:spcPts val="254"/>
              </a:spcBef>
              <a:buChar char="•"/>
              <a:tabLst>
                <a:tab pos="352425" algn="l"/>
              </a:tabLst>
            </a:pPr>
            <a:r>
              <a:rPr sz="3150" dirty="0">
                <a:latin typeface="Courier New"/>
                <a:cs typeface="Courier New"/>
              </a:rPr>
              <a:t>Database: namespace containing  </a:t>
            </a:r>
            <a:r>
              <a:rPr sz="3150" spc="5" dirty="0">
                <a:latin typeface="Courier New"/>
                <a:cs typeface="Courier New"/>
              </a:rPr>
              <a:t>a set of</a:t>
            </a:r>
            <a:r>
              <a:rPr sz="3150" spc="-10" dirty="0">
                <a:latin typeface="Courier New"/>
                <a:cs typeface="Courier New"/>
              </a:rPr>
              <a:t> </a:t>
            </a:r>
            <a:r>
              <a:rPr sz="3150" dirty="0">
                <a:latin typeface="Courier New"/>
                <a:cs typeface="Courier New"/>
              </a:rPr>
              <a:t>tables</a:t>
            </a:r>
            <a:endParaRPr sz="3150">
              <a:latin typeface="Courier New"/>
              <a:cs typeface="Courier New"/>
            </a:endParaRPr>
          </a:p>
          <a:p>
            <a:pPr marL="351790" marR="487045" indent="-339725">
              <a:lnSpc>
                <a:spcPct val="99900"/>
              </a:lnSpc>
              <a:spcBef>
                <a:spcPts val="720"/>
              </a:spcBef>
              <a:buChar char="•"/>
              <a:tabLst>
                <a:tab pos="352425" algn="l"/>
              </a:tabLst>
            </a:pPr>
            <a:r>
              <a:rPr sz="3150" spc="5" dirty="0">
                <a:latin typeface="Courier New"/>
                <a:cs typeface="Courier New"/>
              </a:rPr>
              <a:t>Holds </a:t>
            </a:r>
            <a:r>
              <a:rPr sz="3150" dirty="0">
                <a:latin typeface="Courier New"/>
                <a:cs typeface="Courier New"/>
              </a:rPr>
              <a:t>Table/Partition  definitions (column types,  mappings </a:t>
            </a:r>
            <a:r>
              <a:rPr sz="3150" spc="5" dirty="0">
                <a:latin typeface="Courier New"/>
                <a:cs typeface="Courier New"/>
              </a:rPr>
              <a:t>to HDFS</a:t>
            </a:r>
            <a:r>
              <a:rPr sz="3150" dirty="0">
                <a:latin typeface="Courier New"/>
                <a:cs typeface="Courier New"/>
              </a:rPr>
              <a:t> directories)</a:t>
            </a:r>
            <a:endParaRPr sz="3150">
              <a:latin typeface="Courier New"/>
              <a:cs typeface="Courier New"/>
            </a:endParaRPr>
          </a:p>
          <a:p>
            <a:pPr marL="351790" indent="-339725">
              <a:lnSpc>
                <a:spcPct val="100000"/>
              </a:lnSpc>
              <a:spcBef>
                <a:spcPts val="835"/>
              </a:spcBef>
              <a:buChar char="•"/>
              <a:tabLst>
                <a:tab pos="352425" algn="l"/>
              </a:tabLst>
            </a:pPr>
            <a:r>
              <a:rPr sz="3150" dirty="0">
                <a:latin typeface="Courier New"/>
                <a:cs typeface="Courier New"/>
              </a:rPr>
              <a:t>Statistics</a:t>
            </a:r>
            <a:endParaRPr sz="3150">
              <a:latin typeface="Courier New"/>
              <a:cs typeface="Courier New"/>
            </a:endParaRPr>
          </a:p>
          <a:p>
            <a:pPr marL="351790" marR="5080" indent="-339725">
              <a:lnSpc>
                <a:spcPct val="99900"/>
              </a:lnSpc>
              <a:spcBef>
                <a:spcPts val="775"/>
              </a:spcBef>
              <a:buChar char="•"/>
              <a:tabLst>
                <a:tab pos="352425" algn="l"/>
              </a:tabLst>
            </a:pPr>
            <a:r>
              <a:rPr sz="3150" dirty="0">
                <a:latin typeface="Courier New"/>
                <a:cs typeface="Courier New"/>
              </a:rPr>
              <a:t>Implemented </a:t>
            </a:r>
            <a:r>
              <a:rPr sz="3150" spc="5" dirty="0">
                <a:latin typeface="Courier New"/>
                <a:cs typeface="Courier New"/>
              </a:rPr>
              <a:t>with </a:t>
            </a:r>
            <a:r>
              <a:rPr sz="3150" dirty="0">
                <a:latin typeface="Courier New"/>
                <a:cs typeface="Courier New"/>
              </a:rPr>
              <a:t>DataNucleus  </a:t>
            </a:r>
            <a:r>
              <a:rPr sz="3150" spc="5" dirty="0">
                <a:latin typeface="Courier New"/>
                <a:cs typeface="Courier New"/>
              </a:rPr>
              <a:t>ORM. Runs on </a:t>
            </a:r>
            <a:r>
              <a:rPr sz="3150" dirty="0">
                <a:latin typeface="Courier New"/>
                <a:cs typeface="Courier New"/>
              </a:rPr>
              <a:t>Derby, MySQL, and  </a:t>
            </a:r>
            <a:r>
              <a:rPr sz="3150" spc="5" dirty="0">
                <a:latin typeface="Courier New"/>
                <a:cs typeface="Courier New"/>
              </a:rPr>
              <a:t>many other </a:t>
            </a:r>
            <a:r>
              <a:rPr sz="3150" dirty="0">
                <a:latin typeface="Courier New"/>
                <a:cs typeface="Courier New"/>
              </a:rPr>
              <a:t>relational</a:t>
            </a:r>
            <a:r>
              <a:rPr sz="3150" spc="-15" dirty="0">
                <a:latin typeface="Courier New"/>
                <a:cs typeface="Courier New"/>
              </a:rPr>
              <a:t> </a:t>
            </a:r>
            <a:r>
              <a:rPr sz="3150" dirty="0">
                <a:latin typeface="Courier New"/>
                <a:cs typeface="Courier New"/>
              </a:rPr>
              <a:t>databases</a:t>
            </a:r>
            <a:endParaRPr sz="31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6970" y="492590"/>
            <a:ext cx="3915410" cy="688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Physical</a:t>
            </a:r>
            <a:r>
              <a:rPr spc="-85" dirty="0"/>
              <a:t> </a:t>
            </a:r>
            <a:r>
              <a:rPr spc="25" dirty="0"/>
              <a:t>Layout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9954" y="1540915"/>
            <a:ext cx="7327900" cy="479552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1790" indent="-339725">
              <a:lnSpc>
                <a:spcPct val="100000"/>
              </a:lnSpc>
              <a:spcBef>
                <a:spcPts val="425"/>
              </a:spcBef>
              <a:buChar char="•"/>
              <a:tabLst>
                <a:tab pos="352425" algn="l"/>
              </a:tabLst>
            </a:pPr>
            <a:r>
              <a:rPr sz="2750" spc="5" dirty="0">
                <a:latin typeface="Courier New"/>
                <a:cs typeface="Courier New"/>
              </a:rPr>
              <a:t>Warehouse directory in HDFS</a:t>
            </a:r>
            <a:endParaRPr sz="2750">
              <a:latin typeface="Courier New"/>
              <a:cs typeface="Courier New"/>
            </a:endParaRPr>
          </a:p>
          <a:p>
            <a:pPr marL="747395" lvl="1" indent="-283210">
              <a:lnSpc>
                <a:spcPct val="100000"/>
              </a:lnSpc>
              <a:spcBef>
                <a:spcPts val="334"/>
              </a:spcBef>
              <a:buChar char="–"/>
              <a:tabLst>
                <a:tab pos="748030" algn="l"/>
              </a:tabLst>
            </a:pPr>
            <a:r>
              <a:rPr sz="2750" spc="-10" dirty="0">
                <a:latin typeface="Trebuchet MS"/>
                <a:cs typeface="Trebuchet MS"/>
              </a:rPr>
              <a:t>e.g.,</a:t>
            </a:r>
            <a:r>
              <a:rPr sz="2750" spc="45" dirty="0">
                <a:latin typeface="Trebuchet MS"/>
                <a:cs typeface="Trebuchet MS"/>
              </a:rPr>
              <a:t> </a:t>
            </a:r>
            <a:r>
              <a:rPr sz="2750" b="1" spc="5" dirty="0">
                <a:latin typeface="Courier New"/>
                <a:cs typeface="Courier New"/>
              </a:rPr>
              <a:t>/user/hive/warehouse</a:t>
            </a:r>
            <a:endParaRPr sz="2750">
              <a:latin typeface="Courier New"/>
              <a:cs typeface="Courier New"/>
            </a:endParaRPr>
          </a:p>
          <a:p>
            <a:pPr marL="351790" marR="1270635" indent="-339725">
              <a:lnSpc>
                <a:spcPts val="2990"/>
              </a:lnSpc>
              <a:spcBef>
                <a:spcPts val="715"/>
              </a:spcBef>
              <a:buChar char="•"/>
              <a:tabLst>
                <a:tab pos="352425" algn="l"/>
              </a:tabLst>
            </a:pPr>
            <a:r>
              <a:rPr sz="2750" spc="5" dirty="0">
                <a:latin typeface="Courier New"/>
                <a:cs typeface="Courier New"/>
              </a:rPr>
              <a:t>Table row data stored in  subdirectories of</a:t>
            </a:r>
            <a:r>
              <a:rPr sz="2750" spc="-35" dirty="0">
                <a:latin typeface="Courier New"/>
                <a:cs typeface="Courier New"/>
              </a:rPr>
              <a:t> </a:t>
            </a:r>
            <a:r>
              <a:rPr sz="2750" spc="5" dirty="0">
                <a:latin typeface="Courier New"/>
                <a:cs typeface="Courier New"/>
              </a:rPr>
              <a:t>warehouse</a:t>
            </a:r>
            <a:endParaRPr sz="2750">
              <a:latin typeface="Courier New"/>
              <a:cs typeface="Courier New"/>
            </a:endParaRPr>
          </a:p>
          <a:p>
            <a:pPr marL="351790" marR="5080" indent="-339725">
              <a:lnSpc>
                <a:spcPts val="2990"/>
              </a:lnSpc>
              <a:spcBef>
                <a:spcPts val="650"/>
              </a:spcBef>
              <a:buChar char="•"/>
              <a:tabLst>
                <a:tab pos="352425" algn="l"/>
              </a:tabLst>
            </a:pPr>
            <a:r>
              <a:rPr sz="2750" spc="5" dirty="0">
                <a:latin typeface="Courier New"/>
                <a:cs typeface="Courier New"/>
              </a:rPr>
              <a:t>Partitions form subdirectories of  table directories</a:t>
            </a:r>
            <a:endParaRPr sz="2750">
              <a:latin typeface="Courier New"/>
              <a:cs typeface="Courier New"/>
            </a:endParaRPr>
          </a:p>
          <a:p>
            <a:pPr marL="351790" indent="-339725">
              <a:lnSpc>
                <a:spcPct val="100000"/>
              </a:lnSpc>
              <a:spcBef>
                <a:spcPts val="385"/>
              </a:spcBef>
              <a:buChar char="•"/>
              <a:tabLst>
                <a:tab pos="352425" algn="l"/>
              </a:tabLst>
            </a:pPr>
            <a:r>
              <a:rPr sz="2750" spc="5" dirty="0">
                <a:latin typeface="Courier New"/>
                <a:cs typeface="Courier New"/>
              </a:rPr>
              <a:t>Actual data stored in flat files</a:t>
            </a:r>
            <a:endParaRPr sz="2750">
              <a:latin typeface="Courier New"/>
              <a:cs typeface="Courier New"/>
            </a:endParaRPr>
          </a:p>
          <a:p>
            <a:pPr marL="753745" marR="1283970" lvl="1" indent="-288925">
              <a:lnSpc>
                <a:spcPts val="3000"/>
              </a:lnSpc>
              <a:spcBef>
                <a:spcPts val="710"/>
              </a:spcBef>
              <a:buChar char="–"/>
              <a:tabLst>
                <a:tab pos="748030" algn="l"/>
              </a:tabLst>
            </a:pPr>
            <a:r>
              <a:rPr sz="2750" spc="130" dirty="0">
                <a:latin typeface="Trebuchet MS"/>
                <a:cs typeface="Trebuchet MS"/>
              </a:rPr>
              <a:t>Control </a:t>
            </a:r>
            <a:r>
              <a:rPr sz="2750" spc="120" dirty="0">
                <a:latin typeface="Trebuchet MS"/>
                <a:cs typeface="Trebuchet MS"/>
              </a:rPr>
              <a:t>char-delimited </a:t>
            </a:r>
            <a:r>
              <a:rPr sz="2750" spc="20" dirty="0">
                <a:latin typeface="Trebuchet MS"/>
                <a:cs typeface="Trebuchet MS"/>
              </a:rPr>
              <a:t>text,</a:t>
            </a:r>
            <a:r>
              <a:rPr sz="2750" spc="-130" dirty="0">
                <a:latin typeface="Trebuchet MS"/>
                <a:cs typeface="Trebuchet MS"/>
              </a:rPr>
              <a:t> </a:t>
            </a:r>
            <a:r>
              <a:rPr sz="2750" spc="135" dirty="0">
                <a:latin typeface="Trebuchet MS"/>
                <a:cs typeface="Trebuchet MS"/>
              </a:rPr>
              <a:t>or  </a:t>
            </a:r>
            <a:r>
              <a:rPr sz="2750" spc="105" dirty="0">
                <a:latin typeface="Trebuchet MS"/>
                <a:cs typeface="Trebuchet MS"/>
              </a:rPr>
              <a:t>SequenceFiles</a:t>
            </a:r>
            <a:endParaRPr sz="2750">
              <a:latin typeface="Trebuchet MS"/>
              <a:cs typeface="Trebuchet MS"/>
            </a:endParaRPr>
          </a:p>
          <a:p>
            <a:pPr marL="753745" marR="267335" lvl="1" indent="-288925">
              <a:lnSpc>
                <a:spcPts val="3000"/>
              </a:lnSpc>
              <a:spcBef>
                <a:spcPts val="625"/>
              </a:spcBef>
              <a:buChar char="–"/>
              <a:tabLst>
                <a:tab pos="748030" algn="l"/>
              </a:tabLst>
            </a:pPr>
            <a:r>
              <a:rPr sz="2750" spc="45" dirty="0">
                <a:latin typeface="Trebuchet MS"/>
                <a:cs typeface="Trebuchet MS"/>
              </a:rPr>
              <a:t>With </a:t>
            </a:r>
            <a:r>
              <a:rPr sz="2750" spc="170" dirty="0">
                <a:latin typeface="Trebuchet MS"/>
                <a:cs typeface="Trebuchet MS"/>
              </a:rPr>
              <a:t>custom </a:t>
            </a:r>
            <a:r>
              <a:rPr sz="2750" spc="95" dirty="0">
                <a:latin typeface="Trebuchet MS"/>
                <a:cs typeface="Trebuchet MS"/>
              </a:rPr>
              <a:t>SerDe, </a:t>
            </a:r>
            <a:r>
              <a:rPr sz="2750" spc="114" dirty="0">
                <a:latin typeface="Trebuchet MS"/>
                <a:cs typeface="Trebuchet MS"/>
              </a:rPr>
              <a:t>can </a:t>
            </a:r>
            <a:r>
              <a:rPr sz="2750" spc="185" dirty="0">
                <a:latin typeface="Trebuchet MS"/>
                <a:cs typeface="Trebuchet MS"/>
              </a:rPr>
              <a:t>use</a:t>
            </a:r>
            <a:r>
              <a:rPr sz="2750" spc="-245" dirty="0">
                <a:latin typeface="Trebuchet MS"/>
                <a:cs typeface="Trebuchet MS"/>
              </a:rPr>
              <a:t> </a:t>
            </a:r>
            <a:r>
              <a:rPr sz="2750" spc="60" dirty="0">
                <a:latin typeface="Trebuchet MS"/>
                <a:cs typeface="Trebuchet MS"/>
              </a:rPr>
              <a:t>arbitrary  </a:t>
            </a:r>
            <a:r>
              <a:rPr sz="2750" spc="100" dirty="0">
                <a:latin typeface="Trebuchet MS"/>
                <a:cs typeface="Trebuchet MS"/>
              </a:rPr>
              <a:t>format</a:t>
            </a:r>
            <a:endParaRPr sz="2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1333</Words>
  <Application>Microsoft Office PowerPoint</Application>
  <PresentationFormat>Custom</PresentationFormat>
  <Paragraphs>266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Courier New</vt:lpstr>
      <vt:lpstr>Times New Roman</vt:lpstr>
      <vt:lpstr>Trebuchet MS</vt:lpstr>
      <vt:lpstr>Office Theme</vt:lpstr>
      <vt:lpstr>Big Data Analytics in Manufacturing – Hive Query Language </vt:lpstr>
      <vt:lpstr>Background</vt:lpstr>
      <vt:lpstr>Hadoop as Enterprise Data  Warehouse</vt:lpstr>
      <vt:lpstr>Hive Applications</vt:lpstr>
      <vt:lpstr>Hive Architecture</vt:lpstr>
      <vt:lpstr>Data Model</vt:lpstr>
      <vt:lpstr>Column Data Types</vt:lpstr>
      <vt:lpstr>Metastore</vt:lpstr>
      <vt:lpstr>Physical Layout</vt:lpstr>
      <vt:lpstr>Installing Hive</vt:lpstr>
      <vt:lpstr>Installing Hive</vt:lpstr>
      <vt:lpstr>Installing Hive</vt:lpstr>
      <vt:lpstr>Hive Dependencies</vt:lpstr>
      <vt:lpstr>Hive Dependencies</vt:lpstr>
      <vt:lpstr>Hive Configuration</vt:lpstr>
      <vt:lpstr>Hive Configuration</vt:lpstr>
      <vt:lpstr>Logging</vt:lpstr>
      <vt:lpstr>Starting the Hive CLI</vt:lpstr>
      <vt:lpstr>Hive CLI Commands</vt:lpstr>
      <vt:lpstr>Hive CLI Commands</vt:lpstr>
      <vt:lpstr>Hive CLI Commands</vt:lpstr>
      <vt:lpstr>Selecting data</vt:lpstr>
      <vt:lpstr>Manipulating Tables</vt:lpstr>
      <vt:lpstr>Creating Tables in Hive</vt:lpstr>
      <vt:lpstr>Changing Row Format</vt:lpstr>
      <vt:lpstr>Partitioning Data</vt:lpstr>
      <vt:lpstr>Sqoop = SQL-to-Hadoop</vt:lpstr>
      <vt:lpstr>Sqoop: Features</vt:lpstr>
      <vt:lpstr>Example input</vt:lpstr>
      <vt:lpstr>Loading into HDFS</vt:lpstr>
      <vt:lpstr>Hive Integration</vt:lpstr>
      <vt:lpstr>Hive Project Status</vt:lpstr>
      <vt:lpstr>Conclusions</vt:lpstr>
      <vt:lpstr>Hive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Analytics in Manufacturing – Hive Query Language </dc:title>
  <dc:creator>Carl Steinbach</dc:creator>
  <cp:lastModifiedBy>Ark Mishara</cp:lastModifiedBy>
  <cp:revision>2</cp:revision>
  <dcterms:created xsi:type="dcterms:W3CDTF">2020-10-24T02:29:47Z</dcterms:created>
  <dcterms:modified xsi:type="dcterms:W3CDTF">2020-10-24T02:34:50Z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2010-03-25T00:00:00Z</vt:filetime>
  </property>
  <property fmtid="{D5CDD505-2E9C-101B-9397-08002B2CF9AE}" pid="3" name="Creator">
    <vt:lpwstr>Microsoft PowerPoint</vt:lpwstr>
  </property>
  <property fmtid="{D5CDD505-2E9C-101B-9397-08002B2CF9AE}" pid="4" name="LastSaved">
    <vt:filetime>2020-10-24T00:00:00Z</vt:filetime>
  </property>
</Properties>
</file>