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9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0879" y="2181859"/>
            <a:ext cx="52222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540" y="2014220"/>
            <a:ext cx="3601720" cy="404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79" y="1710690"/>
            <a:ext cx="269494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7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76200" y="5257799"/>
            <a:ext cx="2209800" cy="671056"/>
            <a:chOff x="76200" y="2209801"/>
            <a:chExt cx="2209800" cy="67105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1"/>
              <a:ext cx="2209800" cy="492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b="1" spc="-134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600" spc="-134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4"/>
              <a:ext cx="1905000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spc="-134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607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1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571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8390" y="863600"/>
            <a:ext cx="18872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925320"/>
            <a:ext cx="6873875" cy="182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0859" y="6302050"/>
            <a:ext cx="25527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%25s@brandeis.ed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quarter" idx="13"/>
          </p:nvPr>
        </p:nvSpPr>
        <p:spPr>
          <a:xfrm>
            <a:off x="2438400" y="5035551"/>
            <a:ext cx="6172200" cy="603251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2500" dirty="0">
                <a:solidFill>
                  <a:srgbClr val="FFFF00"/>
                </a:solidFill>
                <a:latin typeface="Arial" charset="0"/>
                <a:cs typeface="Arial" charset="0"/>
              </a:rPr>
              <a:t>Ark </a:t>
            </a:r>
            <a:r>
              <a:rPr lang="en-US" sz="2500" dirty="0" err="1">
                <a:solidFill>
                  <a:srgbClr val="FFFF00"/>
                </a:solidFill>
                <a:latin typeface="Arial" charset="0"/>
                <a:cs typeface="Arial" charset="0"/>
              </a:rPr>
              <a:t>Mishara</a:t>
            </a:r>
            <a:r>
              <a:rPr lang="en-US" sz="2500" dirty="0">
                <a:solidFill>
                  <a:srgbClr val="FFFF00"/>
                </a:solidFill>
                <a:latin typeface="Arial" charset="0"/>
                <a:cs typeface="Arial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500" dirty="0">
                <a:solidFill>
                  <a:srgbClr val="FFFF00"/>
                </a:solidFill>
                <a:latin typeface="Arial" charset="0"/>
                <a:cs typeface="Arial" charset="0"/>
              </a:rPr>
              <a:t>         </a:t>
            </a:r>
            <a:endParaRPr lang="en-US" sz="2100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1979712" y="3643312"/>
            <a:ext cx="6696744" cy="1233488"/>
          </a:xfrm>
        </p:spPr>
        <p:txBody>
          <a:bodyPr/>
          <a:lstStyle/>
          <a:p>
            <a:pPr eaLnBrk="1" hangingPunct="1"/>
            <a:r>
              <a:rPr lang="en-US" sz="4100" dirty="0"/>
              <a:t>Big Data Analytics in Manufacturing – Introduction to Python </a:t>
            </a:r>
            <a:r>
              <a:rPr lang="en-US" sz="3200" dirty="0"/>
              <a:t>	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4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620" y="863600"/>
            <a:ext cx="3791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82288"/>
            <a:ext cx="6186805" cy="44126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concatenate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+ 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neighbours</a:t>
            </a:r>
            <a:endParaRPr sz="32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word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'Help'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+</a:t>
            </a:r>
            <a:r>
              <a:rPr sz="28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x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word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'Help'</a:t>
            </a:r>
            <a:r>
              <a:rPr sz="28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'a'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Times New Roman"/>
                <a:cs typeface="Times New Roman"/>
              </a:rPr>
              <a:t>subscripting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strings</a:t>
            </a:r>
            <a:endParaRPr sz="3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360"/>
              </a:spcBef>
            </a:pPr>
            <a:r>
              <a:rPr sz="4200" baseline="7936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4200" spc="-1679" baseline="7936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'Hello'[2]</a:t>
            </a:r>
            <a:r>
              <a:rPr sz="2800" spc="-99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</a:t>
            </a:r>
            <a:r>
              <a:rPr sz="2800" spc="-150" dirty="0">
                <a:latin typeface="UnDotum"/>
                <a:cs typeface="UnDotum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'l'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360"/>
              </a:spcBef>
            </a:pPr>
            <a:r>
              <a:rPr sz="4200" baseline="3968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slice: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'Hello'[1:2]</a:t>
            </a:r>
            <a:r>
              <a:rPr sz="2800" spc="-100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 </a:t>
            </a:r>
            <a:r>
              <a:rPr sz="2800" spc="-10" dirty="0">
                <a:latin typeface="Times New Roman"/>
                <a:cs typeface="Times New Roman"/>
              </a:rPr>
              <a:t>'el'</a:t>
            </a:r>
            <a:endParaRPr sz="280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word[-1]</a:t>
            </a:r>
            <a:r>
              <a:rPr sz="2800" spc="-114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 </a:t>
            </a:r>
            <a:r>
              <a:rPr sz="2800" spc="-5" dirty="0">
                <a:latin typeface="Times New Roman"/>
                <a:cs typeface="Times New Roman"/>
              </a:rPr>
              <a:t>last </a:t>
            </a:r>
            <a:r>
              <a:rPr sz="2800" spc="-10" dirty="0">
                <a:latin typeface="Times New Roman"/>
                <a:cs typeface="Times New Roman"/>
              </a:rPr>
              <a:t>character</a:t>
            </a:r>
            <a:endParaRPr sz="280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len(word)</a:t>
            </a:r>
            <a:r>
              <a:rPr sz="2800" spc="-114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 </a:t>
            </a:r>
            <a:r>
              <a:rPr sz="2800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360"/>
              </a:spcBef>
            </a:pPr>
            <a:r>
              <a:rPr sz="4200" baseline="3968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immutable: </a:t>
            </a:r>
            <a:r>
              <a:rPr sz="2800" spc="-5" dirty="0">
                <a:latin typeface="Times New Roman"/>
                <a:cs typeface="Times New Roman"/>
              </a:rPr>
              <a:t>cannot assign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subscript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950" y="863600"/>
            <a:ext cx="40976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Numbers:</a:t>
            </a:r>
            <a:r>
              <a:rPr spc="-85" dirty="0"/>
              <a:t> </a:t>
            </a:r>
            <a:r>
              <a:rPr spc="-5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411543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Integer </a:t>
            </a:r>
            <a:r>
              <a:rPr sz="2800" dirty="0">
                <a:latin typeface="Times New Roman"/>
                <a:cs typeface="Times New Roman"/>
              </a:rPr>
              <a:t>– the </a:t>
            </a:r>
            <a:r>
              <a:rPr sz="2800" spc="-5" dirty="0">
                <a:latin typeface="Times New Roman"/>
                <a:cs typeface="Times New Roman"/>
              </a:rPr>
              <a:t>equivalent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 a 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long</a:t>
            </a:r>
            <a:endParaRPr sz="2800">
              <a:latin typeface="Times New Roman"/>
              <a:cs typeface="Times New Roman"/>
            </a:endParaRPr>
          </a:p>
          <a:p>
            <a:pPr marL="355600" marR="14795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Long Integer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an  </a:t>
            </a:r>
            <a:r>
              <a:rPr sz="2800" dirty="0">
                <a:latin typeface="Times New Roman"/>
                <a:cs typeface="Times New Roman"/>
              </a:rPr>
              <a:t>unbounded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590800"/>
            <a:ext cx="24384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132224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132224</a:t>
            </a:r>
            <a:endParaRPr sz="2400">
              <a:latin typeface="Times New Roman"/>
              <a:cs typeface="Times New Roman"/>
            </a:endParaRPr>
          </a:p>
          <a:p>
            <a:pPr marL="90170" marR="2247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132323 **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 </a:t>
            </a:r>
            <a:r>
              <a:rPr sz="2400" spc="-5" dirty="0">
                <a:latin typeface="Times New Roman"/>
                <a:cs typeface="Times New Roman"/>
              </a:rPr>
              <a:t>17509376329L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360" y="863600"/>
            <a:ext cx="5920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mic Sans MS"/>
                <a:cs typeface="Comic Sans MS"/>
              </a:rPr>
              <a:t>Numbers: Floating</a:t>
            </a:r>
            <a:r>
              <a:rPr spc="-5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3604260" cy="27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2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int(x) </a:t>
            </a:r>
            <a:r>
              <a:rPr sz="2800" spc="-5" dirty="0">
                <a:latin typeface="Times New Roman"/>
                <a:cs typeface="Times New Roman"/>
              </a:rPr>
              <a:t>converts </a:t>
            </a:r>
            <a:r>
              <a:rPr sz="2800" dirty="0">
                <a:latin typeface="Times New Roman"/>
                <a:cs typeface="Times New Roman"/>
              </a:rPr>
              <a:t>x to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 integer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float(x) converts </a:t>
            </a:r>
            <a:r>
              <a:rPr sz="2800" dirty="0">
                <a:latin typeface="Times New Roman"/>
                <a:cs typeface="Times New Roman"/>
              </a:rPr>
              <a:t>x 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floating </a:t>
            </a:r>
            <a:r>
              <a:rPr sz="2800" dirty="0">
                <a:latin typeface="Times New Roman"/>
                <a:cs typeface="Times New Roman"/>
              </a:rPr>
              <a:t>point</a:t>
            </a:r>
            <a:endParaRPr sz="2800">
              <a:latin typeface="Times New Roman"/>
              <a:cs typeface="Times New Roman"/>
            </a:endParaRPr>
          </a:p>
          <a:p>
            <a:pPr marL="355600" marR="14351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interpreter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  </a:t>
            </a:r>
            <a:r>
              <a:rPr sz="2800" dirty="0">
                <a:latin typeface="Times New Roman"/>
                <a:cs typeface="Times New Roman"/>
              </a:rPr>
              <a:t>a lot 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6550" y="1981200"/>
            <a:ext cx="2847340" cy="37515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1.23232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1.2323200000000001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1.23232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1.23232</a:t>
            </a:r>
            <a:endParaRPr sz="2400">
              <a:latin typeface="Times New Roman"/>
              <a:cs typeface="Times New Roman"/>
            </a:endParaRPr>
          </a:p>
          <a:p>
            <a:pPr marL="90170" marR="13023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1.3E7  </a:t>
            </a:r>
            <a:r>
              <a:rPr sz="2400" dirty="0">
                <a:latin typeface="Times New Roman"/>
                <a:cs typeface="Times New Roman"/>
              </a:rPr>
              <a:t>13000000.0</a:t>
            </a:r>
            <a:endParaRPr sz="2400">
              <a:latin typeface="Times New Roman"/>
              <a:cs typeface="Times New Roman"/>
            </a:endParaRPr>
          </a:p>
          <a:p>
            <a:pPr marL="90170" marR="125095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int(2.0) 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0170" marR="124333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float(2)  </a:t>
            </a:r>
            <a:r>
              <a:rPr sz="2400" dirty="0">
                <a:latin typeface="Times New Roman"/>
                <a:cs typeface="Times New Roman"/>
              </a:rPr>
              <a:t>2.0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860" y="863600"/>
            <a:ext cx="4267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Numbers:</a:t>
            </a:r>
            <a:r>
              <a:rPr spc="-95" dirty="0"/>
              <a:t> </a:t>
            </a:r>
            <a:r>
              <a:rPr spc="-5" dirty="0"/>
              <a:t>Complex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3830954" cy="19088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Built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operations </a:t>
            </a:r>
            <a:r>
              <a:rPr sz="2800" spc="-5" dirty="0">
                <a:latin typeface="Times New Roman"/>
                <a:cs typeface="Times New Roman"/>
              </a:rPr>
              <a:t>are  supported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integer and  float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620" y="2491739"/>
            <a:ext cx="196596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 3 +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2j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-1j</a:t>
            </a:r>
            <a:endParaRPr sz="2400">
              <a:latin typeface="Times New Roman"/>
              <a:cs typeface="Times New Roman"/>
            </a:endParaRPr>
          </a:p>
          <a:p>
            <a:pPr marL="89535" marR="6457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+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(3+1j)</a:t>
            </a:r>
            <a:endParaRPr sz="2400">
              <a:latin typeface="Times New Roman"/>
              <a:cs typeface="Times New Roman"/>
            </a:endParaRPr>
          </a:p>
          <a:p>
            <a:pPr marL="89535" marR="665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*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(2-3j)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689" y="863600"/>
            <a:ext cx="5210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Numbers </a:t>
            </a:r>
            <a:r>
              <a:rPr spc="-25" dirty="0"/>
              <a:t>are</a:t>
            </a:r>
            <a:r>
              <a:rPr spc="-80" dirty="0"/>
              <a:t> </a:t>
            </a:r>
            <a:r>
              <a:rPr i="1" dirty="0">
                <a:latin typeface="Times New Roman"/>
                <a:cs typeface="Times New Roman"/>
              </a:rPr>
              <a:t>immutable</a:t>
            </a:r>
          </a:p>
        </p:txBody>
      </p:sp>
      <p:sp>
        <p:nvSpPr>
          <p:cNvPr id="3" name="object 3"/>
          <p:cNvSpPr/>
          <p:nvPr/>
        </p:nvSpPr>
        <p:spPr>
          <a:xfrm>
            <a:off x="899160" y="2133600"/>
            <a:ext cx="2593340" cy="2654300"/>
          </a:xfrm>
          <a:custGeom>
            <a:avLst/>
            <a:gdLst/>
            <a:ahLst/>
            <a:cxnLst/>
            <a:rect l="l" t="t" r="r" b="b"/>
            <a:pathLst>
              <a:path w="2593340" h="2654300">
                <a:moveTo>
                  <a:pt x="1296670" y="2654300"/>
                </a:moveTo>
                <a:lnTo>
                  <a:pt x="0" y="2654300"/>
                </a:lnTo>
                <a:lnTo>
                  <a:pt x="0" y="0"/>
                </a:lnTo>
                <a:lnTo>
                  <a:pt x="2593340" y="0"/>
                </a:lnTo>
                <a:lnTo>
                  <a:pt x="2593340" y="2654300"/>
                </a:lnTo>
                <a:lnTo>
                  <a:pt x="1296670" y="265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9160" y="2133600"/>
            <a:ext cx="2593340" cy="79121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4.5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30" y="2899409"/>
            <a:ext cx="142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&gt;&gt;&gt; y +=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630" y="3265170"/>
            <a:ext cx="7708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4.5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7.5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2120" y="2002789"/>
            <a:ext cx="721360" cy="115570"/>
            <a:chOff x="4262120" y="2002789"/>
            <a:chExt cx="721360" cy="115570"/>
          </a:xfrm>
        </p:grpSpPr>
        <p:sp>
          <p:nvSpPr>
            <p:cNvPr id="8" name="object 8"/>
            <p:cNvSpPr/>
            <p:nvPr/>
          </p:nvSpPr>
          <p:spPr>
            <a:xfrm>
              <a:off x="4262120" y="2061209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67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9180" y="2002789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69">
                  <a:moveTo>
                    <a:pt x="0" y="0"/>
                  </a:moveTo>
                  <a:lnTo>
                    <a:pt x="0" y="115570"/>
                  </a:lnTo>
                  <a:lnTo>
                    <a:pt x="114300" y="58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28109" y="1813559"/>
            <a:ext cx="156845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115" algn="l"/>
              </a:tabLst>
            </a:pPr>
            <a:r>
              <a:rPr sz="2400" dirty="0">
                <a:latin typeface="Times New Roman"/>
                <a:cs typeface="Times New Roman"/>
              </a:rPr>
              <a:t>x	</a:t>
            </a:r>
            <a:r>
              <a:rPr sz="3600" baseline="1157" dirty="0">
                <a:latin typeface="Times New Roman"/>
                <a:cs typeface="Times New Roman"/>
              </a:rPr>
              <a:t>4.5</a:t>
            </a:r>
            <a:endParaRPr sz="3600" baseline="115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63390" y="2204720"/>
            <a:ext cx="882650" cy="523240"/>
            <a:chOff x="4263390" y="2204720"/>
            <a:chExt cx="882650" cy="523240"/>
          </a:xfrm>
        </p:grpSpPr>
        <p:sp>
          <p:nvSpPr>
            <p:cNvPr id="12" name="object 12"/>
            <p:cNvSpPr/>
            <p:nvPr/>
          </p:nvSpPr>
          <p:spPr>
            <a:xfrm>
              <a:off x="4282440" y="2258060"/>
              <a:ext cx="772160" cy="450850"/>
            </a:xfrm>
            <a:custGeom>
              <a:avLst/>
              <a:gdLst/>
              <a:ahLst/>
              <a:cxnLst/>
              <a:rect l="l" t="t" r="r" b="b"/>
              <a:pathLst>
                <a:path w="772160" h="450850">
                  <a:moveTo>
                    <a:pt x="0" y="450850"/>
                  </a:moveTo>
                  <a:lnTo>
                    <a:pt x="77216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040" y="2204720"/>
              <a:ext cx="127000" cy="106680"/>
            </a:xfrm>
            <a:custGeom>
              <a:avLst/>
              <a:gdLst/>
              <a:ahLst/>
              <a:cxnLst/>
              <a:rect l="l" t="t" r="r" b="b"/>
              <a:pathLst>
                <a:path w="127000" h="106680">
                  <a:moveTo>
                    <a:pt x="127000" y="0"/>
                  </a:moveTo>
                  <a:lnTo>
                    <a:pt x="0" y="8889"/>
                  </a:lnTo>
                  <a:lnTo>
                    <a:pt x="57150" y="106679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4927" y="2920137"/>
            <a:ext cx="6704330" cy="1157605"/>
            <a:chOff x="604927" y="2920137"/>
            <a:chExt cx="6704330" cy="1157605"/>
          </a:xfrm>
        </p:grpSpPr>
        <p:sp>
          <p:nvSpPr>
            <p:cNvPr id="15" name="object 15"/>
            <p:cNvSpPr/>
            <p:nvPr/>
          </p:nvSpPr>
          <p:spPr>
            <a:xfrm>
              <a:off x="610869" y="2924809"/>
              <a:ext cx="6697980" cy="0"/>
            </a:xfrm>
            <a:custGeom>
              <a:avLst/>
              <a:gdLst/>
              <a:ahLst/>
              <a:cxnLst/>
              <a:rect l="l" t="t" r="r" b="b"/>
              <a:pathLst>
                <a:path w="6697980">
                  <a:moveTo>
                    <a:pt x="0" y="0"/>
                  </a:moveTo>
                  <a:lnTo>
                    <a:pt x="669798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5780" y="3355339"/>
              <a:ext cx="613410" cy="0"/>
            </a:xfrm>
            <a:custGeom>
              <a:avLst/>
              <a:gdLst/>
              <a:ahLst/>
              <a:cxnLst/>
              <a:rect l="l" t="t" r="r" b="b"/>
              <a:pathLst>
                <a:path w="613410">
                  <a:moveTo>
                    <a:pt x="0" y="0"/>
                  </a:moveTo>
                  <a:lnTo>
                    <a:pt x="6134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1569" y="3298189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0" y="0"/>
                  </a:moveTo>
                  <a:lnTo>
                    <a:pt x="0" y="115570"/>
                  </a:lnTo>
                  <a:lnTo>
                    <a:pt x="115569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35780" y="3834130"/>
              <a:ext cx="613410" cy="0"/>
            </a:xfrm>
            <a:custGeom>
              <a:avLst/>
              <a:gdLst/>
              <a:ahLst/>
              <a:cxnLst/>
              <a:rect l="l" t="t" r="r" b="b"/>
              <a:pathLst>
                <a:path w="613410">
                  <a:moveTo>
                    <a:pt x="0" y="0"/>
                  </a:moveTo>
                  <a:lnTo>
                    <a:pt x="6134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1569" y="377698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0" y="0"/>
                  </a:moveTo>
                  <a:lnTo>
                    <a:pt x="0" y="114300"/>
                  </a:lnTo>
                  <a:lnTo>
                    <a:pt x="115569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3213099"/>
              <a:ext cx="6650990" cy="859790"/>
            </a:xfrm>
            <a:custGeom>
              <a:avLst/>
              <a:gdLst/>
              <a:ahLst/>
              <a:cxnLst/>
              <a:rect l="l" t="t" r="r" b="b"/>
              <a:pathLst>
                <a:path w="6650990" h="859789">
                  <a:moveTo>
                    <a:pt x="3042920" y="859789"/>
                  </a:moveTo>
                  <a:lnTo>
                    <a:pt x="6650990" y="857250"/>
                  </a:lnTo>
                </a:path>
                <a:path w="6650990" h="859789">
                  <a:moveTo>
                    <a:pt x="3042920" y="857250"/>
                  </a:moveTo>
                  <a:lnTo>
                    <a:pt x="3042920" y="857250"/>
                  </a:lnTo>
                </a:path>
                <a:path w="6650990" h="859789">
                  <a:moveTo>
                    <a:pt x="6650990" y="859789"/>
                  </a:moveTo>
                  <a:lnTo>
                    <a:pt x="6650990" y="859789"/>
                  </a:lnTo>
                </a:path>
                <a:path w="6650990" h="859789">
                  <a:moveTo>
                    <a:pt x="1945639" y="135889"/>
                  </a:moveTo>
                  <a:lnTo>
                    <a:pt x="3056890" y="840739"/>
                  </a:lnTo>
                </a:path>
                <a:path w="6650990" h="859789">
                  <a:moveTo>
                    <a:pt x="1945639" y="135889"/>
                  </a:moveTo>
                  <a:lnTo>
                    <a:pt x="1945639" y="135889"/>
                  </a:lnTo>
                </a:path>
                <a:path w="6650990" h="859789">
                  <a:moveTo>
                    <a:pt x="3056890" y="840739"/>
                  </a:moveTo>
                  <a:lnTo>
                    <a:pt x="3056890" y="840739"/>
                  </a:lnTo>
                </a:path>
                <a:path w="6650990" h="859789">
                  <a:moveTo>
                    <a:pt x="0" y="90170"/>
                  </a:moveTo>
                  <a:lnTo>
                    <a:pt x="1977389" y="111760"/>
                  </a:lnTo>
                </a:path>
                <a:path w="6650990" h="859789">
                  <a:moveTo>
                    <a:pt x="5079" y="201929"/>
                  </a:moveTo>
                  <a:lnTo>
                    <a:pt x="5079" y="201929"/>
                  </a:lnTo>
                </a:path>
                <a:path w="6650990" h="859789">
                  <a:moveTo>
                    <a:pt x="1972310" y="0"/>
                  </a:moveTo>
                  <a:lnTo>
                    <a:pt x="197231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1770" y="2997199"/>
            <a:ext cx="177800" cy="98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6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x  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163820" y="2990849"/>
            <a:ext cx="406400" cy="9804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400" dirty="0">
                <a:latin typeface="Times New Roman"/>
                <a:cs typeface="Times New Roman"/>
              </a:rPr>
              <a:t>4.5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400" dirty="0">
                <a:latin typeface="Times New Roman"/>
                <a:cs typeface="Times New Roman"/>
              </a:rPr>
              <a:t>7.5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63600"/>
            <a:ext cx="3195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80" dirty="0"/>
              <a:t> </a:t>
            </a:r>
            <a:r>
              <a:rPr spc="-5" dirty="0"/>
              <a:t>Literals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230120"/>
            <a:ext cx="3989704" cy="24244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Strings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immutable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</a:t>
            </a:r>
            <a:r>
              <a:rPr sz="2800" dirty="0">
                <a:latin typeface="Times New Roman"/>
                <a:cs typeface="Times New Roman"/>
              </a:rPr>
              <a:t>is no </a:t>
            </a:r>
            <a:r>
              <a:rPr sz="2800" spc="-5" dirty="0">
                <a:latin typeface="Times New Roman"/>
                <a:cs typeface="Times New Roman"/>
              </a:rPr>
              <a:t>char </a:t>
            </a:r>
            <a:r>
              <a:rPr sz="2800" dirty="0">
                <a:latin typeface="Times New Roman"/>
                <a:cs typeface="Times New Roman"/>
              </a:rPr>
              <a:t>type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  in </a:t>
            </a:r>
            <a:r>
              <a:rPr sz="2800" spc="-10" dirty="0">
                <a:latin typeface="Times New Roman"/>
                <a:cs typeface="Times New Roman"/>
              </a:rPr>
              <a:t>C++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endParaRPr sz="2800">
              <a:latin typeface="Times New Roman"/>
              <a:cs typeface="Times New Roman"/>
            </a:endParaRPr>
          </a:p>
          <a:p>
            <a:pPr marL="355600" marR="623570" indent="-3429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4200" baseline="3968" dirty="0">
                <a:latin typeface="Times New Roman"/>
                <a:cs typeface="Times New Roman"/>
              </a:rPr>
              <a:t>•	</a:t>
            </a:r>
            <a:r>
              <a:rPr sz="2800" dirty="0">
                <a:latin typeface="Times New Roman"/>
                <a:cs typeface="Times New Roman"/>
              </a:rPr>
              <a:t>+ </a:t>
            </a:r>
            <a:r>
              <a:rPr sz="2800" spc="-5" dirty="0">
                <a:latin typeface="Times New Roman"/>
                <a:cs typeface="Times New Roman"/>
              </a:rPr>
              <a:t>is overloaded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  </a:t>
            </a:r>
            <a:r>
              <a:rPr sz="2800" spc="-5" dirty="0">
                <a:latin typeface="Times New Roman"/>
                <a:cs typeface="Times New Roman"/>
              </a:rPr>
              <a:t>concatenation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2743200"/>
            <a:ext cx="298069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 x + '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there'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'hello </a:t>
            </a:r>
            <a:r>
              <a:rPr sz="2400" dirty="0">
                <a:latin typeface="Times New Roman"/>
                <a:cs typeface="Times New Roman"/>
              </a:rPr>
              <a:t>there'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080" y="514350"/>
            <a:ext cx="6184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 Literals: Many</a:t>
            </a:r>
            <a:r>
              <a:rPr spc="-75" dirty="0"/>
              <a:t> </a:t>
            </a:r>
            <a:r>
              <a:rPr spc="-5" dirty="0"/>
              <a:t>Kinds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609" y="1330959"/>
            <a:ext cx="74441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single </a:t>
            </a:r>
            <a:r>
              <a:rPr sz="2800" dirty="0">
                <a:latin typeface="Times New Roman"/>
                <a:cs typeface="Times New Roman"/>
              </a:rPr>
              <a:t>or double </a:t>
            </a:r>
            <a:r>
              <a:rPr sz="2800" spc="-5" dirty="0">
                <a:latin typeface="Times New Roman"/>
                <a:cs typeface="Times New Roman"/>
              </a:rPr>
              <a:t>quotes,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three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double  quotes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multi-line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2420620"/>
            <a:ext cx="7816850" cy="41465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5678805">
              <a:lnSpc>
                <a:spcPct val="100000"/>
              </a:lnSpc>
              <a:spcBef>
                <a:spcPts val="370"/>
              </a:spcBef>
            </a:pPr>
            <a:r>
              <a:rPr sz="2200" spc="-10" dirty="0">
                <a:latin typeface="Times New Roman"/>
                <a:cs typeface="Times New Roman"/>
              </a:rPr>
              <a:t>&gt;&gt;&gt; 'I </a:t>
            </a:r>
            <a:r>
              <a:rPr sz="2200" dirty="0">
                <a:latin typeface="Times New Roman"/>
                <a:cs typeface="Times New Roman"/>
              </a:rPr>
              <a:t>am a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string'  </a:t>
            </a:r>
            <a:r>
              <a:rPr sz="2200" spc="-10" dirty="0">
                <a:latin typeface="Times New Roman"/>
                <a:cs typeface="Times New Roman"/>
              </a:rPr>
              <a:t>'I </a:t>
            </a:r>
            <a:r>
              <a:rPr sz="2200" dirty="0">
                <a:latin typeface="Times New Roman"/>
                <a:cs typeface="Times New Roman"/>
              </a:rPr>
              <a:t>am 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string'</a:t>
            </a:r>
            <a:endParaRPr sz="22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&gt;&gt;&gt; </a:t>
            </a:r>
            <a:r>
              <a:rPr sz="2200" spc="-5" dirty="0">
                <a:latin typeface="Times New Roman"/>
                <a:cs typeface="Times New Roman"/>
              </a:rPr>
              <a:t>"So am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I!"</a:t>
            </a:r>
            <a:endParaRPr sz="22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'So </a:t>
            </a:r>
            <a:r>
              <a:rPr sz="2200" spc="-5" dirty="0">
                <a:latin typeface="Times New Roman"/>
                <a:cs typeface="Times New Roman"/>
              </a:rPr>
              <a:t>am I!'</a:t>
            </a:r>
            <a:endParaRPr sz="2200" dirty="0">
              <a:latin typeface="Times New Roman"/>
              <a:cs typeface="Times New Roman"/>
            </a:endParaRPr>
          </a:p>
          <a:p>
            <a:pPr marL="90170" marR="489712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&gt;&gt;&gt; </a:t>
            </a:r>
            <a:r>
              <a:rPr sz="2200" dirty="0">
                <a:latin typeface="Times New Roman"/>
                <a:cs typeface="Times New Roman"/>
              </a:rPr>
              <a:t>s = </a:t>
            </a:r>
            <a:r>
              <a:rPr sz="2200" spc="-5" dirty="0">
                <a:latin typeface="Times New Roman"/>
                <a:cs typeface="Times New Roman"/>
              </a:rPr>
              <a:t>"""And </a:t>
            </a:r>
            <a:r>
              <a:rPr sz="2200" spc="-10" dirty="0">
                <a:latin typeface="Times New Roman"/>
                <a:cs typeface="Times New Roman"/>
              </a:rPr>
              <a:t>me </a:t>
            </a:r>
            <a:r>
              <a:rPr sz="2200" dirty="0">
                <a:latin typeface="Times New Roman"/>
                <a:cs typeface="Times New Roman"/>
              </a:rPr>
              <a:t>too!  though I </a:t>
            </a:r>
            <a:r>
              <a:rPr sz="2200" spc="-5" dirty="0">
                <a:latin typeface="Times New Roman"/>
                <a:cs typeface="Times New Roman"/>
              </a:rPr>
              <a:t>am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longer  than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others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:)"""</a:t>
            </a:r>
            <a:endParaRPr sz="2200" dirty="0">
              <a:latin typeface="Times New Roman"/>
              <a:cs typeface="Times New Roman"/>
            </a:endParaRPr>
          </a:p>
          <a:p>
            <a:pPr marL="90170">
              <a:lnSpc>
                <a:spcPts val="2630"/>
              </a:lnSpc>
            </a:pPr>
            <a:r>
              <a:rPr sz="2200" spc="-10" dirty="0">
                <a:latin typeface="Times New Roman"/>
                <a:cs typeface="Times New Roman"/>
              </a:rPr>
              <a:t>'And </a:t>
            </a:r>
            <a:r>
              <a:rPr sz="2200" spc="-15" dirty="0">
                <a:latin typeface="Times New Roman"/>
                <a:cs typeface="Times New Roman"/>
              </a:rPr>
              <a:t>me </a:t>
            </a:r>
            <a:r>
              <a:rPr sz="2200" spc="-5" dirty="0">
                <a:latin typeface="Times New Roman"/>
                <a:cs typeface="Times New Roman"/>
              </a:rPr>
              <a:t>too!\nthough </a:t>
            </a:r>
            <a:r>
              <a:rPr sz="2200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am </a:t>
            </a:r>
            <a:r>
              <a:rPr sz="2200" spc="-10" dirty="0">
                <a:latin typeface="Times New Roman"/>
                <a:cs typeface="Times New Roman"/>
              </a:rPr>
              <a:t>much </a:t>
            </a:r>
            <a:r>
              <a:rPr sz="2200" spc="-5" dirty="0">
                <a:latin typeface="Times New Roman"/>
                <a:cs typeface="Times New Roman"/>
              </a:rPr>
              <a:t>longer\nthan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others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:)‘</a:t>
            </a:r>
            <a:endParaRPr sz="2200" dirty="0">
              <a:latin typeface="Times New Roman"/>
              <a:cs typeface="Times New Roman"/>
            </a:endParaRPr>
          </a:p>
          <a:p>
            <a:pPr marL="90170" marR="630872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&gt;&gt;&gt; </a:t>
            </a:r>
            <a:r>
              <a:rPr sz="2200" spc="-5" dirty="0">
                <a:latin typeface="Times New Roman"/>
                <a:cs typeface="Times New Roman"/>
              </a:rPr>
              <a:t>print </a:t>
            </a:r>
            <a:r>
              <a:rPr sz="2200" dirty="0">
                <a:latin typeface="Times New Roman"/>
                <a:cs typeface="Times New Roman"/>
              </a:rPr>
              <a:t>s 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15" dirty="0">
                <a:latin typeface="Times New Roman"/>
                <a:cs typeface="Times New Roman"/>
              </a:rPr>
              <a:t>me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too!</a:t>
            </a:r>
            <a:endParaRPr sz="22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though I </a:t>
            </a:r>
            <a:r>
              <a:rPr sz="2200" spc="-5" dirty="0">
                <a:latin typeface="Times New Roman"/>
                <a:cs typeface="Times New Roman"/>
              </a:rPr>
              <a:t>am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longer</a:t>
            </a:r>
            <a:endParaRPr sz="22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3615054" algn="l"/>
              </a:tabLst>
            </a:pPr>
            <a:r>
              <a:rPr sz="2400" dirty="0">
                <a:latin typeface="Times New Roman"/>
                <a:cs typeface="Times New Roman"/>
              </a:rPr>
              <a:t>than the others :)‘	</a:t>
            </a:r>
            <a:r>
              <a:rPr lang="en-US" sz="2100" spc="-7" baseline="-3968" dirty="0">
                <a:latin typeface="Times New Roman"/>
                <a:cs typeface="Times New Roman"/>
              </a:rPr>
              <a:t> </a:t>
            </a:r>
            <a:endParaRPr sz="2100" baseline="-396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10" y="863600"/>
            <a:ext cx="5297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Substrings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150" y="1905000"/>
            <a:ext cx="2239010" cy="41173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s 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'012345'</a:t>
            </a:r>
            <a:endParaRPr sz="2400">
              <a:latin typeface="Times New Roman"/>
              <a:cs typeface="Times New Roman"/>
            </a:endParaRPr>
          </a:p>
          <a:p>
            <a:pPr marL="89535" marR="10750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s[3]  '3'</a:t>
            </a:r>
            <a:endParaRPr sz="2400">
              <a:latin typeface="Times New Roman"/>
              <a:cs typeface="Times New Roman"/>
            </a:endParaRPr>
          </a:p>
          <a:p>
            <a:pPr marL="89535" marR="8375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s[1:4]  '123'</a:t>
            </a:r>
            <a:endParaRPr sz="2400">
              <a:latin typeface="Times New Roman"/>
              <a:cs typeface="Times New Roman"/>
            </a:endParaRPr>
          </a:p>
          <a:p>
            <a:pPr marL="89535" marR="9899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s[2:]  '2345'</a:t>
            </a:r>
            <a:endParaRPr sz="2400">
              <a:latin typeface="Times New Roman"/>
              <a:cs typeface="Times New Roman"/>
            </a:endParaRPr>
          </a:p>
          <a:p>
            <a:pPr marL="89535" marR="9912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s[:4]  '0123'</a:t>
            </a:r>
            <a:endParaRPr sz="2400">
              <a:latin typeface="Times New Roman"/>
              <a:cs typeface="Times New Roman"/>
            </a:endParaRPr>
          </a:p>
          <a:p>
            <a:pPr marL="89535" marR="9734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s[-2]  '4'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670" y="1758950"/>
            <a:ext cx="3360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Times New Roman"/>
              <a:buChar char="•"/>
              <a:tabLst>
                <a:tab pos="19304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len</a:t>
            </a:r>
            <a:r>
              <a:rPr sz="2400" dirty="0">
                <a:latin typeface="Times New Roman"/>
                <a:cs typeface="Times New Roman"/>
              </a:rPr>
              <a:t>(String) – returns the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characters 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8670" y="3221990"/>
            <a:ext cx="3355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Times New Roman"/>
              <a:buChar char="•"/>
              <a:tabLst>
                <a:tab pos="19304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str</a:t>
            </a:r>
            <a:r>
              <a:rPr sz="2400" dirty="0">
                <a:latin typeface="Times New Roman"/>
                <a:cs typeface="Times New Roman"/>
              </a:rPr>
              <a:t>(Object) – returns a 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dirty="0">
                <a:latin typeface="Times New Roman"/>
                <a:cs typeface="Times New Roman"/>
              </a:rPr>
              <a:t>representation 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4343400"/>
            <a:ext cx="181737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 marR="39814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len(x)  6</a:t>
            </a:r>
            <a:endParaRPr sz="2400">
              <a:latin typeface="Times New Roman"/>
              <a:cs typeface="Times New Roman"/>
            </a:endParaRPr>
          </a:p>
          <a:p>
            <a:pPr marL="88900" marR="8509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str(10.3)  </a:t>
            </a:r>
            <a:r>
              <a:rPr sz="2400" spc="-5" dirty="0">
                <a:latin typeface="Times New Roman"/>
                <a:cs typeface="Times New Roman"/>
              </a:rPr>
              <a:t>'10.3'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829" y="863600"/>
            <a:ext cx="39865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spc="-5" dirty="0"/>
              <a:t>Formatting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/>
              <a:t>Similar </a:t>
            </a:r>
            <a:r>
              <a:rPr sz="2800" dirty="0"/>
              <a:t>to </a:t>
            </a:r>
            <a:r>
              <a:rPr sz="2800" spc="-55" dirty="0"/>
              <a:t>C’s</a:t>
            </a:r>
            <a:r>
              <a:rPr sz="2800" spc="5" dirty="0"/>
              <a:t> </a:t>
            </a:r>
            <a:r>
              <a:rPr sz="2800" dirty="0"/>
              <a:t>printf</a:t>
            </a:r>
            <a:endParaRPr sz="2800"/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/>
              <a:t>&lt;formatted string&gt; </a:t>
            </a:r>
            <a:r>
              <a:rPr sz="2800" dirty="0"/>
              <a:t>% </a:t>
            </a:r>
            <a:r>
              <a:rPr sz="2800" spc="-10" dirty="0"/>
              <a:t>&lt;elements </a:t>
            </a:r>
            <a:r>
              <a:rPr sz="2800" dirty="0"/>
              <a:t>to</a:t>
            </a:r>
            <a:r>
              <a:rPr sz="2800" spc="-25" dirty="0"/>
              <a:t> </a:t>
            </a:r>
            <a:r>
              <a:rPr sz="2800" dirty="0"/>
              <a:t>insert&gt;</a:t>
            </a:r>
            <a:endParaRPr sz="2800"/>
          </a:p>
          <a:p>
            <a:pPr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/>
              <a:t>Can </a:t>
            </a:r>
            <a:r>
              <a:rPr sz="2800" spc="-5" dirty="0"/>
              <a:t>usually </a:t>
            </a:r>
            <a:r>
              <a:rPr sz="2800" dirty="0"/>
              <a:t>just use </a:t>
            </a:r>
            <a:r>
              <a:rPr sz="2800" spc="-5" dirty="0"/>
              <a:t>%s for </a:t>
            </a:r>
            <a:r>
              <a:rPr sz="2800" dirty="0"/>
              <a:t>everything, it </a:t>
            </a:r>
            <a:r>
              <a:rPr sz="2800" spc="-5" dirty="0"/>
              <a:t>will  convert </a:t>
            </a:r>
            <a:r>
              <a:rPr sz="2800" dirty="0"/>
              <a:t>the </a:t>
            </a:r>
            <a:r>
              <a:rPr sz="2800" spc="-5" dirty="0"/>
              <a:t>object </a:t>
            </a:r>
            <a:r>
              <a:rPr sz="2800" dirty="0"/>
              <a:t>to its String</a:t>
            </a:r>
            <a:r>
              <a:rPr sz="2800" spc="-50" dirty="0"/>
              <a:t> </a:t>
            </a:r>
            <a:r>
              <a:rPr sz="2800" spc="-5" dirty="0"/>
              <a:t>representation.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5560" y="3644900"/>
            <a:ext cx="401447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685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"One, </a:t>
            </a:r>
            <a:r>
              <a:rPr sz="2400" dirty="0">
                <a:latin typeface="Times New Roman"/>
                <a:cs typeface="Times New Roman"/>
              </a:rPr>
              <a:t>%d, three" 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 </a:t>
            </a:r>
            <a:r>
              <a:rPr sz="2400" spc="-5" dirty="0">
                <a:latin typeface="Times New Roman"/>
                <a:cs typeface="Times New Roman"/>
              </a:rPr>
              <a:t>'One,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"%d, </a:t>
            </a:r>
            <a:r>
              <a:rPr sz="2400" spc="-5" dirty="0">
                <a:latin typeface="Times New Roman"/>
                <a:cs typeface="Times New Roman"/>
              </a:rPr>
              <a:t>two, </a:t>
            </a:r>
            <a:r>
              <a:rPr sz="2400" dirty="0">
                <a:latin typeface="Times New Roman"/>
                <a:cs typeface="Times New Roman"/>
              </a:rPr>
              <a:t>%s" %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'1, two,</a:t>
            </a:r>
            <a:r>
              <a:rPr sz="2400" dirty="0">
                <a:latin typeface="Times New Roman"/>
                <a:cs typeface="Times New Roman"/>
              </a:rPr>
              <a:t> 3'</a:t>
            </a:r>
            <a:endParaRPr sz="2400">
              <a:latin typeface="Times New Roman"/>
              <a:cs typeface="Times New Roman"/>
            </a:endParaRPr>
          </a:p>
          <a:p>
            <a:pPr marL="89535" marR="8636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"%s </a:t>
            </a:r>
            <a:r>
              <a:rPr sz="2400" spc="-5" dirty="0">
                <a:latin typeface="Times New Roman"/>
                <a:cs typeface="Times New Roman"/>
              </a:rPr>
              <a:t>two %s" </a:t>
            </a:r>
            <a:r>
              <a:rPr sz="2400" dirty="0">
                <a:latin typeface="Times New Roman"/>
                <a:cs typeface="Times New Roman"/>
              </a:rPr>
              <a:t>% </a:t>
            </a:r>
            <a:r>
              <a:rPr sz="2400" spc="-5" dirty="0">
                <a:latin typeface="Times New Roman"/>
                <a:cs typeface="Times New Roman"/>
              </a:rPr>
              <a:t>(1, 'three')  </a:t>
            </a:r>
            <a:r>
              <a:rPr sz="2400" spc="-10" dirty="0">
                <a:latin typeface="Times New Roman"/>
                <a:cs typeface="Times New Roman"/>
              </a:rPr>
              <a:t>'1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three'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863600"/>
            <a:ext cx="2435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</a:t>
            </a:r>
            <a:r>
              <a:rPr spc="-90" dirty="0"/>
              <a:t> </a:t>
            </a:r>
            <a:r>
              <a:rPr spc="-5" dirty="0"/>
              <a:t>nothing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3263900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pass does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nothing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syntactic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filler</a:t>
            </a:r>
            <a:endParaRPr sz="3200">
              <a:latin typeface="Times New Roman"/>
              <a:cs typeface="Times New Roman"/>
            </a:endParaRPr>
          </a:p>
          <a:p>
            <a:pPr marL="926465" marR="949325" indent="-571500">
              <a:lnSpc>
                <a:spcPts val="4640"/>
              </a:lnSpc>
              <a:spcBef>
                <a:spcPts val="275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while</a:t>
            </a:r>
            <a:r>
              <a:rPr sz="32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1:  pass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863600"/>
            <a:ext cx="2564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</a:t>
            </a:r>
            <a:r>
              <a:rPr spc="-10" dirty="0"/>
              <a:t>e</a:t>
            </a:r>
            <a:r>
              <a:rPr spc="-5" dirty="0"/>
              <a:t>n</a:t>
            </a:r>
            <a:r>
              <a:rPr dirty="0"/>
              <a:t>ta</a:t>
            </a:r>
            <a:r>
              <a:rPr spc="-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2014220"/>
            <a:ext cx="6934834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649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Most </a:t>
            </a:r>
            <a:r>
              <a:rPr sz="3200" dirty="0">
                <a:latin typeface="Times New Roman"/>
                <a:cs typeface="Times New Roman"/>
              </a:rPr>
              <a:t>languages </a:t>
            </a:r>
            <a:r>
              <a:rPr sz="3200" spc="-10" dirty="0">
                <a:latin typeface="Times New Roman"/>
                <a:cs typeface="Times New Roman"/>
              </a:rPr>
              <a:t>don’t </a:t>
            </a:r>
            <a:r>
              <a:rPr sz="3200" dirty="0">
                <a:latin typeface="Times New Roman"/>
                <a:cs typeface="Times New Roman"/>
              </a:rPr>
              <a:t>care about  </a:t>
            </a:r>
            <a:r>
              <a:rPr sz="3200" spc="-5" dirty="0">
                <a:latin typeface="Times New Roman"/>
                <a:cs typeface="Times New Roman"/>
              </a:rPr>
              <a:t>indentation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Most humans </a:t>
            </a:r>
            <a:r>
              <a:rPr sz="3200" dirty="0"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tend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group </a:t>
            </a:r>
            <a:r>
              <a:rPr sz="3200" spc="-5" dirty="0">
                <a:latin typeface="Times New Roman"/>
                <a:cs typeface="Times New Roman"/>
              </a:rPr>
              <a:t>similar things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together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629" y="4150359"/>
            <a:ext cx="3529329" cy="223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240" y="863600"/>
            <a:ext cx="2252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r</a:t>
            </a:r>
            <a:r>
              <a:rPr spc="5" dirty="0"/>
              <a:t>a</a:t>
            </a:r>
            <a:r>
              <a:rPr spc="-5" dirty="0"/>
              <a:t>t</a:t>
            </a:r>
            <a:r>
              <a:rPr spc="5" dirty="0"/>
              <a:t>o</a:t>
            </a:r>
            <a:r>
              <a:rPr spc="-1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2126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Arit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769" y="2565400"/>
            <a:ext cx="6049009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863600"/>
            <a:ext cx="4467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65" dirty="0"/>
              <a:t> </a:t>
            </a:r>
            <a:r>
              <a:rPr spc="-5" dirty="0"/>
              <a:t>Manipulation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58239" y="1981200"/>
            <a:ext cx="682625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450850"/>
            <a:ext cx="4442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80" dirty="0"/>
              <a:t>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1059180" y="1052830"/>
            <a:ext cx="7277100" cy="475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20" y="863600"/>
            <a:ext cx="4552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Identity</a:t>
            </a:r>
            <a:r>
              <a:rPr spc="-55" dirty="0"/>
              <a:t>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2260600" y="1981200"/>
            <a:ext cx="46228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863600"/>
            <a:ext cx="5200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50" dirty="0"/>
              <a:t>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1842770" y="2095500"/>
            <a:ext cx="5457189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679" y="863600"/>
            <a:ext cx="3847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60" dirty="0"/>
              <a:t> </a:t>
            </a:r>
            <a:r>
              <a:rPr spc="-5" dirty="0"/>
              <a:t>Declaration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3239770"/>
            <a:ext cx="7772400" cy="1596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860" y="863600"/>
            <a:ext cx="3505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310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66954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Attributes </a:t>
            </a:r>
            <a:r>
              <a:rPr sz="3200" dirty="0">
                <a:latin typeface="Times New Roman"/>
                <a:cs typeface="Times New Roman"/>
              </a:rPr>
              <a:t>assigned at </a:t>
            </a:r>
            <a:r>
              <a:rPr sz="3200" spc="-5" dirty="0">
                <a:latin typeface="Times New Roman"/>
                <a:cs typeface="Times New Roman"/>
              </a:rPr>
              <a:t>class declaration  </a:t>
            </a:r>
            <a:r>
              <a:rPr sz="3200" dirty="0">
                <a:latin typeface="Times New Roman"/>
                <a:cs typeface="Times New Roman"/>
              </a:rPr>
              <a:t>should always be</a:t>
            </a:r>
            <a:r>
              <a:rPr sz="3200" spc="-5" dirty="0">
                <a:latin typeface="Times New Roman"/>
                <a:cs typeface="Times New Roman"/>
              </a:rPr>
              <a:t> immutable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739" y="3284220"/>
            <a:ext cx="6363970" cy="1595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63600"/>
            <a:ext cx="3197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7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41220"/>
            <a:ext cx="7772400" cy="3793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830" y="558800"/>
            <a:ext cx="6776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2715" marR="5080" indent="-26606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 Instantiation </a:t>
            </a:r>
            <a:r>
              <a:rPr dirty="0"/>
              <a:t>&amp;</a:t>
            </a:r>
            <a:r>
              <a:rPr spc="-290" dirty="0"/>
              <a:t> </a:t>
            </a:r>
            <a:r>
              <a:rPr spc="-5" dirty="0"/>
              <a:t>Attribute  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1685289" y="2580639"/>
            <a:ext cx="5772150" cy="291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20" y="863600"/>
            <a:ext cx="3816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85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8130" y="1988820"/>
            <a:ext cx="5852160" cy="4189729"/>
            <a:chOff x="1548130" y="1988820"/>
            <a:chExt cx="5852160" cy="4189729"/>
          </a:xfrm>
        </p:grpSpPr>
        <p:sp>
          <p:nvSpPr>
            <p:cNvPr id="4" name="object 4"/>
            <p:cNvSpPr/>
            <p:nvPr/>
          </p:nvSpPr>
          <p:spPr>
            <a:xfrm>
              <a:off x="1548130" y="1988820"/>
              <a:ext cx="5852160" cy="1656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130" y="3529330"/>
              <a:ext cx="5852160" cy="2649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610" y="863600"/>
            <a:ext cx="2683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</a:t>
            </a:r>
            <a:r>
              <a:rPr spc="-155" dirty="0"/>
              <a:t> </a:t>
            </a:r>
            <a:r>
              <a:rPr spc="-4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4419600"/>
            <a:ext cx="2590800" cy="1016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'hello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world!'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'hello world!'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2129790"/>
            <a:ext cx="5664835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6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Open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terminal window and </a:t>
            </a:r>
            <a:r>
              <a:rPr sz="2400" spc="5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 “python”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If on </a:t>
            </a:r>
            <a:r>
              <a:rPr sz="2400" spc="-5" dirty="0">
                <a:latin typeface="Times New Roman"/>
                <a:cs typeface="Times New Roman"/>
              </a:rPr>
              <a:t>Windows </a:t>
            </a:r>
            <a:r>
              <a:rPr sz="2400" dirty="0">
                <a:latin typeface="Times New Roman"/>
                <a:cs typeface="Times New Roman"/>
              </a:rPr>
              <a:t>open a Python </a:t>
            </a:r>
            <a:r>
              <a:rPr sz="2400" spc="-5" dirty="0">
                <a:latin typeface="Times New Roman"/>
                <a:cs typeface="Times New Roman"/>
              </a:rPr>
              <a:t>IDE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IDLE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prompt </a:t>
            </a:r>
            <a:r>
              <a:rPr sz="2400" spc="5" dirty="0">
                <a:latin typeface="Times New Roman"/>
                <a:cs typeface="Times New Roman"/>
              </a:rPr>
              <a:t>type </a:t>
            </a:r>
            <a:r>
              <a:rPr sz="2400" spc="-5" dirty="0">
                <a:latin typeface="Times New Roman"/>
                <a:cs typeface="Times New Roman"/>
              </a:rPr>
              <a:t>‘hello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world!’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079" y="833120"/>
            <a:ext cx="1765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I</a:t>
            </a:r>
            <a:r>
              <a:rPr sz="4400" b="0" spc="5" dirty="0">
                <a:latin typeface="Times New Roman"/>
                <a:cs typeface="Times New Roman"/>
              </a:rPr>
              <a:t>m</a:t>
            </a:r>
            <a:r>
              <a:rPr sz="4400" b="0" dirty="0">
                <a:latin typeface="Times New Roman"/>
                <a:cs typeface="Times New Roman"/>
              </a:rPr>
              <a:t>ports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988820"/>
            <a:ext cx="7777480" cy="3897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689" y="863600"/>
            <a:ext cx="3432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Error</a:t>
            </a:r>
            <a:r>
              <a:rPr spc="-15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1315719" y="1981200"/>
            <a:ext cx="651129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790" y="588009"/>
            <a:ext cx="106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5" dirty="0"/>
              <a:t>is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1572259"/>
            <a:ext cx="4084954" cy="38811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Ordered collection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355600" marR="36131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different 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mutable</a:t>
            </a:r>
            <a:endParaRPr sz="2800">
              <a:latin typeface="Times New Roman"/>
              <a:cs typeface="Times New Roman"/>
            </a:endParaRPr>
          </a:p>
          <a:p>
            <a:pPr marL="355600" marR="11620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Issues with shared  </a:t>
            </a:r>
            <a:r>
              <a:rPr sz="2800" spc="-10" dirty="0">
                <a:latin typeface="Times New Roman"/>
                <a:cs typeface="Times New Roman"/>
              </a:rPr>
              <a:t>references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mutability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subset operations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 Strings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7170" y="2349500"/>
            <a:ext cx="346964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 </a:t>
            </a:r>
            <a:r>
              <a:rPr sz="2400" spc="-5" dirty="0">
                <a:latin typeface="Times New Roman"/>
                <a:cs typeface="Times New Roman"/>
              </a:rPr>
              <a:t>[1,'hello', </a:t>
            </a:r>
            <a:r>
              <a:rPr sz="2400" dirty="0">
                <a:latin typeface="Times New Roman"/>
                <a:cs typeface="Times New Roman"/>
              </a:rPr>
              <a:t>(3 +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2j)]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[1, 'hello',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(3+2j)]</a:t>
            </a:r>
            <a:endParaRPr sz="2400">
              <a:latin typeface="Times New Roman"/>
              <a:cs typeface="Times New Roman"/>
            </a:endParaRPr>
          </a:p>
          <a:p>
            <a:pPr marL="89535" marR="22726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x[2]  </a:t>
            </a:r>
            <a:r>
              <a:rPr sz="2400" dirty="0">
                <a:latin typeface="Times New Roman"/>
                <a:cs typeface="Times New Roman"/>
              </a:rPr>
              <a:t>(3+2j)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x[0:2]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[1,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120" y="863600"/>
            <a:ext cx="87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10" dirty="0"/>
              <a:t>s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5319"/>
            <a:ext cx="6304915" cy="4147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heterogeneous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00"/>
              </a:spcBef>
            </a:pPr>
            <a:r>
              <a:rPr sz="30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000" dirty="0">
                <a:solidFill>
                  <a:srgbClr val="B1B1B1"/>
                </a:solidFill>
                <a:latin typeface="Courier New"/>
                <a:cs typeface="Courier New"/>
              </a:rPr>
              <a:t>a =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['spam', 'eggs', 100, 1234,</a:t>
            </a:r>
            <a:r>
              <a:rPr sz="2000" spc="-25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2*2]</a:t>
            </a:r>
            <a:endParaRPr sz="20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indexed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sliced: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9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3600" spc="-960" baseline="69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a[0]</a:t>
            </a:r>
            <a:r>
              <a:rPr sz="2400" spc="-8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25" dirty="0">
                <a:latin typeface="UnDotum"/>
                <a:cs typeface="UnDotum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spam</a:t>
            </a:r>
            <a:endParaRPr sz="2400">
              <a:latin typeface="Times New Roman"/>
              <a:cs typeface="Times New Roman"/>
            </a:endParaRPr>
          </a:p>
          <a:p>
            <a:pPr marR="2376170" algn="r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3600" spc="-989" baseline="69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a[:2]</a:t>
            </a:r>
            <a:r>
              <a:rPr sz="2400" spc="-86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40" dirty="0">
                <a:latin typeface="UnDotum"/>
                <a:cs typeface="UnDotum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['spam',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'eggs']</a:t>
            </a:r>
            <a:endParaRPr sz="2400">
              <a:latin typeface="Times New Roman"/>
              <a:cs typeface="Times New Roman"/>
            </a:endParaRPr>
          </a:p>
          <a:p>
            <a:pPr marL="342265" marR="2380615" indent="-342265" algn="r">
              <a:lnSpc>
                <a:spcPct val="100000"/>
              </a:lnSpc>
              <a:spcBef>
                <a:spcPts val="700"/>
              </a:spcBef>
              <a:buChar char="•"/>
              <a:tabLst>
                <a:tab pos="3422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manipulated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a[2]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a[2]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+</a:t>
            </a:r>
            <a:r>
              <a:rPr sz="2400" spc="-67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23</a:t>
            </a:r>
            <a:endParaRPr sz="24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9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a[0:2]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2400" spc="-65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[1,12]</a:t>
            </a:r>
            <a:endParaRPr sz="24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a[0:0]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2400" spc="-65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339" y="6123940"/>
            <a:ext cx="2068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3600" spc="-1005" baseline="69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len(a)</a:t>
            </a:r>
            <a:r>
              <a:rPr sz="2400" spc="-869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45" dirty="0">
                <a:latin typeface="UnDotum"/>
                <a:cs typeface="UnDotum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679" y="863600"/>
            <a:ext cx="2831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8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5320"/>
            <a:ext cx="6633209" cy="44424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append(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extend(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L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append all items </a:t>
            </a:r>
            <a:r>
              <a:rPr sz="2400" dirty="0">
                <a:latin typeface="Times New Roman"/>
                <a:cs typeface="Times New Roman"/>
              </a:rPr>
              <a:t>in list (like </a:t>
            </a:r>
            <a:r>
              <a:rPr sz="2400" spc="-60" dirty="0">
                <a:latin typeface="Times New Roman"/>
                <a:cs typeface="Times New Roman"/>
              </a:rPr>
              <a:t>Tcl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lappend)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insert(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i,x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remove(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pop([i]),</a:t>
            </a:r>
            <a:r>
              <a:rPr sz="2800" spc="-1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pop()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dirty="0">
                <a:latin typeface="Times New Roman"/>
                <a:cs typeface="Times New Roman"/>
              </a:rPr>
              <a:t>create stack </a:t>
            </a:r>
            <a:r>
              <a:rPr sz="2400" spc="-5" dirty="0">
                <a:latin typeface="Times New Roman"/>
                <a:cs typeface="Times New Roman"/>
              </a:rPr>
              <a:t>(FIFO), </a:t>
            </a:r>
            <a:r>
              <a:rPr sz="2400" dirty="0">
                <a:latin typeface="Times New Roman"/>
                <a:cs typeface="Times New Roman"/>
              </a:rPr>
              <a:t>or queue </a:t>
            </a:r>
            <a:r>
              <a:rPr sz="2400" spc="-5" dirty="0">
                <a:latin typeface="Times New Roman"/>
                <a:cs typeface="Times New Roman"/>
              </a:rPr>
              <a:t>(LIFO)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50" dirty="0">
                <a:latin typeface="UnDotum"/>
                <a:cs typeface="UnDotum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pop(0)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index(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dirty="0">
                <a:latin typeface="Times New Roman"/>
                <a:cs typeface="Times New Roman"/>
              </a:rPr>
              <a:t>return the index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12620"/>
            <a:ext cx="5490845" cy="3337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81000" algn="l"/>
              </a:tabLst>
            </a:pPr>
            <a:r>
              <a:rPr sz="3200" spc="-5" dirty="0">
                <a:solidFill>
                  <a:srgbClr val="3333CC"/>
                </a:solidFill>
                <a:latin typeface="Courier New"/>
                <a:cs typeface="Courier New"/>
              </a:rPr>
              <a:t>count(x)</a:t>
            </a:r>
            <a:endParaRPr sz="32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8105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appears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1000" algn="l"/>
              </a:tabLst>
            </a:pPr>
            <a:r>
              <a:rPr sz="3200" spc="-5" dirty="0">
                <a:solidFill>
                  <a:srgbClr val="3333CC"/>
                </a:solidFill>
                <a:latin typeface="Courier New"/>
                <a:cs typeface="Courier New"/>
              </a:rPr>
              <a:t>sort()</a:t>
            </a:r>
            <a:endParaRPr sz="32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place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1000" algn="l"/>
              </a:tabLst>
            </a:pPr>
            <a:r>
              <a:rPr sz="3200" spc="-5" dirty="0">
                <a:solidFill>
                  <a:srgbClr val="3333CC"/>
                </a:solidFill>
                <a:latin typeface="Courier New"/>
                <a:cs typeface="Courier New"/>
              </a:rPr>
              <a:t>reverse()</a:t>
            </a:r>
            <a:endParaRPr sz="32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reverse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179" y="863600"/>
            <a:ext cx="5496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Lists: Modifying</a:t>
            </a:r>
            <a:r>
              <a:rPr spc="-45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3531870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1692275" algn="l"/>
              </a:tabLst>
            </a:pPr>
            <a:r>
              <a:rPr sz="2800" b="1" dirty="0">
                <a:solidFill>
                  <a:srgbClr val="7F0000"/>
                </a:solidFill>
                <a:latin typeface="Times New Roman"/>
                <a:cs typeface="Times New Roman"/>
              </a:rPr>
              <a:t>x[i]</a:t>
            </a:r>
            <a:r>
              <a:rPr sz="2800" b="1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F0000"/>
                </a:solidFill>
                <a:latin typeface="Times New Roman"/>
                <a:cs typeface="Times New Roman"/>
              </a:rPr>
              <a:t>=</a:t>
            </a:r>
            <a:r>
              <a:rPr sz="2800" b="1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F0000"/>
                </a:solidFill>
                <a:latin typeface="Times New Roman"/>
                <a:cs typeface="Times New Roman"/>
              </a:rPr>
              <a:t>a	</a:t>
            </a:r>
            <a:r>
              <a:rPr sz="2800" spc="-5" dirty="0">
                <a:latin typeface="Times New Roman"/>
                <a:cs typeface="Times New Roman"/>
              </a:rPr>
              <a:t>reassigns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ith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dirty="0">
                <a:latin typeface="Times New Roman"/>
                <a:cs typeface="Times New Roman"/>
              </a:rPr>
              <a:t>to the 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y point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 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list object,  </a:t>
            </a:r>
            <a:r>
              <a:rPr sz="2800" i="1" dirty="0">
                <a:latin typeface="Times New Roman"/>
                <a:cs typeface="Times New Roman"/>
              </a:rPr>
              <a:t>both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method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append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also modifies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1939290"/>
            <a:ext cx="22358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[1,2,3]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x[1] 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12700" marR="10979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 [1, 15,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12700" marR="10979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 [1, 15,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x.append(12)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[1, 15, 3,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850" y="668020"/>
            <a:ext cx="5692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Lists: Modifying</a:t>
            </a:r>
            <a:r>
              <a:rPr spc="-7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71040"/>
            <a:ext cx="3004820" cy="24599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method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append </a:t>
            </a:r>
            <a:r>
              <a:rPr sz="2800" spc="-5" dirty="0">
                <a:latin typeface="Times New Roman"/>
                <a:cs typeface="Times New Roman"/>
              </a:rPr>
              <a:t>modifies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list 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None</a:t>
            </a:r>
            <a:endParaRPr sz="2800">
              <a:latin typeface="Times New Roman"/>
              <a:cs typeface="Times New Roman"/>
            </a:endParaRPr>
          </a:p>
          <a:p>
            <a:pPr marL="355600" marR="205104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 addition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+</a:t>
            </a:r>
            <a:r>
              <a:rPr sz="2800" dirty="0"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9209" y="1676400"/>
            <a:ext cx="2852420" cy="4848860"/>
          </a:xfrm>
          <a:custGeom>
            <a:avLst/>
            <a:gdLst/>
            <a:ahLst/>
            <a:cxnLst/>
            <a:rect l="l" t="t" r="r" b="b"/>
            <a:pathLst>
              <a:path w="2852420" h="4848859">
                <a:moveTo>
                  <a:pt x="1427480" y="4848860"/>
                </a:moveTo>
                <a:lnTo>
                  <a:pt x="0" y="4848860"/>
                </a:lnTo>
                <a:lnTo>
                  <a:pt x="0" y="0"/>
                </a:lnTo>
                <a:lnTo>
                  <a:pt x="2852419" y="0"/>
                </a:lnTo>
                <a:lnTo>
                  <a:pt x="2852419" y="4848860"/>
                </a:lnTo>
                <a:lnTo>
                  <a:pt x="1427480" y="48488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&gt;&gt;&gt; x =</a:t>
            </a:r>
            <a:r>
              <a:rPr spc="-25" dirty="0"/>
              <a:t> </a:t>
            </a:r>
            <a:r>
              <a:rPr spc="-5" dirty="0"/>
              <a:t>[1,2,3]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 y =</a:t>
            </a:r>
            <a:r>
              <a:rPr spc="-5" dirty="0"/>
              <a:t> </a:t>
            </a:r>
            <a:r>
              <a:rPr dirty="0"/>
              <a:t>x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 z =</a:t>
            </a:r>
            <a:r>
              <a:rPr spc="-60" dirty="0"/>
              <a:t> </a:t>
            </a:r>
            <a:r>
              <a:rPr spc="-5" dirty="0"/>
              <a:t>x.append(12)</a:t>
            </a:r>
          </a:p>
          <a:p>
            <a:pPr marL="12700" marR="789940">
              <a:lnSpc>
                <a:spcPct val="100000"/>
              </a:lnSpc>
            </a:pPr>
            <a:r>
              <a:rPr dirty="0"/>
              <a:t>&gt;&gt;&gt; z ==</a:t>
            </a:r>
            <a:r>
              <a:rPr spc="-95" dirty="0"/>
              <a:t> </a:t>
            </a:r>
            <a:r>
              <a:rPr spc="-5" dirty="0"/>
              <a:t>None  </a:t>
            </a:r>
            <a:r>
              <a:rPr dirty="0"/>
              <a:t>True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</a:t>
            </a:r>
            <a:r>
              <a:rPr spc="-10" dirty="0"/>
              <a:t> </a:t>
            </a:r>
            <a:r>
              <a:rPr dirty="0"/>
              <a:t>y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[1, 2,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12]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 x = x +</a:t>
            </a:r>
            <a:r>
              <a:rPr spc="-50" dirty="0"/>
              <a:t> </a:t>
            </a:r>
            <a:r>
              <a:rPr spc="-5" dirty="0"/>
              <a:t>[9,10]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</a:t>
            </a:r>
            <a:r>
              <a:rPr spc="-10" dirty="0"/>
              <a:t> </a:t>
            </a:r>
            <a:r>
              <a:rPr dirty="0"/>
              <a:t>x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[1, 2, </a:t>
            </a:r>
            <a:r>
              <a:rPr dirty="0"/>
              <a:t>3, 12, 9,</a:t>
            </a:r>
            <a:r>
              <a:rPr spc="-45" dirty="0"/>
              <a:t> </a:t>
            </a:r>
            <a:r>
              <a:rPr spc="-5" dirty="0"/>
              <a:t>10]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</a:t>
            </a:r>
            <a:r>
              <a:rPr spc="-10" dirty="0"/>
              <a:t> </a:t>
            </a:r>
            <a:r>
              <a:rPr dirty="0"/>
              <a:t>y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[1, 2,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12]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1440" y="6155690"/>
            <a:ext cx="1853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sz="3600" spc="-7" baseline="10416" dirty="0">
                <a:latin typeface="Times New Roman"/>
                <a:cs typeface="Times New Roman"/>
              </a:rPr>
              <a:t>&gt;&gt;&gt;</a:t>
            </a:r>
            <a:endParaRPr sz="3600" baseline="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50" y="558800"/>
            <a:ext cx="7170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3570" marR="5080" indent="-31508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 </a:t>
            </a:r>
            <a:r>
              <a:rPr spc="-15" dirty="0"/>
              <a:t>share </a:t>
            </a:r>
            <a:r>
              <a:rPr spc="-5" dirty="0"/>
              <a:t>many </a:t>
            </a:r>
            <a:r>
              <a:rPr spc="-15" dirty="0"/>
              <a:t>features </a:t>
            </a:r>
            <a:r>
              <a:rPr spc="-10" dirty="0"/>
              <a:t>with  </a:t>
            </a:r>
            <a:r>
              <a:rPr spc="-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38020"/>
            <a:ext cx="4928235" cy="44805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smiles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"C(=N)(N)N.C(=O)(O)O"</a:t>
            </a:r>
            <a:endParaRPr sz="2400">
              <a:latin typeface="Times New Roman"/>
              <a:cs typeface="Times New Roman"/>
            </a:endParaRPr>
          </a:p>
          <a:p>
            <a:pPr marL="12700" marR="3183255">
              <a:lnSpc>
                <a:spcPts val="3190"/>
              </a:lnSpc>
              <a:spcBef>
                <a:spcPts val="155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smiles[0]  </a:t>
            </a:r>
            <a:r>
              <a:rPr sz="2400" spc="-10" dirty="0">
                <a:latin typeface="Times New Roman"/>
                <a:cs typeface="Times New Roman"/>
              </a:rPr>
              <a:t>'C'</a:t>
            </a:r>
            <a:endParaRPr sz="2400">
              <a:latin typeface="Times New Roman"/>
              <a:cs typeface="Times New Roman"/>
            </a:endParaRPr>
          </a:p>
          <a:p>
            <a:pPr marL="12700" marR="3183255">
              <a:lnSpc>
                <a:spcPts val="319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smiles[1]  '('</a:t>
            </a:r>
            <a:endParaRPr sz="2400">
              <a:latin typeface="Times New Roman"/>
              <a:cs typeface="Times New Roman"/>
            </a:endParaRPr>
          </a:p>
          <a:p>
            <a:pPr marL="12700" marR="3081655">
              <a:lnSpc>
                <a:spcPts val="3180"/>
              </a:lnSpc>
              <a:spcBef>
                <a:spcPts val="1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smiles[-1]  </a:t>
            </a:r>
            <a:r>
              <a:rPr sz="2400" spc="-10" dirty="0">
                <a:latin typeface="Times New Roman"/>
                <a:cs typeface="Times New Roman"/>
              </a:rPr>
              <a:t>'O'</a:t>
            </a:r>
            <a:endParaRPr sz="2400">
              <a:latin typeface="Times New Roman"/>
              <a:cs typeface="Times New Roman"/>
            </a:endParaRPr>
          </a:p>
          <a:p>
            <a:pPr marL="12700" marR="2945765">
              <a:lnSpc>
                <a:spcPts val="319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smiles[1:5]  '(=N)'</a:t>
            </a:r>
            <a:endParaRPr sz="2400">
              <a:latin typeface="Times New Roman"/>
              <a:cs typeface="Times New Roman"/>
            </a:endParaRPr>
          </a:p>
          <a:p>
            <a:pPr marL="12700" marR="2690495">
              <a:lnSpc>
                <a:spcPts val="319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smiles[10:-4]  'C(=O)'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933450"/>
            <a:ext cx="574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 Methods: find,</a:t>
            </a:r>
            <a:r>
              <a:rPr spc="-75" dirty="0"/>
              <a:t> </a:t>
            </a:r>
            <a:r>
              <a:rPr spc="-5" dirty="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98979"/>
            <a:ext cx="5041900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smiles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"C(=N)(N)N.C(=O)(O)O"</a:t>
            </a:r>
            <a:endParaRPr sz="2800">
              <a:latin typeface="Times New Roman"/>
              <a:cs typeface="Times New Roman"/>
            </a:endParaRPr>
          </a:p>
          <a:p>
            <a:pPr marL="12700" marR="1748155">
              <a:lnSpc>
                <a:spcPts val="3390"/>
              </a:lnSpc>
              <a:spcBef>
                <a:spcPts val="105"/>
              </a:spcBef>
            </a:pPr>
            <a:r>
              <a:rPr sz="2800" spc="-10" dirty="0">
                <a:latin typeface="Times New Roman"/>
                <a:cs typeface="Times New Roman"/>
              </a:rPr>
              <a:t>&gt;&gt;&gt;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smiles.find("(O)")  </a:t>
            </a:r>
            <a:r>
              <a:rPr sz="2800" dirty="0"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</a:pPr>
            <a:r>
              <a:rPr sz="2800" spc="-10" dirty="0">
                <a:latin typeface="Times New Roman"/>
                <a:cs typeface="Times New Roman"/>
              </a:rPr>
              <a:t>&gt;&gt;&gt;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smiles.find(".")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dirty="0"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Times New Roman"/>
                <a:cs typeface="Times New Roman"/>
              </a:rPr>
              <a:t>&gt;&gt;&gt; </a:t>
            </a:r>
            <a:r>
              <a:rPr sz="2800" spc="-5" dirty="0">
                <a:latin typeface="Times New Roman"/>
                <a:cs typeface="Times New Roman"/>
              </a:rPr>
              <a:t>smiles.find(".",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dirty="0">
                <a:latin typeface="Times New Roman"/>
                <a:cs typeface="Times New Roman"/>
              </a:rPr>
              <a:t>-1</a:t>
            </a:r>
            <a:endParaRPr sz="2800">
              <a:latin typeface="Times New Roman"/>
              <a:cs typeface="Times New Roman"/>
            </a:endParaRPr>
          </a:p>
          <a:p>
            <a:pPr marL="12700" marR="1000760">
              <a:lnSpc>
                <a:spcPct val="100600"/>
              </a:lnSpc>
            </a:pPr>
            <a:r>
              <a:rPr sz="2800" spc="-10" dirty="0">
                <a:latin typeface="Times New Roman"/>
                <a:cs typeface="Times New Roman"/>
              </a:rPr>
              <a:t>&gt;&gt;&gt; </a:t>
            </a:r>
            <a:r>
              <a:rPr sz="2800" spc="-5" dirty="0">
                <a:latin typeface="Times New Roman"/>
                <a:cs typeface="Times New Roman"/>
              </a:rPr>
              <a:t>smiles.split(".")  </a:t>
            </a:r>
            <a:r>
              <a:rPr sz="2800" spc="-10" dirty="0">
                <a:latin typeface="Times New Roman"/>
                <a:cs typeface="Times New Roman"/>
              </a:rPr>
              <a:t>['C(=N)(N)N',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'C(=O)(O)O']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latin typeface="Times New Roman"/>
                <a:cs typeface="Times New Roman"/>
              </a:rPr>
              <a:t>&gt;&gt;&gt;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79" y="863600"/>
            <a:ext cx="5116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Python</a:t>
            </a:r>
            <a:r>
              <a:rPr spc="-50" dirty="0"/>
              <a:t> </a:t>
            </a:r>
            <a:r>
              <a:rPr spc="-15" dirty="0"/>
              <a:t>Interpreter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2167890"/>
            <a:ext cx="344551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084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Python is 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interpreted  language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interpreter provides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 interactive </a:t>
            </a:r>
            <a:r>
              <a:rPr sz="2400" spc="-5" dirty="0">
                <a:latin typeface="Times New Roman"/>
                <a:cs typeface="Times New Roman"/>
              </a:rPr>
              <a:t>environment </a:t>
            </a:r>
            <a:r>
              <a:rPr sz="2400" dirty="0">
                <a:latin typeface="Times New Roman"/>
                <a:cs typeface="Times New Roman"/>
              </a:rPr>
              <a:t>to  play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Results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expressions </a:t>
            </a:r>
            <a:r>
              <a:rPr sz="2400" dirty="0">
                <a:latin typeface="Times New Roman"/>
                <a:cs typeface="Times New Roman"/>
              </a:rPr>
              <a:t>are  printed on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screen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200" y="2209800"/>
            <a:ext cx="2819400" cy="33858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3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3 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 marL="90170" marR="9975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'print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me'  </a:t>
            </a:r>
            <a:r>
              <a:rPr sz="2400" spc="-5" dirty="0">
                <a:latin typeface="Times New Roman"/>
                <a:cs typeface="Times New Roman"/>
              </a:rPr>
              <a:t>'print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me'</a:t>
            </a:r>
            <a:endParaRPr sz="2400">
              <a:latin typeface="Times New Roman"/>
              <a:cs typeface="Times New Roman"/>
            </a:endParaRPr>
          </a:p>
          <a:p>
            <a:pPr marL="90170" marR="344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'print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me' 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me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889" y="863600"/>
            <a:ext cx="5819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 operators: in, </a:t>
            </a:r>
            <a:r>
              <a:rPr dirty="0"/>
              <a:t>not</a:t>
            </a:r>
            <a:r>
              <a:rPr spc="-85" dirty="0"/>
              <a:t> </a:t>
            </a:r>
            <a:r>
              <a:rPr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14743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Times New Roman"/>
                <a:cs typeface="Times New Roman"/>
              </a:rPr>
              <a:t>if "Br" 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“Brother”: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Times New Roman"/>
                <a:cs typeface="Times New Roman"/>
              </a:rPr>
              <a:t>print </a:t>
            </a:r>
            <a:r>
              <a:rPr sz="3200" dirty="0">
                <a:latin typeface="Times New Roman"/>
                <a:cs typeface="Times New Roman"/>
              </a:rPr>
              <a:t>"contains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brother“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email_address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“clin”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800"/>
              </a:lnSpc>
            </a:pPr>
            <a:r>
              <a:rPr sz="3200" spc="-5" dirty="0">
                <a:latin typeface="Times New Roman"/>
                <a:cs typeface="Times New Roman"/>
              </a:rPr>
              <a:t>if "@"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in email_address:  email_address </a:t>
            </a:r>
            <a:r>
              <a:rPr sz="3200" dirty="0">
                <a:latin typeface="Times New Roman"/>
                <a:cs typeface="Times New Roman"/>
              </a:rPr>
              <a:t>+=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"@brandeis.edu“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350" y="528320"/>
            <a:ext cx="68370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5595" marR="5080" indent="-284353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String Method: “strip”, “rstrip”, “lstrip” </a:t>
            </a:r>
            <a:r>
              <a:rPr sz="2800" spc="-20" dirty="0"/>
              <a:t>are  </a:t>
            </a:r>
            <a:r>
              <a:rPr sz="2800" spc="-10" dirty="0"/>
              <a:t>ways </a:t>
            </a:r>
            <a:r>
              <a:rPr sz="2800" dirty="0"/>
              <a:t>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45075"/>
            <a:ext cx="6932930" cy="50139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175"/>
              </a:spcBef>
            </a:pPr>
            <a:r>
              <a:rPr sz="2800" b="1" spc="-10" dirty="0">
                <a:latin typeface="Times New Roman"/>
                <a:cs typeface="Times New Roman"/>
              </a:rPr>
              <a:t>remove whitespace </a:t>
            </a:r>
            <a:r>
              <a:rPr sz="2800" b="1" dirty="0">
                <a:latin typeface="Times New Roman"/>
                <a:cs typeface="Times New Roman"/>
              </a:rPr>
              <a:t>or </a:t>
            </a:r>
            <a:r>
              <a:rPr sz="2800" b="1" spc="-10" dirty="0">
                <a:latin typeface="Times New Roman"/>
                <a:cs typeface="Times New Roman"/>
              </a:rPr>
              <a:t>selected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characters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200" dirty="0">
                <a:latin typeface="Times New Roman"/>
                <a:cs typeface="Times New Roman"/>
              </a:rPr>
              <a:t>&gt;&gt;&gt; </a:t>
            </a:r>
            <a:r>
              <a:rPr sz="3200" spc="-5" dirty="0">
                <a:latin typeface="Times New Roman"/>
                <a:cs typeface="Times New Roman"/>
              </a:rPr>
              <a:t>line </a:t>
            </a:r>
            <a:r>
              <a:rPr sz="3200" dirty="0">
                <a:latin typeface="Times New Roman"/>
                <a:cs typeface="Times New Roman"/>
              </a:rPr>
              <a:t>= " #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 line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\n"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line.strip()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spc="-15" dirty="0">
                <a:latin typeface="Times New Roman"/>
                <a:cs typeface="Times New Roman"/>
              </a:rPr>
              <a:t>'# </a:t>
            </a:r>
            <a:r>
              <a:rPr sz="320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line'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line.rstrip()</a:t>
            </a:r>
            <a:endParaRPr sz="32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spcBef>
                <a:spcPts val="409"/>
              </a:spcBef>
              <a:buChar char="'"/>
              <a:tabLst>
                <a:tab pos="184785" algn="l"/>
              </a:tabLst>
            </a:pPr>
            <a:r>
              <a:rPr sz="3200" dirty="0">
                <a:latin typeface="Times New Roman"/>
                <a:cs typeface="Times New Roman"/>
              </a:rPr>
              <a:t>#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line'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line.rstrip("\n")</a:t>
            </a:r>
            <a:endParaRPr sz="32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spcBef>
                <a:spcPts val="420"/>
              </a:spcBef>
              <a:buChar char="'"/>
              <a:tabLst>
                <a:tab pos="184785" algn="l"/>
              </a:tabLst>
            </a:pPr>
            <a:r>
              <a:rPr sz="3200" dirty="0">
                <a:latin typeface="Times New Roman"/>
                <a:cs typeface="Times New Roman"/>
              </a:rPr>
              <a:t>#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 line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'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863600"/>
            <a:ext cx="4639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More </a:t>
            </a:r>
            <a:r>
              <a:rPr spc="-5" dirty="0"/>
              <a:t>String</a:t>
            </a:r>
            <a:r>
              <a:rPr spc="-7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0559"/>
            <a:ext cx="4855210" cy="4442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39090">
              <a:lnSpc>
                <a:spcPct val="100699"/>
              </a:lnSpc>
              <a:spcBef>
                <a:spcPts val="80"/>
              </a:spcBef>
              <a:tabLst>
                <a:tab pos="2780030" algn="l"/>
              </a:tabLst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l.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ts</a:t>
            </a:r>
            <a:r>
              <a:rPr sz="2400" spc="-15" dirty="0">
                <a:latin typeface="Times New Roman"/>
                <a:cs typeface="Times New Roman"/>
              </a:rPr>
              <a:t>w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th(“c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ith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dirty="0">
                <a:latin typeface="Times New Roman"/>
                <a:cs typeface="Times New Roman"/>
              </a:rPr>
              <a:t>)  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True/False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75005">
              <a:lnSpc>
                <a:spcPct val="100699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  <a:hlinkClick r:id="rId2"/>
              </a:rPr>
              <a:t>"%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  <a:hlinkClick r:id="rId2"/>
              </a:rPr>
              <a:t>@brandeis.edu"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 "clin"  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'clin@brandeis.edu'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spc="-10" dirty="0">
                <a:latin typeface="Times New Roman"/>
                <a:cs typeface="Times New Roman"/>
              </a:rPr>
              <a:t>names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[“Ben", “Chen",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“Yaqin"]</a:t>
            </a:r>
            <a:endParaRPr sz="2400">
              <a:latin typeface="Times New Roman"/>
              <a:cs typeface="Times New Roman"/>
            </a:endParaRPr>
          </a:p>
          <a:p>
            <a:pPr marL="12700" marR="2308860">
              <a:lnSpc>
                <a:spcPct val="100699"/>
              </a:lnSpc>
            </a:pPr>
            <a:r>
              <a:rPr sz="2400" spc="-5" dirty="0">
                <a:latin typeface="Times New Roman"/>
                <a:cs typeface="Times New Roman"/>
              </a:rPr>
              <a:t>&gt;&gt;&gt; ", ".join(names)  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‘Ben, Chen,</a:t>
            </a:r>
            <a:r>
              <a:rPr sz="2400" spc="-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BF0000"/>
                </a:solidFill>
                <a:latin typeface="Times New Roman"/>
                <a:cs typeface="Times New Roman"/>
              </a:rPr>
              <a:t>Yaqin‘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430780">
              <a:lnSpc>
                <a:spcPct val="100699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“chen".upper()  </a:t>
            </a:r>
            <a:r>
              <a:rPr sz="2400" spc="-10" dirty="0">
                <a:solidFill>
                  <a:srgbClr val="99FF33"/>
                </a:solidFill>
                <a:latin typeface="Times New Roman"/>
                <a:cs typeface="Times New Roman"/>
              </a:rPr>
              <a:t>‘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CHEN'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863600"/>
            <a:ext cx="5913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“\” is </a:t>
            </a:r>
            <a:r>
              <a:rPr spc="5" dirty="0"/>
              <a:t>for </a:t>
            </a:r>
            <a:r>
              <a:rPr spc="-5" dirty="0"/>
              <a:t>special</a:t>
            </a:r>
            <a:r>
              <a:rPr spc="-150" dirty="0"/>
              <a:t> </a:t>
            </a:r>
            <a:r>
              <a:rPr spc="-5" dirty="0"/>
              <a:t>characters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38020"/>
            <a:ext cx="7494905" cy="3559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\n -&gt;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newline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\t -&gt;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\\ -&gt;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backslash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99FF33"/>
                </a:solidFill>
                <a:latin typeface="Times New Roman"/>
                <a:cs typeface="Times New Roman"/>
              </a:rPr>
              <a:t>But </a:t>
            </a:r>
            <a:r>
              <a:rPr sz="2400" spc="-20" dirty="0">
                <a:solidFill>
                  <a:srgbClr val="99FF33"/>
                </a:solidFill>
                <a:latin typeface="Times New Roman"/>
                <a:cs typeface="Times New Roman"/>
              </a:rPr>
              <a:t>Windows </a:t>
            </a:r>
            <a:r>
              <a:rPr sz="2400" dirty="0">
                <a:solidFill>
                  <a:srgbClr val="99FF33"/>
                </a:solidFill>
                <a:latin typeface="Times New Roman"/>
                <a:cs typeface="Times New Roman"/>
              </a:rPr>
              <a:t>uses </a:t>
            </a:r>
            <a:r>
              <a:rPr sz="2400" spc="-5" dirty="0">
                <a:solidFill>
                  <a:srgbClr val="99FF33"/>
                </a:solidFill>
                <a:latin typeface="Times New Roman"/>
                <a:cs typeface="Times New Roman"/>
              </a:rPr>
              <a:t>backslash for</a:t>
            </a:r>
            <a:r>
              <a:rPr sz="2400" spc="-15" dirty="0">
                <a:solidFill>
                  <a:srgbClr val="99FF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Times New Roman"/>
                <a:cs typeface="Times New Roman"/>
              </a:rPr>
              <a:t>directories!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400" spc="-5" dirty="0">
                <a:latin typeface="Times New Roman"/>
                <a:cs typeface="Times New Roman"/>
              </a:rPr>
              <a:t>filename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"M:\nickel_project\reactive.smi" </a:t>
            </a:r>
            <a:r>
              <a:rPr sz="2400" dirty="0">
                <a:latin typeface="Times New Roman"/>
                <a:cs typeface="Times New Roman"/>
              </a:rPr>
              <a:t># </a:t>
            </a:r>
            <a:r>
              <a:rPr sz="2400" spc="-10" dirty="0">
                <a:latin typeface="Times New Roman"/>
                <a:cs typeface="Times New Roman"/>
              </a:rPr>
              <a:t>DANGER!  </a:t>
            </a:r>
            <a:r>
              <a:rPr sz="2400" spc="-5" dirty="0">
                <a:latin typeface="Times New Roman"/>
                <a:cs typeface="Times New Roman"/>
              </a:rPr>
              <a:t>filename </a:t>
            </a:r>
            <a:r>
              <a:rPr sz="2400" dirty="0">
                <a:latin typeface="Times New Roman"/>
                <a:cs typeface="Times New Roman"/>
              </a:rPr>
              <a:t>= "M:\\nickel_project\\reactive.smi" # </a:t>
            </a:r>
            <a:r>
              <a:rPr sz="2400" spc="-5" dirty="0">
                <a:latin typeface="Times New Roman"/>
                <a:cs typeface="Times New Roman"/>
              </a:rPr>
              <a:t>Better!  filename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"M:/nickel_project/reactive.smi" </a:t>
            </a:r>
            <a:r>
              <a:rPr sz="2400" dirty="0">
                <a:latin typeface="Times New Roman"/>
                <a:cs typeface="Times New Roman"/>
              </a:rPr>
              <a:t># </a:t>
            </a:r>
            <a:r>
              <a:rPr sz="2400" spc="-5" dirty="0">
                <a:latin typeface="Times New Roman"/>
                <a:cs typeface="Times New Roman"/>
              </a:rPr>
              <a:t>Usually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370" y="863600"/>
            <a:ext cx="1443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T</a:t>
            </a:r>
            <a:r>
              <a:rPr spc="-5" dirty="0"/>
              <a:t>up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429704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Tuples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immutable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versions 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One strange </a:t>
            </a:r>
            <a:r>
              <a:rPr sz="2800" dirty="0">
                <a:latin typeface="Times New Roman"/>
                <a:cs typeface="Times New Roman"/>
              </a:rPr>
              <a:t>point is the  </a:t>
            </a:r>
            <a:r>
              <a:rPr sz="2800" spc="-10" dirty="0">
                <a:latin typeface="Times New Roman"/>
                <a:cs typeface="Times New Roman"/>
              </a:rPr>
              <a:t>format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a tuple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element:</a:t>
            </a:r>
            <a:endParaRPr sz="2800">
              <a:latin typeface="Times New Roman"/>
              <a:cs typeface="Times New Roman"/>
            </a:endParaRPr>
          </a:p>
          <a:p>
            <a:pPr marL="355600" marR="33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Times New Roman"/>
                <a:cs typeface="Times New Roman"/>
              </a:rPr>
              <a:t>‘,’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needed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differentiate 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mathematical  </a:t>
            </a:r>
            <a:r>
              <a:rPr sz="2800" spc="-5" dirty="0">
                <a:latin typeface="Times New Roman"/>
                <a:cs typeface="Times New Roman"/>
              </a:rPr>
              <a:t>expression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1359" y="2923539"/>
            <a:ext cx="2063750" cy="2654300"/>
          </a:xfrm>
          <a:custGeom>
            <a:avLst/>
            <a:gdLst/>
            <a:ahLst/>
            <a:cxnLst/>
            <a:rect l="l" t="t" r="r" b="b"/>
            <a:pathLst>
              <a:path w="2063750" h="2654300">
                <a:moveTo>
                  <a:pt x="1031239" y="2654300"/>
                </a:moveTo>
                <a:lnTo>
                  <a:pt x="0" y="2654300"/>
                </a:lnTo>
                <a:lnTo>
                  <a:pt x="0" y="0"/>
                </a:lnTo>
                <a:lnTo>
                  <a:pt x="2063749" y="0"/>
                </a:lnTo>
                <a:lnTo>
                  <a:pt x="2063749" y="2654300"/>
                </a:lnTo>
                <a:lnTo>
                  <a:pt x="1031239" y="265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829" y="2957829"/>
            <a:ext cx="19069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x[1:]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y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(2,)</a:t>
            </a:r>
            <a:endParaRPr sz="2400">
              <a:latin typeface="Times New Roman"/>
              <a:cs typeface="Times New Roman"/>
            </a:endParaRPr>
          </a:p>
          <a:p>
            <a:pPr marL="12700" marR="11423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(2,)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85160" y="5039359"/>
            <a:ext cx="2682240" cy="353060"/>
            <a:chOff x="3185160" y="5039359"/>
            <a:chExt cx="2682240" cy="353060"/>
          </a:xfrm>
        </p:grpSpPr>
        <p:sp>
          <p:nvSpPr>
            <p:cNvPr id="7" name="object 7"/>
            <p:cNvSpPr/>
            <p:nvPr/>
          </p:nvSpPr>
          <p:spPr>
            <a:xfrm>
              <a:off x="3204210" y="5095239"/>
              <a:ext cx="2556510" cy="278130"/>
            </a:xfrm>
            <a:custGeom>
              <a:avLst/>
              <a:gdLst/>
              <a:ahLst/>
              <a:cxnLst/>
              <a:rect l="l" t="t" r="r" b="b"/>
              <a:pathLst>
                <a:path w="2556510" h="278129">
                  <a:moveTo>
                    <a:pt x="0" y="278130"/>
                  </a:moveTo>
                  <a:lnTo>
                    <a:pt x="255651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8020" y="5039359"/>
              <a:ext cx="119380" cy="114300"/>
            </a:xfrm>
            <a:custGeom>
              <a:avLst/>
              <a:gdLst/>
              <a:ahLst/>
              <a:cxnLst/>
              <a:rect l="l" t="t" r="r" b="b"/>
              <a:pathLst>
                <a:path w="119379" h="114300">
                  <a:moveTo>
                    <a:pt x="0" y="0"/>
                  </a:moveTo>
                  <a:lnTo>
                    <a:pt x="11429" y="114300"/>
                  </a:lnTo>
                  <a:lnTo>
                    <a:pt x="119379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50" y="863600"/>
            <a:ext cx="4657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Tuples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34885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lists, strings, </a:t>
            </a:r>
            <a:r>
              <a:rPr sz="3200" b="1" dirty="0">
                <a:latin typeface="Times New Roman"/>
                <a:cs typeface="Times New Roman"/>
              </a:rPr>
              <a:t>tuples</a:t>
            </a:r>
            <a:r>
              <a:rPr sz="3200" dirty="0">
                <a:latin typeface="Times New Roman"/>
                <a:cs typeface="Times New Roman"/>
              </a:rPr>
              <a:t>: examples 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sequence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type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tuple </a:t>
            </a:r>
            <a:r>
              <a:rPr sz="3200" dirty="0">
                <a:latin typeface="Times New Roman"/>
                <a:cs typeface="Times New Roman"/>
              </a:rPr>
              <a:t>= values separated by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commas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t =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123, 543,</a:t>
            </a:r>
            <a:r>
              <a:rPr sz="2800" spc="-4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'bar'</a:t>
            </a:r>
            <a:endParaRPr sz="2800">
              <a:latin typeface="Courier New"/>
              <a:cs typeface="Courier New"/>
            </a:endParaRPr>
          </a:p>
          <a:p>
            <a:pPr marL="12700" marR="5621020">
              <a:lnSpc>
                <a:spcPct val="120500"/>
              </a:lnSpc>
              <a:spcBef>
                <a:spcPts val="1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28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t[0]  </a:t>
            </a:r>
            <a:r>
              <a:rPr sz="2800" spc="-5" dirty="0">
                <a:solidFill>
                  <a:srgbClr val="7F7F7F"/>
                </a:solidFill>
                <a:latin typeface="Courier New"/>
                <a:cs typeface="Courier New"/>
              </a:rPr>
              <a:t>123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3200" spc="-1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t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7F7F7F"/>
                </a:solidFill>
                <a:latin typeface="Courier New"/>
                <a:cs typeface="Courier New"/>
              </a:rPr>
              <a:t>(123, 543,</a:t>
            </a:r>
            <a:r>
              <a:rPr sz="2800" spc="-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Courier New"/>
                <a:cs typeface="Courier New"/>
              </a:rPr>
              <a:t>'bar')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3926840" cy="41478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Tuples </a:t>
            </a:r>
            <a:r>
              <a:rPr sz="3200" spc="-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nested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u =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t,</a:t>
            </a:r>
            <a:r>
              <a:rPr sz="3200" spc="-10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(1,2)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3200" spc="-1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u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((123, 542, </a:t>
            </a:r>
            <a:r>
              <a:rPr sz="3200" spc="-10" dirty="0">
                <a:solidFill>
                  <a:srgbClr val="7F7F7F"/>
                </a:solidFill>
                <a:latin typeface="Times New Roman"/>
                <a:cs typeface="Times New Roman"/>
              </a:rPr>
              <a:t>'bar'),</a:t>
            </a:r>
            <a:r>
              <a:rPr sz="32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(1,2))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Empty tuples: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empty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3200" spc="-9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32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len(empty)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13664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120" y="863600"/>
            <a:ext cx="2648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3890"/>
            <a:ext cx="4373880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set </a:t>
            </a:r>
            <a:r>
              <a:rPr sz="3200" dirty="0">
                <a:latin typeface="Times New Roman"/>
                <a:cs typeface="Times New Roman"/>
              </a:rPr>
              <a:t>of key-value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Dictionaries are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mutable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3505200"/>
            <a:ext cx="576072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 = </a:t>
            </a:r>
            <a:r>
              <a:rPr sz="2400" spc="-5" dirty="0">
                <a:latin typeface="Times New Roman"/>
                <a:cs typeface="Times New Roman"/>
              </a:rPr>
              <a:t>{1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'hello', </a:t>
            </a:r>
            <a:r>
              <a:rPr sz="2400" spc="-10" dirty="0">
                <a:latin typeface="Times New Roman"/>
                <a:cs typeface="Times New Roman"/>
              </a:rPr>
              <a:t>'two' </a:t>
            </a:r>
            <a:r>
              <a:rPr sz="2400" dirty="0">
                <a:latin typeface="Times New Roman"/>
                <a:cs typeface="Times New Roman"/>
              </a:rPr>
              <a:t>: 42, </a:t>
            </a:r>
            <a:r>
              <a:rPr sz="2400" spc="-5" dirty="0">
                <a:latin typeface="Times New Roman"/>
                <a:cs typeface="Times New Roman"/>
              </a:rPr>
              <a:t>'blah'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[1,2,3]}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42, </a:t>
            </a:r>
            <a:r>
              <a:rPr sz="2400" spc="-5" dirty="0">
                <a:latin typeface="Times New Roman"/>
                <a:cs typeface="Times New Roman"/>
              </a:rPr>
              <a:t>'blah': </a:t>
            </a:r>
            <a:r>
              <a:rPr sz="2400" dirty="0">
                <a:latin typeface="Times New Roman"/>
                <a:cs typeface="Times New Roman"/>
              </a:rPr>
              <a:t>[1, 2,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d['blah']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[1, </a:t>
            </a:r>
            <a:r>
              <a:rPr sz="2400" dirty="0">
                <a:latin typeface="Times New Roman"/>
                <a:cs typeface="Times New Roman"/>
              </a:rPr>
              <a:t>2, 3]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6659" y="863600"/>
            <a:ext cx="1631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1350"/>
            <a:ext cx="6612255" cy="4076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particular</a:t>
            </a:r>
            <a:r>
              <a:rPr sz="3200" dirty="0">
                <a:latin typeface="Times New Roman"/>
                <a:cs typeface="Times New Roman"/>
              </a:rPr>
              <a:t> order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delete elements with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del</a:t>
            </a:r>
            <a:r>
              <a:rPr sz="2800" spc="-2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tel['foo']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keys() </a:t>
            </a:r>
            <a:r>
              <a:rPr sz="3200" spc="-5" dirty="0">
                <a:latin typeface="Times New Roman"/>
                <a:cs typeface="Times New Roman"/>
              </a:rPr>
              <a:t>method </a:t>
            </a:r>
            <a:r>
              <a:rPr sz="3200" dirty="0">
                <a:latin typeface="UnDotum"/>
                <a:cs typeface="UnDotum"/>
              </a:rPr>
              <a:t> </a:t>
            </a:r>
            <a:r>
              <a:rPr sz="3200" dirty="0">
                <a:latin typeface="Times New Roman"/>
                <a:cs typeface="Times New Roman"/>
              </a:rPr>
              <a:t>unsorted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latin typeface="Courier New"/>
                <a:cs typeface="Courier New"/>
              </a:rPr>
              <a:t>&gt;&gt;&gt;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tel.keys()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['cs', 'lennox',</a:t>
            </a:r>
            <a:r>
              <a:rPr sz="2800" spc="-2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'hgs']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use has_key()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check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existence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2800" spc="-1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tel.has_key('foo')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00710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F7F7F"/>
                </a:solidFill>
                <a:latin typeface="Courier New"/>
                <a:cs typeface="Courier New"/>
              </a:rPr>
              <a:t>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541020"/>
            <a:ext cx="5567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Dictionaries:</a:t>
            </a:r>
            <a:r>
              <a:rPr spc="-280" dirty="0"/>
              <a:t> </a:t>
            </a:r>
            <a:r>
              <a:rPr spc="-5" dirty="0"/>
              <a:t>Add/Modify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0" y="2204720"/>
            <a:ext cx="58674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42, </a:t>
            </a:r>
            <a:r>
              <a:rPr sz="2400" spc="-5" dirty="0">
                <a:latin typeface="Times New Roman"/>
                <a:cs typeface="Times New Roman"/>
              </a:rPr>
              <a:t>'blah': [1,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spc="-10" dirty="0">
                <a:latin typeface="Times New Roman"/>
                <a:cs typeface="Times New Roman"/>
              </a:rPr>
              <a:t>d['two'] </a:t>
            </a:r>
            <a:r>
              <a:rPr sz="2400" dirty="0">
                <a:latin typeface="Times New Roman"/>
                <a:cs typeface="Times New Roman"/>
              </a:rPr>
              <a:t>= 99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99, </a:t>
            </a:r>
            <a:r>
              <a:rPr sz="2400" spc="-5" dirty="0">
                <a:latin typeface="Times New Roman"/>
                <a:cs typeface="Times New Roman"/>
              </a:rPr>
              <a:t>'blah': [1,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330" y="4796790"/>
            <a:ext cx="6624320" cy="11912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d[7] = </a:t>
            </a:r>
            <a:r>
              <a:rPr sz="2400" spc="-5" dirty="0">
                <a:latin typeface="Times New Roman"/>
                <a:cs typeface="Times New Roman"/>
              </a:rPr>
              <a:t>'new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dirty="0">
                <a:latin typeface="Times New Roman"/>
                <a:cs typeface="Times New Roman"/>
              </a:rPr>
              <a:t>7: </a:t>
            </a:r>
            <a:r>
              <a:rPr sz="2400" spc="-5" dirty="0">
                <a:latin typeface="Times New Roman"/>
                <a:cs typeface="Times New Roman"/>
              </a:rPr>
              <a:t>'new </a:t>
            </a:r>
            <a:r>
              <a:rPr sz="2400" dirty="0">
                <a:latin typeface="Times New Roman"/>
                <a:cs typeface="Times New Roman"/>
              </a:rPr>
              <a:t>entry',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99, </a:t>
            </a:r>
            <a:r>
              <a:rPr sz="2400" spc="-5" dirty="0">
                <a:latin typeface="Times New Roman"/>
                <a:cs typeface="Times New Roman"/>
              </a:rPr>
              <a:t>'blah': [1,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1544320"/>
            <a:ext cx="7826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Entries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10" dirty="0">
                <a:latin typeface="Times New Roman"/>
                <a:cs typeface="Times New Roman"/>
              </a:rPr>
              <a:t>changed </a:t>
            </a:r>
            <a:r>
              <a:rPr sz="3000" dirty="0">
                <a:latin typeface="Times New Roman"/>
                <a:cs typeface="Times New Roman"/>
              </a:rPr>
              <a:t>by </a:t>
            </a:r>
            <a:r>
              <a:rPr sz="3000" spc="-5" dirty="0">
                <a:latin typeface="Times New Roman"/>
                <a:cs typeface="Times New Roman"/>
              </a:rPr>
              <a:t>assigning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that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entry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" y="4140200"/>
            <a:ext cx="7673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Assigning </a:t>
            </a:r>
            <a:r>
              <a:rPr sz="2800" dirty="0">
                <a:latin typeface="Times New Roman"/>
                <a:cs typeface="Times New Roman"/>
              </a:rPr>
              <a:t>to a </a:t>
            </a:r>
            <a:r>
              <a:rPr sz="2800" spc="-5" dirty="0">
                <a:latin typeface="Times New Roman"/>
                <a:cs typeface="Times New Roman"/>
              </a:rPr>
              <a:t>key </a:t>
            </a:r>
            <a:r>
              <a:rPr sz="2800" dirty="0">
                <a:latin typeface="Times New Roman"/>
                <a:cs typeface="Times New Roman"/>
              </a:rPr>
              <a:t>that does not </a:t>
            </a:r>
            <a:r>
              <a:rPr sz="2800" spc="-5" dirty="0">
                <a:latin typeface="Times New Roman"/>
                <a:cs typeface="Times New Roman"/>
              </a:rPr>
              <a:t>exist adds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60" y="863600"/>
            <a:ext cx="4420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print</a:t>
            </a:r>
            <a:r>
              <a:rPr spc="-9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6550" y="3048000"/>
            <a:ext cx="301498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9525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  </a:t>
            </a: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  <a:p>
            <a:pPr marL="90170" marR="838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'hello',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'there'  </a:t>
            </a:r>
            <a:r>
              <a:rPr sz="2400" dirty="0">
                <a:latin typeface="Times New Roman"/>
                <a:cs typeface="Times New Roman"/>
              </a:rPr>
              <a:t>hello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548890"/>
            <a:ext cx="356616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1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separated by  </a:t>
            </a:r>
            <a:r>
              <a:rPr sz="2400" spc="-10" dirty="0">
                <a:latin typeface="Times New Roman"/>
                <a:cs typeface="Times New Roman"/>
              </a:rPr>
              <a:t>commas </a:t>
            </a: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space  between </a:t>
            </a:r>
            <a:r>
              <a:rPr sz="2400" dirty="0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comma </a:t>
            </a:r>
            <a:r>
              <a:rPr sz="2400" dirty="0">
                <a:latin typeface="Times New Roman"/>
                <a:cs typeface="Times New Roman"/>
              </a:rPr>
              <a:t>at the end of the 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(print ‘hello’,)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 </a:t>
            </a:r>
            <a:r>
              <a:rPr sz="2400" dirty="0">
                <a:latin typeface="Times New Roman"/>
                <a:cs typeface="Times New Roman"/>
              </a:rPr>
              <a:t>not print a newline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863600"/>
            <a:ext cx="6875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Dictionaries: Deleting</a:t>
            </a:r>
            <a:r>
              <a:rPr spc="-65" dirty="0"/>
              <a:t> </a:t>
            </a:r>
            <a:r>
              <a:rPr spc="-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2014220"/>
            <a:ext cx="7873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del </a:t>
            </a:r>
            <a:r>
              <a:rPr sz="2800" spc="-5" dirty="0">
                <a:latin typeface="Times New Roman"/>
                <a:cs typeface="Times New Roman"/>
              </a:rPr>
              <a:t>method deletes an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dictionary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020" y="3581400"/>
            <a:ext cx="4126229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2: 'there', </a:t>
            </a:r>
            <a:r>
              <a:rPr sz="2400" dirty="0">
                <a:latin typeface="Times New Roman"/>
                <a:cs typeface="Times New Roman"/>
              </a:rPr>
              <a:t>10: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'world'}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del(d[2])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10: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'world'}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69" y="863600"/>
            <a:ext cx="6722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Copying Dictionaries </a:t>
            </a:r>
            <a:r>
              <a:rPr dirty="0"/>
              <a:t>and</a:t>
            </a:r>
            <a:r>
              <a:rPr spc="-70" dirty="0"/>
              <a:t> </a:t>
            </a:r>
            <a:r>
              <a:rPr spc="-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2600960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built-in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list 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 will  copy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355600" marR="15557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dictionary  </a:t>
            </a:r>
            <a:r>
              <a:rPr sz="2800" dirty="0">
                <a:latin typeface="Times New Roman"/>
                <a:cs typeface="Times New Roman"/>
              </a:rPr>
              <a:t>has a </a:t>
            </a:r>
            <a:r>
              <a:rPr sz="2800" spc="-5" dirty="0">
                <a:latin typeface="Times New Roman"/>
                <a:cs typeface="Times New Roman"/>
              </a:rPr>
              <a:t>method  called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copy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40" y="2057400"/>
            <a:ext cx="215265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l1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[1]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l2 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list(l1)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l1[0]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  <a:p>
            <a:pPr marL="90170" marR="12249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l1  </a:t>
            </a:r>
            <a:r>
              <a:rPr sz="2400" spc="-5" dirty="0">
                <a:latin typeface="Times New Roman"/>
                <a:cs typeface="Times New Roman"/>
              </a:rPr>
              <a:t>[22]</a:t>
            </a:r>
            <a:endParaRPr sz="2400">
              <a:latin typeface="Times New Roman"/>
              <a:cs typeface="Times New Roman"/>
            </a:endParaRPr>
          </a:p>
          <a:p>
            <a:pPr marL="90170" marR="12249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l2  </a:t>
            </a:r>
            <a:r>
              <a:rPr sz="2400" spc="-5" dirty="0">
                <a:latin typeface="Times New Roman"/>
                <a:cs typeface="Times New Roman"/>
              </a:rPr>
              <a:t>[1]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2057400"/>
            <a:ext cx="243205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d = </a:t>
            </a:r>
            <a:r>
              <a:rPr sz="2400" spc="-5" dirty="0">
                <a:latin typeface="Times New Roman"/>
                <a:cs typeface="Times New Roman"/>
              </a:rPr>
              <a:t>{1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10}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d2 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d.copy()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d[1]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22}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950" y="863600"/>
            <a:ext cx="4352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  <a:r>
              <a:rPr spc="-7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286510" y="1981200"/>
            <a:ext cx="657225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863600"/>
            <a:ext cx="4518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spc="-80" dirty="0"/>
              <a:t>Type</a:t>
            </a:r>
            <a:r>
              <a:rPr spc="-14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453640"/>
            <a:ext cx="7363459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Lists, </a:t>
            </a:r>
            <a:r>
              <a:rPr sz="2800" spc="-20" dirty="0">
                <a:latin typeface="Times New Roman"/>
                <a:cs typeface="Times New Roman"/>
              </a:rPr>
              <a:t>Tuples,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Dictionaries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type  </a:t>
            </a:r>
            <a:r>
              <a:rPr sz="2800" spc="-5" dirty="0">
                <a:latin typeface="Times New Roman"/>
                <a:cs typeface="Times New Roman"/>
              </a:rPr>
              <a:t>(including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lists, tuples, 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dictionaries!)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Only lists and dictionaries 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mutable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variables 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references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183120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Integers: 2323,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3234L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Floating </a:t>
            </a:r>
            <a:r>
              <a:rPr sz="3200" dirty="0">
                <a:latin typeface="Times New Roman"/>
                <a:cs typeface="Times New Roman"/>
              </a:rPr>
              <a:t>Point: 32.3,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3.1E2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Complex: </a:t>
            </a:r>
            <a:r>
              <a:rPr sz="3200" dirty="0">
                <a:latin typeface="Times New Roman"/>
                <a:cs typeface="Times New Roman"/>
              </a:rPr>
              <a:t>3 + 2j, 1j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  <a:tab pos="2005964" algn="l"/>
              </a:tabLst>
            </a:pPr>
            <a:r>
              <a:rPr sz="3200" spc="-5" dirty="0">
                <a:latin typeface="Times New Roman"/>
                <a:cs typeface="Times New Roman"/>
              </a:rPr>
              <a:t>Lists: 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	[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1,2,3]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Tuples: </a:t>
            </a:r>
            <a:r>
              <a:rPr sz="3200" dirty="0">
                <a:latin typeface="Times New Roman"/>
                <a:cs typeface="Times New Roman"/>
              </a:rPr>
              <a:t>t 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(1,2,3)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Dictionaries: </a:t>
            </a:r>
            <a:r>
              <a:rPr sz="3200" dirty="0">
                <a:latin typeface="Times New Roman"/>
                <a:cs typeface="Times New Roman"/>
              </a:rPr>
              <a:t>d = </a:t>
            </a:r>
            <a:r>
              <a:rPr sz="3200" spc="-5" dirty="0">
                <a:latin typeface="Times New Roman"/>
                <a:cs typeface="Times New Roman"/>
              </a:rPr>
              <a:t>{‘hello’ </a:t>
            </a:r>
            <a:r>
              <a:rPr sz="3200" dirty="0">
                <a:latin typeface="Times New Roman"/>
                <a:cs typeface="Times New Roman"/>
              </a:rPr>
              <a:t>: ‘there’, 2 :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15}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390" y="863600"/>
            <a:ext cx="1885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</a:t>
            </a:r>
            <a:r>
              <a:rPr dirty="0"/>
              <a:t>o</a:t>
            </a:r>
            <a:r>
              <a:rPr spc="-5" dirty="0"/>
              <a:t>du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2014220"/>
            <a:ext cx="6442710" cy="453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collection of </a:t>
            </a:r>
            <a:r>
              <a:rPr sz="3200" spc="-5" dirty="0">
                <a:latin typeface="Times New Roman"/>
                <a:cs typeface="Times New Roman"/>
              </a:rPr>
              <a:t>functions </a:t>
            </a:r>
            <a:r>
              <a:rPr sz="3200" dirty="0">
                <a:latin typeface="Times New Roman"/>
                <a:cs typeface="Times New Roman"/>
              </a:rPr>
              <a:t>and variables,  typically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scripts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definitions </a:t>
            </a:r>
            <a:r>
              <a:rPr sz="3200" dirty="0">
                <a:latin typeface="Times New Roman"/>
                <a:cs typeface="Times New Roman"/>
              </a:rPr>
              <a:t>can be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imported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10" dirty="0">
                <a:latin typeface="Times New Roman"/>
                <a:cs typeface="Times New Roman"/>
              </a:rPr>
              <a:t>file </a:t>
            </a:r>
            <a:r>
              <a:rPr sz="3200" spc="-5" dirty="0">
                <a:latin typeface="Times New Roman"/>
                <a:cs typeface="Times New Roman"/>
              </a:rPr>
              <a:t>name is module name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.py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e.g., create </a:t>
            </a:r>
            <a:r>
              <a:rPr sz="3200" spc="-5" dirty="0">
                <a:latin typeface="Times New Roman"/>
                <a:cs typeface="Times New Roman"/>
              </a:rPr>
              <a:t>module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fibo.py</a:t>
            </a:r>
            <a:endParaRPr sz="3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def </a:t>
            </a:r>
            <a:r>
              <a:rPr sz="3200" spc="-10" dirty="0">
                <a:latin typeface="Times New Roman"/>
                <a:cs typeface="Times New Roman"/>
              </a:rPr>
              <a:t>fib(n): </a:t>
            </a:r>
            <a:r>
              <a:rPr sz="3200" dirty="0">
                <a:latin typeface="Times New Roman"/>
                <a:cs typeface="Times New Roman"/>
              </a:rPr>
              <a:t># </a:t>
            </a:r>
            <a:r>
              <a:rPr sz="3200" spc="-5" dirty="0">
                <a:latin typeface="Times New Roman"/>
                <a:cs typeface="Times New Roman"/>
              </a:rPr>
              <a:t>write </a:t>
            </a:r>
            <a:r>
              <a:rPr sz="3200" dirty="0">
                <a:latin typeface="Times New Roman"/>
                <a:cs typeface="Times New Roman"/>
              </a:rPr>
              <a:t>Fib. </a:t>
            </a:r>
            <a:r>
              <a:rPr sz="3200" spc="-5" dirty="0">
                <a:latin typeface="Times New Roman"/>
                <a:cs typeface="Times New Roman"/>
              </a:rPr>
              <a:t>series </a:t>
            </a:r>
            <a:r>
              <a:rPr sz="3200" dirty="0">
                <a:latin typeface="Times New Roman"/>
                <a:cs typeface="Times New Roman"/>
              </a:rPr>
              <a:t>up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: #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610" dirty="0">
                <a:latin typeface="Times New Roman"/>
                <a:cs typeface="Times New Roman"/>
              </a:rPr>
              <a:t>n</a:t>
            </a:r>
            <a:r>
              <a:rPr sz="2100" spc="-7" baseline="-5952" dirty="0">
                <a:latin typeface="Times New Roman"/>
                <a:cs typeface="Times New Roman"/>
              </a:rPr>
              <a:t>P</a:t>
            </a:r>
            <a:r>
              <a:rPr sz="2100" baseline="-5952" dirty="0">
                <a:latin typeface="Times New Roman"/>
                <a:cs typeface="Times New Roman"/>
              </a:rPr>
              <a:t>r</a:t>
            </a:r>
            <a:r>
              <a:rPr sz="2100" spc="-330" baseline="-5952" dirty="0">
                <a:latin typeface="Times New Roman"/>
                <a:cs typeface="Times New Roman"/>
              </a:rPr>
              <a:t>i</a:t>
            </a:r>
            <a:r>
              <a:rPr sz="3200" spc="-1565" dirty="0">
                <a:latin typeface="Times New Roman"/>
                <a:cs typeface="Times New Roman"/>
              </a:rPr>
              <a:t>F</a:t>
            </a:r>
            <a:r>
              <a:rPr sz="2100" spc="-15" baseline="-5952" dirty="0">
                <a:latin typeface="Times New Roman"/>
                <a:cs typeface="Times New Roman"/>
              </a:rPr>
              <a:t>y</a:t>
            </a:r>
            <a:r>
              <a:rPr sz="2100" spc="-7" baseline="-5952" dirty="0">
                <a:latin typeface="Times New Roman"/>
                <a:cs typeface="Times New Roman"/>
              </a:rPr>
              <a:t>a</a:t>
            </a:r>
            <a:r>
              <a:rPr sz="2100" spc="-667" baseline="-5952" dirty="0">
                <a:latin typeface="Times New Roman"/>
                <a:cs typeface="Times New Roman"/>
              </a:rPr>
              <a:t>n</a:t>
            </a:r>
            <a:r>
              <a:rPr sz="3200" spc="-445" dirty="0">
                <a:latin typeface="Times New Roman"/>
                <a:cs typeface="Times New Roman"/>
              </a:rPr>
              <a:t>i</a:t>
            </a:r>
            <a:r>
              <a:rPr sz="2100" spc="-405" baseline="-5952" dirty="0">
                <a:latin typeface="Times New Roman"/>
                <a:cs typeface="Times New Roman"/>
              </a:rPr>
              <a:t>k</a:t>
            </a:r>
            <a:r>
              <a:rPr sz="3200" spc="-1325" dirty="0">
                <a:latin typeface="Times New Roman"/>
                <a:cs typeface="Times New Roman"/>
              </a:rPr>
              <a:t>b</a:t>
            </a:r>
            <a:r>
              <a:rPr sz="2100" baseline="-5952" dirty="0">
                <a:latin typeface="Times New Roman"/>
                <a:cs typeface="Times New Roman"/>
              </a:rPr>
              <a:t>a</a:t>
            </a:r>
            <a:r>
              <a:rPr sz="2100" spc="-7" baseline="-5952" dirty="0">
                <a:latin typeface="Times New Roman"/>
                <a:cs typeface="Times New Roman"/>
              </a:rPr>
              <a:t> </a:t>
            </a:r>
            <a:r>
              <a:rPr sz="2100" spc="-630" baseline="-5952" dirty="0">
                <a:latin typeface="Times New Roman"/>
                <a:cs typeface="Times New Roman"/>
              </a:rPr>
              <a:t>P</a:t>
            </a:r>
            <a:r>
              <a:rPr sz="3200" spc="-385" dirty="0">
                <a:latin typeface="Times New Roman"/>
                <a:cs typeface="Times New Roman"/>
              </a:rPr>
              <a:t>.</a:t>
            </a:r>
            <a:r>
              <a:rPr sz="2100" baseline="-5952" dirty="0">
                <a:latin typeface="Times New Roman"/>
                <a:cs typeface="Times New Roman"/>
              </a:rPr>
              <a:t>r</a:t>
            </a:r>
            <a:r>
              <a:rPr sz="2100" spc="-7" baseline="-5952" dirty="0">
                <a:latin typeface="Times New Roman"/>
                <a:cs typeface="Times New Roman"/>
              </a:rPr>
              <a:t>a</a:t>
            </a:r>
            <a:r>
              <a:rPr sz="2100" spc="-907" baseline="-5952" dirty="0">
                <a:latin typeface="Times New Roman"/>
                <a:cs typeface="Times New Roman"/>
              </a:rPr>
              <a:t>d</a:t>
            </a:r>
            <a:r>
              <a:rPr sz="3200" spc="-640" dirty="0">
                <a:latin typeface="Times New Roman"/>
                <a:cs typeface="Times New Roman"/>
              </a:rPr>
              <a:t>s</a:t>
            </a:r>
            <a:r>
              <a:rPr sz="2100" spc="-89" baseline="-5952" dirty="0">
                <a:latin typeface="Times New Roman"/>
                <a:cs typeface="Times New Roman"/>
              </a:rPr>
              <a:t>h</a:t>
            </a:r>
            <a:r>
              <a:rPr sz="3200" spc="-1355" dirty="0">
                <a:latin typeface="Times New Roman"/>
                <a:cs typeface="Times New Roman"/>
              </a:rPr>
              <a:t>e</a:t>
            </a:r>
            <a:r>
              <a:rPr sz="2100" baseline="-5952" dirty="0">
                <a:latin typeface="Times New Roman"/>
                <a:cs typeface="Times New Roman"/>
              </a:rPr>
              <a:t>a</a:t>
            </a:r>
            <a:r>
              <a:rPr sz="2100" spc="37" baseline="-5952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ri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6503670" cy="43446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 definition </a:t>
            </a:r>
            <a:r>
              <a:rPr sz="2800" dirty="0">
                <a:latin typeface="Times New Roman"/>
                <a:cs typeface="Times New Roman"/>
              </a:rPr>
              <a:t>+ </a:t>
            </a:r>
            <a:r>
              <a:rPr sz="2800" spc="-5" dirty="0">
                <a:latin typeface="Times New Roman"/>
                <a:cs typeface="Times New Roman"/>
              </a:rPr>
              <a:t>executable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executed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when module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imported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modules have </a:t>
            </a:r>
            <a:r>
              <a:rPr sz="2800" dirty="0">
                <a:latin typeface="Times New Roman"/>
                <a:cs typeface="Times New Roman"/>
              </a:rPr>
              <a:t>private </a:t>
            </a:r>
            <a:r>
              <a:rPr sz="2800" spc="-5" dirty="0">
                <a:latin typeface="Times New Roman"/>
                <a:cs typeface="Times New Roman"/>
              </a:rPr>
              <a:t>symbol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tables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avoids </a:t>
            </a:r>
            <a:r>
              <a:rPr sz="2800" spc="-10" dirty="0">
                <a:latin typeface="Times New Roman"/>
                <a:cs typeface="Times New Roman"/>
              </a:rPr>
              <a:t>name </a:t>
            </a:r>
            <a:r>
              <a:rPr sz="2800" spc="-5" dirty="0">
                <a:latin typeface="Times New Roman"/>
                <a:cs typeface="Times New Roman"/>
              </a:rPr>
              <a:t>clash for </a:t>
            </a:r>
            <a:r>
              <a:rPr sz="2800" dirty="0">
                <a:latin typeface="Times New Roman"/>
                <a:cs typeface="Times New Roman"/>
              </a:rPr>
              <a:t>global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accessible 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module.globalname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import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10" dirty="0">
                <a:latin typeface="Times New Roman"/>
                <a:cs typeface="Times New Roman"/>
              </a:rPr>
              <a:t>name space: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from fibo import fib,</a:t>
            </a:r>
            <a:r>
              <a:rPr sz="2000" spc="-3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fib2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2000" spc="-1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fib(500)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import all </a:t>
            </a:r>
            <a:r>
              <a:rPr sz="2800" spc="-10" dirty="0">
                <a:latin typeface="Times New Roman"/>
                <a:cs typeface="Times New Roman"/>
              </a:rPr>
              <a:t>names </a:t>
            </a:r>
            <a:r>
              <a:rPr sz="2800" spc="-5" dirty="0">
                <a:latin typeface="Times New Roman"/>
                <a:cs typeface="Times New Roman"/>
              </a:rPr>
              <a:t>defined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module: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from fibo import</a:t>
            </a:r>
            <a:r>
              <a:rPr sz="2000" spc="-2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1B1B1"/>
                </a:solidFill>
                <a:latin typeface="Courier New"/>
                <a:cs typeface="Courier New"/>
              </a:rPr>
              <a:t>*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240" y="863600"/>
            <a:ext cx="1237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dirty="0"/>
              <a:t>n</a:t>
            </a:r>
            <a:r>
              <a:rPr spc="-20" dirty="0"/>
              <a:t>p</a:t>
            </a:r>
            <a:r>
              <a:rPr spc="-5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388859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62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raw_input</a:t>
            </a:r>
            <a:r>
              <a:rPr sz="2800" spc="-5" dirty="0">
                <a:latin typeface="Times New Roman"/>
                <a:cs typeface="Times New Roman"/>
              </a:rPr>
              <a:t>(string) method returns </a:t>
            </a:r>
            <a:r>
              <a:rPr sz="2800" dirty="0">
                <a:latin typeface="Times New Roman"/>
                <a:cs typeface="Times New Roman"/>
              </a:rPr>
              <a:t>a line of  </a:t>
            </a:r>
            <a:r>
              <a:rPr sz="2800" spc="-5" dirty="0">
                <a:latin typeface="Times New Roman"/>
                <a:cs typeface="Times New Roman"/>
              </a:rPr>
              <a:t>user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parameter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used 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prompt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string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converted </a:t>
            </a:r>
            <a:r>
              <a:rPr sz="2800" dirty="0">
                <a:latin typeface="Times New Roman"/>
                <a:cs typeface="Times New Roman"/>
              </a:rPr>
              <a:t>by using the  </a:t>
            </a:r>
            <a:r>
              <a:rPr sz="2800" spc="-5" dirty="0">
                <a:latin typeface="Times New Roman"/>
                <a:cs typeface="Times New Roman"/>
              </a:rPr>
              <a:t>conversion methods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(string),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float</a:t>
            </a:r>
            <a:r>
              <a:rPr sz="2800" dirty="0">
                <a:latin typeface="Times New Roman"/>
                <a:cs typeface="Times New Roman"/>
              </a:rPr>
              <a:t>(string),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556259"/>
            <a:ext cx="3452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Input: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4519" y="1524000"/>
            <a:ext cx="8158480" cy="2654300"/>
          </a:xfrm>
          <a:custGeom>
            <a:avLst/>
            <a:gdLst/>
            <a:ahLst/>
            <a:cxnLst/>
            <a:rect l="l" t="t" r="r" b="b"/>
            <a:pathLst>
              <a:path w="8158480" h="2654300">
                <a:moveTo>
                  <a:pt x="4079240" y="2654300"/>
                </a:moveTo>
                <a:lnTo>
                  <a:pt x="0" y="2654300"/>
                </a:lnTo>
                <a:lnTo>
                  <a:pt x="0" y="0"/>
                </a:lnTo>
                <a:lnTo>
                  <a:pt x="8158480" y="0"/>
                </a:lnTo>
                <a:lnTo>
                  <a:pt x="8158480" y="2654300"/>
                </a:lnTo>
                <a:lnTo>
                  <a:pt x="4079240" y="265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990" y="1558290"/>
            <a:ext cx="799719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434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“enter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name?"  </a:t>
            </a:r>
            <a:r>
              <a:rPr sz="2400" spc="-10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raw_input("&gt;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08177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10" dirty="0">
                <a:latin typeface="Times New Roman"/>
                <a:cs typeface="Times New Roman"/>
              </a:rPr>
              <a:t>"When </a:t>
            </a:r>
            <a:r>
              <a:rPr sz="2400" spc="-5" dirty="0">
                <a:latin typeface="Times New Roman"/>
                <a:cs typeface="Times New Roman"/>
              </a:rPr>
              <a:t>were </a:t>
            </a:r>
            <a:r>
              <a:rPr sz="2400" spc="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born?"  birthyear = </a:t>
            </a:r>
            <a:r>
              <a:rPr sz="2400" spc="-5" dirty="0">
                <a:latin typeface="Times New Roman"/>
                <a:cs typeface="Times New Roman"/>
              </a:rPr>
              <a:t>int(raw_input("&gt;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"))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"Hi %s! You </a:t>
            </a:r>
            <a:r>
              <a:rPr sz="2400" dirty="0">
                <a:latin typeface="Times New Roman"/>
                <a:cs typeface="Times New Roman"/>
              </a:rPr>
              <a:t>are %d years old!" % </a:t>
            </a:r>
            <a:r>
              <a:rPr sz="2400" spc="-5" dirty="0">
                <a:latin typeface="Times New Roman"/>
                <a:cs typeface="Times New Roman"/>
              </a:rPr>
              <a:t>(name, </a:t>
            </a:r>
            <a:r>
              <a:rPr sz="2400" dirty="0">
                <a:latin typeface="Times New Roman"/>
                <a:cs typeface="Times New Roman"/>
              </a:rPr>
              <a:t>2017 -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birthyear)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4267200"/>
            <a:ext cx="438912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95326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 input.py  </a:t>
            </a:r>
            <a:r>
              <a:rPr sz="2400" spc="-10" dirty="0">
                <a:latin typeface="Times New Roman"/>
                <a:cs typeface="Times New Roman"/>
              </a:rPr>
              <a:t>What's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name?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Michael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spc="5" dirty="0">
                <a:latin typeface="Times New Roman"/>
                <a:cs typeface="Times New Roman"/>
              </a:rPr>
              <a:t>year </a:t>
            </a:r>
            <a:r>
              <a:rPr sz="2400" spc="-5" dirty="0">
                <a:latin typeface="Times New Roman"/>
                <a:cs typeface="Times New Roman"/>
              </a:rPr>
              <a:t>were </a:t>
            </a:r>
            <a:r>
              <a:rPr sz="2400" spc="5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born?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&gt;1980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Hi </a:t>
            </a:r>
            <a:r>
              <a:rPr sz="2400" dirty="0">
                <a:latin typeface="Times New Roman"/>
                <a:cs typeface="Times New Roman"/>
              </a:rPr>
              <a:t>Michael! </a:t>
            </a:r>
            <a:r>
              <a:rPr sz="2400" spc="-335" dirty="0">
                <a:latin typeface="Times New Roman"/>
                <a:cs typeface="Times New Roman"/>
              </a:rPr>
              <a:t>Yo</a:t>
            </a:r>
            <a:r>
              <a:rPr sz="2100" spc="-502" baseline="-7936" dirty="0">
                <a:latin typeface="Times New Roman"/>
                <a:cs typeface="Times New Roman"/>
              </a:rPr>
              <a:t>P</a:t>
            </a:r>
            <a:r>
              <a:rPr sz="2400" spc="-335" dirty="0">
                <a:latin typeface="Times New Roman"/>
                <a:cs typeface="Times New Roman"/>
              </a:rPr>
              <a:t>u</a:t>
            </a:r>
            <a:r>
              <a:rPr sz="2100" spc="-502" baseline="-7936" dirty="0">
                <a:latin typeface="Times New Roman"/>
                <a:cs typeface="Times New Roman"/>
              </a:rPr>
              <a:t>riy</a:t>
            </a:r>
            <a:r>
              <a:rPr sz="2400" spc="-335" dirty="0">
                <a:latin typeface="Times New Roman"/>
                <a:cs typeface="Times New Roman"/>
              </a:rPr>
              <a:t>a</a:t>
            </a:r>
            <a:r>
              <a:rPr sz="2100" spc="-502" baseline="-7936" dirty="0">
                <a:latin typeface="Times New Roman"/>
                <a:cs typeface="Times New Roman"/>
              </a:rPr>
              <a:t>an</a:t>
            </a:r>
            <a:r>
              <a:rPr sz="2400" spc="-335" dirty="0">
                <a:latin typeface="Times New Roman"/>
                <a:cs typeface="Times New Roman"/>
              </a:rPr>
              <a:t>r</a:t>
            </a:r>
            <a:r>
              <a:rPr sz="2100" spc="-502" baseline="-7936" dirty="0">
                <a:latin typeface="Times New Roman"/>
                <a:cs typeface="Times New Roman"/>
              </a:rPr>
              <a:t>k</a:t>
            </a:r>
            <a:r>
              <a:rPr sz="2400" spc="-335" dirty="0">
                <a:latin typeface="Times New Roman"/>
                <a:cs typeface="Times New Roman"/>
              </a:rPr>
              <a:t>e</a:t>
            </a:r>
            <a:r>
              <a:rPr sz="2100" spc="-502" baseline="-7936" dirty="0">
                <a:latin typeface="Times New Roman"/>
                <a:cs typeface="Times New Roman"/>
              </a:rPr>
              <a:t>a </a:t>
            </a:r>
            <a:r>
              <a:rPr sz="2100" spc="-375" baseline="-7936" dirty="0">
                <a:latin typeface="Times New Roman"/>
                <a:cs typeface="Times New Roman"/>
              </a:rPr>
              <a:t>P</a:t>
            </a:r>
            <a:r>
              <a:rPr sz="2400" spc="-250" dirty="0">
                <a:latin typeface="Times New Roman"/>
                <a:cs typeface="Times New Roman"/>
              </a:rPr>
              <a:t>3</a:t>
            </a:r>
            <a:r>
              <a:rPr sz="2100" spc="-375" baseline="-7936" dirty="0">
                <a:latin typeface="Times New Roman"/>
                <a:cs typeface="Times New Roman"/>
              </a:rPr>
              <a:t>ra</a:t>
            </a:r>
            <a:r>
              <a:rPr sz="2400" spc="-250" dirty="0">
                <a:latin typeface="Times New Roman"/>
                <a:cs typeface="Times New Roman"/>
              </a:rPr>
              <a:t>1</a:t>
            </a:r>
            <a:r>
              <a:rPr sz="2100" spc="-375" baseline="-7936" dirty="0">
                <a:latin typeface="Times New Roman"/>
                <a:cs typeface="Times New Roman"/>
              </a:rPr>
              <a:t>dha</a:t>
            </a:r>
            <a:r>
              <a:rPr sz="2400" spc="-250" dirty="0">
                <a:latin typeface="Times New Roman"/>
                <a:cs typeface="Times New Roman"/>
              </a:rPr>
              <a:t>y</a:t>
            </a:r>
            <a:r>
              <a:rPr sz="2100" spc="-375" baseline="-7936" dirty="0">
                <a:latin typeface="Times New Roman"/>
                <a:cs typeface="Times New Roman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ears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old!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09" y="863600"/>
            <a:ext cx="197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6590"/>
            <a:ext cx="7511415" cy="16332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and None 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Everything else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30" dirty="0">
                <a:latin typeface="Times New Roman"/>
                <a:cs typeface="Times New Roman"/>
              </a:rPr>
              <a:t>True </a:t>
            </a:r>
            <a:r>
              <a:rPr sz="2800" spc="-5" dirty="0">
                <a:latin typeface="Times New Roman"/>
                <a:cs typeface="Times New Roman"/>
              </a:rPr>
              <a:t>and False are aliases for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respectively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329" y="863600"/>
            <a:ext cx="3354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3352800"/>
            <a:ext cx="2743200" cy="21285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'this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'this 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#'this 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091690"/>
            <a:ext cx="360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‘#’ </a:t>
            </a:r>
            <a:r>
              <a:rPr sz="2400" dirty="0">
                <a:latin typeface="Times New Roman"/>
                <a:cs typeface="Times New Roman"/>
              </a:rPr>
              <a:t>starts a line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370" y="863600"/>
            <a:ext cx="4490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Boolean</a:t>
            </a:r>
            <a:r>
              <a:rPr spc="-9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1971040"/>
            <a:ext cx="4993640" cy="29311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8890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Compound boolean expressions  </a:t>
            </a:r>
            <a:r>
              <a:rPr sz="2800" dirty="0">
                <a:latin typeface="Times New Roman"/>
                <a:cs typeface="Times New Roman"/>
              </a:rPr>
              <a:t>short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circuit</a:t>
            </a:r>
            <a:endParaRPr sz="2800">
              <a:latin typeface="Times New Roman"/>
              <a:cs typeface="Times New Roman"/>
            </a:endParaRPr>
          </a:p>
          <a:p>
            <a:pPr marL="355600" marR="68453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and and </a:t>
            </a:r>
            <a:r>
              <a:rPr sz="2800" dirty="0">
                <a:latin typeface="Times New Roman"/>
                <a:cs typeface="Times New Roman"/>
              </a:rPr>
              <a:t>or return one of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dirty="0">
                <a:latin typeface="Times New Roman"/>
                <a:cs typeface="Times New Roman"/>
              </a:rPr>
              <a:t>in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Note that </a:t>
            </a:r>
            <a:r>
              <a:rPr sz="2800" spc="-10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None 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returned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interpreter </a:t>
            </a:r>
            <a:r>
              <a:rPr sz="2800" dirty="0">
                <a:latin typeface="Times New Roman"/>
                <a:cs typeface="Times New Roman"/>
              </a:rPr>
              <a:t>does not print  anything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009" y="1981200"/>
            <a:ext cx="2588260" cy="37515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8509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True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  False</a:t>
            </a:r>
            <a:endParaRPr sz="2400">
              <a:latin typeface="Times New Roman"/>
              <a:cs typeface="Times New Roman"/>
            </a:endParaRPr>
          </a:p>
          <a:p>
            <a:pPr marL="89535" marR="27114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False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True  </a:t>
            </a:r>
            <a:r>
              <a:rPr sz="240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7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None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89535" marR="6788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None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2  2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859" y="863600"/>
            <a:ext cx="2238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</a:t>
            </a:r>
            <a:r>
              <a:rPr spc="-85" dirty="0"/>
              <a:t> </a:t>
            </a:r>
            <a:r>
              <a:rPr spc="-5" dirty="0"/>
              <a:t>Braces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1971040"/>
            <a:ext cx="8016875" cy="29311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33096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Python </a:t>
            </a:r>
            <a:r>
              <a:rPr sz="2800" spc="-5" dirty="0">
                <a:latin typeface="Times New Roman"/>
                <a:cs typeface="Times New Roman"/>
              </a:rPr>
              <a:t>uses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indentation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instead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braces </a:t>
            </a:r>
            <a:r>
              <a:rPr sz="280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determine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scope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lines 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indented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amount </a:t>
            </a:r>
            <a:r>
              <a:rPr sz="2800" dirty="0">
                <a:latin typeface="Times New Roman"/>
                <a:cs typeface="Times New Roman"/>
              </a:rPr>
              <a:t>to be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  of the </a:t>
            </a:r>
            <a:r>
              <a:rPr sz="2800" spc="-5" dirty="0">
                <a:latin typeface="Times New Roman"/>
                <a:cs typeface="Times New Roman"/>
              </a:rPr>
              <a:t>scope </a:t>
            </a:r>
            <a:r>
              <a:rPr sz="2800" dirty="0">
                <a:latin typeface="Times New Roman"/>
                <a:cs typeface="Times New Roman"/>
              </a:rPr>
              <a:t>(or </a:t>
            </a:r>
            <a:r>
              <a:rPr sz="2800" spc="-5" dirty="0">
                <a:latin typeface="Times New Roman"/>
                <a:cs typeface="Times New Roman"/>
              </a:rPr>
              <a:t>indented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part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an inner  scope)</a:t>
            </a:r>
            <a:endParaRPr sz="2800">
              <a:latin typeface="Times New Roman"/>
              <a:cs typeface="Times New Roman"/>
            </a:endParaRPr>
          </a:p>
          <a:p>
            <a:pPr marL="355600" marR="3175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b="1" spc="-15" dirty="0">
                <a:latin typeface="Times New Roman"/>
                <a:cs typeface="Times New Roman"/>
              </a:rPr>
              <a:t>forces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programmer </a:t>
            </a:r>
            <a:r>
              <a:rPr sz="2800" dirty="0">
                <a:latin typeface="Times New Roman"/>
                <a:cs typeface="Times New Roman"/>
              </a:rPr>
              <a:t>to use proper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indentation  </a:t>
            </a: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indenting </a:t>
            </a:r>
            <a:r>
              <a:rPr sz="2800" dirty="0">
                <a:latin typeface="Times New Roman"/>
                <a:cs typeface="Times New Roman"/>
              </a:rPr>
              <a:t>is part of 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863600"/>
            <a:ext cx="2916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If</a:t>
            </a:r>
            <a:r>
              <a:rPr spc="-7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529"/>
            <a:ext cx="2942590" cy="37515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 marR="134937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import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math 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  <a:p>
            <a:pPr marL="394335" marR="1279525" indent="-3048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x &lt;= </a:t>
            </a:r>
            <a:r>
              <a:rPr sz="2400" spc="-5" dirty="0">
                <a:latin typeface="Times New Roman"/>
                <a:cs typeface="Times New Roman"/>
              </a:rPr>
              <a:t>15 </a:t>
            </a:r>
            <a:r>
              <a:rPr sz="2400" dirty="0">
                <a:latin typeface="Times New Roman"/>
                <a:cs typeface="Times New Roman"/>
              </a:rPr>
              <a:t>:  y = x +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394335" marR="1169670" indent="-304800">
              <a:lnSpc>
                <a:spcPct val="100000"/>
              </a:lnSpc>
              <a:tabLst>
                <a:tab pos="1679575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elif</a:t>
            </a:r>
            <a:r>
              <a:rPr sz="24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&lt;= </a:t>
            </a: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0	:  y = x 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r>
              <a:rPr sz="24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9535" marR="1434465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y = x  print ‘y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‘,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math.sin(y)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989" y="5694679"/>
            <a:ext cx="2571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ifstatement.py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2220" y="2305050"/>
            <a:ext cx="3028950" cy="11912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98425">
              <a:lnSpc>
                <a:spcPct val="100000"/>
              </a:lnSpc>
              <a:spcBef>
                <a:spcPts val="370"/>
              </a:spcBef>
              <a:tabLst>
                <a:tab pos="645160" algn="l"/>
              </a:tabLst>
            </a:pPr>
            <a:r>
              <a:rPr sz="2400" spc="-5" dirty="0">
                <a:latin typeface="Times New Roman"/>
                <a:cs typeface="Times New Roman"/>
              </a:rPr>
              <a:t>&gt;&gt;&gt; import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ifstatement 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0.999911860107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3615690"/>
            <a:ext cx="1628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350" y="519429"/>
            <a:ext cx="2776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While</a:t>
            </a:r>
            <a:r>
              <a:rPr spc="-9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2880" y="2057400"/>
            <a:ext cx="189357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94335" marR="82550" indent="-3048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x &lt; 10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 = x +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0479" y="1676400"/>
            <a:ext cx="2882900" cy="41173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8445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import whileloop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4072890"/>
            <a:ext cx="195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whileloop.py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5901690"/>
            <a:ext cx="1628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529" y="863600"/>
            <a:ext cx="5485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 </a:t>
            </a:r>
            <a:r>
              <a:rPr spc="-15" dirty="0"/>
              <a:t>Control</a:t>
            </a:r>
            <a:r>
              <a:rPr spc="-8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2129790"/>
            <a:ext cx="913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8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1670" y="2129790"/>
            <a:ext cx="3439160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5" dirty="0">
                <a:latin typeface="Times New Roman"/>
                <a:cs typeface="Times New Roman"/>
              </a:rPr>
              <a:t>Jumps </a:t>
            </a:r>
            <a:r>
              <a:rPr sz="2800" dirty="0">
                <a:latin typeface="Times New Roman"/>
                <a:cs typeface="Times New Roman"/>
              </a:rPr>
              <a:t>out of 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closest  enclosing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356609"/>
            <a:ext cx="132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continue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1670" y="3356609"/>
            <a:ext cx="4327525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5" dirty="0">
                <a:latin typeface="Times New Roman"/>
                <a:cs typeface="Times New Roman"/>
              </a:rPr>
              <a:t>Jumps </a:t>
            </a:r>
            <a:r>
              <a:rPr sz="2800" dirty="0">
                <a:latin typeface="Times New Roman"/>
                <a:cs typeface="Times New Roman"/>
              </a:rPr>
              <a:t>to the top of 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closest  enclosing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711700"/>
            <a:ext cx="67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pa</a:t>
            </a:r>
            <a:r>
              <a:rPr sz="28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1670" y="4711700"/>
            <a:ext cx="4443095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5" dirty="0">
                <a:latin typeface="Times New Roman"/>
                <a:cs typeface="Times New Roman"/>
              </a:rPr>
              <a:t>Does </a:t>
            </a:r>
            <a:r>
              <a:rPr sz="2800" dirty="0">
                <a:latin typeface="Times New Roman"/>
                <a:cs typeface="Times New Roman"/>
              </a:rPr>
              <a:t>nothing, </a:t>
            </a:r>
            <a:r>
              <a:rPr sz="2800" spc="-10" dirty="0">
                <a:latin typeface="Times New Roman"/>
                <a:cs typeface="Times New Roman"/>
              </a:rPr>
              <a:t>empty statement  </a:t>
            </a:r>
            <a:r>
              <a:rPr sz="2800" spc="-5" dirty="0">
                <a:latin typeface="Times New Roman"/>
                <a:cs typeface="Times New Roman"/>
              </a:rPr>
              <a:t>placeholder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29" y="863600"/>
            <a:ext cx="4749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Loop Else</a:t>
            </a:r>
            <a:r>
              <a:rPr spc="-75" dirty="0"/>
              <a:t> </a:t>
            </a:r>
            <a:r>
              <a:rPr spc="-5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523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optional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else </a:t>
            </a:r>
            <a:r>
              <a:rPr sz="2800" spc="-5" dirty="0">
                <a:latin typeface="Times New Roman"/>
                <a:cs typeface="Times New Roman"/>
              </a:rPr>
              <a:t>clause </a:t>
            </a:r>
            <a:r>
              <a:rPr sz="2800" dirty="0">
                <a:latin typeface="Times New Roman"/>
                <a:cs typeface="Times New Roman"/>
              </a:rPr>
              <a:t>runs only if the loop </a:t>
            </a:r>
            <a:r>
              <a:rPr sz="2800" spc="-5" dirty="0">
                <a:latin typeface="Times New Roman"/>
                <a:cs typeface="Times New Roman"/>
              </a:rPr>
              <a:t>exits  normally </a:t>
            </a:r>
            <a:r>
              <a:rPr sz="2800" dirty="0">
                <a:latin typeface="Times New Roman"/>
                <a:cs typeface="Times New Roman"/>
              </a:rPr>
              <a:t>(not by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break)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276600"/>
            <a:ext cx="20574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4335" marR="415925" indent="-304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x &lt; 3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 = x +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0870" y="3505200"/>
            <a:ext cx="304800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651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whileelse.py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6079" y="5139690"/>
            <a:ext cx="345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Run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10" dirty="0">
                <a:latin typeface="Times New Roman"/>
                <a:cs typeface="Times New Roman"/>
              </a:rPr>
              <a:t>command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5977890"/>
            <a:ext cx="1888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whileelse.py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29" y="863600"/>
            <a:ext cx="4749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Loop Else</a:t>
            </a:r>
            <a:r>
              <a:rPr spc="-75" dirty="0"/>
              <a:t> </a:t>
            </a:r>
            <a:r>
              <a:rPr spc="-5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280" y="2209800"/>
            <a:ext cx="24003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94335" marR="758190" indent="-304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x &lt; 5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94335" marR="8915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 = x +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 break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10" dirty="0">
                <a:latin typeface="Times New Roman"/>
                <a:cs typeface="Times New Roman"/>
              </a:rPr>
              <a:t>'i </a:t>
            </a:r>
            <a:r>
              <a:rPr sz="2400" dirty="0">
                <a:latin typeface="Times New Roman"/>
                <a:cs typeface="Times New Roman"/>
              </a:rPr>
              <a:t>got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670" y="3200400"/>
            <a:ext cx="320040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651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 </a:t>
            </a:r>
            <a:r>
              <a:rPr sz="2400" spc="-5" dirty="0">
                <a:latin typeface="Times New Roman"/>
                <a:cs typeface="Times New Roman"/>
              </a:rPr>
              <a:t>whileelse2.py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5307329"/>
            <a:ext cx="1710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whileelse2.py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519429"/>
            <a:ext cx="2259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</a:t>
            </a:r>
            <a:r>
              <a:rPr spc="-16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689" y="3761740"/>
            <a:ext cx="2951480" cy="1922780"/>
          </a:xfrm>
          <a:prstGeom prst="rect">
            <a:avLst/>
          </a:prstGeom>
          <a:ln w="32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7081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forloop1.py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39" y="2781300"/>
            <a:ext cx="2520950" cy="825500"/>
          </a:xfrm>
          <a:prstGeom prst="rect">
            <a:avLst/>
          </a:prstGeom>
          <a:ln w="32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970" marR="97790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x in </a:t>
            </a:r>
            <a:r>
              <a:rPr sz="2400" spc="-5" dirty="0">
                <a:latin typeface="Times New Roman"/>
                <a:cs typeface="Times New Roman"/>
              </a:rPr>
              <a:t>[1,7,13,2]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39" y="2997200"/>
            <a:ext cx="1615440" cy="459740"/>
          </a:xfrm>
          <a:prstGeom prst="rect">
            <a:avLst/>
          </a:prstGeom>
          <a:ln w="32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forloop1.py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620" y="3620770"/>
            <a:ext cx="295148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7145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forloop2.py 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0470" y="2707639"/>
            <a:ext cx="252095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970" marR="255270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range(5)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 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170" y="2957829"/>
            <a:ext cx="144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oop2.py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6860" y="6092190"/>
            <a:ext cx="6480810" cy="4597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range(N) </a:t>
            </a:r>
            <a:r>
              <a:rPr sz="2400" spc="-195" dirty="0">
                <a:latin typeface="Times New Roman"/>
                <a:cs typeface="Times New Roman"/>
              </a:rPr>
              <a:t>generates</a:t>
            </a:r>
            <a:r>
              <a:rPr sz="2100" spc="-292" baseline="-9920" dirty="0">
                <a:latin typeface="Times New Roman"/>
                <a:cs typeface="Times New Roman"/>
              </a:rPr>
              <a:t>Pr</a:t>
            </a:r>
            <a:r>
              <a:rPr sz="2400" spc="-195" dirty="0">
                <a:latin typeface="Times New Roman"/>
                <a:cs typeface="Times New Roman"/>
              </a:rPr>
              <a:t>a</a:t>
            </a:r>
            <a:r>
              <a:rPr sz="2100" spc="-292" baseline="-9920" dirty="0">
                <a:latin typeface="Times New Roman"/>
                <a:cs typeface="Times New Roman"/>
              </a:rPr>
              <a:t>iya</a:t>
            </a:r>
            <a:r>
              <a:rPr sz="2400" spc="-195" dirty="0">
                <a:latin typeface="Times New Roman"/>
                <a:cs typeface="Times New Roman"/>
              </a:rPr>
              <a:t>l</a:t>
            </a:r>
            <a:r>
              <a:rPr sz="2100" spc="-292" baseline="-9920" dirty="0">
                <a:latin typeface="Times New Roman"/>
                <a:cs typeface="Times New Roman"/>
              </a:rPr>
              <a:t>n</a:t>
            </a:r>
            <a:r>
              <a:rPr sz="2400" spc="-195" dirty="0">
                <a:latin typeface="Times New Roman"/>
                <a:cs typeface="Times New Roman"/>
              </a:rPr>
              <a:t>i</a:t>
            </a:r>
            <a:r>
              <a:rPr sz="2100" spc="-292" baseline="-9920" dirty="0">
                <a:latin typeface="Times New Roman"/>
                <a:cs typeface="Times New Roman"/>
              </a:rPr>
              <a:t>k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100" spc="-292" baseline="-9920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t</a:t>
            </a:r>
            <a:r>
              <a:rPr sz="2100" spc="-292" baseline="-9920" dirty="0">
                <a:latin typeface="Times New Roman"/>
                <a:cs typeface="Times New Roman"/>
              </a:rPr>
              <a:t>P</a:t>
            </a:r>
            <a:r>
              <a:rPr sz="2400" spc="-195" dirty="0">
                <a:latin typeface="Times New Roman"/>
                <a:cs typeface="Times New Roman"/>
              </a:rPr>
              <a:t>o</a:t>
            </a:r>
            <a:r>
              <a:rPr sz="2100" spc="-292" baseline="-9920" dirty="0">
                <a:latin typeface="Times New Roman"/>
                <a:cs typeface="Times New Roman"/>
              </a:rPr>
              <a:t>rad</a:t>
            </a:r>
            <a:r>
              <a:rPr sz="2400" spc="-195" dirty="0">
                <a:latin typeface="Times New Roman"/>
                <a:cs typeface="Times New Roman"/>
              </a:rPr>
              <a:t>f</a:t>
            </a:r>
            <a:r>
              <a:rPr sz="2100" spc="-292" baseline="-9920" dirty="0">
                <a:latin typeface="Times New Roman"/>
                <a:cs typeface="Times New Roman"/>
              </a:rPr>
              <a:t>ha</a:t>
            </a:r>
            <a:r>
              <a:rPr sz="2400" spc="-195" dirty="0">
                <a:latin typeface="Times New Roman"/>
                <a:cs typeface="Times New Roman"/>
              </a:rPr>
              <a:t>n</a:t>
            </a:r>
            <a:r>
              <a:rPr sz="2100" spc="-292" baseline="-9920" dirty="0">
                <a:latin typeface="Times New Roman"/>
                <a:cs typeface="Times New Roman"/>
              </a:rPr>
              <a:t>n</a:t>
            </a:r>
            <a:r>
              <a:rPr sz="2400" spc="-195" dirty="0">
                <a:latin typeface="Times New Roman"/>
                <a:cs typeface="Times New Roman"/>
              </a:rPr>
              <a:t>umbers </a:t>
            </a:r>
            <a:r>
              <a:rPr sz="2400" spc="-5" dirty="0">
                <a:latin typeface="Times New Roman"/>
                <a:cs typeface="Times New Roman"/>
              </a:rPr>
              <a:t>[0,1,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729" y="2491739"/>
            <a:ext cx="8827770" cy="3526790"/>
          </a:xfrm>
          <a:custGeom>
            <a:avLst/>
            <a:gdLst/>
            <a:ahLst/>
            <a:cxnLst/>
            <a:rect l="l" t="t" r="r" b="b"/>
            <a:pathLst>
              <a:path w="8827770" h="3526790">
                <a:moveTo>
                  <a:pt x="2222500" y="3512820"/>
                </a:moveTo>
                <a:lnTo>
                  <a:pt x="0" y="3512820"/>
                </a:lnTo>
                <a:lnTo>
                  <a:pt x="0" y="0"/>
                </a:lnTo>
                <a:lnTo>
                  <a:pt x="4446270" y="0"/>
                </a:lnTo>
                <a:lnTo>
                  <a:pt x="4446270" y="3512820"/>
                </a:lnTo>
                <a:lnTo>
                  <a:pt x="2222500" y="3512820"/>
                </a:lnTo>
                <a:close/>
              </a:path>
              <a:path w="8827770" h="3526790">
                <a:moveTo>
                  <a:pt x="6637020" y="3526790"/>
                </a:moveTo>
                <a:lnTo>
                  <a:pt x="4446270" y="3526790"/>
                </a:lnTo>
                <a:lnTo>
                  <a:pt x="4446270" y="0"/>
                </a:lnTo>
                <a:lnTo>
                  <a:pt x="8827770" y="0"/>
                </a:lnTo>
                <a:lnTo>
                  <a:pt x="8827770" y="3526790"/>
                </a:lnTo>
                <a:lnTo>
                  <a:pt x="6637020" y="35267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519429"/>
            <a:ext cx="2259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</a:t>
            </a:r>
            <a:r>
              <a:rPr spc="-16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29" y="1332229"/>
            <a:ext cx="7289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loops </a:t>
            </a:r>
            <a:r>
              <a:rPr sz="2800" spc="-5" dirty="0">
                <a:latin typeface="Times New Roman"/>
                <a:cs typeface="Times New Roman"/>
              </a:rPr>
              <a:t>also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have the </a:t>
            </a:r>
            <a:r>
              <a:rPr sz="2800" spc="-5" dirty="0">
                <a:latin typeface="Times New Roman"/>
                <a:cs typeface="Times New Roman"/>
              </a:rPr>
              <a:t>optional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r>
              <a:rPr sz="2800" b="1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clause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280" y="2209800"/>
            <a:ext cx="24003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210185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x 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range(5):  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 marR="1319530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break  else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10" dirty="0">
                <a:latin typeface="Times New Roman"/>
                <a:cs typeface="Times New Roman"/>
              </a:rPr>
              <a:t>'i </a:t>
            </a:r>
            <a:r>
              <a:rPr sz="2400" dirty="0">
                <a:latin typeface="Times New Roman"/>
                <a:cs typeface="Times New Roman"/>
              </a:rPr>
              <a:t>got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3200400"/>
            <a:ext cx="326771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1651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 </a:t>
            </a:r>
            <a:r>
              <a:rPr sz="2400" spc="-5" dirty="0">
                <a:latin typeface="Times New Roman"/>
                <a:cs typeface="Times New Roman"/>
              </a:rPr>
              <a:t>elseforloop.py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7160" y="454279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elseforloop.py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863600"/>
            <a:ext cx="3451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8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438400"/>
            <a:ext cx="21336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299720" indent="-3048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def </a:t>
            </a:r>
            <a:r>
              <a:rPr sz="2400" spc="-5" dirty="0">
                <a:latin typeface="Times New Roman"/>
                <a:cs typeface="Times New Roman"/>
              </a:rPr>
              <a:t>max(x,y)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if x &lt; 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 marR="467359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else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7079" y="2362200"/>
            <a:ext cx="342519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import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functionbasics</a:t>
            </a:r>
            <a:endParaRPr sz="2400">
              <a:latin typeface="Times New Roman"/>
              <a:cs typeface="Times New Roman"/>
            </a:endParaRPr>
          </a:p>
          <a:p>
            <a:pPr marL="90170" marR="16287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max(3,5) 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90170" marR="4222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max('hello',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'there')  'there'</a:t>
            </a:r>
            <a:endParaRPr sz="2400">
              <a:latin typeface="Times New Roman"/>
              <a:cs typeface="Times New Roman"/>
            </a:endParaRPr>
          </a:p>
          <a:p>
            <a:pPr marL="90170" marR="9867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max(3,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'hello')  'hello'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831079"/>
            <a:ext cx="216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functionbasics.py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220" y="863600"/>
            <a:ext cx="2065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V</a:t>
            </a:r>
            <a:r>
              <a:rPr dirty="0"/>
              <a:t>aria</a:t>
            </a:r>
            <a:r>
              <a:rPr spc="-5" dirty="0"/>
              <a:t>b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7376795" cy="315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declared,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assigned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variable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created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time </a:t>
            </a:r>
            <a:r>
              <a:rPr sz="2800" spc="5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assign it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references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355600" marR="860425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Times New Roman"/>
                <a:cs typeface="Times New Roman"/>
              </a:rPr>
              <a:t>Type </a:t>
            </a:r>
            <a:r>
              <a:rPr sz="2800" spc="-5" dirty="0">
                <a:latin typeface="Times New Roman"/>
                <a:cs typeface="Times New Roman"/>
              </a:rPr>
              <a:t>information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object, </a:t>
            </a:r>
            <a:r>
              <a:rPr sz="2800" dirty="0">
                <a:latin typeface="Times New Roman"/>
                <a:cs typeface="Times New Roman"/>
              </a:rPr>
              <a:t>not the  </a:t>
            </a:r>
            <a:r>
              <a:rPr sz="2800" spc="-10" dirty="0">
                <a:latin typeface="Times New Roman"/>
                <a:cs typeface="Times New Roman"/>
              </a:rPr>
              <a:t>reference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Everything </a:t>
            </a:r>
            <a:r>
              <a:rPr sz="2800" dirty="0">
                <a:latin typeface="Times New Roman"/>
                <a:cs typeface="Times New Roman"/>
              </a:rPr>
              <a:t>in Python is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710" y="863600"/>
            <a:ext cx="680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</a:t>
            </a:r>
            <a:r>
              <a:rPr spc="-25" dirty="0"/>
              <a:t>are </a:t>
            </a:r>
            <a:r>
              <a:rPr spc="-5" dirty="0"/>
              <a:t>first class</a:t>
            </a:r>
            <a:r>
              <a:rPr spc="-4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6590"/>
            <a:ext cx="6986905" cy="29375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assigned </a:t>
            </a:r>
            <a:r>
              <a:rPr sz="2800" dirty="0">
                <a:latin typeface="Times New Roman"/>
                <a:cs typeface="Times New Roman"/>
              </a:rPr>
              <a:t>to 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passed 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parameter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returned from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Functions are treated </a:t>
            </a:r>
            <a:r>
              <a:rPr sz="2800" dirty="0">
                <a:latin typeface="Times New Roman"/>
                <a:cs typeface="Times New Roman"/>
              </a:rPr>
              <a:t>like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variable </a:t>
            </a:r>
            <a:r>
              <a:rPr sz="2800" dirty="0">
                <a:latin typeface="Times New Roman"/>
                <a:cs typeface="Times New Roman"/>
              </a:rPr>
              <a:t>in  Python, the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def </a:t>
            </a:r>
            <a:r>
              <a:rPr sz="2800" spc="-5" dirty="0">
                <a:latin typeface="Times New Roman"/>
                <a:cs typeface="Times New Roman"/>
              </a:rPr>
              <a:t>statement simply assigns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function </a:t>
            </a:r>
            <a:r>
              <a:rPr sz="2800" dirty="0">
                <a:latin typeface="Times New Roman"/>
                <a:cs typeface="Times New Roman"/>
              </a:rPr>
              <a:t>to 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728979"/>
            <a:ext cx="8041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 names </a:t>
            </a:r>
            <a:r>
              <a:rPr spc="-25" dirty="0"/>
              <a:t>are </a:t>
            </a:r>
            <a:r>
              <a:rPr spc="-5" dirty="0"/>
              <a:t>like </a:t>
            </a:r>
            <a:r>
              <a:rPr dirty="0"/>
              <a:t>any</a:t>
            </a:r>
            <a:r>
              <a:rPr spc="-2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2654300"/>
            <a:ext cx="3463290" cy="190753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Functions are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reference  </a:t>
            </a:r>
            <a:r>
              <a:rPr sz="2800" dirty="0">
                <a:latin typeface="Times New Roman"/>
                <a:cs typeface="Times New Roman"/>
              </a:rPr>
              <a:t>rules hold </a:t>
            </a:r>
            <a:r>
              <a:rPr sz="2800" spc="-5" dirty="0">
                <a:latin typeface="Times New Roman"/>
                <a:cs typeface="Times New Roman"/>
              </a:rPr>
              <a:t>for them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 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0" y="1799589"/>
            <a:ext cx="3158490" cy="44831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89535" marR="23152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10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def </a:t>
            </a:r>
            <a:r>
              <a:rPr sz="2400" dirty="0">
                <a:latin typeface="Times New Roman"/>
                <a:cs typeface="Times New Roman"/>
              </a:rPr>
              <a:t>x ()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...	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&lt;function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Times New Roman"/>
                <a:cs typeface="Times New Roman"/>
              </a:rPr>
              <a:t>at 0x619f0&gt;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x()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'blah'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'blah'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329" y="863600"/>
            <a:ext cx="5380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</a:t>
            </a:r>
            <a:r>
              <a:rPr dirty="0"/>
              <a:t>as</a:t>
            </a:r>
            <a:r>
              <a:rPr spc="-90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80" y="2057400"/>
            <a:ext cx="1901189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180340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 foo(f,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return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f(a)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4335" marR="85090" indent="-304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def </a:t>
            </a:r>
            <a:r>
              <a:rPr sz="2400" dirty="0">
                <a:latin typeface="Times New Roman"/>
                <a:cs typeface="Times New Roman"/>
              </a:rPr>
              <a:t>bar(x) :  return x *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5090" y="2057400"/>
            <a:ext cx="411226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from funcasparam import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foo(bar,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5870" y="4254500"/>
            <a:ext cx="4412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Note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foo </a:t>
            </a:r>
            <a:r>
              <a:rPr sz="2400" dirty="0">
                <a:latin typeface="Times New Roman"/>
                <a:cs typeface="Times New Roman"/>
              </a:rPr>
              <a:t>takes </a:t>
            </a:r>
            <a:r>
              <a:rPr sz="2400" spc="-5" dirty="0">
                <a:latin typeface="Times New Roman"/>
                <a:cs typeface="Times New Roman"/>
              </a:rPr>
              <a:t>two  parameters </a:t>
            </a:r>
            <a:r>
              <a:rPr sz="2400" dirty="0">
                <a:latin typeface="Times New Roman"/>
                <a:cs typeface="Times New Roman"/>
              </a:rPr>
              <a:t>and applies 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as a  </a:t>
            </a:r>
            <a:r>
              <a:rPr sz="2400" spc="-5" dirty="0">
                <a:latin typeface="Times New Roman"/>
                <a:cs typeface="Times New Roman"/>
              </a:rPr>
              <a:t>function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second </a:t>
            </a:r>
            <a:r>
              <a:rPr sz="2400" dirty="0">
                <a:latin typeface="Times New Roman"/>
                <a:cs typeface="Times New Roman"/>
              </a:rPr>
              <a:t>as its 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139" y="4254500"/>
            <a:ext cx="1961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funcasparam.py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0" y="863600"/>
            <a:ext cx="531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Higher-Order</a:t>
            </a:r>
            <a:r>
              <a:rPr spc="-1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1733550"/>
            <a:ext cx="750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map(func,seq)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 i, applies </a:t>
            </a:r>
            <a:r>
              <a:rPr sz="2400" spc="-5" dirty="0">
                <a:latin typeface="Times New Roman"/>
                <a:cs typeface="Times New Roman"/>
              </a:rPr>
              <a:t>func(seq[i]) </a:t>
            </a:r>
            <a:r>
              <a:rPr sz="2400" dirty="0">
                <a:latin typeface="Times New Roman"/>
                <a:cs typeface="Times New Roman"/>
              </a:rPr>
              <a:t>and returns the  corresponding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the calculated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950" y="3357879"/>
            <a:ext cx="191770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84455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double(x):  return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2*x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5920" y="3068320"/>
            <a:ext cx="547243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</a:t>
            </a:r>
            <a:r>
              <a:rPr sz="2400" dirty="0">
                <a:latin typeface="Times New Roman"/>
                <a:cs typeface="Times New Roman"/>
              </a:rPr>
              <a:t>highorder </a:t>
            </a:r>
            <a:r>
              <a:rPr sz="2400" spc="-5" dirty="0">
                <a:latin typeface="Times New Roman"/>
                <a:cs typeface="Times New Roman"/>
              </a:rPr>
              <a:t>import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range(10)</a:t>
            </a:r>
            <a:endParaRPr sz="2400">
              <a:latin typeface="Times New Roman"/>
              <a:cs typeface="Times New Roman"/>
            </a:endParaRPr>
          </a:p>
          <a:p>
            <a:pPr marL="89535" marR="29629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 </a:t>
            </a:r>
            <a:r>
              <a:rPr sz="2400" spc="-5" dirty="0">
                <a:latin typeface="Times New Roman"/>
                <a:cs typeface="Times New Roman"/>
              </a:rPr>
              <a:t>[0,1,2,3,4,5,6,7,8,9]</a:t>
            </a:r>
            <a:endParaRPr sz="2400">
              <a:latin typeface="Times New Roman"/>
              <a:cs typeface="Times New Roman"/>
            </a:endParaRPr>
          </a:p>
          <a:p>
            <a:pPr marL="89535" marR="22009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map(double,lst)  [0,2,4,6,8,10,12,14,16,18]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615179"/>
            <a:ext cx="159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highorde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0" y="863600"/>
            <a:ext cx="531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Higher-Order</a:t>
            </a:r>
            <a:r>
              <a:rPr spc="-1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2094229"/>
            <a:ext cx="8270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filter(boolfunc,seq) </a:t>
            </a:r>
            <a:r>
              <a:rPr sz="2400" dirty="0">
                <a:latin typeface="Times New Roman"/>
                <a:cs typeface="Times New Roman"/>
              </a:rPr>
              <a:t>– returns a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containing all </a:t>
            </a:r>
            <a:r>
              <a:rPr sz="2400" spc="-5" dirty="0">
                <a:latin typeface="Times New Roman"/>
                <a:cs typeface="Times New Roman"/>
              </a:rPr>
              <a:t>those items  </a:t>
            </a:r>
            <a:r>
              <a:rPr sz="2400" dirty="0">
                <a:latin typeface="Times New Roman"/>
                <a:cs typeface="Times New Roman"/>
              </a:rPr>
              <a:t>in seq </a:t>
            </a:r>
            <a:r>
              <a:rPr sz="2400" spc="-5" dirty="0">
                <a:latin typeface="Times New Roman"/>
                <a:cs typeface="Times New Roman"/>
              </a:rPr>
              <a:t>for which boolfunc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79" y="3357879"/>
            <a:ext cx="286385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even(x):</a:t>
            </a:r>
            <a:endParaRPr sz="24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 ((x%2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3068320"/>
            <a:ext cx="547243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</a:t>
            </a:r>
            <a:r>
              <a:rPr sz="2400" dirty="0">
                <a:latin typeface="Times New Roman"/>
                <a:cs typeface="Times New Roman"/>
              </a:rPr>
              <a:t>highorder </a:t>
            </a:r>
            <a:r>
              <a:rPr sz="2400" spc="-5" dirty="0">
                <a:latin typeface="Times New Roman"/>
                <a:cs typeface="Times New Roman"/>
              </a:rPr>
              <a:t>import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range(10)</a:t>
            </a:r>
            <a:endParaRPr sz="2400">
              <a:latin typeface="Times New Roman"/>
              <a:cs typeface="Times New Roman"/>
            </a:endParaRPr>
          </a:p>
          <a:p>
            <a:pPr marL="90170" marR="29629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 </a:t>
            </a:r>
            <a:r>
              <a:rPr sz="2400" spc="-5" dirty="0">
                <a:latin typeface="Times New Roman"/>
                <a:cs typeface="Times New Roman"/>
              </a:rPr>
              <a:t>[0,1,2,3,4,5,6,7,8,9]</a:t>
            </a:r>
            <a:endParaRPr sz="2400">
              <a:latin typeface="Times New Roman"/>
              <a:cs typeface="Times New Roman"/>
            </a:endParaRPr>
          </a:p>
          <a:p>
            <a:pPr marL="90170" marR="30441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filter(even,lst)  [0,2,4,6,8]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615179"/>
            <a:ext cx="159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highorde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0" y="863600"/>
            <a:ext cx="531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Higher-Order</a:t>
            </a:r>
            <a:r>
              <a:rPr spc="-1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2094229"/>
            <a:ext cx="7821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reduce(func,seq) </a:t>
            </a:r>
            <a:r>
              <a:rPr sz="2400" dirty="0">
                <a:latin typeface="Times New Roman"/>
                <a:cs typeface="Times New Roman"/>
              </a:rPr>
              <a:t>– applies </a:t>
            </a:r>
            <a:r>
              <a:rPr sz="2400" spc="-5" dirty="0">
                <a:latin typeface="Times New Roman"/>
                <a:cs typeface="Times New Roman"/>
              </a:rPr>
              <a:t>func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items </a:t>
            </a:r>
            <a:r>
              <a:rPr sz="2400" dirty="0">
                <a:latin typeface="Times New Roman"/>
                <a:cs typeface="Times New Roman"/>
              </a:rPr>
              <a:t>of seq, </a:t>
            </a:r>
            <a:r>
              <a:rPr sz="2400" spc="-5" dirty="0">
                <a:latin typeface="Times New Roman"/>
                <a:cs typeface="Times New Roman"/>
              </a:rPr>
              <a:t>from left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right, </a:t>
            </a:r>
            <a:r>
              <a:rPr sz="2400" spc="-5" dirty="0">
                <a:latin typeface="Times New Roman"/>
                <a:cs typeface="Times New Roman"/>
              </a:rPr>
              <a:t>two-at-time, </a:t>
            </a:r>
            <a:r>
              <a:rPr sz="2400" dirty="0">
                <a:latin typeface="Times New Roman"/>
                <a:cs typeface="Times New Roman"/>
              </a:rPr>
              <a:t>to reduce the </a:t>
            </a:r>
            <a:r>
              <a:rPr sz="2400" spc="-5" dirty="0">
                <a:latin typeface="Times New Roman"/>
                <a:cs typeface="Times New Roman"/>
              </a:rPr>
              <a:t>seq </a:t>
            </a:r>
            <a:r>
              <a:rPr sz="2400" dirty="0">
                <a:latin typeface="Times New Roman"/>
                <a:cs typeface="Times New Roman"/>
              </a:rPr>
              <a:t>to a single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79" y="3357879"/>
            <a:ext cx="286385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970" marR="819785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 </a:t>
            </a:r>
            <a:r>
              <a:rPr sz="2400" dirty="0">
                <a:latin typeface="Times New Roman"/>
                <a:cs typeface="Times New Roman"/>
              </a:rPr>
              <a:t>plus(x,y):  return (x +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3068320"/>
            <a:ext cx="547243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</a:t>
            </a:r>
            <a:r>
              <a:rPr sz="2400" dirty="0">
                <a:latin typeface="Times New Roman"/>
                <a:cs typeface="Times New Roman"/>
              </a:rPr>
              <a:t>highorder </a:t>
            </a:r>
            <a:r>
              <a:rPr sz="2400" spc="-5" dirty="0">
                <a:latin typeface="Times New Roman"/>
                <a:cs typeface="Times New Roman"/>
              </a:rPr>
              <a:t>import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[‘h’,’e’,’l’,’l’,’o’]</a:t>
            </a:r>
            <a:endParaRPr sz="2400">
              <a:latin typeface="Times New Roman"/>
              <a:cs typeface="Times New Roman"/>
            </a:endParaRPr>
          </a:p>
          <a:p>
            <a:pPr marL="90170" marR="28905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reduce(plus,lst)  </a:t>
            </a:r>
            <a:r>
              <a:rPr sz="2400" spc="-5" dirty="0">
                <a:latin typeface="Times New Roman"/>
                <a:cs typeface="Times New Roman"/>
              </a:rPr>
              <a:t>‘hello’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615179"/>
            <a:ext cx="159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highorde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330" y="863600"/>
            <a:ext cx="5888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Inside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4326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like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object, </a:t>
            </a:r>
            <a:r>
              <a:rPr sz="2800" spc="5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  functions </a:t>
            </a:r>
            <a:r>
              <a:rPr sz="2800" dirty="0">
                <a:latin typeface="Times New Roman"/>
                <a:cs typeface="Times New Roman"/>
              </a:rPr>
              <a:t>inside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3368040"/>
            <a:ext cx="251841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685800" indent="-3060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def foo (x,y) :  </a:t>
            </a:r>
            <a:r>
              <a:rPr sz="2400" spc="-5" dirty="0">
                <a:latin typeface="Times New Roman"/>
                <a:cs typeface="Times New Roman"/>
              </a:rPr>
              <a:t>def </a:t>
            </a:r>
            <a:r>
              <a:rPr sz="2400" dirty="0">
                <a:latin typeface="Times New Roman"/>
                <a:cs typeface="Times New Roman"/>
              </a:rPr>
              <a:t>bar (z)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 marR="86995" indent="30353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 z * 2  return bar(x) +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620" y="3429000"/>
            <a:ext cx="3877310" cy="11912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funcinfunc import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89535" marR="2197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foo(2,3)  </a:t>
            </a: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19" y="5623559"/>
            <a:ext cx="172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funcinfunc.py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750" y="863600"/>
            <a:ext cx="6789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Returning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981200"/>
            <a:ext cx="222885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450215" indent="-3048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def </a:t>
            </a:r>
            <a:r>
              <a:rPr sz="2400" spc="-5" dirty="0">
                <a:latin typeface="Times New Roman"/>
                <a:cs typeface="Times New Roman"/>
              </a:rPr>
              <a:t>foo </a:t>
            </a:r>
            <a:r>
              <a:rPr sz="2400" dirty="0">
                <a:latin typeface="Times New Roman"/>
                <a:cs typeface="Times New Roman"/>
              </a:rPr>
              <a:t>(x) :  def bar(y)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 marR="86995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 x +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return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#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endParaRPr sz="2400">
              <a:latin typeface="Times New Roman"/>
              <a:cs typeface="Times New Roman"/>
            </a:endParaRPr>
          </a:p>
          <a:p>
            <a:pPr marL="89535" marR="9448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 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foo(3)  </a:t>
            </a:r>
            <a:r>
              <a:rPr sz="2400" dirty="0">
                <a:latin typeface="Times New Roman"/>
                <a:cs typeface="Times New Roman"/>
              </a:rPr>
              <a:t>print f  print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f(2)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0" y="2743200"/>
            <a:ext cx="385445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5" dirty="0">
                <a:latin typeface="Times New Roman"/>
                <a:cs typeface="Times New Roman"/>
              </a:rPr>
              <a:t> funcreturnfunc.py</a:t>
            </a:r>
            <a:endParaRPr sz="2400">
              <a:latin typeface="Times New Roman"/>
              <a:cs typeface="Times New Roman"/>
            </a:endParaRPr>
          </a:p>
          <a:p>
            <a:pPr marL="90170" marR="4908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&lt;function </a:t>
            </a:r>
            <a:r>
              <a:rPr sz="2400" dirty="0">
                <a:latin typeface="Times New Roman"/>
                <a:cs typeface="Times New Roman"/>
              </a:rPr>
              <a:t>bar 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0x612b0&gt;  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139" y="5334000"/>
            <a:ext cx="221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funcreturnfunc.py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710" y="863600"/>
            <a:ext cx="463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Parameters:</a:t>
            </a:r>
            <a:r>
              <a:rPr spc="-55" dirty="0"/>
              <a:t> </a:t>
            </a:r>
            <a:r>
              <a:rPr spc="-5" dirty="0"/>
              <a:t>Defaults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91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/>
              <a:t>Parameters can</a:t>
            </a:r>
            <a:r>
              <a:rPr sz="2800" spc="-55" dirty="0"/>
              <a:t> </a:t>
            </a:r>
            <a:r>
              <a:rPr sz="2800" dirty="0"/>
              <a:t>be  </a:t>
            </a:r>
            <a:r>
              <a:rPr sz="2800" spc="-5" dirty="0"/>
              <a:t>assigned default  values</a:t>
            </a:r>
            <a:endParaRPr sz="2800"/>
          </a:p>
          <a:p>
            <a:pPr marL="355600" marR="501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/>
              <a:t>They are </a:t>
            </a:r>
            <a:r>
              <a:rPr sz="2800" dirty="0"/>
              <a:t>overridden</a:t>
            </a:r>
            <a:r>
              <a:rPr sz="2800" spc="-90" dirty="0"/>
              <a:t> </a:t>
            </a:r>
            <a:r>
              <a:rPr sz="2800" dirty="0"/>
              <a:t>if  a </a:t>
            </a:r>
            <a:r>
              <a:rPr sz="2800" spc="-10" dirty="0"/>
              <a:t>parameter </a:t>
            </a:r>
            <a:r>
              <a:rPr sz="2800" dirty="0"/>
              <a:t>is given  </a:t>
            </a:r>
            <a:r>
              <a:rPr sz="2800" spc="-5" dirty="0"/>
              <a:t>for</a:t>
            </a:r>
            <a:r>
              <a:rPr sz="2800" dirty="0"/>
              <a:t> them</a:t>
            </a:r>
            <a:endParaRPr sz="2800"/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/>
              <a:t>The </a:t>
            </a:r>
            <a:r>
              <a:rPr sz="2800" dirty="0"/>
              <a:t>type of the</a:t>
            </a:r>
            <a:r>
              <a:rPr sz="2800" spc="-114" dirty="0"/>
              <a:t> </a:t>
            </a:r>
            <a:r>
              <a:rPr sz="2800" spc="-5" dirty="0"/>
              <a:t>default  </a:t>
            </a:r>
            <a:r>
              <a:rPr sz="2800" spc="-10" dirty="0"/>
              <a:t>doesn’t </a:t>
            </a:r>
            <a:r>
              <a:rPr sz="2800" spc="-5" dirty="0"/>
              <a:t>limit </a:t>
            </a:r>
            <a:r>
              <a:rPr sz="2800" dirty="0"/>
              <a:t>the type  of a</a:t>
            </a:r>
            <a:r>
              <a:rPr sz="2800" spc="-45" dirty="0"/>
              <a:t> </a:t>
            </a:r>
            <a:r>
              <a:rPr sz="2800" spc="-10" dirty="0"/>
              <a:t>parameter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440679" y="2211070"/>
            <a:ext cx="2639060" cy="33858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def </a:t>
            </a:r>
            <a:r>
              <a:rPr sz="2400" spc="-5" dirty="0">
                <a:latin typeface="Times New Roman"/>
                <a:cs typeface="Times New Roman"/>
              </a:rPr>
              <a:t>foo(x </a:t>
            </a:r>
            <a:r>
              <a:rPr sz="2400" dirty="0">
                <a:latin typeface="Times New Roman"/>
                <a:cs typeface="Times New Roman"/>
              </a:rPr>
              <a:t>= 3)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...	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90170" marR="13404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foo() 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0170" marR="10344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foo(10) 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90170" marR="6216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foo('hello')  </a:t>
            </a: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979" y="863600"/>
            <a:ext cx="4380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Parameters:</a:t>
            </a:r>
            <a:r>
              <a:rPr spc="-75" dirty="0"/>
              <a:t> </a:t>
            </a:r>
            <a:r>
              <a:rPr spc="-5" dirty="0"/>
              <a:t>Named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2666365" cy="2762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Call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Any positional  </a:t>
            </a:r>
            <a:r>
              <a:rPr sz="2800" spc="-10" dirty="0">
                <a:latin typeface="Times New Roman"/>
                <a:cs typeface="Times New Roman"/>
              </a:rPr>
              <a:t>arguments </a:t>
            </a:r>
            <a:r>
              <a:rPr sz="2800" spc="-5" dirty="0">
                <a:latin typeface="Times New Roman"/>
                <a:cs typeface="Times New Roman"/>
              </a:rPr>
              <a:t>must 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before  </a:t>
            </a:r>
            <a:r>
              <a:rPr sz="2800" spc="-10" dirty="0">
                <a:latin typeface="Times New Roman"/>
                <a:cs typeface="Times New Roman"/>
              </a:rPr>
              <a:t>named </a:t>
            </a:r>
            <a:r>
              <a:rPr sz="2800" dirty="0">
                <a:latin typeface="Times New Roman"/>
                <a:cs typeface="Times New Roman"/>
              </a:rPr>
              <a:t>ones 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6490" y="2192020"/>
            <a:ext cx="38481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def </a:t>
            </a:r>
            <a:r>
              <a:rPr sz="2400" spc="-5" dirty="0">
                <a:latin typeface="Times New Roman"/>
                <a:cs typeface="Times New Roman"/>
              </a:rPr>
              <a:t>foo (a,b,c)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...	print a, b,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90170" marR="8572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foo(c </a:t>
            </a:r>
            <a:r>
              <a:rPr sz="2400" dirty="0">
                <a:latin typeface="Times New Roman"/>
                <a:cs typeface="Times New Roman"/>
              </a:rPr>
              <a:t>= 10, a = 2, b 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14)  2 14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90170" marR="69723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foo(3, </a:t>
            </a:r>
            <a:r>
              <a:rPr sz="2400" dirty="0">
                <a:latin typeface="Times New Roman"/>
                <a:cs typeface="Times New Roman"/>
              </a:rPr>
              <a:t>c = 2, b =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19)  3 19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860" y="863600"/>
            <a:ext cx="502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Everything </a:t>
            </a:r>
            <a:r>
              <a:rPr dirty="0"/>
              <a:t>is an</a:t>
            </a:r>
            <a:r>
              <a:rPr spc="-100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66620"/>
            <a:ext cx="3674110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54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Everything </a:t>
            </a:r>
            <a:r>
              <a:rPr sz="2800" spc="-10" dirty="0">
                <a:latin typeface="Times New Roman"/>
                <a:cs typeface="Times New Roman"/>
              </a:rPr>
              <a:t>means  </a:t>
            </a:r>
            <a:r>
              <a:rPr sz="2800" dirty="0">
                <a:latin typeface="Times New Roman"/>
                <a:cs typeface="Times New Roman"/>
              </a:rPr>
              <a:t>everything,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including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</a:t>
            </a:r>
            <a:r>
              <a:rPr sz="2800" spc="-5" dirty="0">
                <a:latin typeface="Times New Roman"/>
                <a:cs typeface="Times New Roman"/>
              </a:rPr>
              <a:t> and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 </a:t>
            </a:r>
            <a:r>
              <a:rPr sz="2800" spc="-5" dirty="0">
                <a:latin typeface="Times New Roman"/>
                <a:cs typeface="Times New Roman"/>
              </a:rPr>
              <a:t> (more </a:t>
            </a:r>
            <a:r>
              <a:rPr sz="2800" dirty="0">
                <a:latin typeface="Times New Roman"/>
                <a:cs typeface="Times New Roman"/>
              </a:rPr>
              <a:t>on 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later!)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sz="2800" dirty="0">
                <a:latin typeface="Times New Roman"/>
                <a:cs typeface="Times New Roman"/>
              </a:rPr>
              <a:t> is a property  of the </a:t>
            </a:r>
            <a:r>
              <a:rPr sz="2800" spc="-5" dirty="0">
                <a:latin typeface="Times New Roman"/>
                <a:cs typeface="Times New Roman"/>
              </a:rPr>
              <a:t>object and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0" y="2438400"/>
            <a:ext cx="25146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88900" marR="167258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7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79" y="863600"/>
            <a:ext cx="4889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Anonymous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71040"/>
            <a:ext cx="3345179" cy="28435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lambda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  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function  object</a:t>
            </a:r>
            <a:endParaRPr sz="2800">
              <a:latin typeface="Times New Roman"/>
              <a:cs typeface="Times New Roman"/>
            </a:endParaRPr>
          </a:p>
          <a:p>
            <a:pPr marL="355600" marR="175260" indent="-342900">
              <a:lnSpc>
                <a:spcPct val="9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body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only  be a </a:t>
            </a:r>
            <a:r>
              <a:rPr sz="2800" spc="-5" dirty="0">
                <a:latin typeface="Times New Roman"/>
                <a:cs typeface="Times New Roman"/>
              </a:rPr>
              <a:t>simple  expression, </a:t>
            </a:r>
            <a:r>
              <a:rPr sz="2800" dirty="0">
                <a:latin typeface="Times New Roman"/>
                <a:cs typeface="Times New Roman"/>
              </a:rPr>
              <a:t>not  </a:t>
            </a:r>
            <a:r>
              <a:rPr sz="2800" spc="-5" dirty="0">
                <a:latin typeface="Times New Roman"/>
                <a:cs typeface="Times New Roman"/>
              </a:rPr>
              <a:t>complex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670" y="2565400"/>
            <a:ext cx="456438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f = </a:t>
            </a:r>
            <a:r>
              <a:rPr sz="2400" spc="-5" dirty="0">
                <a:latin typeface="Times New Roman"/>
                <a:cs typeface="Times New Roman"/>
              </a:rPr>
              <a:t>lambda </a:t>
            </a:r>
            <a:r>
              <a:rPr sz="2400" dirty="0">
                <a:latin typeface="Times New Roman"/>
                <a:cs typeface="Times New Roman"/>
              </a:rPr>
              <a:t>x,y : x 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88900" marR="318960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f(2,3) 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lst = </a:t>
            </a:r>
            <a:r>
              <a:rPr sz="2400" spc="-10" dirty="0">
                <a:latin typeface="Times New Roman"/>
                <a:cs typeface="Times New Roman"/>
              </a:rPr>
              <a:t>['one', </a:t>
            </a:r>
            <a:r>
              <a:rPr sz="2400" spc="-5" dirty="0">
                <a:latin typeface="Times New Roman"/>
                <a:cs typeface="Times New Roman"/>
              </a:rPr>
              <a:t>lambda </a:t>
            </a:r>
            <a:r>
              <a:rPr sz="2400" dirty="0">
                <a:latin typeface="Times New Roman"/>
                <a:cs typeface="Times New Roman"/>
              </a:rPr>
              <a:t>x : x * x,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88900" marR="28765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lst[1](4)  </a:t>
            </a:r>
            <a:r>
              <a:rPr sz="2400" dirty="0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390" y="863600"/>
            <a:ext cx="1885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</a:t>
            </a:r>
            <a:r>
              <a:rPr dirty="0"/>
              <a:t>o</a:t>
            </a:r>
            <a:r>
              <a:rPr spc="-5" dirty="0"/>
              <a:t>du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148840"/>
            <a:ext cx="5960110" cy="15722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highest level structure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file with </a:t>
            </a:r>
            <a:r>
              <a:rPr sz="2800" dirty="0">
                <a:latin typeface="Times New Roman"/>
                <a:cs typeface="Times New Roman"/>
              </a:rPr>
              <a:t>the py </a:t>
            </a:r>
            <a:r>
              <a:rPr sz="2800" spc="-15" dirty="0">
                <a:latin typeface="Times New Roman"/>
                <a:cs typeface="Times New Roman"/>
              </a:rPr>
              <a:t>suffix </a:t>
            </a:r>
            <a:r>
              <a:rPr sz="2800" dirty="0">
                <a:latin typeface="Times New Roman"/>
                <a:cs typeface="Times New Roman"/>
              </a:rPr>
              <a:t>is 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module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module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its own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namespace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679" y="863600"/>
            <a:ext cx="3594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6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5320"/>
            <a:ext cx="2465070" cy="9829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Assignment:</a:t>
            </a:r>
            <a:endParaRPr sz="2800" dirty="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size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2400" spc="-73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40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7560" y="2959100"/>
            <a:ext cx="1305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 c =</a:t>
            </a:r>
            <a:r>
              <a:rPr sz="2400" spc="-11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2883988"/>
            <a:ext cx="5574030" cy="32632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690"/>
              </a:spcBef>
            </a:pPr>
            <a:r>
              <a:rPr sz="3600" baseline="8101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a =</a:t>
            </a:r>
            <a:r>
              <a:rPr sz="2400" spc="-66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b</a:t>
            </a:r>
            <a:endParaRPr sz="2400" dirty="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Numbers</a:t>
            </a:r>
            <a:endParaRPr sz="2800" dirty="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15" dirty="0">
                <a:latin typeface="Times New Roman"/>
                <a:cs typeface="Times New Roman"/>
              </a:rPr>
              <a:t>integer, </a:t>
            </a:r>
            <a:r>
              <a:rPr sz="2400" dirty="0">
                <a:latin typeface="Times New Roman"/>
                <a:cs typeface="Times New Roman"/>
              </a:rPr>
              <a:t>float</a:t>
            </a: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complex numbers: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1j+3,</a:t>
            </a:r>
            <a:r>
              <a:rPr sz="2400" spc="-3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abs(z)</a:t>
            </a:r>
            <a:endParaRPr sz="2400" dirty="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Strings</a:t>
            </a:r>
            <a:endParaRPr sz="2800" dirty="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'hello world'</a:t>
            </a:r>
            <a:r>
              <a:rPr sz="2400" spc="-5" dirty="0"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'it\'s</a:t>
            </a:r>
            <a:r>
              <a:rPr sz="2400" spc="-8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hot'</a:t>
            </a:r>
            <a:endParaRPr sz="2400" dirty="0">
              <a:latin typeface="Courier New"/>
              <a:cs typeface="Courier New"/>
            </a:endParaRPr>
          </a:p>
          <a:p>
            <a:pPr marL="7810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"bye</a:t>
            </a:r>
            <a:r>
              <a:rPr sz="2400" spc="-1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world"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3849</Words>
  <Application>Microsoft Office PowerPoint</Application>
  <PresentationFormat>On-screen Show (4:3)</PresentationFormat>
  <Paragraphs>758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Comic Sans MS</vt:lpstr>
      <vt:lpstr>Courier New</vt:lpstr>
      <vt:lpstr>Times New Roman</vt:lpstr>
      <vt:lpstr>UnDotum</vt:lpstr>
      <vt:lpstr>Office Theme</vt:lpstr>
      <vt:lpstr>Big Data Analytics in Manufacturing – Introduction to Python  </vt:lpstr>
      <vt:lpstr>Indentation</vt:lpstr>
      <vt:lpstr>Hello World</vt:lpstr>
      <vt:lpstr>The Python Interpreter</vt:lpstr>
      <vt:lpstr>The print Statement</vt:lpstr>
      <vt:lpstr>Documentation</vt:lpstr>
      <vt:lpstr>Variables</vt:lpstr>
      <vt:lpstr>Everything is an object</vt:lpstr>
      <vt:lpstr>Basic operations</vt:lpstr>
      <vt:lpstr>String operations</vt:lpstr>
      <vt:lpstr>Numbers: Integers</vt:lpstr>
      <vt:lpstr>Numbers: Floating Point</vt:lpstr>
      <vt:lpstr>Numbers: Complex</vt:lpstr>
      <vt:lpstr>Numbers are immutable</vt:lpstr>
      <vt:lpstr>String Literals</vt:lpstr>
      <vt:lpstr>String Literals: Many Kinds</vt:lpstr>
      <vt:lpstr>Substrings and Methods</vt:lpstr>
      <vt:lpstr>String Formatting</vt:lpstr>
      <vt:lpstr>Do nothing</vt:lpstr>
      <vt:lpstr>Operators</vt:lpstr>
      <vt:lpstr>String Manipulation</vt:lpstr>
      <vt:lpstr>Logical Comparison</vt:lpstr>
      <vt:lpstr>Identity Comparison</vt:lpstr>
      <vt:lpstr>Arithmetic Comparison</vt:lpstr>
      <vt:lpstr>Class Declaration</vt:lpstr>
      <vt:lpstr>Class Attributes</vt:lpstr>
      <vt:lpstr>Class Methods</vt:lpstr>
      <vt:lpstr>Class Instantiation &amp; Attribute  Access</vt:lpstr>
      <vt:lpstr>Class Inheritance</vt:lpstr>
      <vt:lpstr>Imports</vt:lpstr>
      <vt:lpstr>Error Handling</vt:lpstr>
      <vt:lpstr>Lists</vt:lpstr>
      <vt:lpstr>List</vt:lpstr>
      <vt:lpstr>List methods</vt:lpstr>
      <vt:lpstr>Contd…</vt:lpstr>
      <vt:lpstr>Lists: Modifying Content</vt:lpstr>
      <vt:lpstr>Lists: Modifying Contents</vt:lpstr>
      <vt:lpstr>Strings share many features with  lists</vt:lpstr>
      <vt:lpstr>String Methods: find, split</vt:lpstr>
      <vt:lpstr>String operators: in, not in</vt:lpstr>
      <vt:lpstr>String Method: “strip”, “rstrip”, “lstrip” are  ways to</vt:lpstr>
      <vt:lpstr>More String methods</vt:lpstr>
      <vt:lpstr>“\” is for special characters</vt:lpstr>
      <vt:lpstr>Tuples</vt:lpstr>
      <vt:lpstr>Tuples and sequences</vt:lpstr>
      <vt:lpstr>Contd…</vt:lpstr>
      <vt:lpstr>Dictionaries</vt:lpstr>
      <vt:lpstr>Contd..</vt:lpstr>
      <vt:lpstr>Dictionaries: Add/Modify</vt:lpstr>
      <vt:lpstr>Dictionaries: Deleting Elements</vt:lpstr>
      <vt:lpstr>Copying Dictionaries and Lists</vt:lpstr>
      <vt:lpstr>Dictionary Methods</vt:lpstr>
      <vt:lpstr>Data Type Summary</vt:lpstr>
      <vt:lpstr>Contd…</vt:lpstr>
      <vt:lpstr>Modules</vt:lpstr>
      <vt:lpstr>Contd…</vt:lpstr>
      <vt:lpstr>Input</vt:lpstr>
      <vt:lpstr>Input: Example</vt:lpstr>
      <vt:lpstr>Booleans</vt:lpstr>
      <vt:lpstr>Boolean Expressions</vt:lpstr>
      <vt:lpstr>No Braces</vt:lpstr>
      <vt:lpstr>If Statements</vt:lpstr>
      <vt:lpstr>While Loops</vt:lpstr>
      <vt:lpstr>Loop Control Statements</vt:lpstr>
      <vt:lpstr>The Loop Else Clause</vt:lpstr>
      <vt:lpstr>The Loop Else Clause</vt:lpstr>
      <vt:lpstr>For Loops</vt:lpstr>
      <vt:lpstr>For Loops</vt:lpstr>
      <vt:lpstr>Function Basics</vt:lpstr>
      <vt:lpstr>Functions are first class objects</vt:lpstr>
      <vt:lpstr>Function names are like any variable</vt:lpstr>
      <vt:lpstr>Functions as Parameters</vt:lpstr>
      <vt:lpstr>Higher-Order Functions</vt:lpstr>
      <vt:lpstr>Higher-Order Functions</vt:lpstr>
      <vt:lpstr>Higher-Order Functions</vt:lpstr>
      <vt:lpstr>Functions Inside Functions</vt:lpstr>
      <vt:lpstr>Functions Returning Functions</vt:lpstr>
      <vt:lpstr>Parameters: Defaults</vt:lpstr>
      <vt:lpstr>Parameters: Named</vt:lpstr>
      <vt:lpstr>Anonymous Functions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Indentation</dc:title>
  <cp:lastModifiedBy>Ark Mishara</cp:lastModifiedBy>
  <cp:revision>3</cp:revision>
  <dcterms:created xsi:type="dcterms:W3CDTF">2020-10-30T15:57:13Z</dcterms:created>
  <dcterms:modified xsi:type="dcterms:W3CDTF">2020-10-30T16:05:13Z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2020-10-30T00:00:00Z</vt:filetime>
  </property>
</Properties>
</file>