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4903" y="1175511"/>
            <a:ext cx="7794193" cy="2312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42946" y="3581222"/>
            <a:ext cx="4658106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74E93-74B2-4363-AC50-CE3FA35D1A32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B38EB-8AC2-4C67-AB09-916890758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74E93-74B2-4363-AC50-CE3FA35D1A32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B38EB-8AC2-4C67-AB09-9168907587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74E93-74B2-4363-AC50-CE3FA35D1A32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B38EB-8AC2-4C67-AB09-916890758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F74E93-74B2-4363-AC50-CE3FA35D1A32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B38EB-8AC2-4C67-AB09-916890758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F74E93-74B2-4363-AC50-CE3FA35D1A32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3B38EB-8AC2-4C67-AB09-9168907587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74E93-74B2-4363-AC50-CE3FA35D1A32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B38EB-8AC2-4C67-AB09-916890758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74E93-74B2-4363-AC50-CE3FA35D1A32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B38EB-8AC2-4C67-AB09-916890758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6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525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F74E93-74B2-4363-AC50-CE3FA35D1A32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3B38EB-8AC2-4C67-AB09-916890758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74E93-74B2-4363-AC50-CE3FA35D1A32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B38EB-8AC2-4C67-AB09-9168907587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74E93-74B2-4363-AC50-CE3FA35D1A32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B38EB-8AC2-4C67-AB09-9168907587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F74E93-74B2-4363-AC50-CE3FA35D1A32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3B38EB-8AC2-4C67-AB09-9168907587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303" y="199135"/>
            <a:ext cx="8051393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303" y="1432052"/>
            <a:ext cx="8051393" cy="3653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F74E93-74B2-4363-AC50-CE3FA35D1A32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3B38EB-8AC2-4C67-AB09-9168907587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5"/>
          <p:cNvSpPr>
            <a:spLocks noGrp="1"/>
          </p:cNvSpPr>
          <p:nvPr>
            <p:ph sz="quarter" idx="13"/>
          </p:nvPr>
        </p:nvSpPr>
        <p:spPr>
          <a:xfrm>
            <a:off x="2438400" y="5035551"/>
            <a:ext cx="6172200" cy="603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2800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Ark </a:t>
            </a:r>
            <a:r>
              <a:rPr lang="en-US" sz="2800" dirty="0" err="1" smtClean="0">
                <a:solidFill>
                  <a:srgbClr val="FFFF00"/>
                </a:solidFill>
                <a:latin typeface="Arial" charset="0"/>
                <a:cs typeface="Arial" charset="0"/>
              </a:rPr>
              <a:t>Mishara</a:t>
            </a:r>
            <a:r>
              <a:rPr lang="en-US" sz="2800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    </a:t>
            </a:r>
            <a:endParaRPr lang="en-US" sz="2800" dirty="0">
              <a:solidFill>
                <a:srgbClr val="FFFF00"/>
              </a:solidFill>
              <a:latin typeface="Arial" charset="0"/>
              <a:cs typeface="Arial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sz="2800" dirty="0">
                <a:solidFill>
                  <a:srgbClr val="FFFF00"/>
                </a:solidFill>
                <a:latin typeface="Arial" charset="0"/>
                <a:cs typeface="Arial" charset="0"/>
              </a:rPr>
              <a:t>         </a:t>
            </a:r>
            <a:endParaRPr lang="en-US" sz="2400" dirty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1979712" y="3352800"/>
            <a:ext cx="6696744" cy="1524000"/>
          </a:xfrm>
        </p:spPr>
        <p:txBody>
          <a:bodyPr/>
          <a:lstStyle/>
          <a:p>
            <a:pPr eaLnBrk="1" hangingPunct="1"/>
            <a:r>
              <a:rPr lang="en-US" sz="4600" dirty="0" smtClean="0"/>
              <a:t>Big Data Analytics in Manufacturing </a:t>
            </a:r>
            <a:r>
              <a:rPr lang="en-US" sz="3600" dirty="0" smtClean="0"/>
              <a:t>	</a:t>
            </a:r>
            <a:endParaRPr lang="en-US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47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dirty="0"/>
              <a:t>Big</a:t>
            </a:r>
            <a:r>
              <a:rPr spc="-8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spc="-5" dirty="0">
                <a:solidFill>
                  <a:srgbClr val="E36C09"/>
                </a:solidFill>
              </a:rPr>
              <a:t>5</a:t>
            </a:r>
            <a:r>
              <a:rPr spc="-45" dirty="0">
                <a:solidFill>
                  <a:srgbClr val="E36C09"/>
                </a:solidFill>
              </a:rPr>
              <a:t> </a:t>
            </a:r>
            <a:r>
              <a:rPr spc="-10" dirty="0"/>
              <a:t>Vs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353695"/>
            <a:ext cx="6630034" cy="1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80" dirty="0"/>
              <a:t>To</a:t>
            </a:r>
            <a:r>
              <a:rPr sz="3200" spc="-320" dirty="0"/>
              <a:t> </a:t>
            </a:r>
            <a:r>
              <a:rPr sz="3200" spc="-110" dirty="0"/>
              <a:t>get</a:t>
            </a:r>
            <a:r>
              <a:rPr sz="3200" spc="-300" dirty="0"/>
              <a:t> </a:t>
            </a:r>
            <a:r>
              <a:rPr sz="3200" dirty="0"/>
              <a:t>a</a:t>
            </a:r>
            <a:r>
              <a:rPr sz="3200" spc="-310" dirty="0"/>
              <a:t> </a:t>
            </a:r>
            <a:r>
              <a:rPr sz="3200" spc="-135" dirty="0"/>
              <a:t>better</a:t>
            </a:r>
            <a:r>
              <a:rPr sz="3200" spc="-290" dirty="0"/>
              <a:t> </a:t>
            </a:r>
            <a:r>
              <a:rPr sz="3200" spc="-150" dirty="0"/>
              <a:t>understanding</a:t>
            </a:r>
            <a:r>
              <a:rPr sz="3200" spc="-285" dirty="0"/>
              <a:t> </a:t>
            </a:r>
            <a:r>
              <a:rPr sz="3200" spc="-80" dirty="0"/>
              <a:t>of</a:t>
            </a:r>
            <a:r>
              <a:rPr sz="3200" spc="-300" dirty="0"/>
              <a:t> </a:t>
            </a:r>
            <a:r>
              <a:rPr sz="3200" spc="-120" dirty="0"/>
              <a:t>what  </a:t>
            </a:r>
            <a:r>
              <a:rPr sz="3200" spc="-105" dirty="0"/>
              <a:t>Big</a:t>
            </a:r>
            <a:r>
              <a:rPr sz="3200" spc="-310" dirty="0"/>
              <a:t> </a:t>
            </a:r>
            <a:r>
              <a:rPr sz="3200" spc="-120" dirty="0"/>
              <a:t>Data</a:t>
            </a:r>
            <a:r>
              <a:rPr sz="3200" spc="-295" dirty="0"/>
              <a:t> </a:t>
            </a:r>
            <a:r>
              <a:rPr sz="3200" spc="-110" dirty="0"/>
              <a:t>is,</a:t>
            </a:r>
            <a:r>
              <a:rPr sz="3200" spc="-310" dirty="0"/>
              <a:t> </a:t>
            </a:r>
            <a:r>
              <a:rPr sz="3200" spc="-80" dirty="0"/>
              <a:t>it</a:t>
            </a:r>
            <a:r>
              <a:rPr sz="3200" spc="-300" dirty="0"/>
              <a:t> </a:t>
            </a:r>
            <a:r>
              <a:rPr sz="3200" spc="-80" dirty="0"/>
              <a:t>is</a:t>
            </a:r>
            <a:r>
              <a:rPr sz="3200" spc="-295" dirty="0"/>
              <a:t> </a:t>
            </a:r>
            <a:r>
              <a:rPr sz="3200" spc="-130" dirty="0"/>
              <a:t>often</a:t>
            </a:r>
            <a:r>
              <a:rPr sz="3200" spc="-305" dirty="0"/>
              <a:t> </a:t>
            </a:r>
            <a:r>
              <a:rPr sz="3200" spc="-145" dirty="0"/>
              <a:t>described</a:t>
            </a:r>
            <a:r>
              <a:rPr sz="3200" spc="-280" dirty="0"/>
              <a:t> </a:t>
            </a:r>
            <a:r>
              <a:rPr sz="3200" spc="-130" dirty="0"/>
              <a:t>using</a:t>
            </a:r>
            <a:endParaRPr sz="3200"/>
          </a:p>
          <a:p>
            <a:pPr marL="105410">
              <a:lnSpc>
                <a:spcPts val="5260"/>
              </a:lnSpc>
            </a:pPr>
            <a:r>
              <a:rPr sz="4400" dirty="0"/>
              <a:t>5</a:t>
            </a:r>
            <a:r>
              <a:rPr sz="4400" spc="-295" dirty="0"/>
              <a:t> </a:t>
            </a:r>
            <a:r>
              <a:rPr sz="4400" spc="-105" dirty="0"/>
              <a:t>Vs</a:t>
            </a:r>
            <a:r>
              <a:rPr sz="3200" spc="-105" dirty="0"/>
              <a:t>: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290572" y="1940051"/>
            <a:ext cx="3523615" cy="3522345"/>
            <a:chOff x="2290572" y="1940051"/>
            <a:chExt cx="3523615" cy="3522345"/>
          </a:xfrm>
        </p:grpSpPr>
        <p:sp>
          <p:nvSpPr>
            <p:cNvPr id="4" name="object 4"/>
            <p:cNvSpPr/>
            <p:nvPr/>
          </p:nvSpPr>
          <p:spPr>
            <a:xfrm>
              <a:off x="4005072" y="1940051"/>
              <a:ext cx="1723644" cy="18074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5072" y="3124199"/>
              <a:ext cx="1808988" cy="2010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7708" y="3653027"/>
              <a:ext cx="2109216" cy="18089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0572" y="3124199"/>
              <a:ext cx="1808988" cy="20101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4392" y="1940051"/>
              <a:ext cx="1725168" cy="18074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52061" y="1964054"/>
              <a:ext cx="1630045" cy="1713864"/>
            </a:xfrm>
            <a:custGeom>
              <a:avLst/>
              <a:gdLst/>
              <a:ahLst/>
              <a:cxnLst/>
              <a:rect l="l" t="t" r="r" b="b"/>
              <a:pathLst>
                <a:path w="1630045" h="1713864">
                  <a:moveTo>
                    <a:pt x="0" y="0"/>
                  </a:moveTo>
                  <a:lnTo>
                    <a:pt x="0" y="1713865"/>
                  </a:lnTo>
                  <a:lnTo>
                    <a:pt x="1630045" y="1184275"/>
                  </a:lnTo>
                  <a:lnTo>
                    <a:pt x="1614114" y="1137540"/>
                  </a:lnTo>
                  <a:lnTo>
                    <a:pt x="1596937" y="1091498"/>
                  </a:lnTo>
                  <a:lnTo>
                    <a:pt x="1578535" y="1046164"/>
                  </a:lnTo>
                  <a:lnTo>
                    <a:pt x="1558932" y="1001555"/>
                  </a:lnTo>
                  <a:lnTo>
                    <a:pt x="1538150" y="957688"/>
                  </a:lnTo>
                  <a:lnTo>
                    <a:pt x="1516211" y="914578"/>
                  </a:lnTo>
                  <a:lnTo>
                    <a:pt x="1493138" y="872242"/>
                  </a:lnTo>
                  <a:lnTo>
                    <a:pt x="1468955" y="830697"/>
                  </a:lnTo>
                  <a:lnTo>
                    <a:pt x="1443683" y="789960"/>
                  </a:lnTo>
                  <a:lnTo>
                    <a:pt x="1417345" y="750046"/>
                  </a:lnTo>
                  <a:lnTo>
                    <a:pt x="1389964" y="710972"/>
                  </a:lnTo>
                  <a:lnTo>
                    <a:pt x="1361562" y="672755"/>
                  </a:lnTo>
                  <a:lnTo>
                    <a:pt x="1332163" y="635412"/>
                  </a:lnTo>
                  <a:lnTo>
                    <a:pt x="1301788" y="598957"/>
                  </a:lnTo>
                  <a:lnTo>
                    <a:pt x="1270460" y="563409"/>
                  </a:lnTo>
                  <a:lnTo>
                    <a:pt x="1238203" y="528784"/>
                  </a:lnTo>
                  <a:lnTo>
                    <a:pt x="1205039" y="495097"/>
                  </a:lnTo>
                  <a:lnTo>
                    <a:pt x="1170989" y="462366"/>
                  </a:lnTo>
                  <a:lnTo>
                    <a:pt x="1136078" y="430607"/>
                  </a:lnTo>
                  <a:lnTo>
                    <a:pt x="1100327" y="399836"/>
                  </a:lnTo>
                  <a:lnTo>
                    <a:pt x="1063760" y="370070"/>
                  </a:lnTo>
                  <a:lnTo>
                    <a:pt x="1026398" y="341326"/>
                  </a:lnTo>
                  <a:lnTo>
                    <a:pt x="988266" y="313620"/>
                  </a:lnTo>
                  <a:lnTo>
                    <a:pt x="949384" y="286967"/>
                  </a:lnTo>
                  <a:lnTo>
                    <a:pt x="909776" y="261386"/>
                  </a:lnTo>
                  <a:lnTo>
                    <a:pt x="869465" y="236892"/>
                  </a:lnTo>
                  <a:lnTo>
                    <a:pt x="828472" y="213502"/>
                  </a:lnTo>
                  <a:lnTo>
                    <a:pt x="786822" y="191232"/>
                  </a:lnTo>
                  <a:lnTo>
                    <a:pt x="744536" y="170098"/>
                  </a:lnTo>
                  <a:lnTo>
                    <a:pt x="701637" y="150118"/>
                  </a:lnTo>
                  <a:lnTo>
                    <a:pt x="658148" y="131308"/>
                  </a:lnTo>
                  <a:lnTo>
                    <a:pt x="614091" y="113683"/>
                  </a:lnTo>
                  <a:lnTo>
                    <a:pt x="569489" y="97262"/>
                  </a:lnTo>
                  <a:lnTo>
                    <a:pt x="524365" y="82059"/>
                  </a:lnTo>
                  <a:lnTo>
                    <a:pt x="478741" y="68092"/>
                  </a:lnTo>
                  <a:lnTo>
                    <a:pt x="432640" y="55377"/>
                  </a:lnTo>
                  <a:lnTo>
                    <a:pt x="386084" y="43930"/>
                  </a:lnTo>
                  <a:lnTo>
                    <a:pt x="339097" y="33768"/>
                  </a:lnTo>
                  <a:lnTo>
                    <a:pt x="291701" y="24908"/>
                  </a:lnTo>
                  <a:lnTo>
                    <a:pt x="243918" y="17366"/>
                  </a:lnTo>
                  <a:lnTo>
                    <a:pt x="195771" y="11158"/>
                  </a:lnTo>
                  <a:lnTo>
                    <a:pt x="147284" y="6301"/>
                  </a:lnTo>
                  <a:lnTo>
                    <a:pt x="98477" y="2811"/>
                  </a:lnTo>
                  <a:lnTo>
                    <a:pt x="49375" y="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52061" y="1964054"/>
              <a:ext cx="1630045" cy="1713864"/>
            </a:xfrm>
            <a:custGeom>
              <a:avLst/>
              <a:gdLst/>
              <a:ahLst/>
              <a:cxnLst/>
              <a:rect l="l" t="t" r="r" b="b"/>
              <a:pathLst>
                <a:path w="1630045" h="1713864">
                  <a:moveTo>
                    <a:pt x="0" y="0"/>
                  </a:moveTo>
                  <a:lnTo>
                    <a:pt x="49375" y="705"/>
                  </a:lnTo>
                  <a:lnTo>
                    <a:pt x="98477" y="2811"/>
                  </a:lnTo>
                  <a:lnTo>
                    <a:pt x="147284" y="6301"/>
                  </a:lnTo>
                  <a:lnTo>
                    <a:pt x="195771" y="11158"/>
                  </a:lnTo>
                  <a:lnTo>
                    <a:pt x="243918" y="17366"/>
                  </a:lnTo>
                  <a:lnTo>
                    <a:pt x="291701" y="24908"/>
                  </a:lnTo>
                  <a:lnTo>
                    <a:pt x="339097" y="33768"/>
                  </a:lnTo>
                  <a:lnTo>
                    <a:pt x="386084" y="43930"/>
                  </a:lnTo>
                  <a:lnTo>
                    <a:pt x="432640" y="55377"/>
                  </a:lnTo>
                  <a:lnTo>
                    <a:pt x="478741" y="68092"/>
                  </a:lnTo>
                  <a:lnTo>
                    <a:pt x="524365" y="82059"/>
                  </a:lnTo>
                  <a:lnTo>
                    <a:pt x="569489" y="97262"/>
                  </a:lnTo>
                  <a:lnTo>
                    <a:pt x="614091" y="113683"/>
                  </a:lnTo>
                  <a:lnTo>
                    <a:pt x="658148" y="131308"/>
                  </a:lnTo>
                  <a:lnTo>
                    <a:pt x="701637" y="150118"/>
                  </a:lnTo>
                  <a:lnTo>
                    <a:pt x="744536" y="170098"/>
                  </a:lnTo>
                  <a:lnTo>
                    <a:pt x="786822" y="191232"/>
                  </a:lnTo>
                  <a:lnTo>
                    <a:pt x="828472" y="213502"/>
                  </a:lnTo>
                  <a:lnTo>
                    <a:pt x="869465" y="236892"/>
                  </a:lnTo>
                  <a:lnTo>
                    <a:pt x="909776" y="261386"/>
                  </a:lnTo>
                  <a:lnTo>
                    <a:pt x="949384" y="286967"/>
                  </a:lnTo>
                  <a:lnTo>
                    <a:pt x="988266" y="313620"/>
                  </a:lnTo>
                  <a:lnTo>
                    <a:pt x="1026398" y="341326"/>
                  </a:lnTo>
                  <a:lnTo>
                    <a:pt x="1063760" y="370070"/>
                  </a:lnTo>
                  <a:lnTo>
                    <a:pt x="1100327" y="399836"/>
                  </a:lnTo>
                  <a:lnTo>
                    <a:pt x="1136078" y="430607"/>
                  </a:lnTo>
                  <a:lnTo>
                    <a:pt x="1170989" y="462366"/>
                  </a:lnTo>
                  <a:lnTo>
                    <a:pt x="1205039" y="495097"/>
                  </a:lnTo>
                  <a:lnTo>
                    <a:pt x="1238203" y="528784"/>
                  </a:lnTo>
                  <a:lnTo>
                    <a:pt x="1270460" y="563409"/>
                  </a:lnTo>
                  <a:lnTo>
                    <a:pt x="1301788" y="598957"/>
                  </a:lnTo>
                  <a:lnTo>
                    <a:pt x="1332163" y="635412"/>
                  </a:lnTo>
                  <a:lnTo>
                    <a:pt x="1361562" y="672755"/>
                  </a:lnTo>
                  <a:lnTo>
                    <a:pt x="1389964" y="710972"/>
                  </a:lnTo>
                  <a:lnTo>
                    <a:pt x="1417345" y="750046"/>
                  </a:lnTo>
                  <a:lnTo>
                    <a:pt x="1443683" y="789960"/>
                  </a:lnTo>
                  <a:lnTo>
                    <a:pt x="1468955" y="830697"/>
                  </a:lnTo>
                  <a:lnTo>
                    <a:pt x="1493138" y="872242"/>
                  </a:lnTo>
                  <a:lnTo>
                    <a:pt x="1516211" y="914578"/>
                  </a:lnTo>
                  <a:lnTo>
                    <a:pt x="1538150" y="957688"/>
                  </a:lnTo>
                  <a:lnTo>
                    <a:pt x="1558932" y="1001555"/>
                  </a:lnTo>
                  <a:lnTo>
                    <a:pt x="1578535" y="1046164"/>
                  </a:lnTo>
                  <a:lnTo>
                    <a:pt x="1596937" y="1091498"/>
                  </a:lnTo>
                  <a:lnTo>
                    <a:pt x="1614114" y="1137540"/>
                  </a:lnTo>
                  <a:lnTo>
                    <a:pt x="1630045" y="1184275"/>
                  </a:lnTo>
                  <a:lnTo>
                    <a:pt x="0" y="171386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52061" y="3148329"/>
              <a:ext cx="1714500" cy="1916430"/>
            </a:xfrm>
            <a:custGeom>
              <a:avLst/>
              <a:gdLst/>
              <a:ahLst/>
              <a:cxnLst/>
              <a:rect l="l" t="t" r="r" b="b"/>
              <a:pathLst>
                <a:path w="1714500" h="1916429">
                  <a:moveTo>
                    <a:pt x="1630045" y="0"/>
                  </a:moveTo>
                  <a:lnTo>
                    <a:pt x="0" y="529590"/>
                  </a:lnTo>
                  <a:lnTo>
                    <a:pt x="1007490" y="1916049"/>
                  </a:lnTo>
                  <a:lnTo>
                    <a:pt x="1047011" y="1886462"/>
                  </a:lnTo>
                  <a:lnTo>
                    <a:pt x="1085487" y="1855903"/>
                  </a:lnTo>
                  <a:lnTo>
                    <a:pt x="1122911" y="1824398"/>
                  </a:lnTo>
                  <a:lnTo>
                    <a:pt x="1159275" y="1791974"/>
                  </a:lnTo>
                  <a:lnTo>
                    <a:pt x="1194569" y="1758658"/>
                  </a:lnTo>
                  <a:lnTo>
                    <a:pt x="1228785" y="1724476"/>
                  </a:lnTo>
                  <a:lnTo>
                    <a:pt x="1261915" y="1689454"/>
                  </a:lnTo>
                  <a:lnTo>
                    <a:pt x="1293949" y="1653620"/>
                  </a:lnTo>
                  <a:lnTo>
                    <a:pt x="1324879" y="1617000"/>
                  </a:lnTo>
                  <a:lnTo>
                    <a:pt x="1354696" y="1579621"/>
                  </a:lnTo>
                  <a:lnTo>
                    <a:pt x="1383392" y="1541509"/>
                  </a:lnTo>
                  <a:lnTo>
                    <a:pt x="1410958" y="1502691"/>
                  </a:lnTo>
                  <a:lnTo>
                    <a:pt x="1437385" y="1463194"/>
                  </a:lnTo>
                  <a:lnTo>
                    <a:pt x="1462665" y="1423044"/>
                  </a:lnTo>
                  <a:lnTo>
                    <a:pt x="1486789" y="1382268"/>
                  </a:lnTo>
                  <a:lnTo>
                    <a:pt x="1509748" y="1340892"/>
                  </a:lnTo>
                  <a:lnTo>
                    <a:pt x="1531534" y="1298944"/>
                  </a:lnTo>
                  <a:lnTo>
                    <a:pt x="1552138" y="1256449"/>
                  </a:lnTo>
                  <a:lnTo>
                    <a:pt x="1571551" y="1213435"/>
                  </a:lnTo>
                  <a:lnTo>
                    <a:pt x="1589765" y="1169928"/>
                  </a:lnTo>
                  <a:lnTo>
                    <a:pt x="1606771" y="1125955"/>
                  </a:lnTo>
                  <a:lnTo>
                    <a:pt x="1622561" y="1081542"/>
                  </a:lnTo>
                  <a:lnTo>
                    <a:pt x="1637125" y="1036717"/>
                  </a:lnTo>
                  <a:lnTo>
                    <a:pt x="1650456" y="991505"/>
                  </a:lnTo>
                  <a:lnTo>
                    <a:pt x="1662544" y="945933"/>
                  </a:lnTo>
                  <a:lnTo>
                    <a:pt x="1673381" y="900028"/>
                  </a:lnTo>
                  <a:lnTo>
                    <a:pt x="1682958" y="853817"/>
                  </a:lnTo>
                  <a:lnTo>
                    <a:pt x="1691266" y="807327"/>
                  </a:lnTo>
                  <a:lnTo>
                    <a:pt x="1698298" y="760583"/>
                  </a:lnTo>
                  <a:lnTo>
                    <a:pt x="1704043" y="713613"/>
                  </a:lnTo>
                  <a:lnTo>
                    <a:pt x="1708494" y="666442"/>
                  </a:lnTo>
                  <a:lnTo>
                    <a:pt x="1711642" y="619099"/>
                  </a:lnTo>
                  <a:lnTo>
                    <a:pt x="1713478" y="571609"/>
                  </a:lnTo>
                  <a:lnTo>
                    <a:pt x="1713994" y="524000"/>
                  </a:lnTo>
                  <a:lnTo>
                    <a:pt x="1713181" y="476297"/>
                  </a:lnTo>
                  <a:lnTo>
                    <a:pt x="1711030" y="428527"/>
                  </a:lnTo>
                  <a:lnTo>
                    <a:pt x="1707532" y="380717"/>
                  </a:lnTo>
                  <a:lnTo>
                    <a:pt x="1702680" y="332895"/>
                  </a:lnTo>
                  <a:lnTo>
                    <a:pt x="1696464" y="285085"/>
                  </a:lnTo>
                  <a:lnTo>
                    <a:pt x="1688875" y="237315"/>
                  </a:lnTo>
                  <a:lnTo>
                    <a:pt x="1679906" y="189612"/>
                  </a:lnTo>
                  <a:lnTo>
                    <a:pt x="1669547" y="142003"/>
                  </a:lnTo>
                  <a:lnTo>
                    <a:pt x="1657789" y="94513"/>
                  </a:lnTo>
                  <a:lnTo>
                    <a:pt x="1644625" y="47170"/>
                  </a:lnTo>
                  <a:lnTo>
                    <a:pt x="1630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2061" y="3148329"/>
              <a:ext cx="1714500" cy="1916430"/>
            </a:xfrm>
            <a:custGeom>
              <a:avLst/>
              <a:gdLst/>
              <a:ahLst/>
              <a:cxnLst/>
              <a:rect l="l" t="t" r="r" b="b"/>
              <a:pathLst>
                <a:path w="1714500" h="1916429">
                  <a:moveTo>
                    <a:pt x="1630045" y="0"/>
                  </a:moveTo>
                  <a:lnTo>
                    <a:pt x="1644625" y="47170"/>
                  </a:lnTo>
                  <a:lnTo>
                    <a:pt x="1657789" y="94513"/>
                  </a:lnTo>
                  <a:lnTo>
                    <a:pt x="1669547" y="142003"/>
                  </a:lnTo>
                  <a:lnTo>
                    <a:pt x="1679906" y="189612"/>
                  </a:lnTo>
                  <a:lnTo>
                    <a:pt x="1688875" y="237315"/>
                  </a:lnTo>
                  <a:lnTo>
                    <a:pt x="1696464" y="285085"/>
                  </a:lnTo>
                  <a:lnTo>
                    <a:pt x="1702680" y="332895"/>
                  </a:lnTo>
                  <a:lnTo>
                    <a:pt x="1707532" y="380717"/>
                  </a:lnTo>
                  <a:lnTo>
                    <a:pt x="1711030" y="428527"/>
                  </a:lnTo>
                  <a:lnTo>
                    <a:pt x="1713181" y="476297"/>
                  </a:lnTo>
                  <a:lnTo>
                    <a:pt x="1713994" y="524000"/>
                  </a:lnTo>
                  <a:lnTo>
                    <a:pt x="1713478" y="571609"/>
                  </a:lnTo>
                  <a:lnTo>
                    <a:pt x="1711642" y="619099"/>
                  </a:lnTo>
                  <a:lnTo>
                    <a:pt x="1708494" y="666442"/>
                  </a:lnTo>
                  <a:lnTo>
                    <a:pt x="1704043" y="713613"/>
                  </a:lnTo>
                  <a:lnTo>
                    <a:pt x="1698298" y="760583"/>
                  </a:lnTo>
                  <a:lnTo>
                    <a:pt x="1691266" y="807327"/>
                  </a:lnTo>
                  <a:lnTo>
                    <a:pt x="1682958" y="853817"/>
                  </a:lnTo>
                  <a:lnTo>
                    <a:pt x="1673381" y="900028"/>
                  </a:lnTo>
                  <a:lnTo>
                    <a:pt x="1662544" y="945933"/>
                  </a:lnTo>
                  <a:lnTo>
                    <a:pt x="1650456" y="991505"/>
                  </a:lnTo>
                  <a:lnTo>
                    <a:pt x="1637125" y="1036717"/>
                  </a:lnTo>
                  <a:lnTo>
                    <a:pt x="1622561" y="1081542"/>
                  </a:lnTo>
                  <a:lnTo>
                    <a:pt x="1606771" y="1125955"/>
                  </a:lnTo>
                  <a:lnTo>
                    <a:pt x="1589765" y="1169928"/>
                  </a:lnTo>
                  <a:lnTo>
                    <a:pt x="1571551" y="1213435"/>
                  </a:lnTo>
                  <a:lnTo>
                    <a:pt x="1552138" y="1256449"/>
                  </a:lnTo>
                  <a:lnTo>
                    <a:pt x="1531534" y="1298944"/>
                  </a:lnTo>
                  <a:lnTo>
                    <a:pt x="1509748" y="1340892"/>
                  </a:lnTo>
                  <a:lnTo>
                    <a:pt x="1486789" y="1382268"/>
                  </a:lnTo>
                  <a:lnTo>
                    <a:pt x="1462665" y="1423044"/>
                  </a:lnTo>
                  <a:lnTo>
                    <a:pt x="1437385" y="1463194"/>
                  </a:lnTo>
                  <a:lnTo>
                    <a:pt x="1410958" y="1502691"/>
                  </a:lnTo>
                  <a:lnTo>
                    <a:pt x="1383392" y="1541509"/>
                  </a:lnTo>
                  <a:lnTo>
                    <a:pt x="1354696" y="1579621"/>
                  </a:lnTo>
                  <a:lnTo>
                    <a:pt x="1324879" y="1617000"/>
                  </a:lnTo>
                  <a:lnTo>
                    <a:pt x="1293949" y="1653620"/>
                  </a:lnTo>
                  <a:lnTo>
                    <a:pt x="1261915" y="1689454"/>
                  </a:lnTo>
                  <a:lnTo>
                    <a:pt x="1228785" y="1724476"/>
                  </a:lnTo>
                  <a:lnTo>
                    <a:pt x="1194569" y="1758658"/>
                  </a:lnTo>
                  <a:lnTo>
                    <a:pt x="1159275" y="1791974"/>
                  </a:lnTo>
                  <a:lnTo>
                    <a:pt x="1122911" y="1824398"/>
                  </a:lnTo>
                  <a:lnTo>
                    <a:pt x="1085487" y="1855903"/>
                  </a:lnTo>
                  <a:lnTo>
                    <a:pt x="1047011" y="1886462"/>
                  </a:lnTo>
                  <a:lnTo>
                    <a:pt x="1007490" y="1916049"/>
                  </a:lnTo>
                  <a:lnTo>
                    <a:pt x="0" y="529590"/>
                  </a:lnTo>
                  <a:lnTo>
                    <a:pt x="1630045" y="0"/>
                  </a:lnTo>
                  <a:close/>
                </a:path>
              </a:pathLst>
            </a:custGeom>
            <a:ln w="9144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4698" y="3677919"/>
              <a:ext cx="2014855" cy="1713864"/>
            </a:xfrm>
            <a:custGeom>
              <a:avLst/>
              <a:gdLst/>
              <a:ahLst/>
              <a:cxnLst/>
              <a:rect l="l" t="t" r="r" b="b"/>
              <a:pathLst>
                <a:path w="2014854" h="1713864">
                  <a:moveTo>
                    <a:pt x="1007363" y="0"/>
                  </a:moveTo>
                  <a:lnTo>
                    <a:pt x="0" y="1386458"/>
                  </a:lnTo>
                  <a:lnTo>
                    <a:pt x="40357" y="1414912"/>
                  </a:lnTo>
                  <a:lnTo>
                    <a:pt x="81317" y="1442072"/>
                  </a:lnTo>
                  <a:lnTo>
                    <a:pt x="122852" y="1467938"/>
                  </a:lnTo>
                  <a:lnTo>
                    <a:pt x="164932" y="1492512"/>
                  </a:lnTo>
                  <a:lnTo>
                    <a:pt x="207531" y="1515792"/>
                  </a:lnTo>
                  <a:lnTo>
                    <a:pt x="250620" y="1537778"/>
                  </a:lnTo>
                  <a:lnTo>
                    <a:pt x="294172" y="1558471"/>
                  </a:lnTo>
                  <a:lnTo>
                    <a:pt x="338157" y="1577871"/>
                  </a:lnTo>
                  <a:lnTo>
                    <a:pt x="382549" y="1595978"/>
                  </a:lnTo>
                  <a:lnTo>
                    <a:pt x="427319" y="1612791"/>
                  </a:lnTo>
                  <a:lnTo>
                    <a:pt x="472439" y="1628311"/>
                  </a:lnTo>
                  <a:lnTo>
                    <a:pt x="517881" y="1642538"/>
                  </a:lnTo>
                  <a:lnTo>
                    <a:pt x="563617" y="1655471"/>
                  </a:lnTo>
                  <a:lnTo>
                    <a:pt x="609620" y="1667111"/>
                  </a:lnTo>
                  <a:lnTo>
                    <a:pt x="655860" y="1677458"/>
                  </a:lnTo>
                  <a:lnTo>
                    <a:pt x="702311" y="1686511"/>
                  </a:lnTo>
                  <a:lnTo>
                    <a:pt x="748944" y="1694271"/>
                  </a:lnTo>
                  <a:lnTo>
                    <a:pt x="795731" y="1700738"/>
                  </a:lnTo>
                  <a:lnTo>
                    <a:pt x="842644" y="1705911"/>
                  </a:lnTo>
                  <a:lnTo>
                    <a:pt x="889655" y="1709791"/>
                  </a:lnTo>
                  <a:lnTo>
                    <a:pt x="936736" y="1712378"/>
                  </a:lnTo>
                  <a:lnTo>
                    <a:pt x="983859" y="1713671"/>
                  </a:lnTo>
                  <a:lnTo>
                    <a:pt x="1030995" y="1713671"/>
                  </a:lnTo>
                  <a:lnTo>
                    <a:pt x="1078118" y="1712378"/>
                  </a:lnTo>
                  <a:lnTo>
                    <a:pt x="1125199" y="1709791"/>
                  </a:lnTo>
                  <a:lnTo>
                    <a:pt x="1172210" y="1705911"/>
                  </a:lnTo>
                  <a:lnTo>
                    <a:pt x="1219123" y="1700738"/>
                  </a:lnTo>
                  <a:lnTo>
                    <a:pt x="1265910" y="1694271"/>
                  </a:lnTo>
                  <a:lnTo>
                    <a:pt x="1312543" y="1686511"/>
                  </a:lnTo>
                  <a:lnTo>
                    <a:pt x="1358994" y="1677458"/>
                  </a:lnTo>
                  <a:lnTo>
                    <a:pt x="1405234" y="1667111"/>
                  </a:lnTo>
                  <a:lnTo>
                    <a:pt x="1451237" y="1655471"/>
                  </a:lnTo>
                  <a:lnTo>
                    <a:pt x="1496973" y="1642538"/>
                  </a:lnTo>
                  <a:lnTo>
                    <a:pt x="1542415" y="1628311"/>
                  </a:lnTo>
                  <a:lnTo>
                    <a:pt x="1587535" y="1612791"/>
                  </a:lnTo>
                  <a:lnTo>
                    <a:pt x="1632305" y="1595978"/>
                  </a:lnTo>
                  <a:lnTo>
                    <a:pt x="1676697" y="1577871"/>
                  </a:lnTo>
                  <a:lnTo>
                    <a:pt x="1720682" y="1558471"/>
                  </a:lnTo>
                  <a:lnTo>
                    <a:pt x="1764234" y="1537778"/>
                  </a:lnTo>
                  <a:lnTo>
                    <a:pt x="1807323" y="1515792"/>
                  </a:lnTo>
                  <a:lnTo>
                    <a:pt x="1849922" y="1492512"/>
                  </a:lnTo>
                  <a:lnTo>
                    <a:pt x="1892002" y="1467938"/>
                  </a:lnTo>
                  <a:lnTo>
                    <a:pt x="1933537" y="1442072"/>
                  </a:lnTo>
                  <a:lnTo>
                    <a:pt x="1974497" y="1414912"/>
                  </a:lnTo>
                  <a:lnTo>
                    <a:pt x="2014854" y="1386458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4698" y="3677919"/>
              <a:ext cx="2014855" cy="1713864"/>
            </a:xfrm>
            <a:custGeom>
              <a:avLst/>
              <a:gdLst/>
              <a:ahLst/>
              <a:cxnLst/>
              <a:rect l="l" t="t" r="r" b="b"/>
              <a:pathLst>
                <a:path w="2014854" h="1713864">
                  <a:moveTo>
                    <a:pt x="2014854" y="1386458"/>
                  </a:moveTo>
                  <a:lnTo>
                    <a:pt x="1974497" y="1414912"/>
                  </a:lnTo>
                  <a:lnTo>
                    <a:pt x="1933537" y="1442072"/>
                  </a:lnTo>
                  <a:lnTo>
                    <a:pt x="1892002" y="1467938"/>
                  </a:lnTo>
                  <a:lnTo>
                    <a:pt x="1849922" y="1492512"/>
                  </a:lnTo>
                  <a:lnTo>
                    <a:pt x="1807323" y="1515792"/>
                  </a:lnTo>
                  <a:lnTo>
                    <a:pt x="1764234" y="1537778"/>
                  </a:lnTo>
                  <a:lnTo>
                    <a:pt x="1720682" y="1558471"/>
                  </a:lnTo>
                  <a:lnTo>
                    <a:pt x="1676697" y="1577871"/>
                  </a:lnTo>
                  <a:lnTo>
                    <a:pt x="1632305" y="1595978"/>
                  </a:lnTo>
                  <a:lnTo>
                    <a:pt x="1587535" y="1612791"/>
                  </a:lnTo>
                  <a:lnTo>
                    <a:pt x="1542415" y="1628311"/>
                  </a:lnTo>
                  <a:lnTo>
                    <a:pt x="1496973" y="1642538"/>
                  </a:lnTo>
                  <a:lnTo>
                    <a:pt x="1451237" y="1655471"/>
                  </a:lnTo>
                  <a:lnTo>
                    <a:pt x="1405234" y="1667111"/>
                  </a:lnTo>
                  <a:lnTo>
                    <a:pt x="1358994" y="1677458"/>
                  </a:lnTo>
                  <a:lnTo>
                    <a:pt x="1312543" y="1686511"/>
                  </a:lnTo>
                  <a:lnTo>
                    <a:pt x="1265910" y="1694271"/>
                  </a:lnTo>
                  <a:lnTo>
                    <a:pt x="1219123" y="1700738"/>
                  </a:lnTo>
                  <a:lnTo>
                    <a:pt x="1172210" y="1705911"/>
                  </a:lnTo>
                  <a:lnTo>
                    <a:pt x="1125199" y="1709791"/>
                  </a:lnTo>
                  <a:lnTo>
                    <a:pt x="1078118" y="1712378"/>
                  </a:lnTo>
                  <a:lnTo>
                    <a:pt x="1030995" y="1713671"/>
                  </a:lnTo>
                  <a:lnTo>
                    <a:pt x="983859" y="1713671"/>
                  </a:lnTo>
                  <a:lnTo>
                    <a:pt x="936736" y="1712378"/>
                  </a:lnTo>
                  <a:lnTo>
                    <a:pt x="889655" y="1709791"/>
                  </a:lnTo>
                  <a:lnTo>
                    <a:pt x="842644" y="1705911"/>
                  </a:lnTo>
                  <a:lnTo>
                    <a:pt x="795731" y="1700738"/>
                  </a:lnTo>
                  <a:lnTo>
                    <a:pt x="748944" y="1694271"/>
                  </a:lnTo>
                  <a:lnTo>
                    <a:pt x="702311" y="1686511"/>
                  </a:lnTo>
                  <a:lnTo>
                    <a:pt x="655860" y="1677458"/>
                  </a:lnTo>
                  <a:lnTo>
                    <a:pt x="609620" y="1667111"/>
                  </a:lnTo>
                  <a:lnTo>
                    <a:pt x="563617" y="1655471"/>
                  </a:lnTo>
                  <a:lnTo>
                    <a:pt x="517881" y="1642538"/>
                  </a:lnTo>
                  <a:lnTo>
                    <a:pt x="472439" y="1628311"/>
                  </a:lnTo>
                  <a:lnTo>
                    <a:pt x="427319" y="1612791"/>
                  </a:lnTo>
                  <a:lnTo>
                    <a:pt x="382549" y="1595978"/>
                  </a:lnTo>
                  <a:lnTo>
                    <a:pt x="338157" y="1577871"/>
                  </a:lnTo>
                  <a:lnTo>
                    <a:pt x="294172" y="1558471"/>
                  </a:lnTo>
                  <a:lnTo>
                    <a:pt x="250620" y="1537778"/>
                  </a:lnTo>
                  <a:lnTo>
                    <a:pt x="207531" y="1515792"/>
                  </a:lnTo>
                  <a:lnTo>
                    <a:pt x="164932" y="1492512"/>
                  </a:lnTo>
                  <a:lnTo>
                    <a:pt x="122852" y="1467938"/>
                  </a:lnTo>
                  <a:lnTo>
                    <a:pt x="81317" y="1442072"/>
                  </a:lnTo>
                  <a:lnTo>
                    <a:pt x="40357" y="1414912"/>
                  </a:lnTo>
                  <a:lnTo>
                    <a:pt x="0" y="1386458"/>
                  </a:lnTo>
                  <a:lnTo>
                    <a:pt x="1007363" y="0"/>
                  </a:lnTo>
                  <a:lnTo>
                    <a:pt x="2014854" y="1386458"/>
                  </a:lnTo>
                  <a:close/>
                </a:path>
              </a:pathLst>
            </a:custGeom>
            <a:ln w="9144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8141" y="3148329"/>
              <a:ext cx="1714500" cy="1916430"/>
            </a:xfrm>
            <a:custGeom>
              <a:avLst/>
              <a:gdLst/>
              <a:ahLst/>
              <a:cxnLst/>
              <a:rect l="l" t="t" r="r" b="b"/>
              <a:pathLst>
                <a:path w="1714500" h="1916429">
                  <a:moveTo>
                    <a:pt x="84002" y="0"/>
                  </a:moveTo>
                  <a:lnTo>
                    <a:pt x="69414" y="47170"/>
                  </a:lnTo>
                  <a:lnTo>
                    <a:pt x="56242" y="94513"/>
                  </a:lnTo>
                  <a:lnTo>
                    <a:pt x="44478" y="142003"/>
                  </a:lnTo>
                  <a:lnTo>
                    <a:pt x="34113" y="189612"/>
                  </a:lnTo>
                  <a:lnTo>
                    <a:pt x="25138" y="237315"/>
                  </a:lnTo>
                  <a:lnTo>
                    <a:pt x="17545" y="285085"/>
                  </a:lnTo>
                  <a:lnTo>
                    <a:pt x="11325" y="332895"/>
                  </a:lnTo>
                  <a:lnTo>
                    <a:pt x="6469" y="380717"/>
                  </a:lnTo>
                  <a:lnTo>
                    <a:pt x="2968" y="428527"/>
                  </a:lnTo>
                  <a:lnTo>
                    <a:pt x="815" y="476297"/>
                  </a:lnTo>
                  <a:lnTo>
                    <a:pt x="0" y="524000"/>
                  </a:lnTo>
                  <a:lnTo>
                    <a:pt x="514" y="571609"/>
                  </a:lnTo>
                  <a:lnTo>
                    <a:pt x="2349" y="619099"/>
                  </a:lnTo>
                  <a:lnTo>
                    <a:pt x="5496" y="666442"/>
                  </a:lnTo>
                  <a:lnTo>
                    <a:pt x="9947" y="713612"/>
                  </a:lnTo>
                  <a:lnTo>
                    <a:pt x="15693" y="760583"/>
                  </a:lnTo>
                  <a:lnTo>
                    <a:pt x="22725" y="807327"/>
                  </a:lnTo>
                  <a:lnTo>
                    <a:pt x="31034" y="853817"/>
                  </a:lnTo>
                  <a:lnTo>
                    <a:pt x="40612" y="900028"/>
                  </a:lnTo>
                  <a:lnTo>
                    <a:pt x="51451" y="945933"/>
                  </a:lnTo>
                  <a:lnTo>
                    <a:pt x="63540" y="991505"/>
                  </a:lnTo>
                  <a:lnTo>
                    <a:pt x="76873" y="1036717"/>
                  </a:lnTo>
                  <a:lnTo>
                    <a:pt x="91439" y="1081542"/>
                  </a:lnTo>
                  <a:lnTo>
                    <a:pt x="107231" y="1125955"/>
                  </a:lnTo>
                  <a:lnTo>
                    <a:pt x="124240" y="1169928"/>
                  </a:lnTo>
                  <a:lnTo>
                    <a:pt x="142457" y="1213435"/>
                  </a:lnTo>
                  <a:lnTo>
                    <a:pt x="161873" y="1256449"/>
                  </a:lnTo>
                  <a:lnTo>
                    <a:pt x="182479" y="1298944"/>
                  </a:lnTo>
                  <a:lnTo>
                    <a:pt x="204268" y="1340892"/>
                  </a:lnTo>
                  <a:lnTo>
                    <a:pt x="227230" y="1382267"/>
                  </a:lnTo>
                  <a:lnTo>
                    <a:pt x="251357" y="1423044"/>
                  </a:lnTo>
                  <a:lnTo>
                    <a:pt x="276639" y="1463194"/>
                  </a:lnTo>
                  <a:lnTo>
                    <a:pt x="303069" y="1502691"/>
                  </a:lnTo>
                  <a:lnTo>
                    <a:pt x="330638" y="1541509"/>
                  </a:lnTo>
                  <a:lnTo>
                    <a:pt x="359336" y="1579621"/>
                  </a:lnTo>
                  <a:lnTo>
                    <a:pt x="389156" y="1617000"/>
                  </a:lnTo>
                  <a:lnTo>
                    <a:pt x="420088" y="1653620"/>
                  </a:lnTo>
                  <a:lnTo>
                    <a:pt x="452124" y="1689454"/>
                  </a:lnTo>
                  <a:lnTo>
                    <a:pt x="485256" y="1724476"/>
                  </a:lnTo>
                  <a:lnTo>
                    <a:pt x="519473" y="1758658"/>
                  </a:lnTo>
                  <a:lnTo>
                    <a:pt x="554769" y="1791974"/>
                  </a:lnTo>
                  <a:lnTo>
                    <a:pt x="591134" y="1824398"/>
                  </a:lnTo>
                  <a:lnTo>
                    <a:pt x="628559" y="1855903"/>
                  </a:lnTo>
                  <a:lnTo>
                    <a:pt x="667036" y="1886462"/>
                  </a:lnTo>
                  <a:lnTo>
                    <a:pt x="706556" y="1916049"/>
                  </a:lnTo>
                  <a:lnTo>
                    <a:pt x="1713920" y="529590"/>
                  </a:lnTo>
                  <a:lnTo>
                    <a:pt x="84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8141" y="3148329"/>
              <a:ext cx="1714500" cy="1916430"/>
            </a:xfrm>
            <a:custGeom>
              <a:avLst/>
              <a:gdLst/>
              <a:ahLst/>
              <a:cxnLst/>
              <a:rect l="l" t="t" r="r" b="b"/>
              <a:pathLst>
                <a:path w="1714500" h="1916429">
                  <a:moveTo>
                    <a:pt x="706556" y="1916049"/>
                  </a:moveTo>
                  <a:lnTo>
                    <a:pt x="667036" y="1886462"/>
                  </a:lnTo>
                  <a:lnTo>
                    <a:pt x="628559" y="1855903"/>
                  </a:lnTo>
                  <a:lnTo>
                    <a:pt x="591134" y="1824398"/>
                  </a:lnTo>
                  <a:lnTo>
                    <a:pt x="554769" y="1791974"/>
                  </a:lnTo>
                  <a:lnTo>
                    <a:pt x="519473" y="1758658"/>
                  </a:lnTo>
                  <a:lnTo>
                    <a:pt x="485256" y="1724476"/>
                  </a:lnTo>
                  <a:lnTo>
                    <a:pt x="452124" y="1689454"/>
                  </a:lnTo>
                  <a:lnTo>
                    <a:pt x="420088" y="1653620"/>
                  </a:lnTo>
                  <a:lnTo>
                    <a:pt x="389156" y="1617000"/>
                  </a:lnTo>
                  <a:lnTo>
                    <a:pt x="359336" y="1579621"/>
                  </a:lnTo>
                  <a:lnTo>
                    <a:pt x="330638" y="1541509"/>
                  </a:lnTo>
                  <a:lnTo>
                    <a:pt x="303069" y="1502691"/>
                  </a:lnTo>
                  <a:lnTo>
                    <a:pt x="276639" y="1463194"/>
                  </a:lnTo>
                  <a:lnTo>
                    <a:pt x="251357" y="1423044"/>
                  </a:lnTo>
                  <a:lnTo>
                    <a:pt x="227230" y="1382267"/>
                  </a:lnTo>
                  <a:lnTo>
                    <a:pt x="204268" y="1340892"/>
                  </a:lnTo>
                  <a:lnTo>
                    <a:pt x="182479" y="1298944"/>
                  </a:lnTo>
                  <a:lnTo>
                    <a:pt x="161873" y="1256449"/>
                  </a:lnTo>
                  <a:lnTo>
                    <a:pt x="142457" y="1213435"/>
                  </a:lnTo>
                  <a:lnTo>
                    <a:pt x="124240" y="1169928"/>
                  </a:lnTo>
                  <a:lnTo>
                    <a:pt x="107231" y="1125955"/>
                  </a:lnTo>
                  <a:lnTo>
                    <a:pt x="91439" y="1081542"/>
                  </a:lnTo>
                  <a:lnTo>
                    <a:pt x="76873" y="1036717"/>
                  </a:lnTo>
                  <a:lnTo>
                    <a:pt x="63540" y="991505"/>
                  </a:lnTo>
                  <a:lnTo>
                    <a:pt x="51451" y="945933"/>
                  </a:lnTo>
                  <a:lnTo>
                    <a:pt x="40612" y="900028"/>
                  </a:lnTo>
                  <a:lnTo>
                    <a:pt x="31034" y="853817"/>
                  </a:lnTo>
                  <a:lnTo>
                    <a:pt x="22725" y="807327"/>
                  </a:lnTo>
                  <a:lnTo>
                    <a:pt x="15693" y="760583"/>
                  </a:lnTo>
                  <a:lnTo>
                    <a:pt x="9947" y="713612"/>
                  </a:lnTo>
                  <a:lnTo>
                    <a:pt x="5496" y="666442"/>
                  </a:lnTo>
                  <a:lnTo>
                    <a:pt x="2349" y="619099"/>
                  </a:lnTo>
                  <a:lnTo>
                    <a:pt x="514" y="571609"/>
                  </a:lnTo>
                  <a:lnTo>
                    <a:pt x="0" y="524000"/>
                  </a:lnTo>
                  <a:lnTo>
                    <a:pt x="815" y="476297"/>
                  </a:lnTo>
                  <a:lnTo>
                    <a:pt x="2968" y="428527"/>
                  </a:lnTo>
                  <a:lnTo>
                    <a:pt x="6469" y="380717"/>
                  </a:lnTo>
                  <a:lnTo>
                    <a:pt x="11325" y="332895"/>
                  </a:lnTo>
                  <a:lnTo>
                    <a:pt x="17545" y="285085"/>
                  </a:lnTo>
                  <a:lnTo>
                    <a:pt x="25138" y="237315"/>
                  </a:lnTo>
                  <a:lnTo>
                    <a:pt x="34113" y="189612"/>
                  </a:lnTo>
                  <a:lnTo>
                    <a:pt x="44478" y="142003"/>
                  </a:lnTo>
                  <a:lnTo>
                    <a:pt x="56242" y="94513"/>
                  </a:lnTo>
                  <a:lnTo>
                    <a:pt x="69414" y="47170"/>
                  </a:lnTo>
                  <a:lnTo>
                    <a:pt x="84002" y="0"/>
                  </a:lnTo>
                  <a:lnTo>
                    <a:pt x="1713920" y="529590"/>
                  </a:lnTo>
                  <a:lnTo>
                    <a:pt x="706556" y="1916049"/>
                  </a:lnTo>
                  <a:close/>
                </a:path>
              </a:pathLst>
            </a:custGeom>
            <a:ln w="9144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22144" y="1964054"/>
              <a:ext cx="1630045" cy="1713864"/>
            </a:xfrm>
            <a:custGeom>
              <a:avLst/>
              <a:gdLst/>
              <a:ahLst/>
              <a:cxnLst/>
              <a:rect l="l" t="t" r="r" b="b"/>
              <a:pathLst>
                <a:path w="1630045" h="1713864">
                  <a:moveTo>
                    <a:pt x="1629918" y="0"/>
                  </a:moveTo>
                  <a:lnTo>
                    <a:pt x="1580550" y="705"/>
                  </a:lnTo>
                  <a:lnTo>
                    <a:pt x="1531456" y="2811"/>
                  </a:lnTo>
                  <a:lnTo>
                    <a:pt x="1482657" y="6301"/>
                  </a:lnTo>
                  <a:lnTo>
                    <a:pt x="1434176" y="11158"/>
                  </a:lnTo>
                  <a:lnTo>
                    <a:pt x="1386037" y="17366"/>
                  </a:lnTo>
                  <a:lnTo>
                    <a:pt x="1338260" y="24908"/>
                  </a:lnTo>
                  <a:lnTo>
                    <a:pt x="1290870" y="33768"/>
                  </a:lnTo>
                  <a:lnTo>
                    <a:pt x="1243889" y="43930"/>
                  </a:lnTo>
                  <a:lnTo>
                    <a:pt x="1197339" y="55377"/>
                  </a:lnTo>
                  <a:lnTo>
                    <a:pt x="1151244" y="68092"/>
                  </a:lnTo>
                  <a:lnTo>
                    <a:pt x="1105625" y="82059"/>
                  </a:lnTo>
                  <a:lnTo>
                    <a:pt x="1060505" y="97262"/>
                  </a:lnTo>
                  <a:lnTo>
                    <a:pt x="1015908" y="113683"/>
                  </a:lnTo>
                  <a:lnTo>
                    <a:pt x="971855" y="131308"/>
                  </a:lnTo>
                  <a:lnTo>
                    <a:pt x="928370" y="150118"/>
                  </a:lnTo>
                  <a:lnTo>
                    <a:pt x="885474" y="170098"/>
                  </a:lnTo>
                  <a:lnTo>
                    <a:pt x="843192" y="191232"/>
                  </a:lnTo>
                  <a:lnTo>
                    <a:pt x="801544" y="213502"/>
                  </a:lnTo>
                  <a:lnTo>
                    <a:pt x="760555" y="236892"/>
                  </a:lnTo>
                  <a:lnTo>
                    <a:pt x="720246" y="261386"/>
                  </a:lnTo>
                  <a:lnTo>
                    <a:pt x="680641" y="286967"/>
                  </a:lnTo>
                  <a:lnTo>
                    <a:pt x="641762" y="313620"/>
                  </a:lnTo>
                  <a:lnTo>
                    <a:pt x="603631" y="341326"/>
                  </a:lnTo>
                  <a:lnTo>
                    <a:pt x="566271" y="370070"/>
                  </a:lnTo>
                  <a:lnTo>
                    <a:pt x="529706" y="399836"/>
                  </a:lnTo>
                  <a:lnTo>
                    <a:pt x="493956" y="430607"/>
                  </a:lnTo>
                  <a:lnTo>
                    <a:pt x="459047" y="462366"/>
                  </a:lnTo>
                  <a:lnTo>
                    <a:pt x="424999" y="495097"/>
                  </a:lnTo>
                  <a:lnTo>
                    <a:pt x="391835" y="528784"/>
                  </a:lnTo>
                  <a:lnTo>
                    <a:pt x="359579" y="563409"/>
                  </a:lnTo>
                  <a:lnTo>
                    <a:pt x="328252" y="598957"/>
                  </a:lnTo>
                  <a:lnTo>
                    <a:pt x="297878" y="635412"/>
                  </a:lnTo>
                  <a:lnTo>
                    <a:pt x="268480" y="672755"/>
                  </a:lnTo>
                  <a:lnTo>
                    <a:pt x="240078" y="710972"/>
                  </a:lnTo>
                  <a:lnTo>
                    <a:pt x="212698" y="750046"/>
                  </a:lnTo>
                  <a:lnTo>
                    <a:pt x="186360" y="789960"/>
                  </a:lnTo>
                  <a:lnTo>
                    <a:pt x="161089" y="830697"/>
                  </a:lnTo>
                  <a:lnTo>
                    <a:pt x="136905" y="872242"/>
                  </a:lnTo>
                  <a:lnTo>
                    <a:pt x="113833" y="914578"/>
                  </a:lnTo>
                  <a:lnTo>
                    <a:pt x="91894" y="957688"/>
                  </a:lnTo>
                  <a:lnTo>
                    <a:pt x="71112" y="1001555"/>
                  </a:lnTo>
                  <a:lnTo>
                    <a:pt x="51509" y="1046164"/>
                  </a:lnTo>
                  <a:lnTo>
                    <a:pt x="33107" y="1091498"/>
                  </a:lnTo>
                  <a:lnTo>
                    <a:pt x="15930" y="1137540"/>
                  </a:lnTo>
                  <a:lnTo>
                    <a:pt x="0" y="1184275"/>
                  </a:lnTo>
                  <a:lnTo>
                    <a:pt x="1629918" y="1713865"/>
                  </a:lnTo>
                  <a:lnTo>
                    <a:pt x="1629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22144" y="1964054"/>
              <a:ext cx="1630045" cy="1713864"/>
            </a:xfrm>
            <a:custGeom>
              <a:avLst/>
              <a:gdLst/>
              <a:ahLst/>
              <a:cxnLst/>
              <a:rect l="l" t="t" r="r" b="b"/>
              <a:pathLst>
                <a:path w="1630045" h="1713864">
                  <a:moveTo>
                    <a:pt x="0" y="1184275"/>
                  </a:moveTo>
                  <a:lnTo>
                    <a:pt x="15930" y="1137540"/>
                  </a:lnTo>
                  <a:lnTo>
                    <a:pt x="33107" y="1091498"/>
                  </a:lnTo>
                  <a:lnTo>
                    <a:pt x="51509" y="1046164"/>
                  </a:lnTo>
                  <a:lnTo>
                    <a:pt x="71112" y="1001555"/>
                  </a:lnTo>
                  <a:lnTo>
                    <a:pt x="91894" y="957688"/>
                  </a:lnTo>
                  <a:lnTo>
                    <a:pt x="113833" y="914578"/>
                  </a:lnTo>
                  <a:lnTo>
                    <a:pt x="136905" y="872242"/>
                  </a:lnTo>
                  <a:lnTo>
                    <a:pt x="161089" y="830697"/>
                  </a:lnTo>
                  <a:lnTo>
                    <a:pt x="186360" y="789960"/>
                  </a:lnTo>
                  <a:lnTo>
                    <a:pt x="212698" y="750046"/>
                  </a:lnTo>
                  <a:lnTo>
                    <a:pt x="240078" y="710972"/>
                  </a:lnTo>
                  <a:lnTo>
                    <a:pt x="268480" y="672755"/>
                  </a:lnTo>
                  <a:lnTo>
                    <a:pt x="297878" y="635412"/>
                  </a:lnTo>
                  <a:lnTo>
                    <a:pt x="328252" y="598957"/>
                  </a:lnTo>
                  <a:lnTo>
                    <a:pt x="359579" y="563409"/>
                  </a:lnTo>
                  <a:lnTo>
                    <a:pt x="391835" y="528784"/>
                  </a:lnTo>
                  <a:lnTo>
                    <a:pt x="424999" y="495097"/>
                  </a:lnTo>
                  <a:lnTo>
                    <a:pt x="459047" y="462366"/>
                  </a:lnTo>
                  <a:lnTo>
                    <a:pt x="493956" y="430607"/>
                  </a:lnTo>
                  <a:lnTo>
                    <a:pt x="529706" y="399836"/>
                  </a:lnTo>
                  <a:lnTo>
                    <a:pt x="566271" y="370070"/>
                  </a:lnTo>
                  <a:lnTo>
                    <a:pt x="603631" y="341326"/>
                  </a:lnTo>
                  <a:lnTo>
                    <a:pt x="641762" y="313620"/>
                  </a:lnTo>
                  <a:lnTo>
                    <a:pt x="680641" y="286967"/>
                  </a:lnTo>
                  <a:lnTo>
                    <a:pt x="720246" y="261386"/>
                  </a:lnTo>
                  <a:lnTo>
                    <a:pt x="760555" y="236892"/>
                  </a:lnTo>
                  <a:lnTo>
                    <a:pt x="801544" y="213502"/>
                  </a:lnTo>
                  <a:lnTo>
                    <a:pt x="843192" y="191232"/>
                  </a:lnTo>
                  <a:lnTo>
                    <a:pt x="885474" y="170098"/>
                  </a:lnTo>
                  <a:lnTo>
                    <a:pt x="928370" y="150118"/>
                  </a:lnTo>
                  <a:lnTo>
                    <a:pt x="971855" y="131308"/>
                  </a:lnTo>
                  <a:lnTo>
                    <a:pt x="1015908" y="113683"/>
                  </a:lnTo>
                  <a:lnTo>
                    <a:pt x="1060505" y="97262"/>
                  </a:lnTo>
                  <a:lnTo>
                    <a:pt x="1105625" y="82059"/>
                  </a:lnTo>
                  <a:lnTo>
                    <a:pt x="1151244" y="68092"/>
                  </a:lnTo>
                  <a:lnTo>
                    <a:pt x="1197339" y="55377"/>
                  </a:lnTo>
                  <a:lnTo>
                    <a:pt x="1243889" y="43930"/>
                  </a:lnTo>
                  <a:lnTo>
                    <a:pt x="1290870" y="33768"/>
                  </a:lnTo>
                  <a:lnTo>
                    <a:pt x="1338260" y="24908"/>
                  </a:lnTo>
                  <a:lnTo>
                    <a:pt x="1386037" y="17366"/>
                  </a:lnTo>
                  <a:lnTo>
                    <a:pt x="1434176" y="11158"/>
                  </a:lnTo>
                  <a:lnTo>
                    <a:pt x="1482657" y="6301"/>
                  </a:lnTo>
                  <a:lnTo>
                    <a:pt x="1531456" y="2811"/>
                  </a:lnTo>
                  <a:lnTo>
                    <a:pt x="1580550" y="705"/>
                  </a:lnTo>
                  <a:lnTo>
                    <a:pt x="1629918" y="0"/>
                  </a:lnTo>
                  <a:lnTo>
                    <a:pt x="1629918" y="1713865"/>
                  </a:lnTo>
                  <a:lnTo>
                    <a:pt x="0" y="1184275"/>
                  </a:lnTo>
                  <a:close/>
                </a:path>
              </a:pathLst>
            </a:custGeom>
            <a:ln w="9144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73904" y="3728973"/>
            <a:ext cx="1000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Ve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ocity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76140" y="2619501"/>
            <a:ext cx="924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404040"/>
                </a:solidFill>
                <a:latin typeface="Arial"/>
                <a:cs typeface="Arial"/>
              </a:rPr>
              <a:t>Volume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09061" y="2654554"/>
            <a:ext cx="873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Var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ety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39745" y="3800983"/>
            <a:ext cx="1016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Veracity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14750" y="4692522"/>
            <a:ext cx="703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Va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ue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199135"/>
            <a:ext cx="29914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V</a:t>
            </a:r>
            <a:r>
              <a:rPr spc="-5" dirty="0"/>
              <a:t>olume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403096"/>
            <a:ext cx="670242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Refers to the vast amounts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data generated  every second. </a:t>
            </a:r>
            <a:r>
              <a:rPr sz="2400" spc="-2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are not talking </a:t>
            </a:r>
            <a:r>
              <a:rPr sz="2400" spc="-35" dirty="0">
                <a:latin typeface="Arial"/>
                <a:cs typeface="Arial"/>
              </a:rPr>
              <a:t>Terabytes </a:t>
            </a:r>
            <a:r>
              <a:rPr sz="2400" spc="-5" dirty="0">
                <a:latin typeface="Arial"/>
                <a:cs typeface="Arial"/>
              </a:rPr>
              <a:t>but  </a:t>
            </a:r>
            <a:r>
              <a:rPr sz="2400" dirty="0">
                <a:latin typeface="Arial"/>
                <a:cs typeface="Arial"/>
              </a:rPr>
              <a:t>Zettabytes </a:t>
            </a:r>
            <a:r>
              <a:rPr sz="2400" spc="-5" dirty="0">
                <a:latin typeface="Arial"/>
                <a:cs typeface="Arial"/>
              </a:rPr>
              <a:t>or Brontobytes.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take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data  generated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world between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beginning </a:t>
            </a:r>
            <a:r>
              <a:rPr sz="2400" dirty="0">
                <a:latin typeface="Arial"/>
                <a:cs typeface="Arial"/>
              </a:rPr>
              <a:t>of  time </a:t>
            </a:r>
            <a:r>
              <a:rPr sz="2400" spc="-5" dirty="0">
                <a:latin typeface="Arial"/>
                <a:cs typeface="Arial"/>
              </a:rPr>
              <a:t>and 2008, the same amount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data will  soon be generated every minute. This </a:t>
            </a:r>
            <a:r>
              <a:rPr sz="2400" dirty="0">
                <a:latin typeface="Arial"/>
                <a:cs typeface="Arial"/>
              </a:rPr>
              <a:t>makes  most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sets too </a:t>
            </a:r>
            <a:r>
              <a:rPr sz="2400" spc="-5" dirty="0">
                <a:latin typeface="Arial"/>
                <a:cs typeface="Arial"/>
              </a:rPr>
              <a:t>large </a:t>
            </a:r>
            <a:r>
              <a:rPr sz="2400" dirty="0">
                <a:latin typeface="Arial"/>
                <a:cs typeface="Arial"/>
              </a:rPr>
              <a:t>to store </a:t>
            </a:r>
            <a:r>
              <a:rPr sz="2400" spc="-5" dirty="0">
                <a:latin typeface="Arial"/>
                <a:cs typeface="Arial"/>
              </a:rPr>
              <a:t>and analyse  using traditional database </a:t>
            </a:r>
            <a:r>
              <a:rPr sz="2400" spc="-20" dirty="0">
                <a:latin typeface="Arial"/>
                <a:cs typeface="Arial"/>
              </a:rPr>
              <a:t>technology. </a:t>
            </a:r>
            <a:r>
              <a:rPr sz="2400" spc="-5" dirty="0">
                <a:latin typeface="Arial"/>
                <a:cs typeface="Arial"/>
              </a:rPr>
              <a:t>New big  data tools use distributed </a:t>
            </a:r>
            <a:r>
              <a:rPr sz="2400" dirty="0">
                <a:latin typeface="Arial"/>
                <a:cs typeface="Arial"/>
              </a:rPr>
              <a:t>systems </a:t>
            </a: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 store and analyse data across databases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are  dotted around anywhere </a:t>
            </a:r>
            <a:r>
              <a:rPr sz="2400" dirty="0">
                <a:latin typeface="Arial"/>
                <a:cs typeface="Arial"/>
              </a:rPr>
              <a:t>in 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world.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199135"/>
            <a:ext cx="27755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V</a:t>
            </a:r>
            <a:r>
              <a:rPr spc="-5" dirty="0"/>
              <a:t>ariety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403096"/>
            <a:ext cx="664845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Refers to the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dirty="0">
                <a:latin typeface="Arial"/>
                <a:cs typeface="Arial"/>
              </a:rPr>
              <a:t>types of </a:t>
            </a:r>
            <a:r>
              <a:rPr sz="2400" spc="-5" dirty="0">
                <a:latin typeface="Arial"/>
                <a:cs typeface="Arial"/>
              </a:rPr>
              <a:t>data we can now  use. In the past we only focused on </a:t>
            </a:r>
            <a:r>
              <a:rPr sz="2400" dirty="0">
                <a:latin typeface="Arial"/>
                <a:cs typeface="Arial"/>
              </a:rPr>
              <a:t>structured 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neatly </a:t>
            </a:r>
            <a:r>
              <a:rPr sz="2400" dirty="0">
                <a:latin typeface="Arial"/>
                <a:cs typeface="Arial"/>
              </a:rPr>
              <a:t>fitted </a:t>
            </a:r>
            <a:r>
              <a:rPr sz="2400" spc="-5" dirty="0">
                <a:latin typeface="Arial"/>
                <a:cs typeface="Arial"/>
              </a:rPr>
              <a:t>into tables or relational  databases, such as financial </a:t>
            </a:r>
            <a:r>
              <a:rPr sz="2400" dirty="0">
                <a:latin typeface="Arial"/>
                <a:cs typeface="Arial"/>
              </a:rPr>
              <a:t>data. In fact, </a:t>
            </a:r>
            <a:r>
              <a:rPr sz="2400" spc="-5" dirty="0">
                <a:latin typeface="Arial"/>
                <a:cs typeface="Arial"/>
              </a:rPr>
              <a:t>80% </a:t>
            </a:r>
            <a:r>
              <a:rPr sz="2400" dirty="0">
                <a:latin typeface="Arial"/>
                <a:cs typeface="Arial"/>
              </a:rPr>
              <a:t>of  the </a:t>
            </a:r>
            <a:r>
              <a:rPr sz="2400" spc="-15" dirty="0">
                <a:latin typeface="Arial"/>
                <a:cs typeface="Arial"/>
              </a:rPr>
              <a:t>world’s </a:t>
            </a:r>
            <a:r>
              <a:rPr sz="2400" spc="-5" dirty="0">
                <a:latin typeface="Arial"/>
                <a:cs typeface="Arial"/>
              </a:rPr>
              <a:t>data is unstructured (text, images,  video, voice, </a:t>
            </a:r>
            <a:r>
              <a:rPr sz="2400" dirty="0">
                <a:latin typeface="Arial"/>
                <a:cs typeface="Arial"/>
              </a:rPr>
              <a:t>etc.) With </a:t>
            </a:r>
            <a:r>
              <a:rPr sz="2400" spc="-5" dirty="0">
                <a:latin typeface="Arial"/>
                <a:cs typeface="Arial"/>
              </a:rPr>
              <a:t>big data technology we  </a:t>
            </a:r>
            <a:r>
              <a:rPr sz="2400" dirty="0">
                <a:latin typeface="Arial"/>
                <a:cs typeface="Arial"/>
              </a:rPr>
              <a:t>can now </a:t>
            </a:r>
            <a:r>
              <a:rPr sz="2400" spc="-5" dirty="0">
                <a:latin typeface="Arial"/>
                <a:cs typeface="Arial"/>
              </a:rPr>
              <a:t>analyse and bring together data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dirty="0">
                <a:latin typeface="Arial"/>
                <a:cs typeface="Arial"/>
              </a:rPr>
              <a:t>types </a:t>
            </a:r>
            <a:r>
              <a:rPr sz="2400" spc="-5" dirty="0">
                <a:latin typeface="Arial"/>
                <a:cs typeface="Arial"/>
              </a:rPr>
              <a:t>such as </a:t>
            </a:r>
            <a:r>
              <a:rPr sz="2400" dirty="0">
                <a:latin typeface="Arial"/>
                <a:cs typeface="Arial"/>
              </a:rPr>
              <a:t>messages, </a:t>
            </a:r>
            <a:r>
              <a:rPr sz="2400" spc="-5" dirty="0">
                <a:latin typeface="Arial"/>
                <a:cs typeface="Arial"/>
              </a:rPr>
              <a:t>social media  conversations, photos, sensor </a:t>
            </a:r>
            <a:r>
              <a:rPr sz="2400" dirty="0">
                <a:latin typeface="Arial"/>
                <a:cs typeface="Arial"/>
              </a:rPr>
              <a:t>data, </a:t>
            </a:r>
            <a:r>
              <a:rPr sz="2400" spc="-5" dirty="0">
                <a:latin typeface="Arial"/>
                <a:cs typeface="Arial"/>
              </a:rPr>
              <a:t>video or  voice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recordings.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199135"/>
            <a:ext cx="31946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Velocity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432052"/>
            <a:ext cx="645414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Refers to the speed at which </a:t>
            </a:r>
            <a:r>
              <a:rPr sz="2800" dirty="0">
                <a:latin typeface="Arial"/>
                <a:cs typeface="Arial"/>
              </a:rPr>
              <a:t>new </a:t>
            </a:r>
            <a:r>
              <a:rPr sz="2800" spc="-5" dirty="0">
                <a:latin typeface="Arial"/>
                <a:cs typeface="Arial"/>
              </a:rPr>
              <a:t>data is  </a:t>
            </a:r>
            <a:r>
              <a:rPr sz="2800" dirty="0">
                <a:latin typeface="Arial"/>
                <a:cs typeface="Arial"/>
              </a:rPr>
              <a:t>generated </a:t>
            </a:r>
            <a:r>
              <a:rPr sz="2800" spc="-5" dirty="0">
                <a:latin typeface="Arial"/>
                <a:cs typeface="Arial"/>
              </a:rPr>
              <a:t>and the speed at which </a:t>
            </a:r>
            <a:r>
              <a:rPr sz="2800" dirty="0">
                <a:latin typeface="Arial"/>
                <a:cs typeface="Arial"/>
              </a:rPr>
              <a:t>data  </a:t>
            </a:r>
            <a:r>
              <a:rPr sz="2800" spc="-5" dirty="0">
                <a:latin typeface="Arial"/>
                <a:cs typeface="Arial"/>
              </a:rPr>
              <a:t>moves </a:t>
            </a:r>
            <a:r>
              <a:rPr sz="2800" dirty="0">
                <a:latin typeface="Arial"/>
                <a:cs typeface="Arial"/>
              </a:rPr>
              <a:t>around. Just </a:t>
            </a:r>
            <a:r>
              <a:rPr sz="2800" spc="-5" dirty="0">
                <a:latin typeface="Arial"/>
                <a:cs typeface="Arial"/>
              </a:rPr>
              <a:t>think of social media  messages going </a:t>
            </a:r>
            <a:r>
              <a:rPr sz="2800" dirty="0">
                <a:latin typeface="Arial"/>
                <a:cs typeface="Arial"/>
              </a:rPr>
              <a:t>viral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seconds.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800" spc="-35" dirty="0">
                <a:latin typeface="Arial"/>
                <a:cs typeface="Arial"/>
              </a:rPr>
              <a:t>Technology </a:t>
            </a:r>
            <a:r>
              <a:rPr sz="2800" spc="-5" dirty="0">
                <a:latin typeface="Arial"/>
                <a:cs typeface="Arial"/>
              </a:rPr>
              <a:t>allows us now to analyse the  </a:t>
            </a:r>
            <a:r>
              <a:rPr sz="2800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while it is being </a:t>
            </a:r>
            <a:r>
              <a:rPr sz="2800" dirty="0">
                <a:latin typeface="Arial"/>
                <a:cs typeface="Arial"/>
              </a:rPr>
              <a:t>generated  </a:t>
            </a:r>
            <a:r>
              <a:rPr sz="2800" spc="-5" dirty="0">
                <a:latin typeface="Arial"/>
                <a:cs typeface="Arial"/>
              </a:rPr>
              <a:t>(sometimes </a:t>
            </a:r>
            <a:r>
              <a:rPr sz="2800" dirty="0">
                <a:latin typeface="Arial"/>
                <a:cs typeface="Arial"/>
              </a:rPr>
              <a:t>referred to as in-memory  analytics), </a:t>
            </a:r>
            <a:r>
              <a:rPr sz="2800" spc="-5" dirty="0">
                <a:latin typeface="Arial"/>
                <a:cs typeface="Arial"/>
              </a:rPr>
              <a:t>without </a:t>
            </a:r>
            <a:r>
              <a:rPr sz="2800" dirty="0">
                <a:latin typeface="Arial"/>
                <a:cs typeface="Arial"/>
              </a:rPr>
              <a:t>ever putting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into  databases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199135"/>
            <a:ext cx="32416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Veracity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432052"/>
            <a:ext cx="671449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refers </a:t>
            </a:r>
            <a:r>
              <a:rPr sz="2800" spc="-5" dirty="0">
                <a:latin typeface="Arial"/>
                <a:cs typeface="Arial"/>
              </a:rPr>
              <a:t>to the messiness or trustworthiness  of the </a:t>
            </a:r>
            <a:r>
              <a:rPr sz="2800" dirty="0">
                <a:latin typeface="Arial"/>
                <a:cs typeface="Arial"/>
              </a:rPr>
              <a:t>data.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many forms </a:t>
            </a:r>
            <a:r>
              <a:rPr sz="2800" spc="-5" dirty="0">
                <a:latin typeface="Arial"/>
                <a:cs typeface="Arial"/>
              </a:rPr>
              <a:t>of big </a:t>
            </a:r>
            <a:r>
              <a:rPr sz="2800" dirty="0">
                <a:latin typeface="Arial"/>
                <a:cs typeface="Arial"/>
              </a:rPr>
              <a:t>data,  </a:t>
            </a:r>
            <a:r>
              <a:rPr sz="2800" spc="-5" dirty="0">
                <a:latin typeface="Arial"/>
                <a:cs typeface="Arial"/>
              </a:rPr>
              <a:t>quality </a:t>
            </a:r>
            <a:r>
              <a:rPr sz="2800" dirty="0">
                <a:latin typeface="Arial"/>
                <a:cs typeface="Arial"/>
              </a:rPr>
              <a:t>and accuracy </a:t>
            </a:r>
            <a:r>
              <a:rPr sz="2800" spc="-5" dirty="0">
                <a:latin typeface="Arial"/>
                <a:cs typeface="Arial"/>
              </a:rPr>
              <a:t>are less </a:t>
            </a:r>
            <a:r>
              <a:rPr sz="2800" dirty="0">
                <a:latin typeface="Arial"/>
                <a:cs typeface="Arial"/>
              </a:rPr>
              <a:t>controllable  (just </a:t>
            </a:r>
            <a:r>
              <a:rPr sz="2800" spc="-5" dirty="0">
                <a:latin typeface="Arial"/>
                <a:cs typeface="Arial"/>
              </a:rPr>
              <a:t>think of </a:t>
            </a:r>
            <a:r>
              <a:rPr sz="2800" spc="-25" dirty="0">
                <a:latin typeface="Arial"/>
                <a:cs typeface="Arial"/>
              </a:rPr>
              <a:t>Twitter </a:t>
            </a:r>
            <a:r>
              <a:rPr sz="2800" dirty="0">
                <a:latin typeface="Arial"/>
                <a:cs typeface="Arial"/>
              </a:rPr>
              <a:t>posts </a:t>
            </a:r>
            <a:r>
              <a:rPr sz="2800" spc="-5" dirty="0">
                <a:latin typeface="Arial"/>
                <a:cs typeface="Arial"/>
              </a:rPr>
              <a:t>with hash </a:t>
            </a:r>
            <a:r>
              <a:rPr sz="2800" dirty="0">
                <a:latin typeface="Arial"/>
                <a:cs typeface="Arial"/>
              </a:rPr>
              <a:t>tags,  abbreviations, typos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colloquial </a:t>
            </a:r>
            <a:r>
              <a:rPr sz="2800" spc="-5" dirty="0">
                <a:latin typeface="Arial"/>
                <a:cs typeface="Arial"/>
              </a:rPr>
              <a:t>speech  as well as the </a:t>
            </a:r>
            <a:r>
              <a:rPr sz="2800" dirty="0">
                <a:latin typeface="Arial"/>
                <a:cs typeface="Arial"/>
              </a:rPr>
              <a:t>reliability and accuracy </a:t>
            </a:r>
            <a:r>
              <a:rPr sz="2800" spc="-5" dirty="0">
                <a:latin typeface="Arial"/>
                <a:cs typeface="Arial"/>
              </a:rPr>
              <a:t>of  </a:t>
            </a:r>
            <a:r>
              <a:rPr sz="2800" dirty="0">
                <a:latin typeface="Arial"/>
                <a:cs typeface="Arial"/>
              </a:rPr>
              <a:t>content) </a:t>
            </a:r>
            <a:r>
              <a:rPr sz="2800" spc="-5" dirty="0">
                <a:latin typeface="Arial"/>
                <a:cs typeface="Arial"/>
              </a:rPr>
              <a:t>but big </a:t>
            </a:r>
            <a:r>
              <a:rPr sz="2800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analytics  technology </a:t>
            </a:r>
            <a:r>
              <a:rPr sz="2800" spc="-5" dirty="0">
                <a:latin typeface="Arial"/>
                <a:cs typeface="Arial"/>
              </a:rPr>
              <a:t>now allows </a:t>
            </a:r>
            <a:r>
              <a:rPr sz="2800" dirty="0">
                <a:latin typeface="Arial"/>
                <a:cs typeface="Arial"/>
              </a:rPr>
              <a:t>us </a:t>
            </a:r>
            <a:r>
              <a:rPr sz="2800" spc="-5" dirty="0">
                <a:latin typeface="Arial"/>
                <a:cs typeface="Arial"/>
              </a:rPr>
              <a:t>to work with  </a:t>
            </a:r>
            <a:r>
              <a:rPr sz="2800" dirty="0">
                <a:latin typeface="Arial"/>
                <a:cs typeface="Arial"/>
              </a:rPr>
              <a:t>these type of </a:t>
            </a:r>
            <a:r>
              <a:rPr sz="2800" spc="-5" dirty="0">
                <a:latin typeface="Arial"/>
                <a:cs typeface="Arial"/>
              </a:rPr>
              <a:t>data. The volumes </a:t>
            </a:r>
            <a:r>
              <a:rPr sz="2800" dirty="0">
                <a:latin typeface="Arial"/>
                <a:cs typeface="Arial"/>
              </a:rPr>
              <a:t>often  </a:t>
            </a:r>
            <a:r>
              <a:rPr sz="2800" spc="-5" dirty="0">
                <a:latin typeface="Arial"/>
                <a:cs typeface="Arial"/>
              </a:rPr>
              <a:t>make </a:t>
            </a:r>
            <a:r>
              <a:rPr sz="2800" dirty="0">
                <a:latin typeface="Arial"/>
                <a:cs typeface="Arial"/>
              </a:rPr>
              <a:t>up for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lack </a:t>
            </a:r>
            <a:r>
              <a:rPr sz="2800" spc="-5" dirty="0">
                <a:latin typeface="Arial"/>
                <a:cs typeface="Arial"/>
              </a:rPr>
              <a:t>of quality or  </a:t>
            </a:r>
            <a:r>
              <a:rPr sz="2800" dirty="0">
                <a:latin typeface="Arial"/>
                <a:cs typeface="Arial"/>
              </a:rPr>
              <a:t>accuracy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199135"/>
            <a:ext cx="22167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V</a:t>
            </a:r>
            <a:r>
              <a:rPr spc="-5" dirty="0"/>
              <a:t>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432052"/>
            <a:ext cx="5839460" cy="365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16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there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another </a:t>
            </a:r>
            <a:r>
              <a:rPr sz="2800" spc="-5" dirty="0">
                <a:latin typeface="Arial"/>
                <a:cs typeface="Arial"/>
              </a:rPr>
              <a:t>V to </a:t>
            </a:r>
            <a:r>
              <a:rPr sz="2800" dirty="0">
                <a:latin typeface="Arial"/>
                <a:cs typeface="Arial"/>
              </a:rPr>
              <a:t>take </a:t>
            </a:r>
            <a:r>
              <a:rPr sz="2800" spc="-5" dirty="0">
                <a:latin typeface="Arial"/>
                <a:cs typeface="Arial"/>
              </a:rPr>
              <a:t>into  </a:t>
            </a:r>
            <a:r>
              <a:rPr sz="2800" dirty="0">
                <a:latin typeface="Arial"/>
                <a:cs typeface="Arial"/>
              </a:rPr>
              <a:t>account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looking </a:t>
            </a:r>
            <a:r>
              <a:rPr sz="2800" spc="-5" dirty="0">
                <a:latin typeface="Arial"/>
                <a:cs typeface="Arial"/>
              </a:rPr>
              <a:t>at </a:t>
            </a:r>
            <a:r>
              <a:rPr sz="2800" spc="-10" dirty="0">
                <a:latin typeface="Arial"/>
                <a:cs typeface="Arial"/>
              </a:rPr>
              <a:t>Big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Data: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35" dirty="0">
                <a:latin typeface="Arial"/>
                <a:cs typeface="Arial"/>
              </a:rPr>
              <a:t>Value!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Having access to big </a:t>
            </a:r>
            <a:r>
              <a:rPr sz="2800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is no good  </a:t>
            </a:r>
            <a:r>
              <a:rPr sz="2800" dirty="0">
                <a:latin typeface="Arial"/>
                <a:cs typeface="Arial"/>
              </a:rPr>
              <a:t>unless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turn </a:t>
            </a:r>
            <a:r>
              <a:rPr sz="2800" spc="-5" dirty="0">
                <a:latin typeface="Arial"/>
                <a:cs typeface="Arial"/>
              </a:rPr>
              <a:t>it into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value.</a:t>
            </a:r>
            <a:endParaRPr sz="2800">
              <a:latin typeface="Arial"/>
              <a:cs typeface="Arial"/>
            </a:endParaRPr>
          </a:p>
          <a:p>
            <a:pPr marL="12700" marR="23876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Arial"/>
                <a:cs typeface="Arial"/>
              </a:rPr>
              <a:t>Companies are </a:t>
            </a:r>
            <a:r>
              <a:rPr sz="2800" dirty="0">
                <a:latin typeface="Arial"/>
                <a:cs typeface="Arial"/>
              </a:rPr>
              <a:t>starting </a:t>
            </a:r>
            <a:r>
              <a:rPr sz="2800" spc="-5" dirty="0">
                <a:latin typeface="Arial"/>
                <a:cs typeface="Arial"/>
              </a:rPr>
              <a:t>to generate  amazing value </a:t>
            </a:r>
            <a:r>
              <a:rPr sz="2800" dirty="0">
                <a:latin typeface="Arial"/>
                <a:cs typeface="Arial"/>
              </a:rPr>
              <a:t>from their big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407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Concourse</vt:lpstr>
      <vt:lpstr>Big Data Analytics in Manufacturing  </vt:lpstr>
      <vt:lpstr>Big Data</vt:lpstr>
      <vt:lpstr>To get a better understanding of what  Big Data is, it is often described using 5 Vs:</vt:lpstr>
      <vt:lpstr>Volume</vt:lpstr>
      <vt:lpstr>Variety</vt:lpstr>
      <vt:lpstr>Velocity</vt:lpstr>
      <vt:lpstr>Veracity</vt:lpstr>
      <vt:lpstr>Value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cp:lastModifiedBy>HP</cp:lastModifiedBy>
  <cp:revision>2</cp:revision>
  <dcterms:created xsi:type="dcterms:W3CDTF">2020-08-09T09:04:21Z</dcterms:created>
  <dcterms:modified xsi:type="dcterms:W3CDTF">2020-08-17T07:31:22Z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2020-08-09T00:00:00Z</vt:filetime>
  </property>
</Properties>
</file>