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1" r:id="rId2"/>
    <p:sldId id="257" r:id="rId3"/>
    <p:sldId id="323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8" r:id="rId19"/>
    <p:sldId id="321" r:id="rId20"/>
    <p:sldId id="322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7" r:id="rId43"/>
    <p:sldId id="298" r:id="rId4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68427"/>
            <a:ext cx="12354560" cy="390144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8187" y="8669867"/>
            <a:ext cx="4118187" cy="108373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669867"/>
            <a:ext cx="4118187" cy="108373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36373" y="8669867"/>
            <a:ext cx="4118187" cy="1083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8373" y="4768436"/>
            <a:ext cx="2926080" cy="281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-108374" y="7477758"/>
            <a:ext cx="3142827" cy="940370"/>
            <a:chOff x="76200" y="2209800"/>
            <a:chExt cx="2209800" cy="661198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085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100" b="1" spc="-213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4100" spc="-213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055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spc="-21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6320" y="7694507"/>
            <a:ext cx="8561493" cy="758613"/>
          </a:xfrm>
        </p:spPr>
        <p:txBody>
          <a:bodyPr anchor="b">
            <a:noAutofit/>
          </a:bodyPr>
          <a:lstStyle>
            <a:lvl1pPr marL="0" indent="0" algn="r">
              <a:lnSpc>
                <a:spcPts val="2560"/>
              </a:lnSpc>
              <a:spcBef>
                <a:spcPts val="0"/>
              </a:spcBef>
              <a:buNone/>
              <a:defRPr sz="2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320" y="5418667"/>
            <a:ext cx="8561493" cy="2167467"/>
          </a:xfrm>
        </p:spPr>
        <p:txBody>
          <a:bodyPr>
            <a:noAutofit/>
          </a:bodyPr>
          <a:lstStyle>
            <a:lvl1pPr algn="l">
              <a:lnSpc>
                <a:spcPts val="5689"/>
              </a:lnSpc>
              <a:defRPr sz="63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525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4191" y="462736"/>
            <a:ext cx="10456417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4366386"/>
            <a:ext cx="11125200" cy="273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3" Type="http://schemas.openxmlformats.org/officeDocument/2006/relationships/image" Target="../media/image4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2" Type="http://schemas.openxmlformats.org/officeDocument/2006/relationships/image" Target="../media/image48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35.png"/><Relationship Id="rId7" Type="http://schemas.openxmlformats.org/officeDocument/2006/relationships/image" Target="../media/image14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9" Type="http://schemas.openxmlformats.org/officeDocument/2006/relationships/image" Target="../media/image1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jpe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5"/>
          <p:cNvSpPr>
            <a:spLocks noGrp="1"/>
          </p:cNvSpPr>
          <p:nvPr>
            <p:ph sz="quarter" idx="13"/>
          </p:nvPr>
        </p:nvSpPr>
        <p:spPr>
          <a:xfrm>
            <a:off x="3467947" y="7161672"/>
            <a:ext cx="8778240" cy="85795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4000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Ark </a:t>
            </a:r>
            <a:r>
              <a:rPr lang="en-US" sz="4000" dirty="0" err="1" smtClean="0">
                <a:solidFill>
                  <a:srgbClr val="FFFF00"/>
                </a:solidFill>
                <a:latin typeface="Arial" charset="0"/>
                <a:cs typeface="Arial" charset="0"/>
              </a:rPr>
              <a:t>Mishara</a:t>
            </a:r>
            <a:r>
              <a:rPr lang="en-US" sz="4000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    </a:t>
            </a:r>
            <a:endParaRPr lang="en-US" sz="4000" dirty="0">
              <a:solidFill>
                <a:srgbClr val="FFFF00"/>
              </a:solidFill>
              <a:latin typeface="Arial" charset="0"/>
              <a:cs typeface="Arial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sz="4000" dirty="0">
                <a:solidFill>
                  <a:srgbClr val="FFFF00"/>
                </a:solidFill>
                <a:latin typeface="Arial" charset="0"/>
                <a:cs typeface="Arial" charset="0"/>
              </a:rPr>
              <a:t>         </a:t>
            </a:r>
            <a:endParaRPr lang="en-US" sz="3400" dirty="0">
              <a:solidFill>
                <a:srgbClr val="FFFF00"/>
              </a:solidFill>
              <a:latin typeface="Arial" charset="0"/>
              <a:cs typeface="Arial" charset="0"/>
            </a:endParaRPr>
          </a:p>
        </p:txBody>
      </p:sp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2815590" y="5181600"/>
            <a:ext cx="9524258" cy="1754294"/>
          </a:xfrm>
        </p:spPr>
        <p:txBody>
          <a:bodyPr/>
          <a:lstStyle/>
          <a:p>
            <a:pPr eaLnBrk="1" hangingPunct="1"/>
            <a:r>
              <a:rPr lang="en-US" sz="6500" dirty="0" smtClean="0"/>
              <a:t>Big Data Analytics in Manufacturing - YARN</a:t>
            </a:r>
            <a:r>
              <a:rPr lang="en-US" sz="5100" dirty="0" smtClean="0"/>
              <a:t>	</a:t>
            </a:r>
            <a:endParaRPr lang="en-US" altLang="en-US" sz="5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47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26" y="297124"/>
            <a:ext cx="10702768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spc="-78" dirty="0">
                <a:solidFill>
                  <a:srgbClr val="000000"/>
                </a:solidFill>
              </a:rPr>
              <a:t>YARN: </a:t>
            </a:r>
            <a:r>
              <a:rPr sz="5100" spc="-100" dirty="0">
                <a:solidFill>
                  <a:srgbClr val="000000"/>
                </a:solidFill>
              </a:rPr>
              <a:t>Taking </a:t>
            </a:r>
            <a:r>
              <a:rPr sz="5100" dirty="0">
                <a:solidFill>
                  <a:srgbClr val="000000"/>
                </a:solidFill>
              </a:rPr>
              <a:t>Hadoop </a:t>
            </a:r>
            <a:r>
              <a:rPr sz="5100" spc="-7" dirty="0">
                <a:solidFill>
                  <a:srgbClr val="000000"/>
                </a:solidFill>
              </a:rPr>
              <a:t>Beyond</a:t>
            </a:r>
            <a:r>
              <a:rPr sz="5100" spc="-50" dirty="0">
                <a:solidFill>
                  <a:srgbClr val="000000"/>
                </a:solidFill>
              </a:rPr>
              <a:t> </a:t>
            </a:r>
            <a:r>
              <a:rPr sz="5100" spc="-7" dirty="0">
                <a:solidFill>
                  <a:srgbClr val="000000"/>
                </a:solidFill>
              </a:rPr>
              <a:t>Batch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629920" y="4750455"/>
            <a:ext cx="11744960" cy="4017941"/>
            <a:chOff x="442912" y="3340163"/>
            <a:chExt cx="8258175" cy="2825115"/>
          </a:xfrm>
        </p:grpSpPr>
        <p:sp>
          <p:nvSpPr>
            <p:cNvPr id="4" name="object 4"/>
            <p:cNvSpPr/>
            <p:nvPr/>
          </p:nvSpPr>
          <p:spPr>
            <a:xfrm>
              <a:off x="457200" y="3354451"/>
              <a:ext cx="8229600" cy="2796540"/>
            </a:xfrm>
            <a:custGeom>
              <a:avLst/>
              <a:gdLst/>
              <a:ahLst/>
              <a:cxnLst/>
              <a:rect l="l" t="t" r="r" b="b"/>
              <a:pathLst>
                <a:path w="8229600" h="2796540">
                  <a:moveTo>
                    <a:pt x="8156321" y="0"/>
                  </a:moveTo>
                  <a:lnTo>
                    <a:pt x="73291" y="0"/>
                  </a:lnTo>
                  <a:lnTo>
                    <a:pt x="44764" y="5770"/>
                  </a:lnTo>
                  <a:lnTo>
                    <a:pt x="21467" y="21494"/>
                  </a:lnTo>
                  <a:lnTo>
                    <a:pt x="5760" y="44791"/>
                  </a:lnTo>
                  <a:lnTo>
                    <a:pt x="0" y="73278"/>
                  </a:lnTo>
                  <a:lnTo>
                    <a:pt x="0" y="2722930"/>
                  </a:lnTo>
                  <a:lnTo>
                    <a:pt x="5760" y="2751455"/>
                  </a:lnTo>
                  <a:lnTo>
                    <a:pt x="21467" y="2774748"/>
                  </a:lnTo>
                  <a:lnTo>
                    <a:pt x="44764" y="2790451"/>
                  </a:lnTo>
                  <a:lnTo>
                    <a:pt x="73291" y="2796209"/>
                  </a:lnTo>
                  <a:lnTo>
                    <a:pt x="8156321" y="2796209"/>
                  </a:lnTo>
                  <a:lnTo>
                    <a:pt x="8184862" y="2790451"/>
                  </a:lnTo>
                  <a:lnTo>
                    <a:pt x="8208152" y="2774748"/>
                  </a:lnTo>
                  <a:lnTo>
                    <a:pt x="8223847" y="2751455"/>
                  </a:lnTo>
                  <a:lnTo>
                    <a:pt x="8229600" y="2722930"/>
                  </a:lnTo>
                  <a:lnTo>
                    <a:pt x="8229600" y="73278"/>
                  </a:lnTo>
                  <a:lnTo>
                    <a:pt x="8223847" y="44791"/>
                  </a:lnTo>
                  <a:lnTo>
                    <a:pt x="8208152" y="21494"/>
                  </a:lnTo>
                  <a:lnTo>
                    <a:pt x="8184862" y="5770"/>
                  </a:lnTo>
                  <a:lnTo>
                    <a:pt x="8156321" y="0"/>
                  </a:lnTo>
                  <a:close/>
                </a:path>
              </a:pathLst>
            </a:custGeom>
            <a:solidFill>
              <a:srgbClr val="69B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3354451"/>
              <a:ext cx="8229600" cy="2796540"/>
            </a:xfrm>
            <a:custGeom>
              <a:avLst/>
              <a:gdLst/>
              <a:ahLst/>
              <a:cxnLst/>
              <a:rect l="l" t="t" r="r" b="b"/>
              <a:pathLst>
                <a:path w="8229600" h="2796540">
                  <a:moveTo>
                    <a:pt x="0" y="73278"/>
                  </a:moveTo>
                  <a:lnTo>
                    <a:pt x="5760" y="44791"/>
                  </a:lnTo>
                  <a:lnTo>
                    <a:pt x="21467" y="21494"/>
                  </a:lnTo>
                  <a:lnTo>
                    <a:pt x="44764" y="5770"/>
                  </a:lnTo>
                  <a:lnTo>
                    <a:pt x="73291" y="0"/>
                  </a:lnTo>
                  <a:lnTo>
                    <a:pt x="8156321" y="0"/>
                  </a:lnTo>
                  <a:lnTo>
                    <a:pt x="8184862" y="5770"/>
                  </a:lnTo>
                  <a:lnTo>
                    <a:pt x="8208152" y="21494"/>
                  </a:lnTo>
                  <a:lnTo>
                    <a:pt x="8223847" y="44791"/>
                  </a:lnTo>
                  <a:lnTo>
                    <a:pt x="8229600" y="73278"/>
                  </a:lnTo>
                  <a:lnTo>
                    <a:pt x="8229600" y="2722930"/>
                  </a:lnTo>
                  <a:lnTo>
                    <a:pt x="8223847" y="2751455"/>
                  </a:lnTo>
                  <a:lnTo>
                    <a:pt x="8208152" y="2774748"/>
                  </a:lnTo>
                  <a:lnTo>
                    <a:pt x="8184862" y="2790451"/>
                  </a:lnTo>
                  <a:lnTo>
                    <a:pt x="8156321" y="2796209"/>
                  </a:lnTo>
                  <a:lnTo>
                    <a:pt x="73291" y="2796209"/>
                  </a:lnTo>
                  <a:lnTo>
                    <a:pt x="44764" y="2790451"/>
                  </a:lnTo>
                  <a:lnTo>
                    <a:pt x="21467" y="2774748"/>
                  </a:lnTo>
                  <a:lnTo>
                    <a:pt x="5760" y="2751455"/>
                  </a:lnTo>
                  <a:lnTo>
                    <a:pt x="0" y="2722930"/>
                  </a:lnTo>
                  <a:lnTo>
                    <a:pt x="0" y="73278"/>
                  </a:lnTo>
                  <a:close/>
                </a:path>
              </a:pathLst>
            </a:custGeom>
            <a:ln w="28575">
              <a:solidFill>
                <a:srgbClr val="69B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0879" y="5441442"/>
              <a:ext cx="7543165" cy="596265"/>
            </a:xfrm>
            <a:custGeom>
              <a:avLst/>
              <a:gdLst/>
              <a:ahLst/>
              <a:cxnLst/>
              <a:rect l="l" t="t" r="r" b="b"/>
              <a:pathLst>
                <a:path w="7543165" h="596264">
                  <a:moveTo>
                    <a:pt x="7508760" y="0"/>
                  </a:moveTo>
                  <a:lnTo>
                    <a:pt x="34328" y="0"/>
                  </a:lnTo>
                  <a:lnTo>
                    <a:pt x="20965" y="2696"/>
                  </a:lnTo>
                  <a:lnTo>
                    <a:pt x="10053" y="10048"/>
                  </a:lnTo>
                  <a:lnTo>
                    <a:pt x="2697" y="20949"/>
                  </a:lnTo>
                  <a:lnTo>
                    <a:pt x="0" y="34290"/>
                  </a:lnTo>
                  <a:lnTo>
                    <a:pt x="0" y="561911"/>
                  </a:lnTo>
                  <a:lnTo>
                    <a:pt x="2697" y="575274"/>
                  </a:lnTo>
                  <a:lnTo>
                    <a:pt x="10053" y="586185"/>
                  </a:lnTo>
                  <a:lnTo>
                    <a:pt x="20965" y="593542"/>
                  </a:lnTo>
                  <a:lnTo>
                    <a:pt x="34328" y="596239"/>
                  </a:lnTo>
                  <a:lnTo>
                    <a:pt x="7508760" y="596239"/>
                  </a:lnTo>
                  <a:lnTo>
                    <a:pt x="7522101" y="593542"/>
                  </a:lnTo>
                  <a:lnTo>
                    <a:pt x="7533001" y="586185"/>
                  </a:lnTo>
                  <a:lnTo>
                    <a:pt x="7540353" y="575274"/>
                  </a:lnTo>
                  <a:lnTo>
                    <a:pt x="7543050" y="561911"/>
                  </a:lnTo>
                  <a:lnTo>
                    <a:pt x="7543050" y="34290"/>
                  </a:lnTo>
                  <a:lnTo>
                    <a:pt x="7540353" y="20949"/>
                  </a:lnTo>
                  <a:lnTo>
                    <a:pt x="7533001" y="10048"/>
                  </a:lnTo>
                  <a:lnTo>
                    <a:pt x="7522101" y="2696"/>
                  </a:lnTo>
                  <a:lnTo>
                    <a:pt x="7508760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0879" y="5441442"/>
              <a:ext cx="7543165" cy="596265"/>
            </a:xfrm>
            <a:custGeom>
              <a:avLst/>
              <a:gdLst/>
              <a:ahLst/>
              <a:cxnLst/>
              <a:rect l="l" t="t" r="r" b="b"/>
              <a:pathLst>
                <a:path w="7543165" h="596264">
                  <a:moveTo>
                    <a:pt x="0" y="34290"/>
                  </a:moveTo>
                  <a:lnTo>
                    <a:pt x="2697" y="20949"/>
                  </a:lnTo>
                  <a:lnTo>
                    <a:pt x="10053" y="10048"/>
                  </a:lnTo>
                  <a:lnTo>
                    <a:pt x="20965" y="2696"/>
                  </a:lnTo>
                  <a:lnTo>
                    <a:pt x="34328" y="0"/>
                  </a:lnTo>
                  <a:lnTo>
                    <a:pt x="7508760" y="0"/>
                  </a:lnTo>
                  <a:lnTo>
                    <a:pt x="7522101" y="2696"/>
                  </a:lnTo>
                  <a:lnTo>
                    <a:pt x="7533001" y="10048"/>
                  </a:lnTo>
                  <a:lnTo>
                    <a:pt x="7540353" y="20949"/>
                  </a:lnTo>
                  <a:lnTo>
                    <a:pt x="7543050" y="34290"/>
                  </a:lnTo>
                  <a:lnTo>
                    <a:pt x="7543050" y="561911"/>
                  </a:lnTo>
                  <a:lnTo>
                    <a:pt x="7540353" y="575274"/>
                  </a:lnTo>
                  <a:lnTo>
                    <a:pt x="7533001" y="586185"/>
                  </a:lnTo>
                  <a:lnTo>
                    <a:pt x="7522101" y="593542"/>
                  </a:lnTo>
                  <a:lnTo>
                    <a:pt x="7508760" y="596239"/>
                  </a:lnTo>
                  <a:lnTo>
                    <a:pt x="34328" y="596239"/>
                  </a:lnTo>
                  <a:lnTo>
                    <a:pt x="20965" y="593542"/>
                  </a:lnTo>
                  <a:lnTo>
                    <a:pt x="10053" y="586185"/>
                  </a:lnTo>
                  <a:lnTo>
                    <a:pt x="2697" y="575274"/>
                  </a:lnTo>
                  <a:lnTo>
                    <a:pt x="0" y="561911"/>
                  </a:lnTo>
                  <a:lnTo>
                    <a:pt x="0" y="34290"/>
                  </a:lnTo>
                  <a:close/>
                </a:path>
              </a:pathLst>
            </a:custGeom>
            <a:ln w="12700">
              <a:solidFill>
                <a:srgbClr val="355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0879" y="4580001"/>
              <a:ext cx="7543165" cy="771525"/>
            </a:xfrm>
            <a:custGeom>
              <a:avLst/>
              <a:gdLst/>
              <a:ahLst/>
              <a:cxnLst/>
              <a:rect l="l" t="t" r="r" b="b"/>
              <a:pathLst>
                <a:path w="7543165" h="771525">
                  <a:moveTo>
                    <a:pt x="7498727" y="0"/>
                  </a:moveTo>
                  <a:lnTo>
                    <a:pt x="44399" y="0"/>
                  </a:lnTo>
                  <a:lnTo>
                    <a:pt x="27115" y="3498"/>
                  </a:lnTo>
                  <a:lnTo>
                    <a:pt x="13003" y="13033"/>
                  </a:lnTo>
                  <a:lnTo>
                    <a:pt x="3488" y="27164"/>
                  </a:lnTo>
                  <a:lnTo>
                    <a:pt x="0" y="44450"/>
                  </a:lnTo>
                  <a:lnTo>
                    <a:pt x="0" y="726694"/>
                  </a:lnTo>
                  <a:lnTo>
                    <a:pt x="3488" y="743979"/>
                  </a:lnTo>
                  <a:lnTo>
                    <a:pt x="13003" y="758110"/>
                  </a:lnTo>
                  <a:lnTo>
                    <a:pt x="27115" y="767645"/>
                  </a:lnTo>
                  <a:lnTo>
                    <a:pt x="44399" y="771144"/>
                  </a:lnTo>
                  <a:lnTo>
                    <a:pt x="7498727" y="771144"/>
                  </a:lnTo>
                  <a:lnTo>
                    <a:pt x="7515993" y="767645"/>
                  </a:lnTo>
                  <a:lnTo>
                    <a:pt x="7530080" y="758110"/>
                  </a:lnTo>
                  <a:lnTo>
                    <a:pt x="7539572" y="743979"/>
                  </a:lnTo>
                  <a:lnTo>
                    <a:pt x="7543050" y="726694"/>
                  </a:lnTo>
                  <a:lnTo>
                    <a:pt x="7543050" y="44450"/>
                  </a:lnTo>
                  <a:lnTo>
                    <a:pt x="7539572" y="27164"/>
                  </a:lnTo>
                  <a:lnTo>
                    <a:pt x="7530080" y="13033"/>
                  </a:lnTo>
                  <a:lnTo>
                    <a:pt x="7515993" y="3498"/>
                  </a:lnTo>
                  <a:lnTo>
                    <a:pt x="7498727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0879" y="4580001"/>
              <a:ext cx="7543165" cy="771525"/>
            </a:xfrm>
            <a:custGeom>
              <a:avLst/>
              <a:gdLst/>
              <a:ahLst/>
              <a:cxnLst/>
              <a:rect l="l" t="t" r="r" b="b"/>
              <a:pathLst>
                <a:path w="7543165" h="771525">
                  <a:moveTo>
                    <a:pt x="0" y="44450"/>
                  </a:moveTo>
                  <a:lnTo>
                    <a:pt x="3488" y="27164"/>
                  </a:lnTo>
                  <a:lnTo>
                    <a:pt x="13003" y="13033"/>
                  </a:lnTo>
                  <a:lnTo>
                    <a:pt x="27115" y="3498"/>
                  </a:lnTo>
                  <a:lnTo>
                    <a:pt x="44399" y="0"/>
                  </a:lnTo>
                  <a:lnTo>
                    <a:pt x="7498727" y="0"/>
                  </a:lnTo>
                  <a:lnTo>
                    <a:pt x="7515993" y="3498"/>
                  </a:lnTo>
                  <a:lnTo>
                    <a:pt x="7530080" y="13033"/>
                  </a:lnTo>
                  <a:lnTo>
                    <a:pt x="7539572" y="27164"/>
                  </a:lnTo>
                  <a:lnTo>
                    <a:pt x="7543050" y="44450"/>
                  </a:lnTo>
                  <a:lnTo>
                    <a:pt x="7543050" y="726694"/>
                  </a:lnTo>
                  <a:lnTo>
                    <a:pt x="7539572" y="743979"/>
                  </a:lnTo>
                  <a:lnTo>
                    <a:pt x="7530080" y="758110"/>
                  </a:lnTo>
                  <a:lnTo>
                    <a:pt x="7515993" y="767645"/>
                  </a:lnTo>
                  <a:lnTo>
                    <a:pt x="7498727" y="771144"/>
                  </a:lnTo>
                  <a:lnTo>
                    <a:pt x="44399" y="771144"/>
                  </a:lnTo>
                  <a:lnTo>
                    <a:pt x="27115" y="767645"/>
                  </a:lnTo>
                  <a:lnTo>
                    <a:pt x="13003" y="758110"/>
                  </a:lnTo>
                  <a:lnTo>
                    <a:pt x="3488" y="743979"/>
                  </a:lnTo>
                  <a:lnTo>
                    <a:pt x="0" y="726694"/>
                  </a:lnTo>
                  <a:lnTo>
                    <a:pt x="0" y="44450"/>
                  </a:lnTo>
                  <a:close/>
                </a:path>
              </a:pathLst>
            </a:custGeom>
            <a:ln w="19049">
              <a:solidFill>
                <a:srgbClr val="355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35332" y="6709392"/>
            <a:ext cx="6024654" cy="2079430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4000" b="1" spc="-576" dirty="0">
                <a:solidFill>
                  <a:srgbClr val="1E1E1E"/>
                </a:solidFill>
                <a:latin typeface="Arial"/>
                <a:cs typeface="Arial"/>
              </a:rPr>
              <a:t>YARN </a:t>
            </a:r>
            <a:r>
              <a:rPr sz="2800" spc="-14" dirty="0">
                <a:solidFill>
                  <a:srgbClr val="1E1E1E"/>
                </a:solidFill>
                <a:latin typeface="Carlito"/>
                <a:cs typeface="Carlito"/>
              </a:rPr>
              <a:t>(Cluster Resource</a:t>
            </a:r>
            <a:r>
              <a:rPr sz="2800" spc="-149" dirty="0">
                <a:solidFill>
                  <a:srgbClr val="1E1E1E"/>
                </a:solidFill>
                <a:latin typeface="Carlito"/>
                <a:cs typeface="Carlito"/>
              </a:rPr>
              <a:t> </a:t>
            </a:r>
            <a:r>
              <a:rPr sz="2800" spc="-7" dirty="0">
                <a:solidFill>
                  <a:srgbClr val="1E1E1E"/>
                </a:solidFill>
                <a:latin typeface="Carlito"/>
                <a:cs typeface="Carlito"/>
              </a:rPr>
              <a:t>Management)</a:t>
            </a:r>
            <a:endParaRPr sz="2800">
              <a:latin typeface="Carlito"/>
              <a:cs typeface="Carlito"/>
            </a:endParaRPr>
          </a:p>
          <a:p>
            <a:pPr>
              <a:spcBef>
                <a:spcPts val="50"/>
              </a:spcBef>
            </a:pPr>
            <a:endParaRPr sz="3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800" b="1" spc="-341" dirty="0">
                <a:solidFill>
                  <a:srgbClr val="555555"/>
                </a:solidFill>
                <a:latin typeface="Arial"/>
                <a:cs typeface="Arial"/>
              </a:rPr>
              <a:t>HDFS2 </a:t>
            </a:r>
            <a:r>
              <a:rPr sz="2300" spc="-14" dirty="0">
                <a:solidFill>
                  <a:srgbClr val="555555"/>
                </a:solidFill>
                <a:latin typeface="Carlito"/>
                <a:cs typeface="Carlito"/>
              </a:rPr>
              <a:t>(Redundant, </a:t>
            </a:r>
            <a:r>
              <a:rPr sz="2300" spc="-7" dirty="0">
                <a:solidFill>
                  <a:srgbClr val="555555"/>
                </a:solidFill>
                <a:latin typeface="Carlito"/>
                <a:cs typeface="Carlito"/>
              </a:rPr>
              <a:t>Reliable</a:t>
            </a:r>
            <a:r>
              <a:rPr sz="2300" spc="142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2300" spc="-21" dirty="0">
                <a:solidFill>
                  <a:srgbClr val="555555"/>
                </a:solidFill>
                <a:latin typeface="Carlito"/>
                <a:cs typeface="Carlito"/>
              </a:rPr>
              <a:t>Storage)</a:t>
            </a:r>
            <a:endParaRPr sz="23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0593" y="5561540"/>
            <a:ext cx="1988651" cy="2785193"/>
            <a:chOff x="527761" y="3910457"/>
            <a:chExt cx="1398270" cy="1958339"/>
          </a:xfrm>
        </p:grpSpPr>
        <p:sp>
          <p:nvSpPr>
            <p:cNvPr id="12" name="object 12"/>
            <p:cNvSpPr/>
            <p:nvPr/>
          </p:nvSpPr>
          <p:spPr>
            <a:xfrm>
              <a:off x="527761" y="4103166"/>
              <a:ext cx="417499" cy="176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0879" y="3916807"/>
              <a:ext cx="878840" cy="607695"/>
            </a:xfrm>
            <a:custGeom>
              <a:avLst/>
              <a:gdLst/>
              <a:ahLst/>
              <a:cxnLst/>
              <a:rect l="l" t="t" r="r" b="b"/>
              <a:pathLst>
                <a:path w="878839" h="607695">
                  <a:moveTo>
                    <a:pt x="843165" y="0"/>
                  </a:moveTo>
                  <a:lnTo>
                    <a:pt x="34975" y="0"/>
                  </a:lnTo>
                  <a:lnTo>
                    <a:pt x="21361" y="2742"/>
                  </a:lnTo>
                  <a:lnTo>
                    <a:pt x="10244" y="10223"/>
                  </a:lnTo>
                  <a:lnTo>
                    <a:pt x="2748" y="21324"/>
                  </a:lnTo>
                  <a:lnTo>
                    <a:pt x="0" y="34925"/>
                  </a:lnTo>
                  <a:lnTo>
                    <a:pt x="0" y="572516"/>
                  </a:lnTo>
                  <a:lnTo>
                    <a:pt x="2748" y="586116"/>
                  </a:lnTo>
                  <a:lnTo>
                    <a:pt x="10244" y="597217"/>
                  </a:lnTo>
                  <a:lnTo>
                    <a:pt x="21361" y="604698"/>
                  </a:lnTo>
                  <a:lnTo>
                    <a:pt x="34975" y="607441"/>
                  </a:lnTo>
                  <a:lnTo>
                    <a:pt x="843165" y="607441"/>
                  </a:lnTo>
                  <a:lnTo>
                    <a:pt x="856786" y="604698"/>
                  </a:lnTo>
                  <a:lnTo>
                    <a:pt x="867930" y="597217"/>
                  </a:lnTo>
                  <a:lnTo>
                    <a:pt x="875455" y="586116"/>
                  </a:lnTo>
                  <a:lnTo>
                    <a:pt x="878217" y="572516"/>
                  </a:lnTo>
                  <a:lnTo>
                    <a:pt x="878217" y="34925"/>
                  </a:lnTo>
                  <a:lnTo>
                    <a:pt x="875455" y="21324"/>
                  </a:lnTo>
                  <a:lnTo>
                    <a:pt x="867930" y="10223"/>
                  </a:lnTo>
                  <a:lnTo>
                    <a:pt x="856786" y="2742"/>
                  </a:lnTo>
                  <a:lnTo>
                    <a:pt x="843165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0879" y="3916807"/>
              <a:ext cx="878840" cy="607695"/>
            </a:xfrm>
            <a:custGeom>
              <a:avLst/>
              <a:gdLst/>
              <a:ahLst/>
              <a:cxnLst/>
              <a:rect l="l" t="t" r="r" b="b"/>
              <a:pathLst>
                <a:path w="878839" h="607695">
                  <a:moveTo>
                    <a:pt x="0" y="34925"/>
                  </a:moveTo>
                  <a:lnTo>
                    <a:pt x="2748" y="21324"/>
                  </a:lnTo>
                  <a:lnTo>
                    <a:pt x="10244" y="10223"/>
                  </a:lnTo>
                  <a:lnTo>
                    <a:pt x="21361" y="2742"/>
                  </a:lnTo>
                  <a:lnTo>
                    <a:pt x="34975" y="0"/>
                  </a:lnTo>
                  <a:lnTo>
                    <a:pt x="843165" y="0"/>
                  </a:lnTo>
                  <a:lnTo>
                    <a:pt x="856786" y="2742"/>
                  </a:lnTo>
                  <a:lnTo>
                    <a:pt x="867930" y="10223"/>
                  </a:lnTo>
                  <a:lnTo>
                    <a:pt x="875455" y="21324"/>
                  </a:lnTo>
                  <a:lnTo>
                    <a:pt x="878217" y="34925"/>
                  </a:lnTo>
                  <a:lnTo>
                    <a:pt x="878217" y="572516"/>
                  </a:lnTo>
                  <a:lnTo>
                    <a:pt x="875455" y="586116"/>
                  </a:lnTo>
                  <a:lnTo>
                    <a:pt x="867930" y="597217"/>
                  </a:lnTo>
                  <a:lnTo>
                    <a:pt x="856786" y="604698"/>
                  </a:lnTo>
                  <a:lnTo>
                    <a:pt x="843165" y="607441"/>
                  </a:lnTo>
                  <a:lnTo>
                    <a:pt x="34975" y="607441"/>
                  </a:lnTo>
                  <a:lnTo>
                    <a:pt x="21361" y="604698"/>
                  </a:lnTo>
                  <a:lnTo>
                    <a:pt x="10244" y="597217"/>
                  </a:lnTo>
                  <a:lnTo>
                    <a:pt x="2748" y="586116"/>
                  </a:lnTo>
                  <a:lnTo>
                    <a:pt x="0" y="572516"/>
                  </a:lnTo>
                  <a:lnTo>
                    <a:pt x="0" y="34925"/>
                  </a:lnTo>
                  <a:close/>
                </a:path>
              </a:pathLst>
            </a:custGeom>
            <a:ln w="12700">
              <a:solidFill>
                <a:srgbClr val="355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3992" y="5712286"/>
            <a:ext cx="1243583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algn="ctr">
              <a:spcBef>
                <a:spcPts val="142"/>
              </a:spcBef>
            </a:pPr>
            <a:r>
              <a:rPr sz="1700" b="1" spc="-270" dirty="0">
                <a:solidFill>
                  <a:srgbClr val="555555"/>
                </a:solidFill>
                <a:latin typeface="Arial"/>
                <a:cs typeface="Arial"/>
              </a:rPr>
              <a:t>BATCH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700" b="1" spc="-121" dirty="0">
                <a:solidFill>
                  <a:srgbClr val="555555"/>
                </a:solidFill>
                <a:latin typeface="Arial"/>
                <a:cs typeface="Arial"/>
              </a:rPr>
              <a:t>(MapReduce)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33240" y="5561539"/>
            <a:ext cx="1273387" cy="882340"/>
            <a:chOff x="1992122" y="3910457"/>
            <a:chExt cx="895350" cy="620395"/>
          </a:xfrm>
        </p:grpSpPr>
        <p:sp>
          <p:nvSpPr>
            <p:cNvPr id="17" name="object 17"/>
            <p:cNvSpPr/>
            <p:nvPr/>
          </p:nvSpPr>
          <p:spPr>
            <a:xfrm>
              <a:off x="1998472" y="3916807"/>
              <a:ext cx="882650" cy="607695"/>
            </a:xfrm>
            <a:custGeom>
              <a:avLst/>
              <a:gdLst/>
              <a:ahLst/>
              <a:cxnLst/>
              <a:rect l="l" t="t" r="r" b="b"/>
              <a:pathLst>
                <a:path w="882650" h="607695">
                  <a:moveTo>
                    <a:pt x="847216" y="0"/>
                  </a:moveTo>
                  <a:lnTo>
                    <a:pt x="34925" y="0"/>
                  </a:lnTo>
                  <a:lnTo>
                    <a:pt x="21324" y="2742"/>
                  </a:lnTo>
                  <a:lnTo>
                    <a:pt x="10223" y="10223"/>
                  </a:lnTo>
                  <a:lnTo>
                    <a:pt x="2742" y="21324"/>
                  </a:lnTo>
                  <a:lnTo>
                    <a:pt x="0" y="34925"/>
                  </a:lnTo>
                  <a:lnTo>
                    <a:pt x="0" y="572516"/>
                  </a:lnTo>
                  <a:lnTo>
                    <a:pt x="2742" y="586116"/>
                  </a:lnTo>
                  <a:lnTo>
                    <a:pt x="10223" y="597217"/>
                  </a:lnTo>
                  <a:lnTo>
                    <a:pt x="21324" y="604698"/>
                  </a:lnTo>
                  <a:lnTo>
                    <a:pt x="34925" y="607441"/>
                  </a:lnTo>
                  <a:lnTo>
                    <a:pt x="847216" y="607441"/>
                  </a:lnTo>
                  <a:lnTo>
                    <a:pt x="860891" y="604698"/>
                  </a:lnTo>
                  <a:lnTo>
                    <a:pt x="872029" y="597217"/>
                  </a:lnTo>
                  <a:lnTo>
                    <a:pt x="879524" y="586116"/>
                  </a:lnTo>
                  <a:lnTo>
                    <a:pt x="882269" y="572516"/>
                  </a:lnTo>
                  <a:lnTo>
                    <a:pt x="882269" y="34925"/>
                  </a:lnTo>
                  <a:lnTo>
                    <a:pt x="879524" y="21324"/>
                  </a:lnTo>
                  <a:lnTo>
                    <a:pt x="872029" y="10223"/>
                  </a:lnTo>
                  <a:lnTo>
                    <a:pt x="860891" y="2742"/>
                  </a:lnTo>
                  <a:lnTo>
                    <a:pt x="847216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98472" y="3916807"/>
              <a:ext cx="882650" cy="607695"/>
            </a:xfrm>
            <a:custGeom>
              <a:avLst/>
              <a:gdLst/>
              <a:ahLst/>
              <a:cxnLst/>
              <a:rect l="l" t="t" r="r" b="b"/>
              <a:pathLst>
                <a:path w="882650" h="607695">
                  <a:moveTo>
                    <a:pt x="0" y="34925"/>
                  </a:moveTo>
                  <a:lnTo>
                    <a:pt x="2742" y="21324"/>
                  </a:lnTo>
                  <a:lnTo>
                    <a:pt x="10223" y="10223"/>
                  </a:lnTo>
                  <a:lnTo>
                    <a:pt x="21324" y="2742"/>
                  </a:lnTo>
                  <a:lnTo>
                    <a:pt x="34925" y="0"/>
                  </a:lnTo>
                  <a:lnTo>
                    <a:pt x="847216" y="0"/>
                  </a:lnTo>
                  <a:lnTo>
                    <a:pt x="860891" y="2742"/>
                  </a:lnTo>
                  <a:lnTo>
                    <a:pt x="872029" y="10223"/>
                  </a:lnTo>
                  <a:lnTo>
                    <a:pt x="879524" y="21324"/>
                  </a:lnTo>
                  <a:lnTo>
                    <a:pt x="882269" y="34925"/>
                  </a:lnTo>
                  <a:lnTo>
                    <a:pt x="882269" y="572516"/>
                  </a:lnTo>
                  <a:lnTo>
                    <a:pt x="879524" y="586116"/>
                  </a:lnTo>
                  <a:lnTo>
                    <a:pt x="872029" y="597217"/>
                  </a:lnTo>
                  <a:lnTo>
                    <a:pt x="860891" y="604698"/>
                  </a:lnTo>
                  <a:lnTo>
                    <a:pt x="847216" y="607441"/>
                  </a:lnTo>
                  <a:lnTo>
                    <a:pt x="34925" y="607441"/>
                  </a:lnTo>
                  <a:lnTo>
                    <a:pt x="21324" y="604698"/>
                  </a:lnTo>
                  <a:lnTo>
                    <a:pt x="10223" y="597217"/>
                  </a:lnTo>
                  <a:lnTo>
                    <a:pt x="2742" y="586116"/>
                  </a:lnTo>
                  <a:lnTo>
                    <a:pt x="0" y="572516"/>
                  </a:lnTo>
                  <a:lnTo>
                    <a:pt x="0" y="34925"/>
                  </a:lnTo>
                  <a:close/>
                </a:path>
              </a:pathLst>
            </a:custGeom>
            <a:ln w="12700">
              <a:solidFill>
                <a:srgbClr val="355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59972" y="5712286"/>
            <a:ext cx="1220103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algn="ctr">
              <a:spcBef>
                <a:spcPts val="142"/>
              </a:spcBef>
            </a:pPr>
            <a:r>
              <a:rPr sz="1700" b="1" spc="-100" dirty="0">
                <a:solidFill>
                  <a:srgbClr val="555555"/>
                </a:solidFill>
                <a:latin typeface="Arial"/>
                <a:cs typeface="Arial"/>
              </a:rPr>
              <a:t>IN</a:t>
            </a:r>
            <a:r>
              <a:rPr sz="1700" b="1" spc="-121" dirty="0">
                <a:solidFill>
                  <a:srgbClr val="555555"/>
                </a:solidFill>
                <a:latin typeface="Arial"/>
                <a:cs typeface="Arial"/>
              </a:rPr>
              <a:t>T</a:t>
            </a:r>
            <a:r>
              <a:rPr sz="1700" b="1" spc="-277" dirty="0">
                <a:solidFill>
                  <a:srgbClr val="555555"/>
                </a:solidFill>
                <a:latin typeface="Arial"/>
                <a:cs typeface="Arial"/>
              </a:rPr>
              <a:t>E</a:t>
            </a:r>
            <a:r>
              <a:rPr sz="1700" b="1" spc="-306" dirty="0">
                <a:solidFill>
                  <a:srgbClr val="555555"/>
                </a:solidFill>
                <a:latin typeface="Arial"/>
                <a:cs typeface="Arial"/>
              </a:rPr>
              <a:t>R</a:t>
            </a:r>
            <a:r>
              <a:rPr sz="1700" b="1" spc="-213" dirty="0">
                <a:solidFill>
                  <a:srgbClr val="555555"/>
                </a:solidFill>
                <a:latin typeface="Arial"/>
                <a:cs typeface="Arial"/>
              </a:rPr>
              <a:t>A</a:t>
            </a:r>
            <a:r>
              <a:rPr sz="1700" b="1" spc="-290" dirty="0">
                <a:solidFill>
                  <a:srgbClr val="555555"/>
                </a:solidFill>
                <a:latin typeface="Arial"/>
                <a:cs typeface="Arial"/>
              </a:rPr>
              <a:t>C</a:t>
            </a:r>
            <a:r>
              <a:rPr sz="1700" b="1" spc="-242" dirty="0">
                <a:solidFill>
                  <a:srgbClr val="555555"/>
                </a:solidFill>
                <a:latin typeface="Arial"/>
                <a:cs typeface="Arial"/>
              </a:rPr>
              <a:t>T</a:t>
            </a:r>
            <a:r>
              <a:rPr sz="1700" b="1" spc="-156" dirty="0">
                <a:solidFill>
                  <a:srgbClr val="555555"/>
                </a:solidFill>
                <a:latin typeface="Arial"/>
                <a:cs typeface="Arial"/>
              </a:rPr>
              <a:t>IVE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700" b="1" spc="-149" dirty="0">
                <a:solidFill>
                  <a:srgbClr val="555555"/>
                </a:solidFill>
                <a:latin typeface="Arial"/>
                <a:cs typeface="Arial"/>
              </a:rPr>
              <a:t>(Tez)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552868" y="5561539"/>
            <a:ext cx="1257129" cy="882340"/>
            <a:chOff x="3904360" y="3910457"/>
            <a:chExt cx="883919" cy="620395"/>
          </a:xfrm>
        </p:grpSpPr>
        <p:sp>
          <p:nvSpPr>
            <p:cNvPr id="21" name="object 21"/>
            <p:cNvSpPr/>
            <p:nvPr/>
          </p:nvSpPr>
          <p:spPr>
            <a:xfrm>
              <a:off x="3910710" y="3916807"/>
              <a:ext cx="871219" cy="607695"/>
            </a:xfrm>
            <a:custGeom>
              <a:avLst/>
              <a:gdLst/>
              <a:ahLst/>
              <a:cxnLst/>
              <a:rect l="l" t="t" r="r" b="b"/>
              <a:pathLst>
                <a:path w="871220" h="607695">
                  <a:moveTo>
                    <a:pt x="836167" y="0"/>
                  </a:moveTo>
                  <a:lnTo>
                    <a:pt x="34925" y="0"/>
                  </a:lnTo>
                  <a:lnTo>
                    <a:pt x="21324" y="2742"/>
                  </a:lnTo>
                  <a:lnTo>
                    <a:pt x="10223" y="10223"/>
                  </a:lnTo>
                  <a:lnTo>
                    <a:pt x="2742" y="21324"/>
                  </a:lnTo>
                  <a:lnTo>
                    <a:pt x="0" y="34925"/>
                  </a:lnTo>
                  <a:lnTo>
                    <a:pt x="0" y="572516"/>
                  </a:lnTo>
                  <a:lnTo>
                    <a:pt x="2742" y="586116"/>
                  </a:lnTo>
                  <a:lnTo>
                    <a:pt x="10223" y="597217"/>
                  </a:lnTo>
                  <a:lnTo>
                    <a:pt x="21324" y="604698"/>
                  </a:lnTo>
                  <a:lnTo>
                    <a:pt x="34925" y="607441"/>
                  </a:lnTo>
                  <a:lnTo>
                    <a:pt x="836167" y="607441"/>
                  </a:lnTo>
                  <a:lnTo>
                    <a:pt x="849768" y="604698"/>
                  </a:lnTo>
                  <a:lnTo>
                    <a:pt x="860869" y="597217"/>
                  </a:lnTo>
                  <a:lnTo>
                    <a:pt x="868350" y="586116"/>
                  </a:lnTo>
                  <a:lnTo>
                    <a:pt x="871092" y="572516"/>
                  </a:lnTo>
                  <a:lnTo>
                    <a:pt x="871092" y="34925"/>
                  </a:lnTo>
                  <a:lnTo>
                    <a:pt x="868350" y="21324"/>
                  </a:lnTo>
                  <a:lnTo>
                    <a:pt x="860869" y="10223"/>
                  </a:lnTo>
                  <a:lnTo>
                    <a:pt x="849768" y="2742"/>
                  </a:lnTo>
                  <a:lnTo>
                    <a:pt x="836167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10710" y="3916807"/>
              <a:ext cx="871219" cy="607695"/>
            </a:xfrm>
            <a:custGeom>
              <a:avLst/>
              <a:gdLst/>
              <a:ahLst/>
              <a:cxnLst/>
              <a:rect l="l" t="t" r="r" b="b"/>
              <a:pathLst>
                <a:path w="871220" h="607695">
                  <a:moveTo>
                    <a:pt x="0" y="34925"/>
                  </a:moveTo>
                  <a:lnTo>
                    <a:pt x="2742" y="21324"/>
                  </a:lnTo>
                  <a:lnTo>
                    <a:pt x="10223" y="10223"/>
                  </a:lnTo>
                  <a:lnTo>
                    <a:pt x="21324" y="2742"/>
                  </a:lnTo>
                  <a:lnTo>
                    <a:pt x="34925" y="0"/>
                  </a:lnTo>
                  <a:lnTo>
                    <a:pt x="836167" y="0"/>
                  </a:lnTo>
                  <a:lnTo>
                    <a:pt x="849768" y="2742"/>
                  </a:lnTo>
                  <a:lnTo>
                    <a:pt x="860869" y="10223"/>
                  </a:lnTo>
                  <a:lnTo>
                    <a:pt x="868350" y="21324"/>
                  </a:lnTo>
                  <a:lnTo>
                    <a:pt x="871092" y="34925"/>
                  </a:lnTo>
                  <a:lnTo>
                    <a:pt x="871092" y="572516"/>
                  </a:lnTo>
                  <a:lnTo>
                    <a:pt x="868350" y="586116"/>
                  </a:lnTo>
                  <a:lnTo>
                    <a:pt x="860869" y="597217"/>
                  </a:lnTo>
                  <a:lnTo>
                    <a:pt x="849768" y="604698"/>
                  </a:lnTo>
                  <a:lnTo>
                    <a:pt x="836167" y="607441"/>
                  </a:lnTo>
                  <a:lnTo>
                    <a:pt x="34925" y="607441"/>
                  </a:lnTo>
                  <a:lnTo>
                    <a:pt x="21324" y="604698"/>
                  </a:lnTo>
                  <a:lnTo>
                    <a:pt x="10223" y="597217"/>
                  </a:lnTo>
                  <a:lnTo>
                    <a:pt x="2742" y="586116"/>
                  </a:lnTo>
                  <a:lnTo>
                    <a:pt x="0" y="572516"/>
                  </a:lnTo>
                  <a:lnTo>
                    <a:pt x="0" y="34925"/>
                  </a:lnTo>
                  <a:close/>
                </a:path>
              </a:pathLst>
            </a:custGeom>
            <a:ln w="12700">
              <a:solidFill>
                <a:srgbClr val="355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62262" y="5712286"/>
            <a:ext cx="1241778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72248">
              <a:spcBef>
                <a:spcPts val="142"/>
              </a:spcBef>
            </a:pPr>
            <a:r>
              <a:rPr sz="1700" b="1" spc="-185" dirty="0">
                <a:solidFill>
                  <a:srgbClr val="555555"/>
                </a:solidFill>
                <a:latin typeface="Arial"/>
                <a:cs typeface="Arial"/>
              </a:rPr>
              <a:t>STREAMING</a:t>
            </a:r>
            <a:endParaRPr sz="1700">
              <a:latin typeface="Arial"/>
              <a:cs typeface="Arial"/>
            </a:endParaRPr>
          </a:p>
          <a:p>
            <a:pPr marL="18062"/>
            <a:r>
              <a:rPr sz="1700" b="1" spc="-107" dirty="0">
                <a:solidFill>
                  <a:srgbClr val="555555"/>
                </a:solidFill>
                <a:latin typeface="Arial"/>
                <a:cs typeface="Arial"/>
              </a:rPr>
              <a:t>(Storm,</a:t>
            </a:r>
            <a:r>
              <a:rPr sz="1700" b="1" spc="-18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700" b="1" spc="-199" dirty="0">
                <a:solidFill>
                  <a:srgbClr val="555555"/>
                </a:solidFill>
                <a:latin typeface="Arial"/>
                <a:cs typeface="Arial"/>
              </a:rPr>
              <a:t>S4,…)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04645" y="5561539"/>
            <a:ext cx="1257129" cy="882340"/>
            <a:chOff x="4854828" y="3910457"/>
            <a:chExt cx="883919" cy="620395"/>
          </a:xfrm>
        </p:grpSpPr>
        <p:sp>
          <p:nvSpPr>
            <p:cNvPr id="25" name="object 25"/>
            <p:cNvSpPr/>
            <p:nvPr/>
          </p:nvSpPr>
          <p:spPr>
            <a:xfrm>
              <a:off x="4861178" y="3916807"/>
              <a:ext cx="871219" cy="607695"/>
            </a:xfrm>
            <a:custGeom>
              <a:avLst/>
              <a:gdLst/>
              <a:ahLst/>
              <a:cxnLst/>
              <a:rect l="l" t="t" r="r" b="b"/>
              <a:pathLst>
                <a:path w="871220" h="607695">
                  <a:moveTo>
                    <a:pt x="836168" y="0"/>
                  </a:moveTo>
                  <a:lnTo>
                    <a:pt x="35051" y="0"/>
                  </a:lnTo>
                  <a:lnTo>
                    <a:pt x="21377" y="2742"/>
                  </a:lnTo>
                  <a:lnTo>
                    <a:pt x="10239" y="10223"/>
                  </a:lnTo>
                  <a:lnTo>
                    <a:pt x="2744" y="21324"/>
                  </a:lnTo>
                  <a:lnTo>
                    <a:pt x="0" y="34925"/>
                  </a:lnTo>
                  <a:lnTo>
                    <a:pt x="0" y="572516"/>
                  </a:lnTo>
                  <a:lnTo>
                    <a:pt x="2744" y="586116"/>
                  </a:lnTo>
                  <a:lnTo>
                    <a:pt x="10239" y="597217"/>
                  </a:lnTo>
                  <a:lnTo>
                    <a:pt x="21377" y="604698"/>
                  </a:lnTo>
                  <a:lnTo>
                    <a:pt x="35051" y="607441"/>
                  </a:lnTo>
                  <a:lnTo>
                    <a:pt x="836168" y="607441"/>
                  </a:lnTo>
                  <a:lnTo>
                    <a:pt x="849788" y="604698"/>
                  </a:lnTo>
                  <a:lnTo>
                    <a:pt x="860933" y="597217"/>
                  </a:lnTo>
                  <a:lnTo>
                    <a:pt x="868457" y="586116"/>
                  </a:lnTo>
                  <a:lnTo>
                    <a:pt x="871220" y="572516"/>
                  </a:lnTo>
                  <a:lnTo>
                    <a:pt x="871220" y="34925"/>
                  </a:lnTo>
                  <a:lnTo>
                    <a:pt x="868457" y="21324"/>
                  </a:lnTo>
                  <a:lnTo>
                    <a:pt x="860933" y="10223"/>
                  </a:lnTo>
                  <a:lnTo>
                    <a:pt x="849788" y="2742"/>
                  </a:lnTo>
                  <a:lnTo>
                    <a:pt x="836168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61178" y="3916807"/>
              <a:ext cx="871219" cy="607695"/>
            </a:xfrm>
            <a:custGeom>
              <a:avLst/>
              <a:gdLst/>
              <a:ahLst/>
              <a:cxnLst/>
              <a:rect l="l" t="t" r="r" b="b"/>
              <a:pathLst>
                <a:path w="871220" h="607695">
                  <a:moveTo>
                    <a:pt x="0" y="34925"/>
                  </a:moveTo>
                  <a:lnTo>
                    <a:pt x="2744" y="21324"/>
                  </a:lnTo>
                  <a:lnTo>
                    <a:pt x="10239" y="10223"/>
                  </a:lnTo>
                  <a:lnTo>
                    <a:pt x="21377" y="2742"/>
                  </a:lnTo>
                  <a:lnTo>
                    <a:pt x="35051" y="0"/>
                  </a:lnTo>
                  <a:lnTo>
                    <a:pt x="836168" y="0"/>
                  </a:lnTo>
                  <a:lnTo>
                    <a:pt x="849788" y="2742"/>
                  </a:lnTo>
                  <a:lnTo>
                    <a:pt x="860933" y="10223"/>
                  </a:lnTo>
                  <a:lnTo>
                    <a:pt x="868457" y="21324"/>
                  </a:lnTo>
                  <a:lnTo>
                    <a:pt x="871220" y="34925"/>
                  </a:lnTo>
                  <a:lnTo>
                    <a:pt x="871220" y="572516"/>
                  </a:lnTo>
                  <a:lnTo>
                    <a:pt x="868457" y="586116"/>
                  </a:lnTo>
                  <a:lnTo>
                    <a:pt x="860933" y="597217"/>
                  </a:lnTo>
                  <a:lnTo>
                    <a:pt x="849788" y="604698"/>
                  </a:lnTo>
                  <a:lnTo>
                    <a:pt x="836168" y="607441"/>
                  </a:lnTo>
                  <a:lnTo>
                    <a:pt x="35051" y="607441"/>
                  </a:lnTo>
                  <a:lnTo>
                    <a:pt x="21377" y="604698"/>
                  </a:lnTo>
                  <a:lnTo>
                    <a:pt x="10239" y="597217"/>
                  </a:lnTo>
                  <a:lnTo>
                    <a:pt x="2744" y="586116"/>
                  </a:lnTo>
                  <a:lnTo>
                    <a:pt x="0" y="572516"/>
                  </a:lnTo>
                  <a:lnTo>
                    <a:pt x="0" y="34925"/>
                  </a:lnTo>
                  <a:close/>
                </a:path>
              </a:pathLst>
            </a:custGeom>
            <a:ln w="12699">
              <a:solidFill>
                <a:srgbClr val="355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146317" y="5712286"/>
            <a:ext cx="777579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65023">
              <a:spcBef>
                <a:spcPts val="142"/>
              </a:spcBef>
            </a:pPr>
            <a:r>
              <a:rPr sz="1700" b="1" spc="-228" dirty="0">
                <a:solidFill>
                  <a:srgbClr val="555555"/>
                </a:solidFill>
                <a:latin typeface="Arial"/>
                <a:cs typeface="Arial"/>
              </a:rPr>
              <a:t>GRAPH</a:t>
            </a:r>
            <a:endParaRPr sz="1700">
              <a:latin typeface="Arial"/>
              <a:cs typeface="Arial"/>
            </a:endParaRPr>
          </a:p>
          <a:p>
            <a:pPr marL="18062"/>
            <a:r>
              <a:rPr sz="1700" b="1" spc="-107" dirty="0">
                <a:solidFill>
                  <a:srgbClr val="555555"/>
                </a:solidFill>
                <a:latin typeface="Arial"/>
                <a:cs typeface="Arial"/>
              </a:rPr>
              <a:t>(Giraph)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256602" y="5561539"/>
            <a:ext cx="1257129" cy="882340"/>
            <a:chOff x="5805423" y="3910457"/>
            <a:chExt cx="883919" cy="620395"/>
          </a:xfrm>
        </p:grpSpPr>
        <p:sp>
          <p:nvSpPr>
            <p:cNvPr id="29" name="object 29"/>
            <p:cNvSpPr/>
            <p:nvPr/>
          </p:nvSpPr>
          <p:spPr>
            <a:xfrm>
              <a:off x="5811773" y="3916807"/>
              <a:ext cx="871219" cy="607695"/>
            </a:xfrm>
            <a:custGeom>
              <a:avLst/>
              <a:gdLst/>
              <a:ahLst/>
              <a:cxnLst/>
              <a:rect l="l" t="t" r="r" b="b"/>
              <a:pathLst>
                <a:path w="871220" h="607695">
                  <a:moveTo>
                    <a:pt x="836168" y="0"/>
                  </a:moveTo>
                  <a:lnTo>
                    <a:pt x="34925" y="0"/>
                  </a:lnTo>
                  <a:lnTo>
                    <a:pt x="21324" y="2742"/>
                  </a:lnTo>
                  <a:lnTo>
                    <a:pt x="10223" y="10223"/>
                  </a:lnTo>
                  <a:lnTo>
                    <a:pt x="2742" y="21324"/>
                  </a:lnTo>
                  <a:lnTo>
                    <a:pt x="0" y="34925"/>
                  </a:lnTo>
                  <a:lnTo>
                    <a:pt x="0" y="572516"/>
                  </a:lnTo>
                  <a:lnTo>
                    <a:pt x="2742" y="586116"/>
                  </a:lnTo>
                  <a:lnTo>
                    <a:pt x="10223" y="597217"/>
                  </a:lnTo>
                  <a:lnTo>
                    <a:pt x="21324" y="604698"/>
                  </a:lnTo>
                  <a:lnTo>
                    <a:pt x="34925" y="607441"/>
                  </a:lnTo>
                  <a:lnTo>
                    <a:pt x="836168" y="607441"/>
                  </a:lnTo>
                  <a:lnTo>
                    <a:pt x="849768" y="604698"/>
                  </a:lnTo>
                  <a:lnTo>
                    <a:pt x="860869" y="597217"/>
                  </a:lnTo>
                  <a:lnTo>
                    <a:pt x="868350" y="586116"/>
                  </a:lnTo>
                  <a:lnTo>
                    <a:pt x="871093" y="572516"/>
                  </a:lnTo>
                  <a:lnTo>
                    <a:pt x="871093" y="34925"/>
                  </a:lnTo>
                  <a:lnTo>
                    <a:pt x="868350" y="21324"/>
                  </a:lnTo>
                  <a:lnTo>
                    <a:pt x="860869" y="10223"/>
                  </a:lnTo>
                  <a:lnTo>
                    <a:pt x="849768" y="2742"/>
                  </a:lnTo>
                  <a:lnTo>
                    <a:pt x="836168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11773" y="3916807"/>
              <a:ext cx="871219" cy="607695"/>
            </a:xfrm>
            <a:custGeom>
              <a:avLst/>
              <a:gdLst/>
              <a:ahLst/>
              <a:cxnLst/>
              <a:rect l="l" t="t" r="r" b="b"/>
              <a:pathLst>
                <a:path w="871220" h="607695">
                  <a:moveTo>
                    <a:pt x="0" y="34925"/>
                  </a:moveTo>
                  <a:lnTo>
                    <a:pt x="2742" y="21324"/>
                  </a:lnTo>
                  <a:lnTo>
                    <a:pt x="10223" y="10223"/>
                  </a:lnTo>
                  <a:lnTo>
                    <a:pt x="21324" y="2742"/>
                  </a:lnTo>
                  <a:lnTo>
                    <a:pt x="34925" y="0"/>
                  </a:lnTo>
                  <a:lnTo>
                    <a:pt x="836168" y="0"/>
                  </a:lnTo>
                  <a:lnTo>
                    <a:pt x="849768" y="2742"/>
                  </a:lnTo>
                  <a:lnTo>
                    <a:pt x="860869" y="10223"/>
                  </a:lnTo>
                  <a:lnTo>
                    <a:pt x="868350" y="21324"/>
                  </a:lnTo>
                  <a:lnTo>
                    <a:pt x="871093" y="34925"/>
                  </a:lnTo>
                  <a:lnTo>
                    <a:pt x="871093" y="572516"/>
                  </a:lnTo>
                  <a:lnTo>
                    <a:pt x="868350" y="586116"/>
                  </a:lnTo>
                  <a:lnTo>
                    <a:pt x="860869" y="597217"/>
                  </a:lnTo>
                  <a:lnTo>
                    <a:pt x="849768" y="604698"/>
                  </a:lnTo>
                  <a:lnTo>
                    <a:pt x="836168" y="607441"/>
                  </a:lnTo>
                  <a:lnTo>
                    <a:pt x="34925" y="607441"/>
                  </a:lnTo>
                  <a:lnTo>
                    <a:pt x="21324" y="604698"/>
                  </a:lnTo>
                  <a:lnTo>
                    <a:pt x="10223" y="597217"/>
                  </a:lnTo>
                  <a:lnTo>
                    <a:pt x="2742" y="586116"/>
                  </a:lnTo>
                  <a:lnTo>
                    <a:pt x="0" y="572516"/>
                  </a:lnTo>
                  <a:lnTo>
                    <a:pt x="0" y="34925"/>
                  </a:lnTo>
                  <a:close/>
                </a:path>
              </a:pathLst>
            </a:custGeom>
            <a:ln w="12699">
              <a:solidFill>
                <a:srgbClr val="355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303204" y="5712286"/>
            <a:ext cx="1165916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algn="ctr">
              <a:spcBef>
                <a:spcPts val="142"/>
              </a:spcBef>
            </a:pPr>
            <a:r>
              <a:rPr sz="1700" b="1" spc="-128" dirty="0">
                <a:solidFill>
                  <a:srgbClr val="555555"/>
                </a:solidFill>
                <a:latin typeface="Arial"/>
                <a:cs typeface="Arial"/>
              </a:rPr>
              <a:t>IN-MEMORY</a:t>
            </a:r>
            <a:endParaRPr sz="1700">
              <a:latin typeface="Arial"/>
              <a:cs typeface="Arial"/>
            </a:endParaRPr>
          </a:p>
          <a:p>
            <a:pPr marL="1806" algn="ctr"/>
            <a:r>
              <a:rPr sz="1700" b="1" spc="-128" dirty="0">
                <a:solidFill>
                  <a:srgbClr val="555555"/>
                </a:solidFill>
                <a:latin typeface="Arial"/>
                <a:cs typeface="Arial"/>
              </a:rPr>
              <a:t>(Spark)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608381" y="5561539"/>
            <a:ext cx="1257129" cy="882340"/>
            <a:chOff x="6755892" y="3910457"/>
            <a:chExt cx="883919" cy="620395"/>
          </a:xfrm>
        </p:grpSpPr>
        <p:sp>
          <p:nvSpPr>
            <p:cNvPr id="33" name="object 33"/>
            <p:cNvSpPr/>
            <p:nvPr/>
          </p:nvSpPr>
          <p:spPr>
            <a:xfrm>
              <a:off x="6762242" y="3916807"/>
              <a:ext cx="871219" cy="607695"/>
            </a:xfrm>
            <a:custGeom>
              <a:avLst/>
              <a:gdLst/>
              <a:ahLst/>
              <a:cxnLst/>
              <a:rect l="l" t="t" r="r" b="b"/>
              <a:pathLst>
                <a:path w="871220" h="607695">
                  <a:moveTo>
                    <a:pt x="836167" y="0"/>
                  </a:moveTo>
                  <a:lnTo>
                    <a:pt x="35051" y="0"/>
                  </a:lnTo>
                  <a:lnTo>
                    <a:pt x="21431" y="2742"/>
                  </a:lnTo>
                  <a:lnTo>
                    <a:pt x="10286" y="10223"/>
                  </a:lnTo>
                  <a:lnTo>
                    <a:pt x="2762" y="21324"/>
                  </a:lnTo>
                  <a:lnTo>
                    <a:pt x="0" y="34925"/>
                  </a:lnTo>
                  <a:lnTo>
                    <a:pt x="0" y="572516"/>
                  </a:lnTo>
                  <a:lnTo>
                    <a:pt x="2762" y="586116"/>
                  </a:lnTo>
                  <a:lnTo>
                    <a:pt x="10286" y="597217"/>
                  </a:lnTo>
                  <a:lnTo>
                    <a:pt x="21431" y="604698"/>
                  </a:lnTo>
                  <a:lnTo>
                    <a:pt x="35051" y="607441"/>
                  </a:lnTo>
                  <a:lnTo>
                    <a:pt x="836167" y="607441"/>
                  </a:lnTo>
                  <a:lnTo>
                    <a:pt x="849842" y="604698"/>
                  </a:lnTo>
                  <a:lnTo>
                    <a:pt x="860980" y="597217"/>
                  </a:lnTo>
                  <a:lnTo>
                    <a:pt x="868475" y="586116"/>
                  </a:lnTo>
                  <a:lnTo>
                    <a:pt x="871219" y="572516"/>
                  </a:lnTo>
                  <a:lnTo>
                    <a:pt x="871219" y="34925"/>
                  </a:lnTo>
                  <a:lnTo>
                    <a:pt x="868475" y="21324"/>
                  </a:lnTo>
                  <a:lnTo>
                    <a:pt x="860980" y="10223"/>
                  </a:lnTo>
                  <a:lnTo>
                    <a:pt x="849842" y="2742"/>
                  </a:lnTo>
                  <a:lnTo>
                    <a:pt x="836167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62242" y="3916807"/>
              <a:ext cx="871219" cy="607695"/>
            </a:xfrm>
            <a:custGeom>
              <a:avLst/>
              <a:gdLst/>
              <a:ahLst/>
              <a:cxnLst/>
              <a:rect l="l" t="t" r="r" b="b"/>
              <a:pathLst>
                <a:path w="871220" h="607695">
                  <a:moveTo>
                    <a:pt x="0" y="34925"/>
                  </a:moveTo>
                  <a:lnTo>
                    <a:pt x="2762" y="21324"/>
                  </a:lnTo>
                  <a:lnTo>
                    <a:pt x="10286" y="10223"/>
                  </a:lnTo>
                  <a:lnTo>
                    <a:pt x="21431" y="2742"/>
                  </a:lnTo>
                  <a:lnTo>
                    <a:pt x="35051" y="0"/>
                  </a:lnTo>
                  <a:lnTo>
                    <a:pt x="836167" y="0"/>
                  </a:lnTo>
                  <a:lnTo>
                    <a:pt x="849842" y="2742"/>
                  </a:lnTo>
                  <a:lnTo>
                    <a:pt x="860980" y="10223"/>
                  </a:lnTo>
                  <a:lnTo>
                    <a:pt x="868475" y="21324"/>
                  </a:lnTo>
                  <a:lnTo>
                    <a:pt x="871219" y="34925"/>
                  </a:lnTo>
                  <a:lnTo>
                    <a:pt x="871219" y="572516"/>
                  </a:lnTo>
                  <a:lnTo>
                    <a:pt x="868475" y="586116"/>
                  </a:lnTo>
                  <a:lnTo>
                    <a:pt x="860980" y="597217"/>
                  </a:lnTo>
                  <a:lnTo>
                    <a:pt x="849842" y="604698"/>
                  </a:lnTo>
                  <a:lnTo>
                    <a:pt x="836167" y="607441"/>
                  </a:lnTo>
                  <a:lnTo>
                    <a:pt x="35051" y="607441"/>
                  </a:lnTo>
                  <a:lnTo>
                    <a:pt x="21431" y="604698"/>
                  </a:lnTo>
                  <a:lnTo>
                    <a:pt x="10286" y="597217"/>
                  </a:lnTo>
                  <a:lnTo>
                    <a:pt x="2762" y="586116"/>
                  </a:lnTo>
                  <a:lnTo>
                    <a:pt x="0" y="572516"/>
                  </a:lnTo>
                  <a:lnTo>
                    <a:pt x="0" y="34925"/>
                  </a:lnTo>
                  <a:close/>
                </a:path>
              </a:pathLst>
            </a:custGeom>
            <a:ln w="12700">
              <a:solidFill>
                <a:srgbClr val="355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726868" y="5712286"/>
            <a:ext cx="1022322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21918">
              <a:spcBef>
                <a:spcPts val="142"/>
              </a:spcBef>
            </a:pPr>
            <a:r>
              <a:rPr sz="1700" b="1" spc="-242" dirty="0">
                <a:solidFill>
                  <a:srgbClr val="555555"/>
                </a:solidFill>
                <a:latin typeface="Arial"/>
                <a:cs typeface="Arial"/>
              </a:rPr>
              <a:t>HPC</a:t>
            </a:r>
            <a:r>
              <a:rPr sz="1700" b="1" spc="-121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700" b="1" spc="-71" dirty="0">
                <a:solidFill>
                  <a:srgbClr val="555555"/>
                </a:solidFill>
                <a:latin typeface="Arial"/>
                <a:cs typeface="Arial"/>
              </a:rPr>
              <a:t>MPI</a:t>
            </a:r>
            <a:endParaRPr sz="1700">
              <a:latin typeface="Arial"/>
              <a:cs typeface="Arial"/>
            </a:endParaRPr>
          </a:p>
          <a:p>
            <a:pPr marL="18062"/>
            <a:r>
              <a:rPr sz="1700" b="1" spc="-92" dirty="0">
                <a:solidFill>
                  <a:srgbClr val="555555"/>
                </a:solidFill>
                <a:latin typeface="Arial"/>
                <a:cs typeface="Arial"/>
              </a:rPr>
              <a:t>(OpenMPI)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200912" y="5561539"/>
            <a:ext cx="1257129" cy="882340"/>
            <a:chOff x="2953766" y="3910457"/>
            <a:chExt cx="883919" cy="620395"/>
          </a:xfrm>
        </p:grpSpPr>
        <p:sp>
          <p:nvSpPr>
            <p:cNvPr id="37" name="object 37"/>
            <p:cNvSpPr/>
            <p:nvPr/>
          </p:nvSpPr>
          <p:spPr>
            <a:xfrm>
              <a:off x="2960116" y="3916807"/>
              <a:ext cx="871219" cy="607695"/>
            </a:xfrm>
            <a:custGeom>
              <a:avLst/>
              <a:gdLst/>
              <a:ahLst/>
              <a:cxnLst/>
              <a:rect l="l" t="t" r="r" b="b"/>
              <a:pathLst>
                <a:path w="871220" h="607695">
                  <a:moveTo>
                    <a:pt x="836168" y="0"/>
                  </a:moveTo>
                  <a:lnTo>
                    <a:pt x="34925" y="0"/>
                  </a:lnTo>
                  <a:lnTo>
                    <a:pt x="21324" y="2742"/>
                  </a:lnTo>
                  <a:lnTo>
                    <a:pt x="10223" y="10223"/>
                  </a:lnTo>
                  <a:lnTo>
                    <a:pt x="2742" y="21324"/>
                  </a:lnTo>
                  <a:lnTo>
                    <a:pt x="0" y="34925"/>
                  </a:lnTo>
                  <a:lnTo>
                    <a:pt x="0" y="572516"/>
                  </a:lnTo>
                  <a:lnTo>
                    <a:pt x="2742" y="586116"/>
                  </a:lnTo>
                  <a:lnTo>
                    <a:pt x="10223" y="597217"/>
                  </a:lnTo>
                  <a:lnTo>
                    <a:pt x="21324" y="604698"/>
                  </a:lnTo>
                  <a:lnTo>
                    <a:pt x="34925" y="607441"/>
                  </a:lnTo>
                  <a:lnTo>
                    <a:pt x="836168" y="607441"/>
                  </a:lnTo>
                  <a:lnTo>
                    <a:pt x="849768" y="604698"/>
                  </a:lnTo>
                  <a:lnTo>
                    <a:pt x="860869" y="597217"/>
                  </a:lnTo>
                  <a:lnTo>
                    <a:pt x="868350" y="586116"/>
                  </a:lnTo>
                  <a:lnTo>
                    <a:pt x="871093" y="572516"/>
                  </a:lnTo>
                  <a:lnTo>
                    <a:pt x="871093" y="34925"/>
                  </a:lnTo>
                  <a:lnTo>
                    <a:pt x="868350" y="21324"/>
                  </a:lnTo>
                  <a:lnTo>
                    <a:pt x="860869" y="10223"/>
                  </a:lnTo>
                  <a:lnTo>
                    <a:pt x="849768" y="2742"/>
                  </a:lnTo>
                  <a:lnTo>
                    <a:pt x="836168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60116" y="3916807"/>
              <a:ext cx="871219" cy="607695"/>
            </a:xfrm>
            <a:custGeom>
              <a:avLst/>
              <a:gdLst/>
              <a:ahLst/>
              <a:cxnLst/>
              <a:rect l="l" t="t" r="r" b="b"/>
              <a:pathLst>
                <a:path w="871220" h="607695">
                  <a:moveTo>
                    <a:pt x="0" y="34925"/>
                  </a:moveTo>
                  <a:lnTo>
                    <a:pt x="2742" y="21324"/>
                  </a:lnTo>
                  <a:lnTo>
                    <a:pt x="10223" y="10223"/>
                  </a:lnTo>
                  <a:lnTo>
                    <a:pt x="21324" y="2742"/>
                  </a:lnTo>
                  <a:lnTo>
                    <a:pt x="34925" y="0"/>
                  </a:lnTo>
                  <a:lnTo>
                    <a:pt x="836168" y="0"/>
                  </a:lnTo>
                  <a:lnTo>
                    <a:pt x="849768" y="2742"/>
                  </a:lnTo>
                  <a:lnTo>
                    <a:pt x="860869" y="10223"/>
                  </a:lnTo>
                  <a:lnTo>
                    <a:pt x="868350" y="21324"/>
                  </a:lnTo>
                  <a:lnTo>
                    <a:pt x="871093" y="34925"/>
                  </a:lnTo>
                  <a:lnTo>
                    <a:pt x="871093" y="572516"/>
                  </a:lnTo>
                  <a:lnTo>
                    <a:pt x="868350" y="586116"/>
                  </a:lnTo>
                  <a:lnTo>
                    <a:pt x="860869" y="597217"/>
                  </a:lnTo>
                  <a:lnTo>
                    <a:pt x="849768" y="604698"/>
                  </a:lnTo>
                  <a:lnTo>
                    <a:pt x="836168" y="607441"/>
                  </a:lnTo>
                  <a:lnTo>
                    <a:pt x="34925" y="607441"/>
                  </a:lnTo>
                  <a:lnTo>
                    <a:pt x="21324" y="604698"/>
                  </a:lnTo>
                  <a:lnTo>
                    <a:pt x="10223" y="597217"/>
                  </a:lnTo>
                  <a:lnTo>
                    <a:pt x="2742" y="586116"/>
                  </a:lnTo>
                  <a:lnTo>
                    <a:pt x="0" y="572516"/>
                  </a:lnTo>
                  <a:lnTo>
                    <a:pt x="0" y="34925"/>
                  </a:lnTo>
                  <a:close/>
                </a:path>
              </a:pathLst>
            </a:custGeom>
            <a:ln w="12700">
              <a:solidFill>
                <a:srgbClr val="355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65522" y="5712286"/>
            <a:ext cx="731520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9868">
              <a:spcBef>
                <a:spcPts val="142"/>
              </a:spcBef>
            </a:pPr>
            <a:r>
              <a:rPr sz="1700" b="1" spc="-185" dirty="0">
                <a:solidFill>
                  <a:srgbClr val="555555"/>
                </a:solidFill>
                <a:latin typeface="Arial"/>
                <a:cs typeface="Arial"/>
              </a:rPr>
              <a:t>ONLINE</a:t>
            </a:r>
            <a:endParaRPr sz="1700">
              <a:latin typeface="Arial"/>
              <a:cs typeface="Arial"/>
            </a:endParaRPr>
          </a:p>
          <a:p>
            <a:pPr marL="18062"/>
            <a:r>
              <a:rPr sz="1700" b="1" spc="-142" dirty="0">
                <a:solidFill>
                  <a:srgbClr val="555555"/>
                </a:solidFill>
                <a:latin typeface="Arial"/>
                <a:cs typeface="Arial"/>
              </a:rPr>
              <a:t>(H</a:t>
            </a:r>
            <a:r>
              <a:rPr sz="1700" b="1" spc="-199" dirty="0">
                <a:solidFill>
                  <a:srgbClr val="555555"/>
                </a:solidFill>
                <a:latin typeface="Arial"/>
                <a:cs typeface="Arial"/>
              </a:rPr>
              <a:t>B</a:t>
            </a:r>
            <a:r>
              <a:rPr sz="1700" b="1" spc="-114" dirty="0">
                <a:solidFill>
                  <a:srgbClr val="555555"/>
                </a:solidFill>
                <a:latin typeface="Arial"/>
                <a:cs typeface="Arial"/>
              </a:rPr>
              <a:t>a</a:t>
            </a:r>
            <a:r>
              <a:rPr sz="1700" b="1" spc="-135" dirty="0">
                <a:solidFill>
                  <a:srgbClr val="555555"/>
                </a:solidFill>
                <a:latin typeface="Arial"/>
                <a:cs typeface="Arial"/>
              </a:rPr>
              <a:t>se)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960336" y="5561539"/>
            <a:ext cx="1257129" cy="882340"/>
            <a:chOff x="7706486" y="3910457"/>
            <a:chExt cx="883919" cy="620395"/>
          </a:xfrm>
        </p:grpSpPr>
        <p:sp>
          <p:nvSpPr>
            <p:cNvPr id="41" name="object 41"/>
            <p:cNvSpPr/>
            <p:nvPr/>
          </p:nvSpPr>
          <p:spPr>
            <a:xfrm>
              <a:off x="7712836" y="3916807"/>
              <a:ext cx="871219" cy="607695"/>
            </a:xfrm>
            <a:custGeom>
              <a:avLst/>
              <a:gdLst/>
              <a:ahLst/>
              <a:cxnLst/>
              <a:rect l="l" t="t" r="r" b="b"/>
              <a:pathLst>
                <a:path w="871220" h="607695">
                  <a:moveTo>
                    <a:pt x="836168" y="0"/>
                  </a:moveTo>
                  <a:lnTo>
                    <a:pt x="34925" y="0"/>
                  </a:lnTo>
                  <a:lnTo>
                    <a:pt x="21324" y="2742"/>
                  </a:lnTo>
                  <a:lnTo>
                    <a:pt x="10223" y="10223"/>
                  </a:lnTo>
                  <a:lnTo>
                    <a:pt x="2742" y="21324"/>
                  </a:lnTo>
                  <a:lnTo>
                    <a:pt x="0" y="34925"/>
                  </a:lnTo>
                  <a:lnTo>
                    <a:pt x="0" y="572516"/>
                  </a:lnTo>
                  <a:lnTo>
                    <a:pt x="2742" y="586116"/>
                  </a:lnTo>
                  <a:lnTo>
                    <a:pt x="10223" y="597217"/>
                  </a:lnTo>
                  <a:lnTo>
                    <a:pt x="21324" y="604698"/>
                  </a:lnTo>
                  <a:lnTo>
                    <a:pt x="34925" y="607441"/>
                  </a:lnTo>
                  <a:lnTo>
                    <a:pt x="836168" y="607441"/>
                  </a:lnTo>
                  <a:lnTo>
                    <a:pt x="849768" y="604698"/>
                  </a:lnTo>
                  <a:lnTo>
                    <a:pt x="860869" y="597217"/>
                  </a:lnTo>
                  <a:lnTo>
                    <a:pt x="868350" y="586116"/>
                  </a:lnTo>
                  <a:lnTo>
                    <a:pt x="871093" y="572516"/>
                  </a:lnTo>
                  <a:lnTo>
                    <a:pt x="871093" y="34925"/>
                  </a:lnTo>
                  <a:lnTo>
                    <a:pt x="868350" y="21324"/>
                  </a:lnTo>
                  <a:lnTo>
                    <a:pt x="860869" y="10223"/>
                  </a:lnTo>
                  <a:lnTo>
                    <a:pt x="849768" y="2742"/>
                  </a:lnTo>
                  <a:lnTo>
                    <a:pt x="836168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12836" y="3916807"/>
              <a:ext cx="871219" cy="607695"/>
            </a:xfrm>
            <a:custGeom>
              <a:avLst/>
              <a:gdLst/>
              <a:ahLst/>
              <a:cxnLst/>
              <a:rect l="l" t="t" r="r" b="b"/>
              <a:pathLst>
                <a:path w="871220" h="607695">
                  <a:moveTo>
                    <a:pt x="0" y="34925"/>
                  </a:moveTo>
                  <a:lnTo>
                    <a:pt x="2742" y="21324"/>
                  </a:lnTo>
                  <a:lnTo>
                    <a:pt x="10223" y="10223"/>
                  </a:lnTo>
                  <a:lnTo>
                    <a:pt x="21324" y="2742"/>
                  </a:lnTo>
                  <a:lnTo>
                    <a:pt x="34925" y="0"/>
                  </a:lnTo>
                  <a:lnTo>
                    <a:pt x="836168" y="0"/>
                  </a:lnTo>
                  <a:lnTo>
                    <a:pt x="849768" y="2742"/>
                  </a:lnTo>
                  <a:lnTo>
                    <a:pt x="860869" y="10223"/>
                  </a:lnTo>
                  <a:lnTo>
                    <a:pt x="868350" y="21324"/>
                  </a:lnTo>
                  <a:lnTo>
                    <a:pt x="871093" y="34925"/>
                  </a:lnTo>
                  <a:lnTo>
                    <a:pt x="871093" y="572516"/>
                  </a:lnTo>
                  <a:lnTo>
                    <a:pt x="868350" y="586116"/>
                  </a:lnTo>
                  <a:lnTo>
                    <a:pt x="860869" y="597217"/>
                  </a:lnTo>
                  <a:lnTo>
                    <a:pt x="849768" y="604698"/>
                  </a:lnTo>
                  <a:lnTo>
                    <a:pt x="836168" y="607441"/>
                  </a:lnTo>
                  <a:lnTo>
                    <a:pt x="34925" y="607441"/>
                  </a:lnTo>
                  <a:lnTo>
                    <a:pt x="21324" y="604698"/>
                  </a:lnTo>
                  <a:lnTo>
                    <a:pt x="10223" y="597217"/>
                  </a:lnTo>
                  <a:lnTo>
                    <a:pt x="2742" y="586116"/>
                  </a:lnTo>
                  <a:lnTo>
                    <a:pt x="0" y="572516"/>
                  </a:lnTo>
                  <a:lnTo>
                    <a:pt x="0" y="34925"/>
                  </a:lnTo>
                  <a:close/>
                </a:path>
              </a:pathLst>
            </a:custGeom>
            <a:ln w="12699">
              <a:solidFill>
                <a:srgbClr val="355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985670" y="5582309"/>
            <a:ext cx="1193010" cy="80306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297119">
              <a:spcBef>
                <a:spcPts val="142"/>
              </a:spcBef>
            </a:pPr>
            <a:r>
              <a:rPr sz="1700" b="1" spc="-228" dirty="0">
                <a:solidFill>
                  <a:srgbClr val="555555"/>
                </a:solidFill>
                <a:latin typeface="Arial"/>
                <a:cs typeface="Arial"/>
              </a:rPr>
              <a:t>OTHER</a:t>
            </a:r>
            <a:endParaRPr sz="1700">
              <a:latin typeface="Arial"/>
              <a:cs typeface="Arial"/>
            </a:endParaRPr>
          </a:p>
          <a:p>
            <a:pPr marL="156236" marR="126434" indent="79473"/>
            <a:r>
              <a:rPr sz="1700" b="1" spc="-135" dirty="0">
                <a:solidFill>
                  <a:srgbClr val="555555"/>
                </a:solidFill>
                <a:latin typeface="Arial"/>
                <a:cs typeface="Arial"/>
              </a:rPr>
              <a:t>(Search)  </a:t>
            </a:r>
            <a:r>
              <a:rPr sz="1700" b="1" spc="-28" dirty="0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sz="1700" b="1" spc="-142" dirty="0">
                <a:solidFill>
                  <a:srgbClr val="555555"/>
                </a:solidFill>
                <a:latin typeface="Arial"/>
                <a:cs typeface="Arial"/>
              </a:rPr>
              <a:t>W</a:t>
            </a:r>
            <a:r>
              <a:rPr sz="1700" b="1" spc="-100" dirty="0">
                <a:solidFill>
                  <a:srgbClr val="555555"/>
                </a:solidFill>
                <a:latin typeface="Arial"/>
                <a:cs typeface="Arial"/>
              </a:rPr>
              <a:t>e</a:t>
            </a:r>
            <a:r>
              <a:rPr sz="1700" b="1" spc="-135" dirty="0">
                <a:solidFill>
                  <a:srgbClr val="555555"/>
                </a:solidFill>
                <a:latin typeface="Arial"/>
                <a:cs typeface="Arial"/>
              </a:rPr>
              <a:t>a</a:t>
            </a:r>
            <a:r>
              <a:rPr sz="1700" b="1" spc="-171" dirty="0">
                <a:solidFill>
                  <a:srgbClr val="555555"/>
                </a:solidFill>
                <a:latin typeface="Arial"/>
                <a:cs typeface="Arial"/>
              </a:rPr>
              <a:t>v</a:t>
            </a:r>
            <a:r>
              <a:rPr sz="1700" b="1" spc="-100" dirty="0">
                <a:solidFill>
                  <a:srgbClr val="555555"/>
                </a:solidFill>
                <a:latin typeface="Arial"/>
                <a:cs typeface="Arial"/>
              </a:rPr>
              <a:t>e</a:t>
            </a:r>
            <a:r>
              <a:rPr sz="1700" b="1" spc="-277" dirty="0">
                <a:solidFill>
                  <a:srgbClr val="555555"/>
                </a:solidFill>
                <a:latin typeface="Arial"/>
                <a:cs typeface="Arial"/>
              </a:rPr>
              <a:t>…)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946564" y="6404140"/>
            <a:ext cx="9802368" cy="261902"/>
            <a:chOff x="1368678" y="4502911"/>
            <a:chExt cx="6892290" cy="184150"/>
          </a:xfrm>
        </p:grpSpPr>
        <p:sp>
          <p:nvSpPr>
            <p:cNvPr id="45" name="object 45"/>
            <p:cNvSpPr/>
            <p:nvPr/>
          </p:nvSpPr>
          <p:spPr>
            <a:xfrm>
              <a:off x="1368678" y="4503165"/>
              <a:ext cx="229362" cy="1708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20543" y="4507356"/>
              <a:ext cx="229362" cy="1791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72408" y="4509515"/>
              <a:ext cx="229362" cy="17081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24274" y="4503165"/>
              <a:ext cx="229235" cy="1708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31734" y="4506213"/>
              <a:ext cx="229235" cy="1708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79869" y="4502911"/>
              <a:ext cx="229234" cy="17081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28003" y="4504308"/>
              <a:ext cx="229235" cy="1708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76138" y="4509515"/>
              <a:ext cx="229235" cy="17081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body" idx="1"/>
          </p:nvPr>
        </p:nvSpPr>
        <p:spPr>
          <a:xfrm>
            <a:off x="1320800" y="1676400"/>
            <a:ext cx="11125200" cy="278822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9031" algn="ctr">
              <a:spcBef>
                <a:spcPts val="142"/>
              </a:spcBef>
            </a:pPr>
            <a:r>
              <a:rPr dirty="0"/>
              <a:t>Store </a:t>
            </a:r>
            <a:r>
              <a:rPr spc="-7" dirty="0"/>
              <a:t>ALL </a:t>
            </a:r>
            <a:r>
              <a:rPr spc="-135" dirty="0"/>
              <a:t>DATA </a:t>
            </a:r>
            <a:r>
              <a:rPr dirty="0"/>
              <a:t>in one</a:t>
            </a:r>
            <a:r>
              <a:rPr spc="-228" dirty="0"/>
              <a:t> </a:t>
            </a:r>
            <a:r>
              <a:rPr dirty="0"/>
              <a:t>place…</a:t>
            </a:r>
          </a:p>
          <a:p>
            <a:pPr marL="9031">
              <a:spcBef>
                <a:spcPts val="7"/>
              </a:spcBef>
            </a:pPr>
            <a:endParaRPr sz="3600"/>
          </a:p>
          <a:p>
            <a:pPr marL="9031" algn="ctr"/>
            <a:r>
              <a:rPr dirty="0"/>
              <a:t>Interact </a:t>
            </a:r>
            <a:r>
              <a:rPr spc="7" dirty="0"/>
              <a:t>with </a:t>
            </a:r>
            <a:r>
              <a:rPr dirty="0"/>
              <a:t>that </a:t>
            </a:r>
            <a:r>
              <a:rPr spc="-7" dirty="0"/>
              <a:t>data </a:t>
            </a:r>
            <a:r>
              <a:rPr dirty="0"/>
              <a:t>in </a:t>
            </a:r>
            <a:r>
              <a:rPr spc="-36" dirty="0"/>
              <a:t>MULTIPLE</a:t>
            </a:r>
            <a:r>
              <a:rPr spc="-192" dirty="0"/>
              <a:t> </a:t>
            </a:r>
            <a:r>
              <a:rPr spc="-128" dirty="0"/>
              <a:t>WAYS</a:t>
            </a:r>
          </a:p>
          <a:p>
            <a:pPr marL="9031">
              <a:spcBef>
                <a:spcPts val="7"/>
              </a:spcBef>
            </a:pPr>
            <a:endParaRPr sz="3600"/>
          </a:p>
          <a:p>
            <a:pPr marL="9031" algn="ctr"/>
            <a:r>
              <a:rPr spc="7" dirty="0"/>
              <a:t>with </a:t>
            </a:r>
            <a:r>
              <a:rPr dirty="0"/>
              <a:t>Predictable </a:t>
            </a:r>
            <a:r>
              <a:rPr spc="-7" dirty="0"/>
              <a:t>Performance </a:t>
            </a:r>
            <a:r>
              <a:rPr dirty="0"/>
              <a:t>and Quality </a:t>
            </a:r>
            <a:r>
              <a:rPr spc="-7" dirty="0"/>
              <a:t>of</a:t>
            </a:r>
            <a:r>
              <a:rPr spc="-100" dirty="0"/>
              <a:t> </a:t>
            </a:r>
            <a:r>
              <a:rPr spc="-7" dirty="0"/>
              <a:t>Service</a:t>
            </a:r>
          </a:p>
          <a:p>
            <a:pPr marL="9031">
              <a:spcBef>
                <a:spcPts val="36"/>
              </a:spcBef>
            </a:pPr>
            <a:endParaRPr sz="3600"/>
          </a:p>
          <a:p>
            <a:pPr marL="82182" algn="ctr"/>
            <a:r>
              <a:rPr spc="-256" dirty="0"/>
              <a:t>Applications </a:t>
            </a:r>
            <a:r>
              <a:rPr spc="-356" dirty="0"/>
              <a:t>Run </a:t>
            </a:r>
            <a:r>
              <a:rPr spc="-185" dirty="0"/>
              <a:t>Natively </a:t>
            </a:r>
            <a:r>
              <a:rPr i="1" dirty="0">
                <a:solidFill>
                  <a:srgbClr val="E0F5D1"/>
                </a:solidFill>
                <a:latin typeface="Carlito"/>
                <a:cs typeface="Carlito"/>
              </a:rPr>
              <a:t>in</a:t>
            </a:r>
            <a:r>
              <a:rPr i="1" spc="199" dirty="0">
                <a:solidFill>
                  <a:srgbClr val="E0F5D1"/>
                </a:solidFill>
                <a:latin typeface="Carlito"/>
                <a:cs typeface="Carlito"/>
              </a:rPr>
              <a:t> </a:t>
            </a:r>
            <a:r>
              <a:rPr spc="-256" dirty="0"/>
              <a:t>Hadoop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10</a:t>
            </a:fld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226" y="297123"/>
            <a:ext cx="9018468" cy="726637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spc="-7" dirty="0">
                <a:latin typeface="Arial"/>
                <a:cs typeface="Arial"/>
              </a:rPr>
              <a:t>5 </a:t>
            </a:r>
            <a:r>
              <a:rPr sz="5100" dirty="0">
                <a:latin typeface="Arial"/>
                <a:cs typeface="Arial"/>
              </a:rPr>
              <a:t>Key Benefits of</a:t>
            </a:r>
            <a:r>
              <a:rPr sz="5100" spc="-156" dirty="0">
                <a:latin typeface="Arial"/>
                <a:cs typeface="Arial"/>
              </a:rPr>
              <a:t> </a:t>
            </a:r>
            <a:r>
              <a:rPr sz="5100" spc="-100" dirty="0">
                <a:latin typeface="Arial"/>
                <a:cs typeface="Arial"/>
              </a:rPr>
              <a:t>YARN</a:t>
            </a:r>
            <a:endParaRPr sz="5100">
              <a:latin typeface="Arial"/>
              <a:cs typeface="Arial"/>
            </a:endParaRPr>
          </a:p>
          <a:p>
            <a:pPr marL="1318522" indent="-1301363">
              <a:spcBef>
                <a:spcPts val="4614"/>
              </a:spcBef>
              <a:buClr>
                <a:srgbClr val="69BD28"/>
              </a:buClr>
              <a:buAutoNum type="arabicPeriod"/>
              <a:tabLst>
                <a:tab pos="1318522" algn="l"/>
                <a:tab pos="1319425" algn="l"/>
              </a:tabLst>
            </a:pPr>
            <a:r>
              <a:rPr sz="5100" b="1" spc="-256" dirty="0">
                <a:latin typeface="Arial"/>
                <a:cs typeface="Arial"/>
              </a:rPr>
              <a:t>New </a:t>
            </a:r>
            <a:r>
              <a:rPr sz="5100" b="1" spc="-377" dirty="0">
                <a:latin typeface="Arial"/>
                <a:cs typeface="Arial"/>
              </a:rPr>
              <a:t>Applications </a:t>
            </a:r>
            <a:r>
              <a:rPr sz="5100" b="1" spc="-92" dirty="0">
                <a:latin typeface="Arial"/>
                <a:cs typeface="Arial"/>
              </a:rPr>
              <a:t>&amp;</a:t>
            </a:r>
            <a:r>
              <a:rPr sz="5100" b="1" spc="-185" dirty="0">
                <a:latin typeface="Arial"/>
                <a:cs typeface="Arial"/>
              </a:rPr>
              <a:t> </a:t>
            </a:r>
            <a:r>
              <a:rPr sz="5100" b="1" spc="-476" dirty="0">
                <a:latin typeface="Arial"/>
                <a:cs typeface="Arial"/>
              </a:rPr>
              <a:t>Services</a:t>
            </a:r>
            <a:endParaRPr sz="5100">
              <a:latin typeface="Arial"/>
              <a:cs typeface="Arial"/>
            </a:endParaRPr>
          </a:p>
          <a:p>
            <a:pPr marL="1318522" indent="-1301363">
              <a:spcBef>
                <a:spcPts val="3840"/>
              </a:spcBef>
              <a:buClr>
                <a:srgbClr val="69BD28"/>
              </a:buClr>
              <a:buAutoNum type="arabicPeriod"/>
              <a:tabLst>
                <a:tab pos="1318522" algn="l"/>
                <a:tab pos="1319425" algn="l"/>
              </a:tabLst>
            </a:pPr>
            <a:r>
              <a:rPr sz="5100" b="1" spc="-326" dirty="0">
                <a:latin typeface="Arial"/>
                <a:cs typeface="Arial"/>
              </a:rPr>
              <a:t>Improved </a:t>
            </a:r>
            <a:r>
              <a:rPr sz="5100" b="1" spc="-370" dirty="0">
                <a:latin typeface="Arial"/>
                <a:cs typeface="Arial"/>
              </a:rPr>
              <a:t>cluster</a:t>
            </a:r>
            <a:r>
              <a:rPr sz="5100" b="1" spc="-284" dirty="0">
                <a:latin typeface="Arial"/>
                <a:cs typeface="Arial"/>
              </a:rPr>
              <a:t> </a:t>
            </a:r>
            <a:r>
              <a:rPr sz="5100" b="1" spc="-242" dirty="0">
                <a:latin typeface="Arial"/>
                <a:cs typeface="Arial"/>
              </a:rPr>
              <a:t>utilization</a:t>
            </a:r>
            <a:endParaRPr sz="5100">
              <a:latin typeface="Arial"/>
              <a:cs typeface="Arial"/>
            </a:endParaRPr>
          </a:p>
          <a:p>
            <a:pPr marL="1318522" indent="-1301363">
              <a:spcBef>
                <a:spcPts val="3840"/>
              </a:spcBef>
              <a:buClr>
                <a:srgbClr val="69BD28"/>
              </a:buClr>
              <a:buAutoNum type="arabicPeriod"/>
              <a:tabLst>
                <a:tab pos="1318522" algn="l"/>
                <a:tab pos="1319425" algn="l"/>
              </a:tabLst>
            </a:pPr>
            <a:r>
              <a:rPr sz="5100" b="1" spc="-498" dirty="0">
                <a:latin typeface="Arial"/>
                <a:cs typeface="Arial"/>
              </a:rPr>
              <a:t>Scale</a:t>
            </a:r>
            <a:endParaRPr sz="5100">
              <a:latin typeface="Arial"/>
              <a:cs typeface="Arial"/>
            </a:endParaRPr>
          </a:p>
          <a:p>
            <a:pPr marL="1318522" indent="-1301363">
              <a:spcBef>
                <a:spcPts val="3840"/>
              </a:spcBef>
              <a:buClr>
                <a:srgbClr val="69BD28"/>
              </a:buClr>
              <a:buAutoNum type="arabicPeriod"/>
              <a:tabLst>
                <a:tab pos="1318522" algn="l"/>
                <a:tab pos="1319425" algn="l"/>
              </a:tabLst>
            </a:pPr>
            <a:r>
              <a:rPr sz="5100" b="1" spc="-334" dirty="0">
                <a:latin typeface="Arial"/>
                <a:cs typeface="Arial"/>
              </a:rPr>
              <a:t>Experimental</a:t>
            </a:r>
            <a:r>
              <a:rPr sz="5100" b="1" spc="-306" dirty="0">
                <a:latin typeface="Arial"/>
                <a:cs typeface="Arial"/>
              </a:rPr>
              <a:t> </a:t>
            </a:r>
            <a:r>
              <a:rPr sz="5100" b="1" spc="-313" dirty="0">
                <a:latin typeface="Arial"/>
                <a:cs typeface="Arial"/>
              </a:rPr>
              <a:t>Agility</a:t>
            </a:r>
            <a:endParaRPr sz="5100">
              <a:latin typeface="Arial"/>
              <a:cs typeface="Arial"/>
            </a:endParaRPr>
          </a:p>
          <a:p>
            <a:pPr marL="1318522" indent="-1301363">
              <a:spcBef>
                <a:spcPts val="3840"/>
              </a:spcBef>
              <a:buClr>
                <a:srgbClr val="69BD28"/>
              </a:buClr>
              <a:buAutoNum type="arabicPeriod"/>
              <a:tabLst>
                <a:tab pos="1318522" algn="l"/>
                <a:tab pos="1319425" algn="l"/>
              </a:tabLst>
            </a:pPr>
            <a:r>
              <a:rPr sz="5100" b="1" spc="-434" dirty="0">
                <a:latin typeface="Arial"/>
                <a:cs typeface="Arial"/>
              </a:rPr>
              <a:t>Shared</a:t>
            </a:r>
            <a:r>
              <a:rPr sz="5100" b="1" spc="-313" dirty="0">
                <a:latin typeface="Arial"/>
                <a:cs typeface="Arial"/>
              </a:rPr>
              <a:t> </a:t>
            </a:r>
            <a:r>
              <a:rPr sz="5100" b="1" spc="-476" dirty="0">
                <a:latin typeface="Arial"/>
                <a:cs typeface="Arial"/>
              </a:rPr>
              <a:t>Services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11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26" y="297124"/>
            <a:ext cx="8066588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spc="-7" dirty="0">
                <a:solidFill>
                  <a:srgbClr val="000000"/>
                </a:solidFill>
              </a:rPr>
              <a:t>Key </a:t>
            </a:r>
            <a:r>
              <a:rPr sz="5100" dirty="0">
                <a:solidFill>
                  <a:srgbClr val="000000"/>
                </a:solidFill>
              </a:rPr>
              <a:t>Improvements </a:t>
            </a:r>
            <a:r>
              <a:rPr sz="5100" spc="-7" dirty="0">
                <a:solidFill>
                  <a:srgbClr val="000000"/>
                </a:solidFill>
              </a:rPr>
              <a:t>in</a:t>
            </a:r>
            <a:r>
              <a:rPr sz="5100" spc="-228" dirty="0">
                <a:solidFill>
                  <a:srgbClr val="000000"/>
                </a:solidFill>
              </a:rPr>
              <a:t> </a:t>
            </a:r>
            <a:r>
              <a:rPr sz="5100" spc="-100" dirty="0">
                <a:solidFill>
                  <a:srgbClr val="000000"/>
                </a:solidFill>
              </a:rPr>
              <a:t>YARN</a:t>
            </a:r>
            <a:endParaRPr sz="5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226" y="1590043"/>
            <a:ext cx="10856297" cy="5760549"/>
          </a:xfrm>
          <a:prstGeom prst="rect">
            <a:avLst/>
          </a:prstGeom>
        </p:spPr>
        <p:txBody>
          <a:bodyPr vert="horz" wrap="square" lIns="0" tIns="121918" rIns="0" bIns="0" rtlCol="0">
            <a:spAutoFit/>
          </a:bodyPr>
          <a:lstStyle/>
          <a:p>
            <a:pPr marL="18062">
              <a:spcBef>
                <a:spcPts val="960"/>
              </a:spcBef>
            </a:pPr>
            <a:r>
              <a:rPr sz="3400" b="1" dirty="0">
                <a:solidFill>
                  <a:srgbClr val="E06F00"/>
                </a:solidFill>
                <a:latin typeface="Arial"/>
                <a:cs typeface="Arial"/>
              </a:rPr>
              <a:t>Framework </a:t>
            </a: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supporting </a:t>
            </a:r>
            <a:r>
              <a:rPr sz="3400" b="1" dirty="0">
                <a:solidFill>
                  <a:srgbClr val="E06F00"/>
                </a:solidFill>
                <a:latin typeface="Arial"/>
                <a:cs typeface="Arial"/>
              </a:rPr>
              <a:t>multiple</a:t>
            </a:r>
            <a:r>
              <a:rPr sz="3400" b="1" spc="-121" dirty="0">
                <a:solidFill>
                  <a:srgbClr val="E06F00"/>
                </a:solidFill>
                <a:latin typeface="Arial"/>
                <a:cs typeface="Arial"/>
              </a:rPr>
              <a:t> </a:t>
            </a: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applications</a:t>
            </a:r>
            <a:endParaRPr sz="3400">
              <a:latin typeface="Arial"/>
              <a:cs typeface="Arial"/>
            </a:endParaRPr>
          </a:p>
          <a:p>
            <a:pPr marL="922062" indent="-337758">
              <a:spcBef>
                <a:spcPts val="683"/>
              </a:spcBef>
              <a:buChar char="–"/>
              <a:tabLst>
                <a:tab pos="922965" algn="l"/>
              </a:tabLst>
            </a:pPr>
            <a:r>
              <a:rPr sz="2800" dirty="0">
                <a:latin typeface="Arial"/>
                <a:cs typeface="Arial"/>
              </a:rPr>
              <a:t>Separate generic resource brokering from application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</a:t>
            </a:r>
            <a:endParaRPr sz="2800">
              <a:latin typeface="Arial"/>
              <a:cs typeface="Arial"/>
            </a:endParaRPr>
          </a:p>
          <a:p>
            <a:pPr marL="922062" indent="-337758">
              <a:spcBef>
                <a:spcPts val="683"/>
              </a:spcBef>
              <a:buChar char="–"/>
              <a:tabLst>
                <a:tab pos="922965" algn="l"/>
              </a:tabLst>
            </a:pPr>
            <a:r>
              <a:rPr sz="2800" dirty="0">
                <a:latin typeface="Arial"/>
                <a:cs typeface="Arial"/>
              </a:rPr>
              <a:t>Define protocols/libraries and provide a framework for</a:t>
            </a:r>
            <a:r>
              <a:rPr sz="2800" spc="-27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custom</a:t>
            </a:r>
            <a:endParaRPr sz="2800">
              <a:latin typeface="Arial"/>
              <a:cs typeface="Arial"/>
            </a:endParaRPr>
          </a:p>
          <a:p>
            <a:pPr marL="824528">
              <a:spcBef>
                <a:spcPts val="7"/>
              </a:spcBef>
            </a:pPr>
            <a:r>
              <a:rPr sz="2800" dirty="0">
                <a:latin typeface="Arial"/>
                <a:cs typeface="Arial"/>
              </a:rPr>
              <a:t>application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development</a:t>
            </a:r>
            <a:endParaRPr sz="2800">
              <a:latin typeface="Arial"/>
              <a:cs typeface="Arial"/>
            </a:endParaRPr>
          </a:p>
          <a:p>
            <a:pPr marL="922062" indent="-337758">
              <a:spcBef>
                <a:spcPts val="683"/>
              </a:spcBef>
              <a:buChar char="–"/>
              <a:tabLst>
                <a:tab pos="922965" algn="l"/>
              </a:tabLst>
            </a:pPr>
            <a:r>
              <a:rPr sz="2800" dirty="0">
                <a:latin typeface="Arial"/>
                <a:cs typeface="Arial"/>
              </a:rPr>
              <a:t>Share same Hadoop Cluster across</a:t>
            </a:r>
            <a:r>
              <a:rPr sz="2800" spc="-17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3100">
              <a:latin typeface="Arial"/>
              <a:cs typeface="Arial"/>
            </a:endParaRPr>
          </a:p>
          <a:p>
            <a:pPr marL="18062">
              <a:spcBef>
                <a:spcPts val="2133"/>
              </a:spcBef>
            </a:pP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Cluster Utilization</a:t>
            </a:r>
            <a:endParaRPr sz="3400">
              <a:latin typeface="Arial"/>
              <a:cs typeface="Arial"/>
            </a:endParaRPr>
          </a:p>
          <a:p>
            <a:pPr marL="824528" marR="7225" indent="-239321">
              <a:spcBef>
                <a:spcPts val="688"/>
              </a:spcBef>
              <a:buFont typeface="Arial"/>
              <a:buChar char="–"/>
              <a:tabLst>
                <a:tab pos="922965" algn="l"/>
              </a:tabLst>
            </a:pPr>
            <a:r>
              <a:rPr dirty="0"/>
              <a:t>	</a:t>
            </a:r>
            <a:r>
              <a:rPr sz="2800" dirty="0">
                <a:latin typeface="Arial"/>
                <a:cs typeface="Arial"/>
              </a:rPr>
              <a:t>Generic resource container model replaces </a:t>
            </a:r>
            <a:r>
              <a:rPr sz="2800" spc="-7" dirty="0">
                <a:latin typeface="Arial"/>
                <a:cs typeface="Arial"/>
              </a:rPr>
              <a:t>fixed</a:t>
            </a:r>
            <a:r>
              <a:rPr sz="2800" spc="-17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Map/Reduce  slots. Container allocations based on </a:t>
            </a:r>
            <a:r>
              <a:rPr sz="2800" spc="-28" dirty="0">
                <a:latin typeface="Arial"/>
                <a:cs typeface="Arial"/>
              </a:rPr>
              <a:t>locality, </a:t>
            </a:r>
            <a:r>
              <a:rPr sz="2800" dirty="0">
                <a:latin typeface="Arial"/>
                <a:cs typeface="Arial"/>
              </a:rPr>
              <a:t>memory (CPU  coming</a:t>
            </a:r>
            <a:r>
              <a:rPr sz="2800" spc="-6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soon)</a:t>
            </a:r>
            <a:endParaRPr sz="2800">
              <a:latin typeface="Arial"/>
              <a:cs typeface="Arial"/>
            </a:endParaRPr>
          </a:p>
          <a:p>
            <a:pPr marL="922062" indent="-337758">
              <a:spcBef>
                <a:spcPts val="683"/>
              </a:spcBef>
              <a:buChar char="–"/>
              <a:tabLst>
                <a:tab pos="922965" algn="l"/>
              </a:tabLst>
            </a:pPr>
            <a:r>
              <a:rPr sz="2800" dirty="0">
                <a:latin typeface="Arial"/>
                <a:cs typeface="Arial"/>
              </a:rPr>
              <a:t>Sharing cluster among multiple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26" y="297124"/>
            <a:ext cx="8066588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spc="-7" dirty="0">
                <a:solidFill>
                  <a:srgbClr val="000000"/>
                </a:solidFill>
              </a:rPr>
              <a:t>Key </a:t>
            </a:r>
            <a:r>
              <a:rPr sz="5100" dirty="0">
                <a:solidFill>
                  <a:srgbClr val="000000"/>
                </a:solidFill>
              </a:rPr>
              <a:t>Improvements </a:t>
            </a:r>
            <a:r>
              <a:rPr sz="5100" spc="-7" dirty="0">
                <a:solidFill>
                  <a:srgbClr val="000000"/>
                </a:solidFill>
              </a:rPr>
              <a:t>in</a:t>
            </a:r>
            <a:r>
              <a:rPr sz="5100" spc="-228" dirty="0">
                <a:solidFill>
                  <a:srgbClr val="000000"/>
                </a:solidFill>
              </a:rPr>
              <a:t> </a:t>
            </a:r>
            <a:r>
              <a:rPr sz="5100" spc="-100" dirty="0">
                <a:solidFill>
                  <a:srgbClr val="000000"/>
                </a:solidFill>
              </a:rPr>
              <a:t>YARN</a:t>
            </a:r>
            <a:endParaRPr sz="5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226" y="1590043"/>
            <a:ext cx="11102848" cy="6396621"/>
          </a:xfrm>
          <a:prstGeom prst="rect">
            <a:avLst/>
          </a:prstGeom>
        </p:spPr>
        <p:txBody>
          <a:bodyPr vert="horz" wrap="square" lIns="0" tIns="121918" rIns="0" bIns="0" rtlCol="0">
            <a:spAutoFit/>
          </a:bodyPr>
          <a:lstStyle/>
          <a:p>
            <a:pPr marL="18062">
              <a:spcBef>
                <a:spcPts val="960"/>
              </a:spcBef>
            </a:pP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Scalability</a:t>
            </a:r>
            <a:endParaRPr sz="3400">
              <a:latin typeface="Arial"/>
              <a:cs typeface="Arial"/>
            </a:endParaRPr>
          </a:p>
          <a:p>
            <a:pPr marL="922062" indent="-337758">
              <a:spcBef>
                <a:spcPts val="683"/>
              </a:spcBef>
              <a:buChar char="–"/>
              <a:tabLst>
                <a:tab pos="922965" algn="l"/>
              </a:tabLst>
            </a:pPr>
            <a:r>
              <a:rPr sz="2800" dirty="0">
                <a:latin typeface="Arial"/>
                <a:cs typeface="Arial"/>
              </a:rPr>
              <a:t>Removed complex app logic from RM, scale</a:t>
            </a:r>
            <a:r>
              <a:rPr sz="2800" spc="-20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further</a:t>
            </a:r>
            <a:endParaRPr sz="2800">
              <a:latin typeface="Arial"/>
              <a:cs typeface="Arial"/>
            </a:endParaRPr>
          </a:p>
          <a:p>
            <a:pPr marL="922062" indent="-337758">
              <a:spcBef>
                <a:spcPts val="683"/>
              </a:spcBef>
              <a:buChar char="–"/>
              <a:tabLst>
                <a:tab pos="922965" algn="l"/>
              </a:tabLst>
            </a:pPr>
            <a:r>
              <a:rPr sz="2800" spc="-7" dirty="0">
                <a:latin typeface="Arial"/>
                <a:cs typeface="Arial"/>
              </a:rPr>
              <a:t>State </a:t>
            </a:r>
            <a:r>
              <a:rPr sz="2800" dirty="0">
                <a:latin typeface="Arial"/>
                <a:cs typeface="Arial"/>
              </a:rPr>
              <a:t>machine, message passing based loosely coupled</a:t>
            </a:r>
            <a:r>
              <a:rPr sz="2800" spc="-162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922062" indent="-337758">
              <a:spcBef>
                <a:spcPts val="688"/>
              </a:spcBef>
              <a:buChar char="–"/>
              <a:tabLst>
                <a:tab pos="922965" algn="l"/>
              </a:tabLst>
            </a:pPr>
            <a:r>
              <a:rPr sz="2800" dirty="0">
                <a:latin typeface="Arial"/>
                <a:cs typeface="Arial"/>
              </a:rPr>
              <a:t>Compact scheduling</a:t>
            </a:r>
            <a:r>
              <a:rPr sz="2800" spc="-1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–"/>
            </a:pPr>
            <a:endParaRPr sz="3100">
              <a:latin typeface="Arial"/>
              <a:cs typeface="Arial"/>
            </a:endParaRPr>
          </a:p>
          <a:p>
            <a:pPr marL="18062">
              <a:spcBef>
                <a:spcPts val="2133"/>
              </a:spcBef>
            </a:pP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Application Agility and</a:t>
            </a:r>
            <a:r>
              <a:rPr sz="3400" b="1" spc="-220" dirty="0">
                <a:solidFill>
                  <a:srgbClr val="E06F00"/>
                </a:solidFill>
                <a:latin typeface="Arial"/>
                <a:cs typeface="Arial"/>
              </a:rPr>
              <a:t> </a:t>
            </a: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Innovation</a:t>
            </a:r>
            <a:endParaRPr sz="3400">
              <a:latin typeface="Arial"/>
              <a:cs typeface="Arial"/>
            </a:endParaRPr>
          </a:p>
          <a:p>
            <a:pPr marL="922062" indent="-337758">
              <a:spcBef>
                <a:spcPts val="683"/>
              </a:spcBef>
              <a:buChar char="–"/>
              <a:tabLst>
                <a:tab pos="922965" algn="l"/>
              </a:tabLst>
            </a:pPr>
            <a:r>
              <a:rPr sz="2800" spc="7" dirty="0">
                <a:latin typeface="Arial"/>
                <a:cs typeface="Arial"/>
              </a:rPr>
              <a:t>Use </a:t>
            </a:r>
            <a:r>
              <a:rPr sz="2800" dirty="0">
                <a:latin typeface="Arial"/>
                <a:cs typeface="Arial"/>
              </a:rPr>
              <a:t>Protocol </a:t>
            </a:r>
            <a:r>
              <a:rPr sz="2800" spc="-7" dirty="0">
                <a:latin typeface="Arial"/>
                <a:cs typeface="Arial"/>
              </a:rPr>
              <a:t>Buffers </a:t>
            </a:r>
            <a:r>
              <a:rPr sz="2800" dirty="0">
                <a:latin typeface="Arial"/>
                <a:cs typeface="Arial"/>
              </a:rPr>
              <a:t>for RPC gives wire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compatibility</a:t>
            </a:r>
            <a:endParaRPr sz="2800">
              <a:latin typeface="Arial"/>
              <a:cs typeface="Arial"/>
            </a:endParaRPr>
          </a:p>
          <a:p>
            <a:pPr marL="922062" indent="-337758">
              <a:spcBef>
                <a:spcPts val="688"/>
              </a:spcBef>
              <a:buChar char="–"/>
              <a:tabLst>
                <a:tab pos="922965" algn="l"/>
              </a:tabLst>
            </a:pPr>
            <a:r>
              <a:rPr sz="2800" dirty="0">
                <a:latin typeface="Arial"/>
                <a:cs typeface="Arial"/>
              </a:rPr>
              <a:t>Map Reduce becomes an application in user space</a:t>
            </a:r>
            <a:r>
              <a:rPr sz="2800" spc="-21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unlocking</a:t>
            </a:r>
            <a:endParaRPr sz="2800">
              <a:latin typeface="Arial"/>
              <a:cs typeface="Arial"/>
            </a:endParaRPr>
          </a:p>
          <a:p>
            <a:pPr marL="824528"/>
            <a:r>
              <a:rPr sz="2800" dirty="0">
                <a:latin typeface="Arial"/>
                <a:cs typeface="Arial"/>
              </a:rPr>
              <a:t>safe</a:t>
            </a:r>
            <a:r>
              <a:rPr sz="2800" spc="-7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innovation</a:t>
            </a:r>
            <a:endParaRPr sz="2800">
              <a:latin typeface="Arial"/>
              <a:cs typeface="Arial"/>
            </a:endParaRPr>
          </a:p>
          <a:p>
            <a:pPr marL="824528" marR="2181882" indent="-239321">
              <a:spcBef>
                <a:spcPts val="683"/>
              </a:spcBef>
              <a:buFont typeface="Arial"/>
              <a:buChar char="–"/>
              <a:tabLst>
                <a:tab pos="922965" algn="l"/>
              </a:tabLst>
            </a:pPr>
            <a:r>
              <a:rPr dirty="0"/>
              <a:t>	</a:t>
            </a:r>
            <a:r>
              <a:rPr sz="2800" dirty="0">
                <a:latin typeface="Arial"/>
                <a:cs typeface="Arial"/>
              </a:rPr>
              <a:t>Multiple versions of an app can co-exist leading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7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experimentation</a:t>
            </a:r>
            <a:endParaRPr sz="2800">
              <a:latin typeface="Arial"/>
              <a:cs typeface="Arial"/>
            </a:endParaRPr>
          </a:p>
          <a:p>
            <a:pPr marL="922062" indent="-337758">
              <a:spcBef>
                <a:spcPts val="683"/>
              </a:spcBef>
              <a:buChar char="–"/>
              <a:tabLst>
                <a:tab pos="922965" algn="l"/>
              </a:tabLst>
            </a:pPr>
            <a:r>
              <a:rPr sz="2800" dirty="0">
                <a:latin typeface="Arial"/>
                <a:cs typeface="Arial"/>
              </a:rPr>
              <a:t>Easier upgrade of framework and</a:t>
            </a:r>
            <a:r>
              <a:rPr sz="2800" spc="-17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26" y="297124"/>
            <a:ext cx="8066588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spc="-7" dirty="0">
                <a:solidFill>
                  <a:srgbClr val="000000"/>
                </a:solidFill>
              </a:rPr>
              <a:t>Key </a:t>
            </a:r>
            <a:r>
              <a:rPr sz="5100" dirty="0">
                <a:solidFill>
                  <a:srgbClr val="000000"/>
                </a:solidFill>
              </a:rPr>
              <a:t>Improvements </a:t>
            </a:r>
            <a:r>
              <a:rPr sz="5100" spc="-7" dirty="0">
                <a:solidFill>
                  <a:srgbClr val="000000"/>
                </a:solidFill>
              </a:rPr>
              <a:t>in</a:t>
            </a:r>
            <a:r>
              <a:rPr sz="5100" spc="-228" dirty="0">
                <a:solidFill>
                  <a:srgbClr val="000000"/>
                </a:solidFill>
              </a:rPr>
              <a:t> </a:t>
            </a:r>
            <a:r>
              <a:rPr sz="5100" spc="-100" dirty="0">
                <a:solidFill>
                  <a:srgbClr val="000000"/>
                </a:solidFill>
              </a:rPr>
              <a:t>YARN</a:t>
            </a:r>
            <a:endParaRPr sz="5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227" y="1590044"/>
            <a:ext cx="10616071" cy="3159837"/>
          </a:xfrm>
          <a:prstGeom prst="rect">
            <a:avLst/>
          </a:prstGeom>
        </p:spPr>
        <p:txBody>
          <a:bodyPr vert="horz" wrap="square" lIns="0" tIns="121918" rIns="0" bIns="0" rtlCol="0">
            <a:spAutoFit/>
          </a:bodyPr>
          <a:lstStyle/>
          <a:p>
            <a:pPr marL="18062">
              <a:spcBef>
                <a:spcPts val="960"/>
              </a:spcBef>
            </a:pP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Shared</a:t>
            </a:r>
            <a:r>
              <a:rPr sz="3400" b="1" spc="-21" dirty="0">
                <a:solidFill>
                  <a:srgbClr val="E06F00"/>
                </a:solidFill>
                <a:latin typeface="Arial"/>
                <a:cs typeface="Arial"/>
              </a:rPr>
              <a:t> </a:t>
            </a: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Services</a:t>
            </a:r>
            <a:endParaRPr sz="3400">
              <a:latin typeface="Arial"/>
              <a:cs typeface="Arial"/>
            </a:endParaRPr>
          </a:p>
          <a:p>
            <a:pPr marL="824528" marR="7225" indent="-239321">
              <a:spcBef>
                <a:spcPts val="683"/>
              </a:spcBef>
              <a:buFont typeface="Arial"/>
              <a:buChar char="–"/>
              <a:tabLst>
                <a:tab pos="922965" algn="l"/>
              </a:tabLst>
            </a:pPr>
            <a:r>
              <a:rPr dirty="0"/>
              <a:t>	</a:t>
            </a:r>
            <a:r>
              <a:rPr sz="2800" dirty="0">
                <a:latin typeface="Arial"/>
                <a:cs typeface="Arial"/>
              </a:rPr>
              <a:t>Common services needed to build distributed application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  included in a pluggable</a:t>
            </a:r>
            <a:r>
              <a:rPr sz="2800" spc="-92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framework</a:t>
            </a:r>
            <a:endParaRPr sz="2800">
              <a:latin typeface="Arial"/>
              <a:cs typeface="Arial"/>
            </a:endParaRPr>
          </a:p>
          <a:p>
            <a:pPr marL="922062" indent="-337758">
              <a:spcBef>
                <a:spcPts val="688"/>
              </a:spcBef>
              <a:buChar char="–"/>
              <a:tabLst>
                <a:tab pos="922965" algn="l"/>
              </a:tabLst>
            </a:pPr>
            <a:r>
              <a:rPr sz="2800" dirty="0">
                <a:latin typeface="Arial"/>
                <a:cs typeface="Arial"/>
              </a:rPr>
              <a:t>Distributed </a:t>
            </a:r>
            <a:r>
              <a:rPr sz="2800" spc="-7" dirty="0">
                <a:latin typeface="Arial"/>
                <a:cs typeface="Arial"/>
              </a:rPr>
              <a:t>file </a:t>
            </a:r>
            <a:r>
              <a:rPr sz="2800" dirty="0">
                <a:latin typeface="Arial"/>
                <a:cs typeface="Arial"/>
              </a:rPr>
              <a:t>sharing</a:t>
            </a:r>
            <a:r>
              <a:rPr sz="2800" spc="-7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service</a:t>
            </a:r>
            <a:endParaRPr sz="2800">
              <a:latin typeface="Arial"/>
              <a:cs typeface="Arial"/>
            </a:endParaRPr>
          </a:p>
          <a:p>
            <a:pPr marL="922062" indent="-337758">
              <a:spcBef>
                <a:spcPts val="683"/>
              </a:spcBef>
              <a:buChar char="–"/>
              <a:tabLst>
                <a:tab pos="922965" algn="l"/>
              </a:tabLst>
            </a:pPr>
            <a:r>
              <a:rPr sz="2800" dirty="0">
                <a:latin typeface="Arial"/>
                <a:cs typeface="Arial"/>
              </a:rPr>
              <a:t>Remote data read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service</a:t>
            </a:r>
            <a:endParaRPr sz="2800">
              <a:latin typeface="Arial"/>
              <a:cs typeface="Arial"/>
            </a:endParaRPr>
          </a:p>
          <a:p>
            <a:pPr marL="922062" indent="-337758">
              <a:spcBef>
                <a:spcPts val="683"/>
              </a:spcBef>
              <a:buChar char="–"/>
              <a:tabLst>
                <a:tab pos="922965" algn="l"/>
              </a:tabLst>
            </a:pPr>
            <a:r>
              <a:rPr sz="2800" dirty="0">
                <a:latin typeface="Arial"/>
                <a:cs typeface="Arial"/>
              </a:rPr>
              <a:t>Log Aggregation</a:t>
            </a:r>
            <a:r>
              <a:rPr sz="2800" spc="-242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Service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27" y="297124"/>
            <a:ext cx="11210318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spc="-78" dirty="0">
                <a:solidFill>
                  <a:srgbClr val="000000"/>
                </a:solidFill>
              </a:rPr>
              <a:t>YARN: </a:t>
            </a:r>
            <a:r>
              <a:rPr sz="5100" spc="-14" dirty="0">
                <a:solidFill>
                  <a:srgbClr val="000000"/>
                </a:solidFill>
              </a:rPr>
              <a:t>Efficiency </a:t>
            </a:r>
            <a:r>
              <a:rPr sz="5100" spc="-7" dirty="0">
                <a:solidFill>
                  <a:srgbClr val="000000"/>
                </a:solidFill>
              </a:rPr>
              <a:t>with Shared</a:t>
            </a:r>
            <a:r>
              <a:rPr sz="5100" spc="85" dirty="0">
                <a:solidFill>
                  <a:srgbClr val="000000"/>
                </a:solidFill>
              </a:rPr>
              <a:t> </a:t>
            </a:r>
            <a:r>
              <a:rPr sz="5100" spc="-7" dirty="0">
                <a:solidFill>
                  <a:srgbClr val="000000"/>
                </a:solidFill>
              </a:rPr>
              <a:t>Services</a:t>
            </a:r>
            <a:endParaRPr sz="5100"/>
          </a:p>
        </p:txBody>
      </p:sp>
      <p:sp>
        <p:nvSpPr>
          <p:cNvPr id="3" name="object 3"/>
          <p:cNvSpPr/>
          <p:nvPr/>
        </p:nvSpPr>
        <p:spPr>
          <a:xfrm>
            <a:off x="761016" y="1967572"/>
            <a:ext cx="5122627" cy="973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4619" y="2884034"/>
            <a:ext cx="10899648" cy="6143043"/>
          </a:xfrm>
          <a:prstGeom prst="rect">
            <a:avLst/>
          </a:prstGeom>
        </p:spPr>
        <p:txBody>
          <a:bodyPr vert="horz" wrap="square" lIns="0" tIns="371173" rIns="0" bIns="0" rtlCol="0">
            <a:spAutoFit/>
          </a:bodyPr>
          <a:lstStyle/>
          <a:p>
            <a:pPr marL="18062">
              <a:spcBef>
                <a:spcPts val="2923"/>
              </a:spcBef>
            </a:pPr>
            <a:r>
              <a:rPr sz="4000" b="1" spc="-50" dirty="0">
                <a:solidFill>
                  <a:srgbClr val="69BD28"/>
                </a:solidFill>
                <a:latin typeface="Arial"/>
                <a:cs typeface="Arial"/>
              </a:rPr>
              <a:t>Yahoo! </a:t>
            </a:r>
            <a:r>
              <a:rPr sz="4000" b="1" spc="-7" dirty="0">
                <a:solidFill>
                  <a:srgbClr val="69BD28"/>
                </a:solidFill>
                <a:latin typeface="Arial"/>
                <a:cs typeface="Arial"/>
              </a:rPr>
              <a:t>leverages</a:t>
            </a:r>
            <a:r>
              <a:rPr sz="4000" b="1" spc="28" dirty="0">
                <a:solidFill>
                  <a:srgbClr val="69BD28"/>
                </a:solidFill>
                <a:latin typeface="Arial"/>
                <a:cs typeface="Arial"/>
              </a:rPr>
              <a:t> </a:t>
            </a:r>
            <a:r>
              <a:rPr sz="4000" b="1" spc="-100" dirty="0">
                <a:solidFill>
                  <a:srgbClr val="69BD28"/>
                </a:solidFill>
                <a:latin typeface="Arial"/>
                <a:cs typeface="Arial"/>
              </a:rPr>
              <a:t>YARN</a:t>
            </a:r>
            <a:endParaRPr sz="4000">
              <a:latin typeface="Arial"/>
              <a:cs typeface="Arial"/>
            </a:endParaRPr>
          </a:p>
          <a:p>
            <a:pPr marL="18062">
              <a:spcBef>
                <a:spcPts val="2183"/>
              </a:spcBef>
            </a:pPr>
            <a:r>
              <a:rPr sz="3100" spc="-7" dirty="0">
                <a:latin typeface="Arial"/>
                <a:cs typeface="Arial"/>
              </a:rPr>
              <a:t>40,000+ nodes running </a:t>
            </a:r>
            <a:r>
              <a:rPr sz="3100" spc="-71" dirty="0">
                <a:latin typeface="Arial"/>
                <a:cs typeface="Arial"/>
              </a:rPr>
              <a:t>YARN </a:t>
            </a:r>
            <a:r>
              <a:rPr sz="3100" spc="-7" dirty="0">
                <a:latin typeface="Arial"/>
                <a:cs typeface="Arial"/>
              </a:rPr>
              <a:t>across over 365PB of</a:t>
            </a:r>
            <a:r>
              <a:rPr sz="3100" spc="199" dirty="0">
                <a:latin typeface="Arial"/>
                <a:cs typeface="Arial"/>
              </a:rPr>
              <a:t> </a:t>
            </a:r>
            <a:r>
              <a:rPr sz="3100" spc="-7" dirty="0">
                <a:latin typeface="Arial"/>
                <a:cs typeface="Arial"/>
              </a:rPr>
              <a:t>data</a:t>
            </a:r>
            <a:endParaRPr sz="3100">
              <a:latin typeface="Arial"/>
              <a:cs typeface="Arial"/>
            </a:endParaRPr>
          </a:p>
          <a:p>
            <a:pPr marL="18062" marR="273638">
              <a:lnSpc>
                <a:spcPts val="4877"/>
              </a:lnSpc>
              <a:spcBef>
                <a:spcPts val="356"/>
              </a:spcBef>
            </a:pPr>
            <a:r>
              <a:rPr sz="3100" spc="-7" dirty="0">
                <a:latin typeface="Arial"/>
                <a:cs typeface="Arial"/>
              </a:rPr>
              <a:t>~400,000 jobs per day for about 10 million hours of compute  time</a:t>
            </a:r>
            <a:endParaRPr sz="3100">
              <a:latin typeface="Arial"/>
              <a:cs typeface="Arial"/>
            </a:endParaRPr>
          </a:p>
          <a:p>
            <a:pPr marL="18062" marR="19868">
              <a:lnSpc>
                <a:spcPts val="4877"/>
              </a:lnSpc>
              <a:spcBef>
                <a:spcPts val="7"/>
              </a:spcBef>
            </a:pPr>
            <a:r>
              <a:rPr sz="3100" b="1" i="1" spc="-7" dirty="0">
                <a:solidFill>
                  <a:srgbClr val="E06F00"/>
                </a:solidFill>
                <a:latin typeface="Arial"/>
                <a:cs typeface="Arial"/>
              </a:rPr>
              <a:t>Estimated a 60% – 150% improvement on node usage per  day using</a:t>
            </a:r>
            <a:r>
              <a:rPr sz="3100" b="1" i="1" spc="-36" dirty="0">
                <a:solidFill>
                  <a:srgbClr val="E06F00"/>
                </a:solidFill>
                <a:latin typeface="Arial"/>
                <a:cs typeface="Arial"/>
              </a:rPr>
              <a:t> </a:t>
            </a:r>
            <a:r>
              <a:rPr sz="3100" b="1" i="1" spc="-71" dirty="0">
                <a:solidFill>
                  <a:srgbClr val="E06F00"/>
                </a:solidFill>
                <a:latin typeface="Arial"/>
                <a:cs typeface="Arial"/>
              </a:rPr>
              <a:t>YARN</a:t>
            </a:r>
            <a:endParaRPr sz="3100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3000">
              <a:latin typeface="Arial"/>
              <a:cs typeface="Arial"/>
            </a:endParaRPr>
          </a:p>
          <a:p>
            <a:pPr marL="18062"/>
            <a:r>
              <a:rPr sz="3100" b="1" i="1" spc="-7" dirty="0">
                <a:solidFill>
                  <a:srgbClr val="E06F00"/>
                </a:solidFill>
                <a:latin typeface="Arial"/>
                <a:cs typeface="Arial"/>
              </a:rPr>
              <a:t>Eliminated Colo (~10K nodes) due to increased</a:t>
            </a:r>
            <a:r>
              <a:rPr sz="3100" b="1" i="1" spc="270" dirty="0">
                <a:solidFill>
                  <a:srgbClr val="E06F00"/>
                </a:solidFill>
                <a:latin typeface="Arial"/>
                <a:cs typeface="Arial"/>
              </a:rPr>
              <a:t> </a:t>
            </a:r>
            <a:r>
              <a:rPr sz="3100" b="1" i="1" spc="-7" dirty="0">
                <a:solidFill>
                  <a:srgbClr val="E06F00"/>
                </a:solidFill>
                <a:latin typeface="Arial"/>
                <a:cs typeface="Arial"/>
              </a:rPr>
              <a:t>utilization</a:t>
            </a:r>
            <a:endParaRPr sz="3100">
              <a:latin typeface="Arial"/>
              <a:cs typeface="Arial"/>
            </a:endParaRPr>
          </a:p>
          <a:p>
            <a:pPr>
              <a:spcBef>
                <a:spcPts val="71"/>
              </a:spcBef>
            </a:pPr>
            <a:endParaRPr sz="3100">
              <a:latin typeface="Arial"/>
              <a:cs typeface="Arial"/>
            </a:endParaRPr>
          </a:p>
          <a:p>
            <a:pPr marL="18062"/>
            <a:r>
              <a:rPr sz="2600" dirty="0">
                <a:latin typeface="Arial"/>
                <a:cs typeface="Arial"/>
              </a:rPr>
              <a:t>For </a:t>
            </a:r>
            <a:r>
              <a:rPr sz="2600" spc="-7" dirty="0">
                <a:latin typeface="Arial"/>
                <a:cs typeface="Arial"/>
              </a:rPr>
              <a:t>more details check out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0" dirty="0">
                <a:latin typeface="Arial"/>
                <a:cs typeface="Arial"/>
              </a:rPr>
              <a:t>YARN </a:t>
            </a:r>
            <a:r>
              <a:rPr sz="2600" dirty="0">
                <a:latin typeface="Arial"/>
                <a:cs typeface="Arial"/>
              </a:rPr>
              <a:t>SOCC </a:t>
            </a:r>
            <a:r>
              <a:rPr sz="2600" spc="-7" dirty="0">
                <a:latin typeface="Arial"/>
                <a:cs typeface="Arial"/>
              </a:rPr>
              <a:t>2013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7" dirty="0">
                <a:latin typeface="Arial"/>
                <a:cs typeface="Arial"/>
              </a:rPr>
              <a:t>paper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15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26" y="297124"/>
            <a:ext cx="10281017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spc="-100" dirty="0">
                <a:solidFill>
                  <a:srgbClr val="000000"/>
                </a:solidFill>
              </a:rPr>
              <a:t>YARN </a:t>
            </a:r>
            <a:r>
              <a:rPr sz="5100" spc="-7" dirty="0">
                <a:solidFill>
                  <a:srgbClr val="000000"/>
                </a:solidFill>
              </a:rPr>
              <a:t>as Cluster Operating</a:t>
            </a:r>
            <a:r>
              <a:rPr sz="5100" spc="43" dirty="0">
                <a:solidFill>
                  <a:srgbClr val="000000"/>
                </a:solidFill>
              </a:rPr>
              <a:t> </a:t>
            </a:r>
            <a:r>
              <a:rPr sz="5100" dirty="0">
                <a:solidFill>
                  <a:srgbClr val="000000"/>
                </a:solidFill>
              </a:rPr>
              <a:t>System</a:t>
            </a:r>
            <a:endParaRPr sz="5100"/>
          </a:p>
        </p:txBody>
      </p:sp>
      <p:sp>
        <p:nvSpPr>
          <p:cNvPr id="3" name="object 3"/>
          <p:cNvSpPr/>
          <p:nvPr/>
        </p:nvSpPr>
        <p:spPr>
          <a:xfrm>
            <a:off x="369625" y="3667985"/>
            <a:ext cx="12210621" cy="5251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7676" y="3687945"/>
            <a:ext cx="1221005" cy="275449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</a:pPr>
            <a:r>
              <a:rPr sz="1600" b="1" spc="-100" dirty="0">
                <a:latin typeface="Arial"/>
                <a:cs typeface="Arial"/>
              </a:rPr>
              <a:t>NodeManager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1525" y="3687945"/>
            <a:ext cx="1221005" cy="275449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</a:pPr>
            <a:r>
              <a:rPr sz="1600" b="1" spc="-100" dirty="0">
                <a:latin typeface="Arial"/>
                <a:cs typeface="Arial"/>
              </a:rPr>
              <a:t>NodeManager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1364" y="3684440"/>
            <a:ext cx="1221005" cy="265371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</a:pPr>
            <a:r>
              <a:rPr sz="1600" b="1" spc="-100" dirty="0">
                <a:latin typeface="Arial"/>
                <a:cs typeface="Arial"/>
              </a:rPr>
              <a:t>NodeManager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48608" y="3687945"/>
            <a:ext cx="1221005" cy="275449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</a:pPr>
            <a:r>
              <a:rPr sz="1600" b="1" spc="-100" dirty="0">
                <a:latin typeface="Arial"/>
                <a:cs typeface="Arial"/>
              </a:rPr>
              <a:t>NodeManager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0907" y="4170748"/>
            <a:ext cx="704427" cy="275449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54186">
              <a:spcBef>
                <a:spcPts val="149"/>
              </a:spcBef>
            </a:pPr>
            <a:r>
              <a:rPr sz="1600" b="1" spc="-114" dirty="0">
                <a:solidFill>
                  <a:srgbClr val="355F13"/>
                </a:solidFill>
                <a:latin typeface="Arial"/>
                <a:cs typeface="Arial"/>
              </a:rPr>
              <a:t>map</a:t>
            </a:r>
            <a:r>
              <a:rPr sz="1600" b="1" spc="-162" dirty="0">
                <a:solidFill>
                  <a:srgbClr val="355F13"/>
                </a:solidFill>
                <a:latin typeface="Arial"/>
                <a:cs typeface="Arial"/>
              </a:rPr>
              <a:t> </a:t>
            </a:r>
            <a:r>
              <a:rPr sz="1700" b="1" spc="-63" baseline="-17361" dirty="0">
                <a:solidFill>
                  <a:srgbClr val="44697C"/>
                </a:solidFill>
                <a:latin typeface="Arial"/>
                <a:cs typeface="Arial"/>
              </a:rPr>
              <a:t>1.1</a:t>
            </a:r>
            <a:endParaRPr sz="1700" baseline="-1736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1680" y="4716588"/>
            <a:ext cx="882340" cy="24998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54186">
              <a:spcBef>
                <a:spcPts val="149"/>
              </a:spcBef>
            </a:pPr>
            <a:r>
              <a:rPr sz="1500" b="1" spc="-57" dirty="0">
                <a:solidFill>
                  <a:srgbClr val="E06F00"/>
                </a:solidFill>
                <a:latin typeface="Arial"/>
                <a:cs typeface="Arial"/>
              </a:rPr>
              <a:t>vertex</a:t>
            </a:r>
            <a:r>
              <a:rPr sz="1500" b="1" spc="-85" baseline="-15873" dirty="0">
                <a:solidFill>
                  <a:srgbClr val="E06F00"/>
                </a:solidFill>
                <a:latin typeface="Arial"/>
                <a:cs typeface="Arial"/>
              </a:rPr>
              <a:t>1.2.2</a:t>
            </a:r>
            <a:endParaRPr sz="1500" baseline="-1587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676" y="5508617"/>
            <a:ext cx="1221005" cy="26446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600" b="1" spc="-100" dirty="0">
                <a:latin typeface="Arial"/>
                <a:cs typeface="Arial"/>
              </a:rPr>
              <a:t>NodeManager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1525" y="5508617"/>
            <a:ext cx="1221005" cy="26446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600" b="1" spc="-100" dirty="0">
                <a:latin typeface="Arial"/>
                <a:cs typeface="Arial"/>
              </a:rPr>
              <a:t>NodeManager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4796" y="5508617"/>
            <a:ext cx="1221005" cy="26446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600" b="1" spc="-100" dirty="0">
                <a:latin typeface="Arial"/>
                <a:cs typeface="Arial"/>
              </a:rPr>
              <a:t>NodeManager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48608" y="5508617"/>
            <a:ext cx="1221005" cy="26446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600" b="1" spc="-100" dirty="0">
                <a:latin typeface="Arial"/>
                <a:cs typeface="Arial"/>
              </a:rPr>
              <a:t>NodeManager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676" y="7329288"/>
            <a:ext cx="1221005" cy="26446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600" b="1" spc="-100" dirty="0">
                <a:latin typeface="Arial"/>
                <a:cs typeface="Arial"/>
              </a:rPr>
              <a:t>NodeManager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1525" y="7329288"/>
            <a:ext cx="1221005" cy="26446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600" b="1" spc="-100" dirty="0">
                <a:latin typeface="Arial"/>
                <a:cs typeface="Arial"/>
              </a:rPr>
              <a:t>NodeManager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4796" y="7329288"/>
            <a:ext cx="1221005" cy="26446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600" b="1" spc="-100" dirty="0">
                <a:latin typeface="Arial"/>
                <a:cs typeface="Arial"/>
              </a:rPr>
              <a:t>NodeManager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48608" y="7329288"/>
            <a:ext cx="1221005" cy="26446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600" b="1" spc="-100" dirty="0">
                <a:latin typeface="Arial"/>
                <a:cs typeface="Arial"/>
              </a:rPr>
              <a:t>NodeManager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2582" y="5984013"/>
            <a:ext cx="661077" cy="26446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54186">
              <a:spcBef>
                <a:spcPts val="142"/>
              </a:spcBef>
            </a:pPr>
            <a:r>
              <a:rPr sz="1600" b="1" spc="-78" dirty="0">
                <a:solidFill>
                  <a:srgbClr val="355F13"/>
                </a:solidFill>
                <a:latin typeface="Arial"/>
                <a:cs typeface="Arial"/>
              </a:rPr>
              <a:t>map</a:t>
            </a:r>
            <a:r>
              <a:rPr sz="1700" b="1" spc="-117" baseline="-17361" dirty="0">
                <a:solidFill>
                  <a:srgbClr val="355F13"/>
                </a:solidFill>
                <a:latin typeface="Arial"/>
                <a:cs typeface="Arial"/>
              </a:rPr>
              <a:t>1.2</a:t>
            </a:r>
            <a:endParaRPr sz="1700" baseline="-17361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60711" y="8383472"/>
            <a:ext cx="863374" cy="26446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54186">
              <a:spcBef>
                <a:spcPts val="142"/>
              </a:spcBef>
            </a:pPr>
            <a:r>
              <a:rPr sz="1600" b="1" spc="-92" dirty="0">
                <a:solidFill>
                  <a:srgbClr val="355F13"/>
                </a:solidFill>
                <a:latin typeface="Arial"/>
                <a:cs typeface="Arial"/>
              </a:rPr>
              <a:t>reduce</a:t>
            </a:r>
            <a:r>
              <a:rPr sz="1700" b="1" spc="-138" baseline="-17361" dirty="0">
                <a:solidFill>
                  <a:srgbClr val="44697C"/>
                </a:solidFill>
                <a:latin typeface="Arial"/>
                <a:cs typeface="Arial"/>
              </a:rPr>
              <a:t>1.1</a:t>
            </a:r>
            <a:endParaRPr sz="1700" baseline="-173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4040" y="6267952"/>
            <a:ext cx="507548" cy="26446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600" b="1" spc="-256" dirty="0">
                <a:solidFill>
                  <a:srgbClr val="355F13"/>
                </a:solidFill>
                <a:latin typeface="Arial"/>
                <a:cs typeface="Arial"/>
              </a:rPr>
              <a:t>B</a:t>
            </a:r>
            <a:r>
              <a:rPr sz="1600" b="1" spc="-114" dirty="0">
                <a:solidFill>
                  <a:srgbClr val="355F13"/>
                </a:solidFill>
                <a:latin typeface="Arial"/>
                <a:cs typeface="Arial"/>
              </a:rPr>
              <a:t>a</a:t>
            </a:r>
            <a:r>
              <a:rPr sz="1600" b="1" spc="-71" dirty="0">
                <a:solidFill>
                  <a:srgbClr val="355F13"/>
                </a:solidFill>
                <a:latin typeface="Arial"/>
                <a:cs typeface="Arial"/>
              </a:rPr>
              <a:t>t</a:t>
            </a:r>
            <a:r>
              <a:rPr sz="1600" b="1" spc="-114" dirty="0">
                <a:solidFill>
                  <a:srgbClr val="355F13"/>
                </a:solidFill>
                <a:latin typeface="Arial"/>
                <a:cs typeface="Arial"/>
              </a:rPr>
              <a:t>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77908" y="4448724"/>
            <a:ext cx="883243" cy="24998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54186">
              <a:spcBef>
                <a:spcPts val="149"/>
              </a:spcBef>
            </a:pPr>
            <a:r>
              <a:rPr sz="1500" b="1" spc="-57" dirty="0">
                <a:solidFill>
                  <a:srgbClr val="E06F00"/>
                </a:solidFill>
                <a:latin typeface="Arial"/>
                <a:cs typeface="Arial"/>
              </a:rPr>
              <a:t>vertex</a:t>
            </a:r>
            <a:r>
              <a:rPr sz="1500" b="1" spc="-85" baseline="-15873" dirty="0">
                <a:solidFill>
                  <a:srgbClr val="E06F00"/>
                </a:solidFill>
                <a:latin typeface="Arial"/>
                <a:cs typeface="Arial"/>
              </a:rPr>
              <a:t>1.1.1</a:t>
            </a:r>
            <a:endParaRPr sz="1500" baseline="-1587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77908" y="6267951"/>
            <a:ext cx="883243" cy="24998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54186">
              <a:spcBef>
                <a:spcPts val="149"/>
              </a:spcBef>
            </a:pPr>
            <a:r>
              <a:rPr sz="1500" b="1" spc="-57" dirty="0">
                <a:solidFill>
                  <a:srgbClr val="E06F00"/>
                </a:solidFill>
                <a:latin typeface="Arial"/>
                <a:cs typeface="Arial"/>
              </a:rPr>
              <a:t>vertex</a:t>
            </a:r>
            <a:r>
              <a:rPr sz="1500" b="1" spc="-85" baseline="-15873" dirty="0">
                <a:solidFill>
                  <a:srgbClr val="E06F00"/>
                </a:solidFill>
                <a:latin typeface="Arial"/>
                <a:cs typeface="Arial"/>
              </a:rPr>
              <a:t>1.1.2</a:t>
            </a:r>
            <a:endParaRPr sz="1500" baseline="-1587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77908" y="8099533"/>
            <a:ext cx="883243" cy="24998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54186">
              <a:spcBef>
                <a:spcPts val="149"/>
              </a:spcBef>
            </a:pPr>
            <a:r>
              <a:rPr sz="1500" b="1" spc="-57" dirty="0">
                <a:solidFill>
                  <a:srgbClr val="E06F00"/>
                </a:solidFill>
                <a:latin typeface="Arial"/>
                <a:cs typeface="Arial"/>
              </a:rPr>
              <a:t>vertex</a:t>
            </a:r>
            <a:r>
              <a:rPr sz="1500" b="1" spc="-85" baseline="-15873" dirty="0">
                <a:solidFill>
                  <a:srgbClr val="E06F00"/>
                </a:solidFill>
                <a:latin typeface="Arial"/>
                <a:cs typeface="Arial"/>
              </a:rPr>
              <a:t>1.2.1</a:t>
            </a:r>
            <a:endParaRPr sz="1500" baseline="-1587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62227" y="6267952"/>
            <a:ext cx="1285127" cy="26446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600" b="1" spc="-78" dirty="0">
                <a:solidFill>
                  <a:srgbClr val="FFE1C5"/>
                </a:solidFill>
                <a:latin typeface="Arial"/>
                <a:cs typeface="Arial"/>
              </a:rPr>
              <a:t>Interactive</a:t>
            </a:r>
            <a:r>
              <a:rPr sz="1600" b="1" spc="-185" dirty="0">
                <a:solidFill>
                  <a:srgbClr val="FFE1C5"/>
                </a:solidFill>
                <a:latin typeface="Arial"/>
                <a:cs typeface="Arial"/>
              </a:rPr>
              <a:t> </a:t>
            </a:r>
            <a:r>
              <a:rPr sz="1600" b="1" spc="-256" dirty="0">
                <a:solidFill>
                  <a:srgbClr val="FFE1C5"/>
                </a:solidFill>
                <a:latin typeface="Arial"/>
                <a:cs typeface="Arial"/>
              </a:rPr>
              <a:t>SQL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145656" y="1689631"/>
            <a:ext cx="2901696" cy="1612053"/>
            <a:chOff x="3618039" y="1188021"/>
            <a:chExt cx="2040255" cy="1133475"/>
          </a:xfrm>
        </p:grpSpPr>
        <p:sp>
          <p:nvSpPr>
            <p:cNvPr id="26" name="object 26"/>
            <p:cNvSpPr/>
            <p:nvPr/>
          </p:nvSpPr>
          <p:spPr>
            <a:xfrm>
              <a:off x="3632327" y="1202308"/>
              <a:ext cx="2011680" cy="1104900"/>
            </a:xfrm>
            <a:custGeom>
              <a:avLst/>
              <a:gdLst/>
              <a:ahLst/>
              <a:cxnLst/>
              <a:rect l="l" t="t" r="r" b="b"/>
              <a:pathLst>
                <a:path w="2011679" h="1104900">
                  <a:moveTo>
                    <a:pt x="1939289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6"/>
                  </a:lnTo>
                  <a:lnTo>
                    <a:pt x="0" y="1032382"/>
                  </a:lnTo>
                  <a:lnTo>
                    <a:pt x="5663" y="1060404"/>
                  </a:lnTo>
                  <a:lnTo>
                    <a:pt x="21113" y="1083294"/>
                  </a:lnTo>
                  <a:lnTo>
                    <a:pt x="44041" y="1098730"/>
                  </a:lnTo>
                  <a:lnTo>
                    <a:pt x="72136" y="1104391"/>
                  </a:lnTo>
                  <a:lnTo>
                    <a:pt x="1939289" y="1104391"/>
                  </a:lnTo>
                  <a:lnTo>
                    <a:pt x="1967311" y="1098730"/>
                  </a:lnTo>
                  <a:lnTo>
                    <a:pt x="1990201" y="1083294"/>
                  </a:lnTo>
                  <a:lnTo>
                    <a:pt x="2005637" y="1060404"/>
                  </a:lnTo>
                  <a:lnTo>
                    <a:pt x="2011299" y="1032382"/>
                  </a:lnTo>
                  <a:lnTo>
                    <a:pt x="2011299" y="72136"/>
                  </a:lnTo>
                  <a:lnTo>
                    <a:pt x="2005637" y="44041"/>
                  </a:lnTo>
                  <a:lnTo>
                    <a:pt x="1990201" y="21113"/>
                  </a:lnTo>
                  <a:lnTo>
                    <a:pt x="1967311" y="5663"/>
                  </a:lnTo>
                  <a:lnTo>
                    <a:pt x="1939289" y="0"/>
                  </a:lnTo>
                  <a:close/>
                </a:path>
              </a:pathLst>
            </a:custGeom>
            <a:solidFill>
              <a:srgbClr val="69B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32327" y="1202308"/>
              <a:ext cx="2011680" cy="1104900"/>
            </a:xfrm>
            <a:custGeom>
              <a:avLst/>
              <a:gdLst/>
              <a:ahLst/>
              <a:cxnLst/>
              <a:rect l="l" t="t" r="r" b="b"/>
              <a:pathLst>
                <a:path w="2011679" h="1104900">
                  <a:moveTo>
                    <a:pt x="0" y="72136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939289" y="0"/>
                  </a:lnTo>
                  <a:lnTo>
                    <a:pt x="1967311" y="5663"/>
                  </a:lnTo>
                  <a:lnTo>
                    <a:pt x="1990201" y="21113"/>
                  </a:lnTo>
                  <a:lnTo>
                    <a:pt x="2005637" y="44041"/>
                  </a:lnTo>
                  <a:lnTo>
                    <a:pt x="2011299" y="72136"/>
                  </a:lnTo>
                  <a:lnTo>
                    <a:pt x="2011299" y="1032382"/>
                  </a:lnTo>
                  <a:lnTo>
                    <a:pt x="2005637" y="1060404"/>
                  </a:lnTo>
                  <a:lnTo>
                    <a:pt x="1990201" y="1083294"/>
                  </a:lnTo>
                  <a:lnTo>
                    <a:pt x="1967311" y="1098730"/>
                  </a:lnTo>
                  <a:lnTo>
                    <a:pt x="1939289" y="1104391"/>
                  </a:lnTo>
                  <a:lnTo>
                    <a:pt x="72136" y="1104391"/>
                  </a:lnTo>
                  <a:lnTo>
                    <a:pt x="44041" y="1098730"/>
                  </a:lnTo>
                  <a:lnTo>
                    <a:pt x="21113" y="1083294"/>
                  </a:lnTo>
                  <a:lnTo>
                    <a:pt x="5663" y="1060404"/>
                  </a:lnTo>
                  <a:lnTo>
                    <a:pt x="0" y="1032382"/>
                  </a:lnTo>
                  <a:lnTo>
                    <a:pt x="0" y="72136"/>
                  </a:lnTo>
                  <a:close/>
                </a:path>
              </a:pathLst>
            </a:custGeom>
            <a:ln w="28575">
              <a:solidFill>
                <a:srgbClr val="69B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14267" y="1709408"/>
            <a:ext cx="1537095" cy="51159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</a:pPr>
            <a:r>
              <a:rPr sz="1600" b="1" spc="-121" dirty="0">
                <a:latin typeface="Arial"/>
                <a:cs typeface="Arial"/>
              </a:rPr>
              <a:t>ResourceManager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145656" y="1986392"/>
            <a:ext cx="2901696" cy="1314930"/>
            <a:chOff x="3618039" y="1396682"/>
            <a:chExt cx="2040255" cy="924560"/>
          </a:xfrm>
        </p:grpSpPr>
        <p:sp>
          <p:nvSpPr>
            <p:cNvPr id="30" name="object 30"/>
            <p:cNvSpPr/>
            <p:nvPr/>
          </p:nvSpPr>
          <p:spPr>
            <a:xfrm>
              <a:off x="3632327" y="1410969"/>
              <a:ext cx="2011680" cy="895985"/>
            </a:xfrm>
            <a:custGeom>
              <a:avLst/>
              <a:gdLst/>
              <a:ahLst/>
              <a:cxnLst/>
              <a:rect l="l" t="t" r="r" b="b"/>
              <a:pathLst>
                <a:path w="2011679" h="895985">
                  <a:moveTo>
                    <a:pt x="1952878" y="0"/>
                  </a:moveTo>
                  <a:lnTo>
                    <a:pt x="58420" y="0"/>
                  </a:lnTo>
                  <a:lnTo>
                    <a:pt x="35683" y="4591"/>
                  </a:lnTo>
                  <a:lnTo>
                    <a:pt x="17113" y="17113"/>
                  </a:lnTo>
                  <a:lnTo>
                    <a:pt x="4591" y="35683"/>
                  </a:lnTo>
                  <a:lnTo>
                    <a:pt x="0" y="58419"/>
                  </a:lnTo>
                  <a:lnTo>
                    <a:pt x="0" y="837310"/>
                  </a:lnTo>
                  <a:lnTo>
                    <a:pt x="4591" y="860047"/>
                  </a:lnTo>
                  <a:lnTo>
                    <a:pt x="17113" y="878617"/>
                  </a:lnTo>
                  <a:lnTo>
                    <a:pt x="35683" y="891139"/>
                  </a:lnTo>
                  <a:lnTo>
                    <a:pt x="58420" y="895730"/>
                  </a:lnTo>
                  <a:lnTo>
                    <a:pt x="1952878" y="895730"/>
                  </a:lnTo>
                  <a:lnTo>
                    <a:pt x="1975615" y="891139"/>
                  </a:lnTo>
                  <a:lnTo>
                    <a:pt x="1994185" y="878617"/>
                  </a:lnTo>
                  <a:lnTo>
                    <a:pt x="2006707" y="860047"/>
                  </a:lnTo>
                  <a:lnTo>
                    <a:pt x="2011299" y="837310"/>
                  </a:lnTo>
                  <a:lnTo>
                    <a:pt x="2011299" y="58419"/>
                  </a:lnTo>
                  <a:lnTo>
                    <a:pt x="2006707" y="35683"/>
                  </a:lnTo>
                  <a:lnTo>
                    <a:pt x="1994185" y="17113"/>
                  </a:lnTo>
                  <a:lnTo>
                    <a:pt x="1975615" y="4591"/>
                  </a:lnTo>
                  <a:lnTo>
                    <a:pt x="1952878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32327" y="1410969"/>
              <a:ext cx="2011680" cy="895985"/>
            </a:xfrm>
            <a:custGeom>
              <a:avLst/>
              <a:gdLst/>
              <a:ahLst/>
              <a:cxnLst/>
              <a:rect l="l" t="t" r="r" b="b"/>
              <a:pathLst>
                <a:path w="2011679" h="895985">
                  <a:moveTo>
                    <a:pt x="0" y="58419"/>
                  </a:moveTo>
                  <a:lnTo>
                    <a:pt x="4591" y="35683"/>
                  </a:lnTo>
                  <a:lnTo>
                    <a:pt x="17113" y="17113"/>
                  </a:lnTo>
                  <a:lnTo>
                    <a:pt x="35683" y="4591"/>
                  </a:lnTo>
                  <a:lnTo>
                    <a:pt x="58420" y="0"/>
                  </a:lnTo>
                  <a:lnTo>
                    <a:pt x="1952878" y="0"/>
                  </a:lnTo>
                  <a:lnTo>
                    <a:pt x="1975615" y="4591"/>
                  </a:lnTo>
                  <a:lnTo>
                    <a:pt x="1994185" y="17113"/>
                  </a:lnTo>
                  <a:lnTo>
                    <a:pt x="2006707" y="35683"/>
                  </a:lnTo>
                  <a:lnTo>
                    <a:pt x="2011299" y="58419"/>
                  </a:lnTo>
                  <a:lnTo>
                    <a:pt x="2011299" y="837310"/>
                  </a:lnTo>
                  <a:lnTo>
                    <a:pt x="2006707" y="860047"/>
                  </a:lnTo>
                  <a:lnTo>
                    <a:pt x="1994185" y="878617"/>
                  </a:lnTo>
                  <a:lnTo>
                    <a:pt x="1975615" y="891139"/>
                  </a:lnTo>
                  <a:lnTo>
                    <a:pt x="1952878" y="895730"/>
                  </a:lnTo>
                  <a:lnTo>
                    <a:pt x="58420" y="895730"/>
                  </a:lnTo>
                  <a:lnTo>
                    <a:pt x="35683" y="891139"/>
                  </a:lnTo>
                  <a:lnTo>
                    <a:pt x="17113" y="878617"/>
                  </a:lnTo>
                  <a:lnTo>
                    <a:pt x="4591" y="860047"/>
                  </a:lnTo>
                  <a:lnTo>
                    <a:pt x="0" y="837310"/>
                  </a:lnTo>
                  <a:lnTo>
                    <a:pt x="0" y="58419"/>
                  </a:lnTo>
                  <a:close/>
                </a:path>
              </a:pathLst>
            </a:custGeom>
            <a:ln w="28575">
              <a:solidFill>
                <a:srgbClr val="69B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5273" y="1933193"/>
              <a:ext cx="1605915" cy="287020"/>
            </a:xfrm>
            <a:custGeom>
              <a:avLst/>
              <a:gdLst/>
              <a:ahLst/>
              <a:cxnLst/>
              <a:rect l="l" t="t" r="r" b="b"/>
              <a:pathLst>
                <a:path w="1605914" h="287019">
                  <a:moveTo>
                    <a:pt x="1586738" y="0"/>
                  </a:moveTo>
                  <a:lnTo>
                    <a:pt x="18796" y="0"/>
                  </a:lnTo>
                  <a:lnTo>
                    <a:pt x="11465" y="1472"/>
                  </a:lnTo>
                  <a:lnTo>
                    <a:pt x="5492" y="5492"/>
                  </a:lnTo>
                  <a:lnTo>
                    <a:pt x="1472" y="11465"/>
                  </a:lnTo>
                  <a:lnTo>
                    <a:pt x="0" y="18795"/>
                  </a:lnTo>
                  <a:lnTo>
                    <a:pt x="0" y="268350"/>
                  </a:lnTo>
                  <a:lnTo>
                    <a:pt x="1472" y="275607"/>
                  </a:lnTo>
                  <a:lnTo>
                    <a:pt x="5492" y="281543"/>
                  </a:lnTo>
                  <a:lnTo>
                    <a:pt x="11465" y="285549"/>
                  </a:lnTo>
                  <a:lnTo>
                    <a:pt x="18796" y="287019"/>
                  </a:lnTo>
                  <a:lnTo>
                    <a:pt x="1586738" y="287019"/>
                  </a:lnTo>
                  <a:lnTo>
                    <a:pt x="1593994" y="285549"/>
                  </a:lnTo>
                  <a:lnTo>
                    <a:pt x="1599930" y="281543"/>
                  </a:lnTo>
                  <a:lnTo>
                    <a:pt x="1603936" y="275607"/>
                  </a:lnTo>
                  <a:lnTo>
                    <a:pt x="1605406" y="268350"/>
                  </a:lnTo>
                  <a:lnTo>
                    <a:pt x="1605406" y="18795"/>
                  </a:lnTo>
                  <a:lnTo>
                    <a:pt x="1603936" y="11465"/>
                  </a:lnTo>
                  <a:lnTo>
                    <a:pt x="1599930" y="5492"/>
                  </a:lnTo>
                  <a:lnTo>
                    <a:pt x="1593994" y="1472"/>
                  </a:lnTo>
                  <a:lnTo>
                    <a:pt x="1586738" y="0"/>
                  </a:lnTo>
                  <a:close/>
                </a:path>
              </a:pathLst>
            </a:custGeom>
            <a:solidFill>
              <a:srgbClr val="A3E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54610" y="2749432"/>
            <a:ext cx="2283968" cy="307319"/>
          </a:xfrm>
          <a:prstGeom prst="rect">
            <a:avLst/>
          </a:prstGeom>
          <a:ln w="37718">
            <a:solidFill>
              <a:srgbClr val="355F13"/>
            </a:solidFill>
          </a:ln>
        </p:spPr>
        <p:txBody>
          <a:bodyPr vert="horz" wrap="square" lIns="0" tIns="60507" rIns="0" bIns="0" rtlCol="0">
            <a:spAutoFit/>
          </a:bodyPr>
          <a:lstStyle/>
          <a:p>
            <a:pPr marL="775760">
              <a:spcBef>
                <a:spcPts val="476"/>
              </a:spcBef>
            </a:pPr>
            <a:r>
              <a:rPr sz="1600" b="1" spc="-135" dirty="0">
                <a:solidFill>
                  <a:srgbClr val="1E1E1E"/>
                </a:solidFill>
                <a:latin typeface="Arial"/>
                <a:cs typeface="Arial"/>
              </a:rPr>
              <a:t>Scheduler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40922" y="2120395"/>
            <a:ext cx="523190" cy="523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389945" y="4812552"/>
            <a:ext cx="12170325" cy="4092900"/>
            <a:chOff x="274180" y="3383826"/>
            <a:chExt cx="8557260" cy="2877820"/>
          </a:xfrm>
        </p:grpSpPr>
        <p:sp>
          <p:nvSpPr>
            <p:cNvPr id="36" name="object 36"/>
            <p:cNvSpPr/>
            <p:nvPr/>
          </p:nvSpPr>
          <p:spPr>
            <a:xfrm>
              <a:off x="274180" y="3398380"/>
              <a:ext cx="277253" cy="27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4180" y="4678667"/>
              <a:ext cx="277253" cy="27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4180" y="5955169"/>
              <a:ext cx="277253" cy="27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56052" y="3405746"/>
              <a:ext cx="277253" cy="27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56052" y="4678667"/>
              <a:ext cx="277253" cy="27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56052" y="5951461"/>
              <a:ext cx="277253" cy="27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38039" y="3405746"/>
              <a:ext cx="277253" cy="27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34738" y="4678667"/>
              <a:ext cx="277253" cy="27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23434" y="5966053"/>
              <a:ext cx="277253" cy="27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19900" y="3405746"/>
              <a:ext cx="277253" cy="27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19900" y="4678667"/>
              <a:ext cx="277253" cy="27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19900" y="5951461"/>
              <a:ext cx="277253" cy="27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39057" y="4663859"/>
              <a:ext cx="313778" cy="3137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44644" y="5908789"/>
              <a:ext cx="313778" cy="3137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24832" y="3383826"/>
              <a:ext cx="313778" cy="3137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47926" y="4670209"/>
              <a:ext cx="313778" cy="3137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48306" y="3385731"/>
              <a:ext cx="313778" cy="3137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71674" y="5895682"/>
              <a:ext cx="313778" cy="3137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2534" y="3384080"/>
              <a:ext cx="313778" cy="3137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12534" y="4685195"/>
              <a:ext cx="313778" cy="3137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06693" y="5943193"/>
              <a:ext cx="313778" cy="3137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17508" y="3400209"/>
              <a:ext cx="313778" cy="3137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17508" y="4682909"/>
              <a:ext cx="313778" cy="3137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517508" y="5947778"/>
              <a:ext cx="313778" cy="3137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69077" y="5679008"/>
              <a:ext cx="1149350" cy="287655"/>
            </a:xfrm>
            <a:custGeom>
              <a:avLst/>
              <a:gdLst/>
              <a:ahLst/>
              <a:cxnLst/>
              <a:rect l="l" t="t" r="r" b="b"/>
              <a:pathLst>
                <a:path w="1149350" h="287654">
                  <a:moveTo>
                    <a:pt x="1130427" y="0"/>
                  </a:moveTo>
                  <a:lnTo>
                    <a:pt x="18796" y="0"/>
                  </a:lnTo>
                  <a:lnTo>
                    <a:pt x="11465" y="1471"/>
                  </a:lnTo>
                  <a:lnTo>
                    <a:pt x="5492" y="5484"/>
                  </a:lnTo>
                  <a:lnTo>
                    <a:pt x="1472" y="11438"/>
                  </a:lnTo>
                  <a:lnTo>
                    <a:pt x="0" y="18732"/>
                  </a:lnTo>
                  <a:lnTo>
                    <a:pt x="0" y="268312"/>
                  </a:lnTo>
                  <a:lnTo>
                    <a:pt x="1472" y="275606"/>
                  </a:lnTo>
                  <a:lnTo>
                    <a:pt x="5492" y="281560"/>
                  </a:lnTo>
                  <a:lnTo>
                    <a:pt x="11465" y="285573"/>
                  </a:lnTo>
                  <a:lnTo>
                    <a:pt x="18796" y="287045"/>
                  </a:lnTo>
                  <a:lnTo>
                    <a:pt x="1130427" y="287045"/>
                  </a:lnTo>
                  <a:lnTo>
                    <a:pt x="1137683" y="285573"/>
                  </a:lnTo>
                  <a:lnTo>
                    <a:pt x="1143619" y="281560"/>
                  </a:lnTo>
                  <a:lnTo>
                    <a:pt x="1147625" y="275606"/>
                  </a:lnTo>
                  <a:lnTo>
                    <a:pt x="1149096" y="268312"/>
                  </a:lnTo>
                  <a:lnTo>
                    <a:pt x="1149096" y="18732"/>
                  </a:lnTo>
                  <a:lnTo>
                    <a:pt x="1147625" y="11438"/>
                  </a:lnTo>
                  <a:lnTo>
                    <a:pt x="1143619" y="5484"/>
                  </a:lnTo>
                  <a:lnTo>
                    <a:pt x="1137683" y="1471"/>
                  </a:lnTo>
                  <a:lnTo>
                    <a:pt x="1130427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209355" y="8076812"/>
            <a:ext cx="1634631" cy="309144"/>
          </a:xfrm>
          <a:prstGeom prst="rect">
            <a:avLst/>
          </a:prstGeom>
          <a:ln w="37719">
            <a:solidFill>
              <a:srgbClr val="000090"/>
            </a:solidFill>
          </a:ln>
        </p:spPr>
        <p:txBody>
          <a:bodyPr vert="horz" wrap="square" lIns="0" tIns="62314" rIns="0" bIns="0" rtlCol="0">
            <a:spAutoFit/>
          </a:bodyPr>
          <a:lstStyle/>
          <a:p>
            <a:pPr marL="442518">
              <a:spcBef>
                <a:spcPts val="491"/>
              </a:spcBef>
            </a:pPr>
            <a:r>
              <a:rPr sz="1600" b="1" spc="-107" dirty="0">
                <a:latin typeface="Arial"/>
                <a:cs typeface="Arial"/>
              </a:rPr>
              <a:t>Real-Time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268237" y="4375393"/>
            <a:ext cx="1634631" cy="408206"/>
          </a:xfrm>
          <a:custGeom>
            <a:avLst/>
            <a:gdLst/>
            <a:ahLst/>
            <a:cxnLst/>
            <a:rect l="l" t="t" r="r" b="b"/>
            <a:pathLst>
              <a:path w="1149350" h="287020">
                <a:moveTo>
                  <a:pt x="1130300" y="0"/>
                </a:moveTo>
                <a:lnTo>
                  <a:pt x="18669" y="0"/>
                </a:lnTo>
                <a:lnTo>
                  <a:pt x="11412" y="1470"/>
                </a:lnTo>
                <a:lnTo>
                  <a:pt x="5476" y="5476"/>
                </a:lnTo>
                <a:lnTo>
                  <a:pt x="1470" y="11412"/>
                </a:lnTo>
                <a:lnTo>
                  <a:pt x="0" y="18668"/>
                </a:lnTo>
                <a:lnTo>
                  <a:pt x="0" y="268350"/>
                </a:lnTo>
                <a:lnTo>
                  <a:pt x="1470" y="275607"/>
                </a:lnTo>
                <a:lnTo>
                  <a:pt x="5476" y="281543"/>
                </a:lnTo>
                <a:lnTo>
                  <a:pt x="11412" y="285549"/>
                </a:lnTo>
                <a:lnTo>
                  <a:pt x="18669" y="287019"/>
                </a:lnTo>
                <a:lnTo>
                  <a:pt x="1130300" y="287019"/>
                </a:lnTo>
                <a:lnTo>
                  <a:pt x="1137630" y="285549"/>
                </a:lnTo>
                <a:lnTo>
                  <a:pt x="1143603" y="281543"/>
                </a:lnTo>
                <a:lnTo>
                  <a:pt x="1147623" y="275607"/>
                </a:lnTo>
                <a:lnTo>
                  <a:pt x="1149096" y="268350"/>
                </a:lnTo>
                <a:lnTo>
                  <a:pt x="1149096" y="18668"/>
                </a:lnTo>
                <a:lnTo>
                  <a:pt x="1147623" y="11412"/>
                </a:lnTo>
                <a:lnTo>
                  <a:pt x="1143603" y="5476"/>
                </a:lnTo>
                <a:lnTo>
                  <a:pt x="1137630" y="1470"/>
                </a:lnTo>
                <a:lnTo>
                  <a:pt x="1130300" y="0"/>
                </a:lnTo>
                <a:close/>
              </a:path>
            </a:pathLst>
          </a:custGeom>
          <a:solidFill>
            <a:srgbClr val="3366FF">
              <a:alpha val="4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268237" y="4375393"/>
            <a:ext cx="1634631" cy="308232"/>
          </a:xfrm>
          <a:prstGeom prst="rect">
            <a:avLst/>
          </a:prstGeom>
          <a:ln w="37846">
            <a:solidFill>
              <a:srgbClr val="000090"/>
            </a:solidFill>
          </a:ln>
        </p:spPr>
        <p:txBody>
          <a:bodyPr vert="horz" wrap="square" lIns="0" tIns="61411" rIns="0" bIns="0" rtlCol="0">
            <a:spAutoFit/>
          </a:bodyPr>
          <a:lstStyle/>
          <a:p>
            <a:pPr marL="516571">
              <a:spcBef>
                <a:spcPts val="484"/>
              </a:spcBef>
            </a:pPr>
            <a:r>
              <a:rPr sz="1600" b="1" spc="-121" dirty="0">
                <a:latin typeface="Arial"/>
                <a:cs typeface="Arial"/>
              </a:rPr>
              <a:t>nimbus</a:t>
            </a:r>
            <a:r>
              <a:rPr sz="1700" b="1" spc="-181" baseline="-17361" dirty="0">
                <a:latin typeface="Arial"/>
                <a:cs typeface="Arial"/>
              </a:rPr>
              <a:t>0</a:t>
            </a:r>
            <a:endParaRPr sz="1700" baseline="-17361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115477" y="7815704"/>
            <a:ext cx="1634631" cy="409109"/>
          </a:xfrm>
          <a:custGeom>
            <a:avLst/>
            <a:gdLst/>
            <a:ahLst/>
            <a:cxnLst/>
            <a:rect l="l" t="t" r="r" b="b"/>
            <a:pathLst>
              <a:path w="1149350" h="287654">
                <a:moveTo>
                  <a:pt x="1130300" y="0"/>
                </a:moveTo>
                <a:lnTo>
                  <a:pt x="18668" y="0"/>
                </a:lnTo>
                <a:lnTo>
                  <a:pt x="11412" y="1470"/>
                </a:lnTo>
                <a:lnTo>
                  <a:pt x="5476" y="5476"/>
                </a:lnTo>
                <a:lnTo>
                  <a:pt x="1470" y="11412"/>
                </a:lnTo>
                <a:lnTo>
                  <a:pt x="0" y="18669"/>
                </a:lnTo>
                <a:lnTo>
                  <a:pt x="0" y="268300"/>
                </a:lnTo>
                <a:lnTo>
                  <a:pt x="1470" y="275588"/>
                </a:lnTo>
                <a:lnTo>
                  <a:pt x="5476" y="281543"/>
                </a:lnTo>
                <a:lnTo>
                  <a:pt x="11412" y="285559"/>
                </a:lnTo>
                <a:lnTo>
                  <a:pt x="18668" y="287032"/>
                </a:lnTo>
                <a:lnTo>
                  <a:pt x="1130300" y="287032"/>
                </a:lnTo>
                <a:lnTo>
                  <a:pt x="1137630" y="285559"/>
                </a:lnTo>
                <a:lnTo>
                  <a:pt x="1143603" y="281543"/>
                </a:lnTo>
                <a:lnTo>
                  <a:pt x="1147623" y="275588"/>
                </a:lnTo>
                <a:lnTo>
                  <a:pt x="1149095" y="268300"/>
                </a:lnTo>
                <a:lnTo>
                  <a:pt x="1149095" y="18669"/>
                </a:lnTo>
                <a:lnTo>
                  <a:pt x="1147623" y="11412"/>
                </a:lnTo>
                <a:lnTo>
                  <a:pt x="1143603" y="5476"/>
                </a:lnTo>
                <a:lnTo>
                  <a:pt x="1137630" y="1470"/>
                </a:lnTo>
                <a:lnTo>
                  <a:pt x="1130300" y="0"/>
                </a:lnTo>
                <a:close/>
              </a:path>
            </a:pathLst>
          </a:custGeom>
          <a:solidFill>
            <a:srgbClr val="3366FF">
              <a:alpha val="4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115477" y="7815704"/>
            <a:ext cx="1634631" cy="308232"/>
          </a:xfrm>
          <a:prstGeom prst="rect">
            <a:avLst/>
          </a:prstGeom>
          <a:ln w="37845">
            <a:solidFill>
              <a:srgbClr val="000090"/>
            </a:solidFill>
          </a:ln>
        </p:spPr>
        <p:txBody>
          <a:bodyPr vert="horz" wrap="square" lIns="0" tIns="61411" rIns="0" bIns="0" rtlCol="0">
            <a:spAutoFit/>
          </a:bodyPr>
          <a:lstStyle/>
          <a:p>
            <a:pPr marL="515668">
              <a:spcBef>
                <a:spcPts val="484"/>
              </a:spcBef>
            </a:pPr>
            <a:r>
              <a:rPr sz="1600" b="1" spc="-121" dirty="0">
                <a:latin typeface="Arial"/>
                <a:cs typeface="Arial"/>
              </a:rPr>
              <a:t>nimbus</a:t>
            </a:r>
            <a:r>
              <a:rPr sz="1700" b="1" spc="-181" baseline="-17361" dirty="0">
                <a:latin typeface="Arial"/>
                <a:cs typeface="Arial"/>
              </a:rPr>
              <a:t>1</a:t>
            </a:r>
            <a:endParaRPr sz="1700" baseline="-17361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133178" y="6504025"/>
            <a:ext cx="1634631" cy="409109"/>
          </a:xfrm>
          <a:custGeom>
            <a:avLst/>
            <a:gdLst/>
            <a:ahLst/>
            <a:cxnLst/>
            <a:rect l="l" t="t" r="r" b="b"/>
            <a:pathLst>
              <a:path w="1149350" h="287654">
                <a:moveTo>
                  <a:pt x="1130299" y="0"/>
                </a:moveTo>
                <a:lnTo>
                  <a:pt x="18668" y="0"/>
                </a:lnTo>
                <a:lnTo>
                  <a:pt x="11412" y="1472"/>
                </a:lnTo>
                <a:lnTo>
                  <a:pt x="5476" y="5492"/>
                </a:lnTo>
                <a:lnTo>
                  <a:pt x="1470" y="11465"/>
                </a:lnTo>
                <a:lnTo>
                  <a:pt x="0" y="18795"/>
                </a:lnTo>
                <a:lnTo>
                  <a:pt x="0" y="268350"/>
                </a:lnTo>
                <a:lnTo>
                  <a:pt x="1470" y="275681"/>
                </a:lnTo>
                <a:lnTo>
                  <a:pt x="5476" y="281654"/>
                </a:lnTo>
                <a:lnTo>
                  <a:pt x="11412" y="285674"/>
                </a:lnTo>
                <a:lnTo>
                  <a:pt x="18668" y="287146"/>
                </a:lnTo>
                <a:lnTo>
                  <a:pt x="1130299" y="287146"/>
                </a:lnTo>
                <a:lnTo>
                  <a:pt x="1137630" y="285674"/>
                </a:lnTo>
                <a:lnTo>
                  <a:pt x="1143603" y="281654"/>
                </a:lnTo>
                <a:lnTo>
                  <a:pt x="1147623" y="275681"/>
                </a:lnTo>
                <a:lnTo>
                  <a:pt x="1149095" y="268350"/>
                </a:lnTo>
                <a:lnTo>
                  <a:pt x="1149095" y="18795"/>
                </a:lnTo>
                <a:lnTo>
                  <a:pt x="1147623" y="11465"/>
                </a:lnTo>
                <a:lnTo>
                  <a:pt x="1143603" y="5492"/>
                </a:lnTo>
                <a:lnTo>
                  <a:pt x="1137630" y="1472"/>
                </a:lnTo>
                <a:lnTo>
                  <a:pt x="1130299" y="0"/>
                </a:lnTo>
                <a:close/>
              </a:path>
            </a:pathLst>
          </a:custGeom>
          <a:solidFill>
            <a:srgbClr val="3366FF">
              <a:alpha val="4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133178" y="6504025"/>
            <a:ext cx="1634631" cy="308232"/>
          </a:xfrm>
          <a:prstGeom prst="rect">
            <a:avLst/>
          </a:prstGeom>
          <a:ln w="37846">
            <a:solidFill>
              <a:srgbClr val="000090"/>
            </a:solidFill>
          </a:ln>
        </p:spPr>
        <p:txBody>
          <a:bodyPr vert="horz" wrap="square" lIns="0" tIns="61411" rIns="0" bIns="0" rtlCol="0">
            <a:spAutoFit/>
          </a:bodyPr>
          <a:lstStyle/>
          <a:p>
            <a:pPr marL="515668">
              <a:spcBef>
                <a:spcPts val="484"/>
              </a:spcBef>
            </a:pPr>
            <a:r>
              <a:rPr sz="1600" b="1" spc="-121" dirty="0">
                <a:latin typeface="Arial"/>
                <a:cs typeface="Arial"/>
              </a:rPr>
              <a:t>nimbus</a:t>
            </a:r>
            <a:r>
              <a:rPr sz="1700" b="1" spc="-181" baseline="-17361" dirty="0">
                <a:latin typeface="Arial"/>
                <a:cs typeface="Arial"/>
              </a:rPr>
              <a:t>2</a:t>
            </a:r>
            <a:endParaRPr sz="1700" baseline="-17361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641962" y="6032241"/>
            <a:ext cx="1473876" cy="410916"/>
          </a:xfrm>
          <a:custGeom>
            <a:avLst/>
            <a:gdLst/>
            <a:ahLst/>
            <a:cxnLst/>
            <a:rect l="l" t="t" r="r" b="b"/>
            <a:pathLst>
              <a:path w="1036319" h="288925">
                <a:moveTo>
                  <a:pt x="57150" y="269620"/>
                </a:moveTo>
                <a:lnTo>
                  <a:pt x="0" y="269620"/>
                </a:lnTo>
                <a:lnTo>
                  <a:pt x="0" y="288670"/>
                </a:lnTo>
                <a:lnTo>
                  <a:pt x="57150" y="288670"/>
                </a:lnTo>
                <a:lnTo>
                  <a:pt x="57150" y="269620"/>
                </a:lnTo>
                <a:close/>
              </a:path>
              <a:path w="1036319" h="288925">
                <a:moveTo>
                  <a:pt x="133350" y="269620"/>
                </a:moveTo>
                <a:lnTo>
                  <a:pt x="76200" y="269620"/>
                </a:lnTo>
                <a:lnTo>
                  <a:pt x="76200" y="288670"/>
                </a:lnTo>
                <a:lnTo>
                  <a:pt x="133350" y="288670"/>
                </a:lnTo>
                <a:lnTo>
                  <a:pt x="133350" y="269620"/>
                </a:lnTo>
                <a:close/>
              </a:path>
              <a:path w="1036319" h="288925">
                <a:moveTo>
                  <a:pt x="209550" y="269620"/>
                </a:moveTo>
                <a:lnTo>
                  <a:pt x="152400" y="269620"/>
                </a:lnTo>
                <a:lnTo>
                  <a:pt x="152400" y="288670"/>
                </a:lnTo>
                <a:lnTo>
                  <a:pt x="209550" y="288670"/>
                </a:lnTo>
                <a:lnTo>
                  <a:pt x="209550" y="269620"/>
                </a:lnTo>
                <a:close/>
              </a:path>
              <a:path w="1036319" h="288925">
                <a:moveTo>
                  <a:pt x="285750" y="269620"/>
                </a:moveTo>
                <a:lnTo>
                  <a:pt x="228600" y="269620"/>
                </a:lnTo>
                <a:lnTo>
                  <a:pt x="228600" y="288670"/>
                </a:lnTo>
                <a:lnTo>
                  <a:pt x="285750" y="288670"/>
                </a:lnTo>
                <a:lnTo>
                  <a:pt x="285750" y="269620"/>
                </a:lnTo>
                <a:close/>
              </a:path>
              <a:path w="1036319" h="288925">
                <a:moveTo>
                  <a:pt x="361950" y="269620"/>
                </a:moveTo>
                <a:lnTo>
                  <a:pt x="304800" y="269620"/>
                </a:lnTo>
                <a:lnTo>
                  <a:pt x="304800" y="288670"/>
                </a:lnTo>
                <a:lnTo>
                  <a:pt x="361950" y="288670"/>
                </a:lnTo>
                <a:lnTo>
                  <a:pt x="361950" y="269620"/>
                </a:lnTo>
                <a:close/>
              </a:path>
              <a:path w="1036319" h="288925">
                <a:moveTo>
                  <a:pt x="438150" y="269620"/>
                </a:moveTo>
                <a:lnTo>
                  <a:pt x="381000" y="269620"/>
                </a:lnTo>
                <a:lnTo>
                  <a:pt x="381000" y="288670"/>
                </a:lnTo>
                <a:lnTo>
                  <a:pt x="438150" y="288670"/>
                </a:lnTo>
                <a:lnTo>
                  <a:pt x="438150" y="269620"/>
                </a:lnTo>
                <a:close/>
              </a:path>
              <a:path w="1036319" h="288925">
                <a:moveTo>
                  <a:pt x="514350" y="269620"/>
                </a:moveTo>
                <a:lnTo>
                  <a:pt x="457200" y="269620"/>
                </a:lnTo>
                <a:lnTo>
                  <a:pt x="457200" y="288670"/>
                </a:lnTo>
                <a:lnTo>
                  <a:pt x="514350" y="288670"/>
                </a:lnTo>
                <a:lnTo>
                  <a:pt x="514350" y="269620"/>
                </a:lnTo>
                <a:close/>
              </a:path>
              <a:path w="1036319" h="288925">
                <a:moveTo>
                  <a:pt x="527557" y="206628"/>
                </a:moveTo>
                <a:lnTo>
                  <a:pt x="508507" y="206628"/>
                </a:lnTo>
                <a:lnTo>
                  <a:pt x="508507" y="263778"/>
                </a:lnTo>
                <a:lnTo>
                  <a:pt x="527557" y="263778"/>
                </a:lnTo>
                <a:lnTo>
                  <a:pt x="527557" y="206628"/>
                </a:lnTo>
                <a:close/>
              </a:path>
              <a:path w="1036319" h="288925">
                <a:moveTo>
                  <a:pt x="527557" y="130428"/>
                </a:moveTo>
                <a:lnTo>
                  <a:pt x="508507" y="130428"/>
                </a:lnTo>
                <a:lnTo>
                  <a:pt x="508507" y="187578"/>
                </a:lnTo>
                <a:lnTo>
                  <a:pt x="527557" y="187578"/>
                </a:lnTo>
                <a:lnTo>
                  <a:pt x="527557" y="130428"/>
                </a:lnTo>
                <a:close/>
              </a:path>
              <a:path w="1036319" h="288925">
                <a:moveTo>
                  <a:pt x="519048" y="45846"/>
                </a:moveTo>
                <a:lnTo>
                  <a:pt x="512698" y="45846"/>
                </a:lnTo>
                <a:lnTo>
                  <a:pt x="508507" y="50037"/>
                </a:lnTo>
                <a:lnTo>
                  <a:pt x="508507" y="111378"/>
                </a:lnTo>
                <a:lnTo>
                  <a:pt x="527557" y="111378"/>
                </a:lnTo>
                <a:lnTo>
                  <a:pt x="527557" y="64896"/>
                </a:lnTo>
                <a:lnTo>
                  <a:pt x="518032" y="64896"/>
                </a:lnTo>
                <a:lnTo>
                  <a:pt x="519048" y="63881"/>
                </a:lnTo>
                <a:lnTo>
                  <a:pt x="519048" y="45846"/>
                </a:lnTo>
                <a:close/>
              </a:path>
              <a:path w="1036319" h="288925">
                <a:moveTo>
                  <a:pt x="519048" y="63881"/>
                </a:moveTo>
                <a:lnTo>
                  <a:pt x="518032" y="64896"/>
                </a:lnTo>
                <a:lnTo>
                  <a:pt x="519048" y="64896"/>
                </a:lnTo>
                <a:lnTo>
                  <a:pt x="519048" y="63881"/>
                </a:lnTo>
                <a:close/>
              </a:path>
              <a:path w="1036319" h="288925">
                <a:moveTo>
                  <a:pt x="527557" y="55371"/>
                </a:moveTo>
                <a:lnTo>
                  <a:pt x="519048" y="63881"/>
                </a:lnTo>
                <a:lnTo>
                  <a:pt x="519048" y="64896"/>
                </a:lnTo>
                <a:lnTo>
                  <a:pt x="527557" y="64896"/>
                </a:lnTo>
                <a:lnTo>
                  <a:pt x="527557" y="55371"/>
                </a:lnTo>
                <a:close/>
              </a:path>
              <a:path w="1036319" h="288925">
                <a:moveTo>
                  <a:pt x="595248" y="45846"/>
                </a:moveTo>
                <a:lnTo>
                  <a:pt x="538098" y="45846"/>
                </a:lnTo>
                <a:lnTo>
                  <a:pt x="538098" y="64896"/>
                </a:lnTo>
                <a:lnTo>
                  <a:pt x="595248" y="64896"/>
                </a:lnTo>
                <a:lnTo>
                  <a:pt x="595248" y="45846"/>
                </a:lnTo>
                <a:close/>
              </a:path>
              <a:path w="1036319" h="288925">
                <a:moveTo>
                  <a:pt x="671448" y="45846"/>
                </a:moveTo>
                <a:lnTo>
                  <a:pt x="614298" y="45846"/>
                </a:lnTo>
                <a:lnTo>
                  <a:pt x="614298" y="64896"/>
                </a:lnTo>
                <a:lnTo>
                  <a:pt x="671448" y="64896"/>
                </a:lnTo>
                <a:lnTo>
                  <a:pt x="671448" y="45846"/>
                </a:lnTo>
                <a:close/>
              </a:path>
              <a:path w="1036319" h="288925">
                <a:moveTo>
                  <a:pt x="747648" y="45846"/>
                </a:moveTo>
                <a:lnTo>
                  <a:pt x="690498" y="45846"/>
                </a:lnTo>
                <a:lnTo>
                  <a:pt x="690498" y="64896"/>
                </a:lnTo>
                <a:lnTo>
                  <a:pt x="747648" y="64896"/>
                </a:lnTo>
                <a:lnTo>
                  <a:pt x="747648" y="45846"/>
                </a:lnTo>
                <a:close/>
              </a:path>
              <a:path w="1036319" h="288925">
                <a:moveTo>
                  <a:pt x="823848" y="45846"/>
                </a:moveTo>
                <a:lnTo>
                  <a:pt x="766698" y="45846"/>
                </a:lnTo>
                <a:lnTo>
                  <a:pt x="766698" y="64896"/>
                </a:lnTo>
                <a:lnTo>
                  <a:pt x="823848" y="64896"/>
                </a:lnTo>
                <a:lnTo>
                  <a:pt x="823848" y="45846"/>
                </a:lnTo>
                <a:close/>
              </a:path>
              <a:path w="1036319" h="288925">
                <a:moveTo>
                  <a:pt x="900048" y="45846"/>
                </a:moveTo>
                <a:lnTo>
                  <a:pt x="842898" y="45846"/>
                </a:lnTo>
                <a:lnTo>
                  <a:pt x="842898" y="64896"/>
                </a:lnTo>
                <a:lnTo>
                  <a:pt x="900048" y="64896"/>
                </a:lnTo>
                <a:lnTo>
                  <a:pt x="900048" y="45846"/>
                </a:lnTo>
                <a:close/>
              </a:path>
              <a:path w="1036319" h="288925">
                <a:moveTo>
                  <a:pt x="995298" y="57118"/>
                </a:moveTo>
                <a:lnTo>
                  <a:pt x="931671" y="94233"/>
                </a:lnTo>
                <a:lnTo>
                  <a:pt x="930147" y="100075"/>
                </a:lnTo>
                <a:lnTo>
                  <a:pt x="932814" y="104520"/>
                </a:lnTo>
                <a:lnTo>
                  <a:pt x="935354" y="109092"/>
                </a:lnTo>
                <a:lnTo>
                  <a:pt x="941196" y="110616"/>
                </a:lnTo>
                <a:lnTo>
                  <a:pt x="1019709" y="64896"/>
                </a:lnTo>
                <a:lnTo>
                  <a:pt x="995298" y="64896"/>
                </a:lnTo>
                <a:lnTo>
                  <a:pt x="995298" y="57118"/>
                </a:lnTo>
                <a:close/>
              </a:path>
              <a:path w="1036319" h="288925">
                <a:moveTo>
                  <a:pt x="976248" y="45846"/>
                </a:moveTo>
                <a:lnTo>
                  <a:pt x="919098" y="45846"/>
                </a:lnTo>
                <a:lnTo>
                  <a:pt x="919098" y="64896"/>
                </a:lnTo>
                <a:lnTo>
                  <a:pt x="976248" y="64896"/>
                </a:lnTo>
                <a:lnTo>
                  <a:pt x="976248" y="45846"/>
                </a:lnTo>
                <a:close/>
              </a:path>
              <a:path w="1036319" h="288925">
                <a:moveTo>
                  <a:pt x="998401" y="55308"/>
                </a:moveTo>
                <a:lnTo>
                  <a:pt x="995298" y="57118"/>
                </a:lnTo>
                <a:lnTo>
                  <a:pt x="995298" y="64896"/>
                </a:lnTo>
                <a:lnTo>
                  <a:pt x="1017143" y="64896"/>
                </a:lnTo>
                <a:lnTo>
                  <a:pt x="1017143" y="63499"/>
                </a:lnTo>
                <a:lnTo>
                  <a:pt x="1012444" y="63499"/>
                </a:lnTo>
                <a:lnTo>
                  <a:pt x="998401" y="55308"/>
                </a:lnTo>
                <a:close/>
              </a:path>
              <a:path w="1036319" h="288925">
                <a:moveTo>
                  <a:pt x="1019747" y="45846"/>
                </a:moveTo>
                <a:lnTo>
                  <a:pt x="1017143" y="45846"/>
                </a:lnTo>
                <a:lnTo>
                  <a:pt x="1017143" y="64896"/>
                </a:lnTo>
                <a:lnTo>
                  <a:pt x="1019709" y="64896"/>
                </a:lnTo>
                <a:lnTo>
                  <a:pt x="1036065" y="55371"/>
                </a:lnTo>
                <a:lnTo>
                  <a:pt x="1019747" y="45846"/>
                </a:lnTo>
                <a:close/>
              </a:path>
              <a:path w="1036319" h="288925">
                <a:moveTo>
                  <a:pt x="1012444" y="47116"/>
                </a:moveTo>
                <a:lnTo>
                  <a:pt x="998401" y="55308"/>
                </a:lnTo>
                <a:lnTo>
                  <a:pt x="1012444" y="63499"/>
                </a:lnTo>
                <a:lnTo>
                  <a:pt x="1012444" y="47116"/>
                </a:lnTo>
                <a:close/>
              </a:path>
              <a:path w="1036319" h="288925">
                <a:moveTo>
                  <a:pt x="1017143" y="47116"/>
                </a:moveTo>
                <a:lnTo>
                  <a:pt x="1012444" y="47116"/>
                </a:lnTo>
                <a:lnTo>
                  <a:pt x="1012444" y="63499"/>
                </a:lnTo>
                <a:lnTo>
                  <a:pt x="1017143" y="63499"/>
                </a:lnTo>
                <a:lnTo>
                  <a:pt x="1017143" y="47116"/>
                </a:lnTo>
                <a:close/>
              </a:path>
              <a:path w="1036319" h="288925">
                <a:moveTo>
                  <a:pt x="995298" y="53498"/>
                </a:moveTo>
                <a:lnTo>
                  <a:pt x="995298" y="57118"/>
                </a:lnTo>
                <a:lnTo>
                  <a:pt x="998401" y="55308"/>
                </a:lnTo>
                <a:lnTo>
                  <a:pt x="995298" y="53498"/>
                </a:lnTo>
                <a:close/>
              </a:path>
              <a:path w="1036319" h="288925">
                <a:moveTo>
                  <a:pt x="1017143" y="45846"/>
                </a:moveTo>
                <a:lnTo>
                  <a:pt x="995298" y="45846"/>
                </a:lnTo>
                <a:lnTo>
                  <a:pt x="995298" y="53498"/>
                </a:lnTo>
                <a:lnTo>
                  <a:pt x="998401" y="55308"/>
                </a:lnTo>
                <a:lnTo>
                  <a:pt x="1012444" y="47116"/>
                </a:lnTo>
                <a:lnTo>
                  <a:pt x="1017143" y="47116"/>
                </a:lnTo>
                <a:lnTo>
                  <a:pt x="1017143" y="45846"/>
                </a:lnTo>
                <a:close/>
              </a:path>
              <a:path w="1036319" h="288925">
                <a:moveTo>
                  <a:pt x="941196" y="0"/>
                </a:moveTo>
                <a:lnTo>
                  <a:pt x="935354" y="1523"/>
                </a:lnTo>
                <a:lnTo>
                  <a:pt x="932814" y="6095"/>
                </a:lnTo>
                <a:lnTo>
                  <a:pt x="930147" y="10667"/>
                </a:lnTo>
                <a:lnTo>
                  <a:pt x="931671" y="16382"/>
                </a:lnTo>
                <a:lnTo>
                  <a:pt x="995298" y="53498"/>
                </a:lnTo>
                <a:lnTo>
                  <a:pt x="995298" y="45846"/>
                </a:lnTo>
                <a:lnTo>
                  <a:pt x="1019747" y="45846"/>
                </a:lnTo>
                <a:lnTo>
                  <a:pt x="941196" y="0"/>
                </a:lnTo>
                <a:close/>
              </a:path>
            </a:pathLst>
          </a:custGeom>
          <a:solidFill>
            <a:srgbClr val="355F1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5767266" y="4434637"/>
            <a:ext cx="1674368" cy="4188629"/>
            <a:chOff x="4055109" y="3118104"/>
            <a:chExt cx="1177290" cy="2945130"/>
          </a:xfrm>
        </p:grpSpPr>
        <p:sp>
          <p:nvSpPr>
            <p:cNvPr id="70" name="object 70"/>
            <p:cNvSpPr/>
            <p:nvPr/>
          </p:nvSpPr>
          <p:spPr>
            <a:xfrm>
              <a:off x="4055110" y="4661407"/>
              <a:ext cx="1014094" cy="1402080"/>
            </a:xfrm>
            <a:custGeom>
              <a:avLst/>
              <a:gdLst/>
              <a:ahLst/>
              <a:cxnLst/>
              <a:rect l="l" t="t" r="r" b="b"/>
              <a:pathLst>
                <a:path w="1014095" h="1402079">
                  <a:moveTo>
                    <a:pt x="106045" y="1301584"/>
                  </a:moveTo>
                  <a:lnTo>
                    <a:pt x="100711" y="1292491"/>
                  </a:lnTo>
                  <a:lnTo>
                    <a:pt x="94869" y="1290955"/>
                  </a:lnTo>
                  <a:lnTo>
                    <a:pt x="0" y="1346288"/>
                  </a:lnTo>
                  <a:lnTo>
                    <a:pt x="94869" y="1401622"/>
                  </a:lnTo>
                  <a:lnTo>
                    <a:pt x="100711" y="1400086"/>
                  </a:lnTo>
                  <a:lnTo>
                    <a:pt x="106045" y="1390992"/>
                  </a:lnTo>
                  <a:lnTo>
                    <a:pt x="104521" y="1385163"/>
                  </a:lnTo>
                  <a:lnTo>
                    <a:pt x="54190" y="1355813"/>
                  </a:lnTo>
                  <a:lnTo>
                    <a:pt x="56134" y="1355813"/>
                  </a:lnTo>
                  <a:lnTo>
                    <a:pt x="56134" y="1336763"/>
                  </a:lnTo>
                  <a:lnTo>
                    <a:pt x="54190" y="1336763"/>
                  </a:lnTo>
                  <a:lnTo>
                    <a:pt x="104521" y="1307414"/>
                  </a:lnTo>
                  <a:lnTo>
                    <a:pt x="106045" y="1301584"/>
                  </a:lnTo>
                  <a:close/>
                </a:path>
                <a:path w="1014095" h="1402079">
                  <a:moveTo>
                    <a:pt x="106045" y="10541"/>
                  </a:moveTo>
                  <a:lnTo>
                    <a:pt x="103378" y="6096"/>
                  </a:lnTo>
                  <a:lnTo>
                    <a:pt x="100711" y="1524"/>
                  </a:lnTo>
                  <a:lnTo>
                    <a:pt x="94869" y="0"/>
                  </a:lnTo>
                  <a:lnTo>
                    <a:pt x="0" y="55372"/>
                  </a:lnTo>
                  <a:lnTo>
                    <a:pt x="94869" y="110617"/>
                  </a:lnTo>
                  <a:lnTo>
                    <a:pt x="100711" y="109093"/>
                  </a:lnTo>
                  <a:lnTo>
                    <a:pt x="103378" y="104521"/>
                  </a:lnTo>
                  <a:lnTo>
                    <a:pt x="106045" y="100076"/>
                  </a:lnTo>
                  <a:lnTo>
                    <a:pt x="104521" y="94234"/>
                  </a:lnTo>
                  <a:lnTo>
                    <a:pt x="54229" y="64897"/>
                  </a:lnTo>
                  <a:lnTo>
                    <a:pt x="62484" y="64897"/>
                  </a:lnTo>
                  <a:lnTo>
                    <a:pt x="62484" y="45720"/>
                  </a:lnTo>
                  <a:lnTo>
                    <a:pt x="54229" y="45720"/>
                  </a:lnTo>
                  <a:lnTo>
                    <a:pt x="104521" y="16383"/>
                  </a:lnTo>
                  <a:lnTo>
                    <a:pt x="106045" y="10541"/>
                  </a:lnTo>
                  <a:close/>
                </a:path>
                <a:path w="1014095" h="1402079">
                  <a:moveTo>
                    <a:pt x="132334" y="1336763"/>
                  </a:moveTo>
                  <a:lnTo>
                    <a:pt x="75184" y="1336763"/>
                  </a:lnTo>
                  <a:lnTo>
                    <a:pt x="75184" y="1355813"/>
                  </a:lnTo>
                  <a:lnTo>
                    <a:pt x="132334" y="1355813"/>
                  </a:lnTo>
                  <a:lnTo>
                    <a:pt x="132334" y="1336763"/>
                  </a:lnTo>
                  <a:close/>
                </a:path>
                <a:path w="1014095" h="1402079">
                  <a:moveTo>
                    <a:pt x="138684" y="45720"/>
                  </a:moveTo>
                  <a:lnTo>
                    <a:pt x="81534" y="45720"/>
                  </a:lnTo>
                  <a:lnTo>
                    <a:pt x="81534" y="64897"/>
                  </a:lnTo>
                  <a:lnTo>
                    <a:pt x="138684" y="64897"/>
                  </a:lnTo>
                  <a:lnTo>
                    <a:pt x="138684" y="45720"/>
                  </a:lnTo>
                  <a:close/>
                </a:path>
                <a:path w="1014095" h="1402079">
                  <a:moveTo>
                    <a:pt x="208534" y="1336763"/>
                  </a:moveTo>
                  <a:lnTo>
                    <a:pt x="151384" y="1336763"/>
                  </a:lnTo>
                  <a:lnTo>
                    <a:pt x="151384" y="1355813"/>
                  </a:lnTo>
                  <a:lnTo>
                    <a:pt x="208534" y="1355813"/>
                  </a:lnTo>
                  <a:lnTo>
                    <a:pt x="208534" y="1336763"/>
                  </a:lnTo>
                  <a:close/>
                </a:path>
                <a:path w="1014095" h="1402079">
                  <a:moveTo>
                    <a:pt x="214884" y="45720"/>
                  </a:moveTo>
                  <a:lnTo>
                    <a:pt x="157734" y="45720"/>
                  </a:lnTo>
                  <a:lnTo>
                    <a:pt x="157734" y="64897"/>
                  </a:lnTo>
                  <a:lnTo>
                    <a:pt x="214884" y="64897"/>
                  </a:lnTo>
                  <a:lnTo>
                    <a:pt x="214884" y="45720"/>
                  </a:lnTo>
                  <a:close/>
                </a:path>
                <a:path w="1014095" h="1402079">
                  <a:moveTo>
                    <a:pt x="284734" y="1336763"/>
                  </a:moveTo>
                  <a:lnTo>
                    <a:pt x="227584" y="1336763"/>
                  </a:lnTo>
                  <a:lnTo>
                    <a:pt x="227584" y="1355813"/>
                  </a:lnTo>
                  <a:lnTo>
                    <a:pt x="284734" y="1355813"/>
                  </a:lnTo>
                  <a:lnTo>
                    <a:pt x="284734" y="1336763"/>
                  </a:lnTo>
                  <a:close/>
                </a:path>
                <a:path w="1014095" h="1402079">
                  <a:moveTo>
                    <a:pt x="291084" y="45720"/>
                  </a:moveTo>
                  <a:lnTo>
                    <a:pt x="233934" y="45720"/>
                  </a:lnTo>
                  <a:lnTo>
                    <a:pt x="233934" y="64897"/>
                  </a:lnTo>
                  <a:lnTo>
                    <a:pt x="291084" y="64897"/>
                  </a:lnTo>
                  <a:lnTo>
                    <a:pt x="291084" y="45720"/>
                  </a:lnTo>
                  <a:close/>
                </a:path>
                <a:path w="1014095" h="1402079">
                  <a:moveTo>
                    <a:pt x="360934" y="1336763"/>
                  </a:moveTo>
                  <a:lnTo>
                    <a:pt x="303784" y="1336763"/>
                  </a:lnTo>
                  <a:lnTo>
                    <a:pt x="303784" y="1355813"/>
                  </a:lnTo>
                  <a:lnTo>
                    <a:pt x="360934" y="1355813"/>
                  </a:lnTo>
                  <a:lnTo>
                    <a:pt x="360934" y="1336763"/>
                  </a:lnTo>
                  <a:close/>
                </a:path>
                <a:path w="1014095" h="1402079">
                  <a:moveTo>
                    <a:pt x="367284" y="45720"/>
                  </a:moveTo>
                  <a:lnTo>
                    <a:pt x="310134" y="45720"/>
                  </a:lnTo>
                  <a:lnTo>
                    <a:pt x="310134" y="64897"/>
                  </a:lnTo>
                  <a:lnTo>
                    <a:pt x="367284" y="64897"/>
                  </a:lnTo>
                  <a:lnTo>
                    <a:pt x="367284" y="45720"/>
                  </a:lnTo>
                  <a:close/>
                </a:path>
                <a:path w="1014095" h="1402079">
                  <a:moveTo>
                    <a:pt x="437134" y="1336763"/>
                  </a:moveTo>
                  <a:lnTo>
                    <a:pt x="379984" y="1336763"/>
                  </a:lnTo>
                  <a:lnTo>
                    <a:pt x="379984" y="1355813"/>
                  </a:lnTo>
                  <a:lnTo>
                    <a:pt x="437134" y="1355813"/>
                  </a:lnTo>
                  <a:lnTo>
                    <a:pt x="437134" y="1336763"/>
                  </a:lnTo>
                  <a:close/>
                </a:path>
                <a:path w="1014095" h="1402079">
                  <a:moveTo>
                    <a:pt x="443484" y="45720"/>
                  </a:moveTo>
                  <a:lnTo>
                    <a:pt x="386334" y="45720"/>
                  </a:lnTo>
                  <a:lnTo>
                    <a:pt x="386334" y="64897"/>
                  </a:lnTo>
                  <a:lnTo>
                    <a:pt x="443484" y="64897"/>
                  </a:lnTo>
                  <a:lnTo>
                    <a:pt x="443484" y="45720"/>
                  </a:lnTo>
                  <a:close/>
                </a:path>
                <a:path w="1014095" h="1402079">
                  <a:moveTo>
                    <a:pt x="516636" y="1339951"/>
                  </a:moveTo>
                  <a:lnTo>
                    <a:pt x="503923" y="1339951"/>
                  </a:lnTo>
                  <a:lnTo>
                    <a:pt x="507111" y="1336763"/>
                  </a:lnTo>
                  <a:lnTo>
                    <a:pt x="456184" y="1336763"/>
                  </a:lnTo>
                  <a:lnTo>
                    <a:pt x="456184" y="1355813"/>
                  </a:lnTo>
                  <a:lnTo>
                    <a:pt x="512318" y="1355813"/>
                  </a:lnTo>
                  <a:lnTo>
                    <a:pt x="516636" y="1351546"/>
                  </a:lnTo>
                  <a:lnTo>
                    <a:pt x="516636" y="1346288"/>
                  </a:lnTo>
                  <a:lnTo>
                    <a:pt x="516636" y="1339951"/>
                  </a:lnTo>
                  <a:close/>
                </a:path>
                <a:path w="1014095" h="1402079">
                  <a:moveTo>
                    <a:pt x="516636" y="1263751"/>
                  </a:moveTo>
                  <a:lnTo>
                    <a:pt x="497586" y="1263751"/>
                  </a:lnTo>
                  <a:lnTo>
                    <a:pt x="497586" y="1320901"/>
                  </a:lnTo>
                  <a:lnTo>
                    <a:pt x="516636" y="1320901"/>
                  </a:lnTo>
                  <a:lnTo>
                    <a:pt x="516636" y="1263751"/>
                  </a:lnTo>
                  <a:close/>
                </a:path>
                <a:path w="1014095" h="1402079">
                  <a:moveTo>
                    <a:pt x="516636" y="1187551"/>
                  </a:moveTo>
                  <a:lnTo>
                    <a:pt x="497586" y="1187551"/>
                  </a:lnTo>
                  <a:lnTo>
                    <a:pt x="497586" y="1244701"/>
                  </a:lnTo>
                  <a:lnTo>
                    <a:pt x="516636" y="1244701"/>
                  </a:lnTo>
                  <a:lnTo>
                    <a:pt x="516636" y="1187551"/>
                  </a:lnTo>
                  <a:close/>
                </a:path>
                <a:path w="1014095" h="1402079">
                  <a:moveTo>
                    <a:pt x="516636" y="1077544"/>
                  </a:moveTo>
                  <a:lnTo>
                    <a:pt x="497586" y="1077544"/>
                  </a:lnTo>
                  <a:lnTo>
                    <a:pt x="497586" y="1134694"/>
                  </a:lnTo>
                  <a:lnTo>
                    <a:pt x="516636" y="1134694"/>
                  </a:lnTo>
                  <a:lnTo>
                    <a:pt x="516636" y="1077544"/>
                  </a:lnTo>
                  <a:close/>
                </a:path>
                <a:path w="1014095" h="1402079">
                  <a:moveTo>
                    <a:pt x="516636" y="1001344"/>
                  </a:moveTo>
                  <a:lnTo>
                    <a:pt x="497586" y="1001344"/>
                  </a:lnTo>
                  <a:lnTo>
                    <a:pt x="497586" y="1058494"/>
                  </a:lnTo>
                  <a:lnTo>
                    <a:pt x="516636" y="1058494"/>
                  </a:lnTo>
                  <a:lnTo>
                    <a:pt x="516636" y="1001344"/>
                  </a:lnTo>
                  <a:close/>
                </a:path>
                <a:path w="1014095" h="1402079">
                  <a:moveTo>
                    <a:pt x="516636" y="925195"/>
                  </a:moveTo>
                  <a:lnTo>
                    <a:pt x="497586" y="925195"/>
                  </a:lnTo>
                  <a:lnTo>
                    <a:pt x="497586" y="982294"/>
                  </a:lnTo>
                  <a:lnTo>
                    <a:pt x="516636" y="982294"/>
                  </a:lnTo>
                  <a:lnTo>
                    <a:pt x="516636" y="925195"/>
                  </a:lnTo>
                  <a:close/>
                </a:path>
                <a:path w="1014095" h="1402079">
                  <a:moveTo>
                    <a:pt x="516636" y="848995"/>
                  </a:moveTo>
                  <a:lnTo>
                    <a:pt x="497586" y="848995"/>
                  </a:lnTo>
                  <a:lnTo>
                    <a:pt x="497586" y="906145"/>
                  </a:lnTo>
                  <a:lnTo>
                    <a:pt x="516636" y="906145"/>
                  </a:lnTo>
                  <a:lnTo>
                    <a:pt x="516636" y="848995"/>
                  </a:lnTo>
                  <a:close/>
                </a:path>
                <a:path w="1014095" h="1402079">
                  <a:moveTo>
                    <a:pt x="516636" y="772795"/>
                  </a:moveTo>
                  <a:lnTo>
                    <a:pt x="497586" y="772795"/>
                  </a:lnTo>
                  <a:lnTo>
                    <a:pt x="497586" y="829945"/>
                  </a:lnTo>
                  <a:lnTo>
                    <a:pt x="516636" y="829945"/>
                  </a:lnTo>
                  <a:lnTo>
                    <a:pt x="516636" y="772795"/>
                  </a:lnTo>
                  <a:close/>
                </a:path>
                <a:path w="1014095" h="1402079">
                  <a:moveTo>
                    <a:pt x="516636" y="696595"/>
                  </a:moveTo>
                  <a:lnTo>
                    <a:pt x="497586" y="696595"/>
                  </a:lnTo>
                  <a:lnTo>
                    <a:pt x="497586" y="753745"/>
                  </a:lnTo>
                  <a:lnTo>
                    <a:pt x="516636" y="753745"/>
                  </a:lnTo>
                  <a:lnTo>
                    <a:pt x="516636" y="696595"/>
                  </a:lnTo>
                  <a:close/>
                </a:path>
                <a:path w="1014095" h="1402079">
                  <a:moveTo>
                    <a:pt x="516636" y="620395"/>
                  </a:moveTo>
                  <a:lnTo>
                    <a:pt x="497586" y="620395"/>
                  </a:lnTo>
                  <a:lnTo>
                    <a:pt x="497586" y="677545"/>
                  </a:lnTo>
                  <a:lnTo>
                    <a:pt x="516636" y="677545"/>
                  </a:lnTo>
                  <a:lnTo>
                    <a:pt x="516636" y="620395"/>
                  </a:lnTo>
                  <a:close/>
                </a:path>
                <a:path w="1014095" h="1402079">
                  <a:moveTo>
                    <a:pt x="516636" y="544195"/>
                  </a:moveTo>
                  <a:lnTo>
                    <a:pt x="497586" y="544195"/>
                  </a:lnTo>
                  <a:lnTo>
                    <a:pt x="497586" y="601345"/>
                  </a:lnTo>
                  <a:lnTo>
                    <a:pt x="516636" y="601345"/>
                  </a:lnTo>
                  <a:lnTo>
                    <a:pt x="516636" y="544195"/>
                  </a:lnTo>
                  <a:close/>
                </a:path>
                <a:path w="1014095" h="1402079">
                  <a:moveTo>
                    <a:pt x="516636" y="467995"/>
                  </a:moveTo>
                  <a:lnTo>
                    <a:pt x="497586" y="467995"/>
                  </a:lnTo>
                  <a:lnTo>
                    <a:pt x="497586" y="525145"/>
                  </a:lnTo>
                  <a:lnTo>
                    <a:pt x="516636" y="525145"/>
                  </a:lnTo>
                  <a:lnTo>
                    <a:pt x="516636" y="467995"/>
                  </a:lnTo>
                  <a:close/>
                </a:path>
                <a:path w="1014095" h="1402079">
                  <a:moveTo>
                    <a:pt x="516636" y="391795"/>
                  </a:moveTo>
                  <a:lnTo>
                    <a:pt x="497586" y="391795"/>
                  </a:lnTo>
                  <a:lnTo>
                    <a:pt x="497586" y="448945"/>
                  </a:lnTo>
                  <a:lnTo>
                    <a:pt x="516636" y="448945"/>
                  </a:lnTo>
                  <a:lnTo>
                    <a:pt x="516636" y="391795"/>
                  </a:lnTo>
                  <a:close/>
                </a:path>
                <a:path w="1014095" h="1402079">
                  <a:moveTo>
                    <a:pt x="516636" y="315595"/>
                  </a:moveTo>
                  <a:lnTo>
                    <a:pt x="497586" y="315595"/>
                  </a:lnTo>
                  <a:lnTo>
                    <a:pt x="497586" y="372745"/>
                  </a:lnTo>
                  <a:lnTo>
                    <a:pt x="516636" y="372745"/>
                  </a:lnTo>
                  <a:lnTo>
                    <a:pt x="516636" y="315595"/>
                  </a:lnTo>
                  <a:close/>
                </a:path>
                <a:path w="1014095" h="1402079">
                  <a:moveTo>
                    <a:pt x="516636" y="239395"/>
                  </a:moveTo>
                  <a:lnTo>
                    <a:pt x="497586" y="239395"/>
                  </a:lnTo>
                  <a:lnTo>
                    <a:pt x="497586" y="296545"/>
                  </a:lnTo>
                  <a:lnTo>
                    <a:pt x="516636" y="296545"/>
                  </a:lnTo>
                  <a:lnTo>
                    <a:pt x="516636" y="239395"/>
                  </a:lnTo>
                  <a:close/>
                </a:path>
                <a:path w="1014095" h="1402079">
                  <a:moveTo>
                    <a:pt x="516636" y="163195"/>
                  </a:moveTo>
                  <a:lnTo>
                    <a:pt x="497586" y="163195"/>
                  </a:lnTo>
                  <a:lnTo>
                    <a:pt x="497586" y="220345"/>
                  </a:lnTo>
                  <a:lnTo>
                    <a:pt x="516636" y="220345"/>
                  </a:lnTo>
                  <a:lnTo>
                    <a:pt x="516636" y="163195"/>
                  </a:lnTo>
                  <a:close/>
                </a:path>
                <a:path w="1014095" h="1402079">
                  <a:moveTo>
                    <a:pt x="516636" y="86995"/>
                  </a:moveTo>
                  <a:lnTo>
                    <a:pt x="497586" y="86995"/>
                  </a:lnTo>
                  <a:lnTo>
                    <a:pt x="497586" y="144145"/>
                  </a:lnTo>
                  <a:lnTo>
                    <a:pt x="516636" y="144145"/>
                  </a:lnTo>
                  <a:lnTo>
                    <a:pt x="516636" y="86995"/>
                  </a:lnTo>
                  <a:close/>
                </a:path>
                <a:path w="1014095" h="1402079">
                  <a:moveTo>
                    <a:pt x="516636" y="50038"/>
                  </a:moveTo>
                  <a:lnTo>
                    <a:pt x="512318" y="45720"/>
                  </a:lnTo>
                  <a:lnTo>
                    <a:pt x="462534" y="45720"/>
                  </a:lnTo>
                  <a:lnTo>
                    <a:pt x="462534" y="64897"/>
                  </a:lnTo>
                  <a:lnTo>
                    <a:pt x="497586" y="64897"/>
                  </a:lnTo>
                  <a:lnTo>
                    <a:pt x="497586" y="67945"/>
                  </a:lnTo>
                  <a:lnTo>
                    <a:pt x="516636" y="67945"/>
                  </a:lnTo>
                  <a:lnTo>
                    <a:pt x="516636" y="64897"/>
                  </a:lnTo>
                  <a:lnTo>
                    <a:pt x="516636" y="55372"/>
                  </a:lnTo>
                  <a:lnTo>
                    <a:pt x="516636" y="50038"/>
                  </a:lnTo>
                  <a:close/>
                </a:path>
                <a:path w="1014095" h="1402079">
                  <a:moveTo>
                    <a:pt x="556768" y="1151597"/>
                  </a:moveTo>
                  <a:lnTo>
                    <a:pt x="507111" y="1151597"/>
                  </a:lnTo>
                  <a:lnTo>
                    <a:pt x="501777" y="1151597"/>
                  </a:lnTo>
                  <a:lnTo>
                    <a:pt x="499668" y="1153744"/>
                  </a:lnTo>
                  <a:lnTo>
                    <a:pt x="497586" y="1153744"/>
                  </a:lnTo>
                  <a:lnTo>
                    <a:pt x="497586" y="1155865"/>
                  </a:lnTo>
                  <a:lnTo>
                    <a:pt x="497586" y="1166380"/>
                  </a:lnTo>
                  <a:lnTo>
                    <a:pt x="497586" y="1168501"/>
                  </a:lnTo>
                  <a:lnTo>
                    <a:pt x="499668" y="1168501"/>
                  </a:lnTo>
                  <a:lnTo>
                    <a:pt x="501777" y="1170647"/>
                  </a:lnTo>
                  <a:lnTo>
                    <a:pt x="507111" y="1170647"/>
                  </a:lnTo>
                  <a:lnTo>
                    <a:pt x="556768" y="1170647"/>
                  </a:lnTo>
                  <a:lnTo>
                    <a:pt x="556768" y="1168501"/>
                  </a:lnTo>
                  <a:lnTo>
                    <a:pt x="556768" y="1161122"/>
                  </a:lnTo>
                  <a:lnTo>
                    <a:pt x="556768" y="1153744"/>
                  </a:lnTo>
                  <a:lnTo>
                    <a:pt x="556768" y="1151597"/>
                  </a:lnTo>
                  <a:close/>
                </a:path>
                <a:path w="1014095" h="1402079">
                  <a:moveTo>
                    <a:pt x="632968" y="1151597"/>
                  </a:moveTo>
                  <a:lnTo>
                    <a:pt x="575818" y="1151597"/>
                  </a:lnTo>
                  <a:lnTo>
                    <a:pt x="575818" y="1170647"/>
                  </a:lnTo>
                  <a:lnTo>
                    <a:pt x="632968" y="1170647"/>
                  </a:lnTo>
                  <a:lnTo>
                    <a:pt x="632968" y="1151597"/>
                  </a:lnTo>
                  <a:close/>
                </a:path>
                <a:path w="1014095" h="1402079">
                  <a:moveTo>
                    <a:pt x="709168" y="1151597"/>
                  </a:moveTo>
                  <a:lnTo>
                    <a:pt x="652018" y="1151597"/>
                  </a:lnTo>
                  <a:lnTo>
                    <a:pt x="652018" y="1170647"/>
                  </a:lnTo>
                  <a:lnTo>
                    <a:pt x="709168" y="1170647"/>
                  </a:lnTo>
                  <a:lnTo>
                    <a:pt x="709168" y="1151597"/>
                  </a:lnTo>
                  <a:close/>
                </a:path>
                <a:path w="1014095" h="1402079">
                  <a:moveTo>
                    <a:pt x="785368" y="1151597"/>
                  </a:moveTo>
                  <a:lnTo>
                    <a:pt x="728218" y="1151597"/>
                  </a:lnTo>
                  <a:lnTo>
                    <a:pt x="728218" y="1170647"/>
                  </a:lnTo>
                  <a:lnTo>
                    <a:pt x="785368" y="1170647"/>
                  </a:lnTo>
                  <a:lnTo>
                    <a:pt x="785368" y="1151597"/>
                  </a:lnTo>
                  <a:close/>
                </a:path>
                <a:path w="1014095" h="1402079">
                  <a:moveTo>
                    <a:pt x="861568" y="1151597"/>
                  </a:moveTo>
                  <a:lnTo>
                    <a:pt x="804418" y="1151597"/>
                  </a:lnTo>
                  <a:lnTo>
                    <a:pt x="804418" y="1170647"/>
                  </a:lnTo>
                  <a:lnTo>
                    <a:pt x="861568" y="1170647"/>
                  </a:lnTo>
                  <a:lnTo>
                    <a:pt x="861568" y="1151597"/>
                  </a:lnTo>
                  <a:close/>
                </a:path>
                <a:path w="1014095" h="1402079">
                  <a:moveTo>
                    <a:pt x="937768" y="1151597"/>
                  </a:moveTo>
                  <a:lnTo>
                    <a:pt x="880618" y="1151597"/>
                  </a:lnTo>
                  <a:lnTo>
                    <a:pt x="880618" y="1170647"/>
                  </a:lnTo>
                  <a:lnTo>
                    <a:pt x="937768" y="1170647"/>
                  </a:lnTo>
                  <a:lnTo>
                    <a:pt x="937768" y="1151597"/>
                  </a:lnTo>
                  <a:close/>
                </a:path>
                <a:path w="1014095" h="1402079">
                  <a:moveTo>
                    <a:pt x="1013968" y="1151597"/>
                  </a:moveTo>
                  <a:lnTo>
                    <a:pt x="956818" y="1151597"/>
                  </a:lnTo>
                  <a:lnTo>
                    <a:pt x="956818" y="1170647"/>
                  </a:lnTo>
                  <a:lnTo>
                    <a:pt x="1013968" y="1170647"/>
                  </a:lnTo>
                  <a:lnTo>
                    <a:pt x="1013968" y="1151597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06467" y="3118104"/>
              <a:ext cx="725424" cy="27736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48758" y="3168269"/>
              <a:ext cx="561975" cy="2660650"/>
            </a:xfrm>
            <a:custGeom>
              <a:avLst/>
              <a:gdLst/>
              <a:ahLst/>
              <a:cxnLst/>
              <a:rect l="l" t="t" r="r" b="b"/>
              <a:pathLst>
                <a:path w="561975" h="2660650">
                  <a:moveTo>
                    <a:pt x="520318" y="2647911"/>
                  </a:moveTo>
                  <a:lnTo>
                    <a:pt x="469518" y="2647911"/>
                  </a:lnTo>
                  <a:lnTo>
                    <a:pt x="469518" y="2660611"/>
                  </a:lnTo>
                  <a:lnTo>
                    <a:pt x="520318" y="2660611"/>
                  </a:lnTo>
                  <a:lnTo>
                    <a:pt x="520318" y="2647911"/>
                  </a:lnTo>
                  <a:close/>
                </a:path>
                <a:path w="561975" h="2660650">
                  <a:moveTo>
                    <a:pt x="431418" y="2647911"/>
                  </a:moveTo>
                  <a:lnTo>
                    <a:pt x="380618" y="2647911"/>
                  </a:lnTo>
                  <a:lnTo>
                    <a:pt x="380618" y="2660611"/>
                  </a:lnTo>
                  <a:lnTo>
                    <a:pt x="431418" y="2660611"/>
                  </a:lnTo>
                  <a:lnTo>
                    <a:pt x="431418" y="2647911"/>
                  </a:lnTo>
                  <a:close/>
                </a:path>
                <a:path w="561975" h="2660650">
                  <a:moveTo>
                    <a:pt x="342518" y="2647911"/>
                  </a:moveTo>
                  <a:lnTo>
                    <a:pt x="291718" y="2647911"/>
                  </a:lnTo>
                  <a:lnTo>
                    <a:pt x="291718" y="2660611"/>
                  </a:lnTo>
                  <a:lnTo>
                    <a:pt x="342518" y="2660611"/>
                  </a:lnTo>
                  <a:lnTo>
                    <a:pt x="342518" y="2647911"/>
                  </a:lnTo>
                  <a:close/>
                </a:path>
                <a:path w="561975" h="2660650">
                  <a:moveTo>
                    <a:pt x="253618" y="2647911"/>
                  </a:moveTo>
                  <a:lnTo>
                    <a:pt x="202818" y="2647911"/>
                  </a:lnTo>
                  <a:lnTo>
                    <a:pt x="202818" y="2660611"/>
                  </a:lnTo>
                  <a:lnTo>
                    <a:pt x="253618" y="2660611"/>
                  </a:lnTo>
                  <a:lnTo>
                    <a:pt x="253618" y="2647911"/>
                  </a:lnTo>
                  <a:close/>
                </a:path>
                <a:path w="561975" h="2660650">
                  <a:moveTo>
                    <a:pt x="164718" y="2647911"/>
                  </a:moveTo>
                  <a:lnTo>
                    <a:pt x="113918" y="2647911"/>
                  </a:lnTo>
                  <a:lnTo>
                    <a:pt x="113918" y="2660611"/>
                  </a:lnTo>
                  <a:lnTo>
                    <a:pt x="164718" y="2660611"/>
                  </a:lnTo>
                  <a:lnTo>
                    <a:pt x="164718" y="2647911"/>
                  </a:lnTo>
                  <a:close/>
                </a:path>
                <a:path w="561975" h="2660650">
                  <a:moveTo>
                    <a:pt x="75818" y="2647911"/>
                  </a:moveTo>
                  <a:lnTo>
                    <a:pt x="25018" y="2647911"/>
                  </a:lnTo>
                  <a:lnTo>
                    <a:pt x="25018" y="2660611"/>
                  </a:lnTo>
                  <a:lnTo>
                    <a:pt x="75818" y="2660611"/>
                  </a:lnTo>
                  <a:lnTo>
                    <a:pt x="75818" y="2647911"/>
                  </a:lnTo>
                  <a:close/>
                </a:path>
                <a:path w="561975" h="2660650">
                  <a:moveTo>
                    <a:pt x="12700" y="2584081"/>
                  </a:moveTo>
                  <a:lnTo>
                    <a:pt x="0" y="2584081"/>
                  </a:lnTo>
                  <a:lnTo>
                    <a:pt x="0" y="2634881"/>
                  </a:lnTo>
                  <a:lnTo>
                    <a:pt x="12700" y="2634881"/>
                  </a:lnTo>
                  <a:lnTo>
                    <a:pt x="12700" y="2584081"/>
                  </a:lnTo>
                  <a:close/>
                </a:path>
                <a:path w="561975" h="2660650">
                  <a:moveTo>
                    <a:pt x="12700" y="2495181"/>
                  </a:moveTo>
                  <a:lnTo>
                    <a:pt x="0" y="2495181"/>
                  </a:lnTo>
                  <a:lnTo>
                    <a:pt x="0" y="2545981"/>
                  </a:lnTo>
                  <a:lnTo>
                    <a:pt x="12700" y="2545981"/>
                  </a:lnTo>
                  <a:lnTo>
                    <a:pt x="12700" y="2495181"/>
                  </a:lnTo>
                  <a:close/>
                </a:path>
                <a:path w="561975" h="2660650">
                  <a:moveTo>
                    <a:pt x="12700" y="2406268"/>
                  </a:moveTo>
                  <a:lnTo>
                    <a:pt x="0" y="2406268"/>
                  </a:lnTo>
                  <a:lnTo>
                    <a:pt x="0" y="2457081"/>
                  </a:lnTo>
                  <a:lnTo>
                    <a:pt x="12700" y="2457081"/>
                  </a:lnTo>
                  <a:lnTo>
                    <a:pt x="12700" y="2406268"/>
                  </a:lnTo>
                  <a:close/>
                </a:path>
                <a:path w="561975" h="2660650">
                  <a:moveTo>
                    <a:pt x="12700" y="2317368"/>
                  </a:moveTo>
                  <a:lnTo>
                    <a:pt x="0" y="2317368"/>
                  </a:lnTo>
                  <a:lnTo>
                    <a:pt x="0" y="2368168"/>
                  </a:lnTo>
                  <a:lnTo>
                    <a:pt x="12700" y="2368168"/>
                  </a:lnTo>
                  <a:lnTo>
                    <a:pt x="12700" y="2317368"/>
                  </a:lnTo>
                  <a:close/>
                </a:path>
                <a:path w="561975" h="2660650">
                  <a:moveTo>
                    <a:pt x="12700" y="2228468"/>
                  </a:moveTo>
                  <a:lnTo>
                    <a:pt x="0" y="2228468"/>
                  </a:lnTo>
                  <a:lnTo>
                    <a:pt x="0" y="2279268"/>
                  </a:lnTo>
                  <a:lnTo>
                    <a:pt x="12700" y="2279268"/>
                  </a:lnTo>
                  <a:lnTo>
                    <a:pt x="12700" y="2228468"/>
                  </a:lnTo>
                  <a:close/>
                </a:path>
                <a:path w="561975" h="2660650">
                  <a:moveTo>
                    <a:pt x="12700" y="2139568"/>
                  </a:moveTo>
                  <a:lnTo>
                    <a:pt x="0" y="2139568"/>
                  </a:lnTo>
                  <a:lnTo>
                    <a:pt x="0" y="2190368"/>
                  </a:lnTo>
                  <a:lnTo>
                    <a:pt x="12700" y="2190368"/>
                  </a:lnTo>
                  <a:lnTo>
                    <a:pt x="12700" y="2139568"/>
                  </a:lnTo>
                  <a:close/>
                </a:path>
                <a:path w="561975" h="2660650">
                  <a:moveTo>
                    <a:pt x="12700" y="2050668"/>
                  </a:moveTo>
                  <a:lnTo>
                    <a:pt x="0" y="2050668"/>
                  </a:lnTo>
                  <a:lnTo>
                    <a:pt x="0" y="2101468"/>
                  </a:lnTo>
                  <a:lnTo>
                    <a:pt x="12700" y="2101468"/>
                  </a:lnTo>
                  <a:lnTo>
                    <a:pt x="12700" y="2050668"/>
                  </a:lnTo>
                  <a:close/>
                </a:path>
                <a:path w="561975" h="2660650">
                  <a:moveTo>
                    <a:pt x="12700" y="1961768"/>
                  </a:moveTo>
                  <a:lnTo>
                    <a:pt x="0" y="1961768"/>
                  </a:lnTo>
                  <a:lnTo>
                    <a:pt x="0" y="2012568"/>
                  </a:lnTo>
                  <a:lnTo>
                    <a:pt x="12700" y="2012568"/>
                  </a:lnTo>
                  <a:lnTo>
                    <a:pt x="12700" y="1961768"/>
                  </a:lnTo>
                  <a:close/>
                </a:path>
                <a:path w="561975" h="2660650">
                  <a:moveTo>
                    <a:pt x="12700" y="1872868"/>
                  </a:moveTo>
                  <a:lnTo>
                    <a:pt x="0" y="1872868"/>
                  </a:lnTo>
                  <a:lnTo>
                    <a:pt x="0" y="1923668"/>
                  </a:lnTo>
                  <a:lnTo>
                    <a:pt x="12700" y="1923668"/>
                  </a:lnTo>
                  <a:lnTo>
                    <a:pt x="12700" y="1872868"/>
                  </a:lnTo>
                  <a:close/>
                </a:path>
                <a:path w="561975" h="2660650">
                  <a:moveTo>
                    <a:pt x="12700" y="1783968"/>
                  </a:moveTo>
                  <a:lnTo>
                    <a:pt x="0" y="1783968"/>
                  </a:lnTo>
                  <a:lnTo>
                    <a:pt x="0" y="1834768"/>
                  </a:lnTo>
                  <a:lnTo>
                    <a:pt x="12700" y="1834768"/>
                  </a:lnTo>
                  <a:lnTo>
                    <a:pt x="12700" y="1783968"/>
                  </a:lnTo>
                  <a:close/>
                </a:path>
                <a:path w="561975" h="2660650">
                  <a:moveTo>
                    <a:pt x="12700" y="1695068"/>
                  </a:moveTo>
                  <a:lnTo>
                    <a:pt x="0" y="1695068"/>
                  </a:lnTo>
                  <a:lnTo>
                    <a:pt x="0" y="1745868"/>
                  </a:lnTo>
                  <a:lnTo>
                    <a:pt x="12700" y="1745868"/>
                  </a:lnTo>
                  <a:lnTo>
                    <a:pt x="12700" y="1695068"/>
                  </a:lnTo>
                  <a:close/>
                </a:path>
                <a:path w="561975" h="2660650">
                  <a:moveTo>
                    <a:pt x="12700" y="1606168"/>
                  </a:moveTo>
                  <a:lnTo>
                    <a:pt x="0" y="1606168"/>
                  </a:lnTo>
                  <a:lnTo>
                    <a:pt x="0" y="1656968"/>
                  </a:lnTo>
                  <a:lnTo>
                    <a:pt x="12700" y="1656968"/>
                  </a:lnTo>
                  <a:lnTo>
                    <a:pt x="12700" y="1606168"/>
                  </a:lnTo>
                  <a:close/>
                </a:path>
                <a:path w="561975" h="2660650">
                  <a:moveTo>
                    <a:pt x="12700" y="1517268"/>
                  </a:moveTo>
                  <a:lnTo>
                    <a:pt x="0" y="1517268"/>
                  </a:lnTo>
                  <a:lnTo>
                    <a:pt x="0" y="1568068"/>
                  </a:lnTo>
                  <a:lnTo>
                    <a:pt x="12700" y="1568068"/>
                  </a:lnTo>
                  <a:lnTo>
                    <a:pt x="12700" y="1517268"/>
                  </a:lnTo>
                  <a:close/>
                </a:path>
                <a:path w="561975" h="2660650">
                  <a:moveTo>
                    <a:pt x="12700" y="1428368"/>
                  </a:moveTo>
                  <a:lnTo>
                    <a:pt x="0" y="1428368"/>
                  </a:lnTo>
                  <a:lnTo>
                    <a:pt x="0" y="1479168"/>
                  </a:lnTo>
                  <a:lnTo>
                    <a:pt x="12700" y="1479168"/>
                  </a:lnTo>
                  <a:lnTo>
                    <a:pt x="12700" y="1428368"/>
                  </a:lnTo>
                  <a:close/>
                </a:path>
                <a:path w="561975" h="2660650">
                  <a:moveTo>
                    <a:pt x="12700" y="1339468"/>
                  </a:moveTo>
                  <a:lnTo>
                    <a:pt x="0" y="1339468"/>
                  </a:lnTo>
                  <a:lnTo>
                    <a:pt x="0" y="1390268"/>
                  </a:lnTo>
                  <a:lnTo>
                    <a:pt x="12700" y="1390268"/>
                  </a:lnTo>
                  <a:lnTo>
                    <a:pt x="12700" y="1339468"/>
                  </a:lnTo>
                  <a:close/>
                </a:path>
                <a:path w="561975" h="2660650">
                  <a:moveTo>
                    <a:pt x="12700" y="1250568"/>
                  </a:moveTo>
                  <a:lnTo>
                    <a:pt x="0" y="1250568"/>
                  </a:lnTo>
                  <a:lnTo>
                    <a:pt x="0" y="1301368"/>
                  </a:lnTo>
                  <a:lnTo>
                    <a:pt x="12700" y="1301368"/>
                  </a:lnTo>
                  <a:lnTo>
                    <a:pt x="12700" y="1250568"/>
                  </a:lnTo>
                  <a:close/>
                </a:path>
                <a:path w="561975" h="2660650">
                  <a:moveTo>
                    <a:pt x="12700" y="1161668"/>
                  </a:moveTo>
                  <a:lnTo>
                    <a:pt x="0" y="1161668"/>
                  </a:lnTo>
                  <a:lnTo>
                    <a:pt x="0" y="1212468"/>
                  </a:lnTo>
                  <a:lnTo>
                    <a:pt x="12700" y="1212468"/>
                  </a:lnTo>
                  <a:lnTo>
                    <a:pt x="12700" y="1161668"/>
                  </a:lnTo>
                  <a:close/>
                </a:path>
                <a:path w="561975" h="2660650">
                  <a:moveTo>
                    <a:pt x="12700" y="1072768"/>
                  </a:moveTo>
                  <a:lnTo>
                    <a:pt x="0" y="1072768"/>
                  </a:lnTo>
                  <a:lnTo>
                    <a:pt x="0" y="1123568"/>
                  </a:lnTo>
                  <a:lnTo>
                    <a:pt x="12700" y="1123568"/>
                  </a:lnTo>
                  <a:lnTo>
                    <a:pt x="12700" y="1072768"/>
                  </a:lnTo>
                  <a:close/>
                </a:path>
                <a:path w="561975" h="2660650">
                  <a:moveTo>
                    <a:pt x="12700" y="983868"/>
                  </a:moveTo>
                  <a:lnTo>
                    <a:pt x="0" y="983868"/>
                  </a:lnTo>
                  <a:lnTo>
                    <a:pt x="0" y="1034668"/>
                  </a:lnTo>
                  <a:lnTo>
                    <a:pt x="12700" y="1034668"/>
                  </a:lnTo>
                  <a:lnTo>
                    <a:pt x="12700" y="983868"/>
                  </a:lnTo>
                  <a:close/>
                </a:path>
                <a:path w="561975" h="2660650">
                  <a:moveTo>
                    <a:pt x="12700" y="894968"/>
                  </a:moveTo>
                  <a:lnTo>
                    <a:pt x="0" y="894968"/>
                  </a:lnTo>
                  <a:lnTo>
                    <a:pt x="0" y="945768"/>
                  </a:lnTo>
                  <a:lnTo>
                    <a:pt x="12700" y="945768"/>
                  </a:lnTo>
                  <a:lnTo>
                    <a:pt x="12700" y="894968"/>
                  </a:lnTo>
                  <a:close/>
                </a:path>
                <a:path w="561975" h="2660650">
                  <a:moveTo>
                    <a:pt x="12700" y="806068"/>
                  </a:moveTo>
                  <a:lnTo>
                    <a:pt x="0" y="806068"/>
                  </a:lnTo>
                  <a:lnTo>
                    <a:pt x="0" y="856868"/>
                  </a:lnTo>
                  <a:lnTo>
                    <a:pt x="12700" y="856868"/>
                  </a:lnTo>
                  <a:lnTo>
                    <a:pt x="12700" y="806068"/>
                  </a:lnTo>
                  <a:close/>
                </a:path>
                <a:path w="561975" h="2660650">
                  <a:moveTo>
                    <a:pt x="12700" y="717168"/>
                  </a:moveTo>
                  <a:lnTo>
                    <a:pt x="0" y="717168"/>
                  </a:lnTo>
                  <a:lnTo>
                    <a:pt x="0" y="767968"/>
                  </a:lnTo>
                  <a:lnTo>
                    <a:pt x="12700" y="767968"/>
                  </a:lnTo>
                  <a:lnTo>
                    <a:pt x="12700" y="717168"/>
                  </a:lnTo>
                  <a:close/>
                </a:path>
                <a:path w="561975" h="2660650">
                  <a:moveTo>
                    <a:pt x="12700" y="628268"/>
                  </a:moveTo>
                  <a:lnTo>
                    <a:pt x="0" y="628268"/>
                  </a:lnTo>
                  <a:lnTo>
                    <a:pt x="0" y="679068"/>
                  </a:lnTo>
                  <a:lnTo>
                    <a:pt x="12700" y="679068"/>
                  </a:lnTo>
                  <a:lnTo>
                    <a:pt x="12700" y="628268"/>
                  </a:lnTo>
                  <a:close/>
                </a:path>
                <a:path w="561975" h="2660650">
                  <a:moveTo>
                    <a:pt x="12700" y="539368"/>
                  </a:moveTo>
                  <a:lnTo>
                    <a:pt x="0" y="539368"/>
                  </a:lnTo>
                  <a:lnTo>
                    <a:pt x="0" y="590168"/>
                  </a:lnTo>
                  <a:lnTo>
                    <a:pt x="12700" y="590168"/>
                  </a:lnTo>
                  <a:lnTo>
                    <a:pt x="12700" y="539368"/>
                  </a:lnTo>
                  <a:close/>
                </a:path>
                <a:path w="561975" h="2660650">
                  <a:moveTo>
                    <a:pt x="12700" y="450468"/>
                  </a:moveTo>
                  <a:lnTo>
                    <a:pt x="0" y="450468"/>
                  </a:lnTo>
                  <a:lnTo>
                    <a:pt x="0" y="501268"/>
                  </a:lnTo>
                  <a:lnTo>
                    <a:pt x="12700" y="501268"/>
                  </a:lnTo>
                  <a:lnTo>
                    <a:pt x="12700" y="450468"/>
                  </a:lnTo>
                  <a:close/>
                </a:path>
                <a:path w="561975" h="2660650">
                  <a:moveTo>
                    <a:pt x="12700" y="361568"/>
                  </a:moveTo>
                  <a:lnTo>
                    <a:pt x="0" y="361568"/>
                  </a:lnTo>
                  <a:lnTo>
                    <a:pt x="0" y="412368"/>
                  </a:lnTo>
                  <a:lnTo>
                    <a:pt x="12700" y="412368"/>
                  </a:lnTo>
                  <a:lnTo>
                    <a:pt x="12700" y="361568"/>
                  </a:lnTo>
                  <a:close/>
                </a:path>
                <a:path w="561975" h="2660650">
                  <a:moveTo>
                    <a:pt x="12700" y="272668"/>
                  </a:moveTo>
                  <a:lnTo>
                    <a:pt x="0" y="272668"/>
                  </a:lnTo>
                  <a:lnTo>
                    <a:pt x="0" y="323468"/>
                  </a:lnTo>
                  <a:lnTo>
                    <a:pt x="12700" y="323468"/>
                  </a:lnTo>
                  <a:lnTo>
                    <a:pt x="12700" y="272668"/>
                  </a:lnTo>
                  <a:close/>
                </a:path>
                <a:path w="561975" h="2660650">
                  <a:moveTo>
                    <a:pt x="12700" y="183768"/>
                  </a:moveTo>
                  <a:lnTo>
                    <a:pt x="0" y="183768"/>
                  </a:lnTo>
                  <a:lnTo>
                    <a:pt x="0" y="234568"/>
                  </a:lnTo>
                  <a:lnTo>
                    <a:pt x="12700" y="234568"/>
                  </a:lnTo>
                  <a:lnTo>
                    <a:pt x="12700" y="183768"/>
                  </a:lnTo>
                  <a:close/>
                </a:path>
                <a:path w="561975" h="2660650">
                  <a:moveTo>
                    <a:pt x="12700" y="94868"/>
                  </a:moveTo>
                  <a:lnTo>
                    <a:pt x="0" y="94868"/>
                  </a:lnTo>
                  <a:lnTo>
                    <a:pt x="0" y="145668"/>
                  </a:lnTo>
                  <a:lnTo>
                    <a:pt x="12700" y="145668"/>
                  </a:lnTo>
                  <a:lnTo>
                    <a:pt x="12700" y="94868"/>
                  </a:lnTo>
                  <a:close/>
                </a:path>
                <a:path w="561975" h="2660650">
                  <a:moveTo>
                    <a:pt x="12700" y="51688"/>
                  </a:moveTo>
                  <a:lnTo>
                    <a:pt x="6350" y="58038"/>
                  </a:lnTo>
                  <a:lnTo>
                    <a:pt x="52069" y="58038"/>
                  </a:lnTo>
                  <a:lnTo>
                    <a:pt x="52069" y="56768"/>
                  </a:lnTo>
                  <a:lnTo>
                    <a:pt x="12700" y="56768"/>
                  </a:lnTo>
                  <a:lnTo>
                    <a:pt x="12700" y="51688"/>
                  </a:lnTo>
                  <a:close/>
                </a:path>
                <a:path w="561975" h="2660650">
                  <a:moveTo>
                    <a:pt x="52069" y="45338"/>
                  </a:moveTo>
                  <a:lnTo>
                    <a:pt x="2793" y="45338"/>
                  </a:lnTo>
                  <a:lnTo>
                    <a:pt x="0" y="48132"/>
                  </a:lnTo>
                  <a:lnTo>
                    <a:pt x="0" y="56768"/>
                  </a:lnTo>
                  <a:lnTo>
                    <a:pt x="7620" y="56768"/>
                  </a:lnTo>
                  <a:lnTo>
                    <a:pt x="12700" y="51688"/>
                  </a:lnTo>
                  <a:lnTo>
                    <a:pt x="52069" y="51688"/>
                  </a:lnTo>
                  <a:lnTo>
                    <a:pt x="52069" y="45338"/>
                  </a:lnTo>
                  <a:close/>
                </a:path>
                <a:path w="561975" h="2660650">
                  <a:moveTo>
                    <a:pt x="52069" y="51688"/>
                  </a:moveTo>
                  <a:lnTo>
                    <a:pt x="12700" y="51688"/>
                  </a:lnTo>
                  <a:lnTo>
                    <a:pt x="12700" y="56768"/>
                  </a:lnTo>
                  <a:lnTo>
                    <a:pt x="52069" y="56768"/>
                  </a:lnTo>
                  <a:lnTo>
                    <a:pt x="52069" y="51688"/>
                  </a:lnTo>
                  <a:close/>
                </a:path>
                <a:path w="561975" h="2660650">
                  <a:moveTo>
                    <a:pt x="140969" y="45338"/>
                  </a:moveTo>
                  <a:lnTo>
                    <a:pt x="90169" y="45338"/>
                  </a:lnTo>
                  <a:lnTo>
                    <a:pt x="90169" y="58038"/>
                  </a:lnTo>
                  <a:lnTo>
                    <a:pt x="140969" y="58038"/>
                  </a:lnTo>
                  <a:lnTo>
                    <a:pt x="140969" y="45338"/>
                  </a:lnTo>
                  <a:close/>
                </a:path>
                <a:path w="561975" h="2660650">
                  <a:moveTo>
                    <a:pt x="229869" y="45338"/>
                  </a:moveTo>
                  <a:lnTo>
                    <a:pt x="179069" y="45338"/>
                  </a:lnTo>
                  <a:lnTo>
                    <a:pt x="179069" y="58038"/>
                  </a:lnTo>
                  <a:lnTo>
                    <a:pt x="229869" y="58038"/>
                  </a:lnTo>
                  <a:lnTo>
                    <a:pt x="229869" y="45338"/>
                  </a:lnTo>
                  <a:close/>
                </a:path>
                <a:path w="561975" h="2660650">
                  <a:moveTo>
                    <a:pt x="318769" y="45338"/>
                  </a:moveTo>
                  <a:lnTo>
                    <a:pt x="267969" y="45338"/>
                  </a:lnTo>
                  <a:lnTo>
                    <a:pt x="267969" y="58038"/>
                  </a:lnTo>
                  <a:lnTo>
                    <a:pt x="318769" y="58038"/>
                  </a:lnTo>
                  <a:lnTo>
                    <a:pt x="318769" y="45338"/>
                  </a:lnTo>
                  <a:close/>
                </a:path>
                <a:path w="561975" h="2660650">
                  <a:moveTo>
                    <a:pt x="407669" y="45338"/>
                  </a:moveTo>
                  <a:lnTo>
                    <a:pt x="356869" y="45338"/>
                  </a:lnTo>
                  <a:lnTo>
                    <a:pt x="356869" y="58038"/>
                  </a:lnTo>
                  <a:lnTo>
                    <a:pt x="407669" y="58038"/>
                  </a:lnTo>
                  <a:lnTo>
                    <a:pt x="407669" y="45338"/>
                  </a:lnTo>
                  <a:close/>
                </a:path>
                <a:path w="561975" h="2660650">
                  <a:moveTo>
                    <a:pt x="534669" y="52821"/>
                  </a:moveTo>
                  <a:lnTo>
                    <a:pt x="466725" y="92455"/>
                  </a:lnTo>
                  <a:lnTo>
                    <a:pt x="465708" y="96265"/>
                  </a:lnTo>
                  <a:lnTo>
                    <a:pt x="469264" y="102361"/>
                  </a:lnTo>
                  <a:lnTo>
                    <a:pt x="473075" y="103377"/>
                  </a:lnTo>
                  <a:lnTo>
                    <a:pt x="550830" y="58038"/>
                  </a:lnTo>
                  <a:lnTo>
                    <a:pt x="534669" y="58038"/>
                  </a:lnTo>
                  <a:lnTo>
                    <a:pt x="534669" y="52821"/>
                  </a:lnTo>
                  <a:close/>
                </a:path>
                <a:path w="561975" h="2660650">
                  <a:moveTo>
                    <a:pt x="496569" y="45338"/>
                  </a:moveTo>
                  <a:lnTo>
                    <a:pt x="445769" y="45338"/>
                  </a:lnTo>
                  <a:lnTo>
                    <a:pt x="445769" y="58038"/>
                  </a:lnTo>
                  <a:lnTo>
                    <a:pt x="496569" y="58038"/>
                  </a:lnTo>
                  <a:lnTo>
                    <a:pt x="496569" y="45338"/>
                  </a:lnTo>
                  <a:close/>
                </a:path>
                <a:path w="561975" h="2660650">
                  <a:moveTo>
                    <a:pt x="536611" y="51688"/>
                  </a:moveTo>
                  <a:lnTo>
                    <a:pt x="534669" y="52821"/>
                  </a:lnTo>
                  <a:lnTo>
                    <a:pt x="534669" y="58038"/>
                  </a:lnTo>
                  <a:lnTo>
                    <a:pt x="549148" y="58038"/>
                  </a:lnTo>
                  <a:lnTo>
                    <a:pt x="549148" y="57150"/>
                  </a:lnTo>
                  <a:lnTo>
                    <a:pt x="545973" y="57150"/>
                  </a:lnTo>
                  <a:lnTo>
                    <a:pt x="536611" y="51688"/>
                  </a:lnTo>
                  <a:close/>
                </a:path>
                <a:path w="561975" h="2660650">
                  <a:moveTo>
                    <a:pt x="550830" y="45338"/>
                  </a:moveTo>
                  <a:lnTo>
                    <a:pt x="549148" y="45338"/>
                  </a:lnTo>
                  <a:lnTo>
                    <a:pt x="549148" y="58038"/>
                  </a:lnTo>
                  <a:lnTo>
                    <a:pt x="550830" y="58038"/>
                  </a:lnTo>
                  <a:lnTo>
                    <a:pt x="561720" y="51688"/>
                  </a:lnTo>
                  <a:lnTo>
                    <a:pt x="550830" y="45338"/>
                  </a:lnTo>
                  <a:close/>
                </a:path>
                <a:path w="561975" h="2660650">
                  <a:moveTo>
                    <a:pt x="545973" y="46227"/>
                  </a:moveTo>
                  <a:lnTo>
                    <a:pt x="536611" y="51688"/>
                  </a:lnTo>
                  <a:lnTo>
                    <a:pt x="545973" y="57150"/>
                  </a:lnTo>
                  <a:lnTo>
                    <a:pt x="545973" y="46227"/>
                  </a:lnTo>
                  <a:close/>
                </a:path>
                <a:path w="561975" h="2660650">
                  <a:moveTo>
                    <a:pt x="549148" y="46227"/>
                  </a:moveTo>
                  <a:lnTo>
                    <a:pt x="545973" y="46227"/>
                  </a:lnTo>
                  <a:lnTo>
                    <a:pt x="545973" y="57150"/>
                  </a:lnTo>
                  <a:lnTo>
                    <a:pt x="549148" y="57150"/>
                  </a:lnTo>
                  <a:lnTo>
                    <a:pt x="549148" y="46227"/>
                  </a:lnTo>
                  <a:close/>
                </a:path>
                <a:path w="561975" h="2660650">
                  <a:moveTo>
                    <a:pt x="534669" y="50556"/>
                  </a:moveTo>
                  <a:lnTo>
                    <a:pt x="534669" y="52821"/>
                  </a:lnTo>
                  <a:lnTo>
                    <a:pt x="536611" y="51688"/>
                  </a:lnTo>
                  <a:lnTo>
                    <a:pt x="534669" y="50556"/>
                  </a:lnTo>
                  <a:close/>
                </a:path>
                <a:path w="561975" h="2660650">
                  <a:moveTo>
                    <a:pt x="549148" y="45338"/>
                  </a:moveTo>
                  <a:lnTo>
                    <a:pt x="534669" y="45338"/>
                  </a:lnTo>
                  <a:lnTo>
                    <a:pt x="534669" y="50556"/>
                  </a:lnTo>
                  <a:lnTo>
                    <a:pt x="536611" y="51688"/>
                  </a:lnTo>
                  <a:lnTo>
                    <a:pt x="545973" y="46227"/>
                  </a:lnTo>
                  <a:lnTo>
                    <a:pt x="549148" y="46227"/>
                  </a:lnTo>
                  <a:lnTo>
                    <a:pt x="549148" y="45338"/>
                  </a:lnTo>
                  <a:close/>
                </a:path>
                <a:path w="561975" h="2660650">
                  <a:moveTo>
                    <a:pt x="473075" y="0"/>
                  </a:moveTo>
                  <a:lnTo>
                    <a:pt x="469264" y="1015"/>
                  </a:lnTo>
                  <a:lnTo>
                    <a:pt x="465708" y="7111"/>
                  </a:lnTo>
                  <a:lnTo>
                    <a:pt x="466725" y="10921"/>
                  </a:lnTo>
                  <a:lnTo>
                    <a:pt x="534669" y="50556"/>
                  </a:lnTo>
                  <a:lnTo>
                    <a:pt x="534669" y="45338"/>
                  </a:lnTo>
                  <a:lnTo>
                    <a:pt x="550830" y="45338"/>
                  </a:lnTo>
                  <a:lnTo>
                    <a:pt x="473075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16</a:t>
            </a:fld>
            <a:endParaRPr dirty="0"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26" y="297124"/>
            <a:ext cx="6865451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spc="-50" dirty="0">
                <a:solidFill>
                  <a:srgbClr val="000000"/>
                </a:solidFill>
              </a:rPr>
              <a:t>Multi-Tenancy </a:t>
            </a:r>
            <a:r>
              <a:rPr sz="5100" spc="-7" dirty="0">
                <a:solidFill>
                  <a:srgbClr val="000000"/>
                </a:solidFill>
              </a:rPr>
              <a:t>is</a:t>
            </a:r>
            <a:r>
              <a:rPr sz="5100" spc="-28" dirty="0">
                <a:solidFill>
                  <a:srgbClr val="000000"/>
                </a:solidFill>
              </a:rPr>
              <a:t> </a:t>
            </a:r>
            <a:r>
              <a:rPr sz="5100" dirty="0">
                <a:solidFill>
                  <a:srgbClr val="000000"/>
                </a:solidFill>
              </a:rPr>
              <a:t>Built-in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762226" y="1589838"/>
            <a:ext cx="6460857" cy="1272141"/>
          </a:xfrm>
          <a:prstGeom prst="rect">
            <a:avLst/>
          </a:prstGeom>
        </p:spPr>
        <p:txBody>
          <a:bodyPr vert="horz" wrap="square" lIns="0" tIns="121918" rIns="0" bIns="0" rtlCol="0">
            <a:spAutoFit/>
          </a:bodyPr>
          <a:lstStyle/>
          <a:p>
            <a:pPr marL="256480" indent="-238418">
              <a:spcBef>
                <a:spcPts val="960"/>
              </a:spcBef>
              <a:buClr>
                <a:srgbClr val="69BD28"/>
              </a:buClr>
              <a:buFont typeface="Arial"/>
              <a:buChar char="•"/>
              <a:tabLst>
                <a:tab pos="256480" algn="l"/>
              </a:tabLst>
            </a:pPr>
            <a:r>
              <a:rPr sz="3400" b="1" spc="-7" dirty="0">
                <a:latin typeface="Arial"/>
                <a:cs typeface="Arial"/>
              </a:rPr>
              <a:t>Queues</a:t>
            </a:r>
            <a:endParaRPr sz="3400">
              <a:latin typeface="Arial"/>
              <a:cs typeface="Arial"/>
            </a:endParaRPr>
          </a:p>
          <a:p>
            <a:pPr marL="256480" indent="-238418">
              <a:spcBef>
                <a:spcPts val="818"/>
              </a:spcBef>
              <a:buClr>
                <a:srgbClr val="69BD28"/>
              </a:buClr>
              <a:buFont typeface="Arial"/>
              <a:buChar char="•"/>
              <a:tabLst>
                <a:tab pos="256480" algn="l"/>
              </a:tabLst>
            </a:pPr>
            <a:r>
              <a:rPr sz="3400" b="1" spc="-7" dirty="0">
                <a:latin typeface="Arial"/>
                <a:cs typeface="Arial"/>
              </a:rPr>
              <a:t>Economics as</a:t>
            </a:r>
            <a:r>
              <a:rPr sz="3400" b="1" spc="-43" dirty="0">
                <a:latin typeface="Arial"/>
                <a:cs typeface="Arial"/>
              </a:rPr>
              <a:t> </a:t>
            </a:r>
            <a:r>
              <a:rPr sz="3400" b="1" i="1" spc="-7" dirty="0">
                <a:latin typeface="Arial"/>
                <a:cs typeface="Arial"/>
              </a:rPr>
              <a:t>queue-capacity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226" y="2838995"/>
            <a:ext cx="4838868" cy="2829605"/>
          </a:xfrm>
          <a:prstGeom prst="rect">
            <a:avLst/>
          </a:prstGeom>
        </p:spPr>
        <p:txBody>
          <a:bodyPr vert="horz" wrap="square" lIns="0" tIns="104759" rIns="0" bIns="0" rtlCol="0">
            <a:spAutoFit/>
          </a:bodyPr>
          <a:lstStyle/>
          <a:p>
            <a:pPr marL="585207">
              <a:spcBef>
                <a:spcPts val="82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Hierarchical Queues</a:t>
            </a:r>
            <a:endParaRPr sz="2800">
              <a:latin typeface="Arial"/>
              <a:cs typeface="Arial"/>
            </a:endParaRPr>
          </a:p>
          <a:p>
            <a:pPr marL="256480" indent="-238418">
              <a:spcBef>
                <a:spcPts val="818"/>
              </a:spcBef>
              <a:buClr>
                <a:srgbClr val="69BD28"/>
              </a:buClr>
              <a:buFont typeface="Arial"/>
              <a:buChar char="•"/>
              <a:tabLst>
                <a:tab pos="256480" algn="l"/>
              </a:tabLst>
            </a:pPr>
            <a:r>
              <a:rPr sz="3400" b="1" spc="-7" dirty="0">
                <a:latin typeface="Arial"/>
                <a:cs typeface="Arial"/>
              </a:rPr>
              <a:t>SLAs</a:t>
            </a:r>
            <a:endParaRPr sz="3400">
              <a:latin typeface="Arial"/>
              <a:cs typeface="Arial"/>
            </a:endParaRPr>
          </a:p>
          <a:p>
            <a:pPr marL="585207">
              <a:spcBef>
                <a:spcPts val="683"/>
              </a:spcBef>
            </a:pPr>
            <a:r>
              <a:rPr sz="2800" dirty="0">
                <a:latin typeface="Arial"/>
                <a:cs typeface="Arial"/>
              </a:rPr>
              <a:t>– Cooperative</a:t>
            </a:r>
            <a:r>
              <a:rPr sz="2800" spc="142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Preemption</a:t>
            </a:r>
            <a:endParaRPr sz="2800">
              <a:latin typeface="Arial"/>
              <a:cs typeface="Arial"/>
            </a:endParaRPr>
          </a:p>
          <a:p>
            <a:pPr marL="256480" indent="-238418">
              <a:spcBef>
                <a:spcPts val="818"/>
              </a:spcBef>
              <a:buClr>
                <a:srgbClr val="69BD28"/>
              </a:buClr>
              <a:buFont typeface="Arial"/>
              <a:buChar char="•"/>
              <a:tabLst>
                <a:tab pos="256480" algn="l"/>
              </a:tabLst>
            </a:pPr>
            <a:r>
              <a:rPr sz="3400" b="1" spc="-7" dirty="0">
                <a:latin typeface="Arial"/>
                <a:cs typeface="Arial"/>
              </a:rPr>
              <a:t>Resource </a:t>
            </a:r>
            <a:r>
              <a:rPr sz="3400" b="1" dirty="0">
                <a:latin typeface="Arial"/>
                <a:cs typeface="Arial"/>
              </a:rPr>
              <a:t>Isolation</a:t>
            </a:r>
            <a:endParaRPr sz="3400">
              <a:latin typeface="Arial"/>
              <a:cs typeface="Arial"/>
            </a:endParaRPr>
          </a:p>
          <a:p>
            <a:pPr marL="585207">
              <a:spcBef>
                <a:spcPts val="688"/>
              </a:spcBef>
            </a:pPr>
            <a:r>
              <a:rPr sz="2800" dirty="0">
                <a:latin typeface="Arial"/>
                <a:cs typeface="Arial"/>
              </a:rPr>
              <a:t>– Linux:</a:t>
            </a:r>
            <a:r>
              <a:rPr sz="2800" spc="-54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cgroups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226" y="5648606"/>
            <a:ext cx="6721856" cy="3361930"/>
          </a:xfrm>
          <a:prstGeom prst="rect">
            <a:avLst/>
          </a:prstGeom>
        </p:spPr>
        <p:txBody>
          <a:bodyPr vert="horz" wrap="square" lIns="0" tIns="104759" rIns="0" bIns="0" rtlCol="0">
            <a:spAutoFit/>
          </a:bodyPr>
          <a:lstStyle/>
          <a:p>
            <a:pPr marL="585207">
              <a:spcBef>
                <a:spcPts val="82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65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Roadmap: </a:t>
            </a:r>
            <a:r>
              <a:rPr sz="2800" spc="-7" dirty="0">
                <a:latin typeface="Arial"/>
                <a:cs typeface="Arial"/>
              </a:rPr>
              <a:t>Virtualization </a:t>
            </a:r>
            <a:r>
              <a:rPr sz="2800" dirty="0">
                <a:latin typeface="Arial"/>
                <a:cs typeface="Arial"/>
              </a:rPr>
              <a:t>(Xen, KVM)</a:t>
            </a:r>
            <a:endParaRPr sz="2800">
              <a:latin typeface="Arial"/>
              <a:cs typeface="Arial"/>
            </a:endParaRPr>
          </a:p>
          <a:p>
            <a:pPr marL="256480" indent="-238418">
              <a:spcBef>
                <a:spcPts val="811"/>
              </a:spcBef>
              <a:buClr>
                <a:srgbClr val="69BD28"/>
              </a:buClr>
              <a:buFont typeface="Arial"/>
              <a:buChar char="•"/>
              <a:tabLst>
                <a:tab pos="256480" algn="l"/>
              </a:tabLst>
            </a:pPr>
            <a:r>
              <a:rPr sz="3400" b="1" spc="-7" dirty="0">
                <a:latin typeface="Arial"/>
                <a:cs typeface="Arial"/>
              </a:rPr>
              <a:t>Administration</a:t>
            </a:r>
            <a:endParaRPr sz="3400">
              <a:latin typeface="Arial"/>
              <a:cs typeface="Arial"/>
            </a:endParaRPr>
          </a:p>
          <a:p>
            <a:pPr marL="585207">
              <a:spcBef>
                <a:spcPts val="688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Queue</a:t>
            </a:r>
            <a:r>
              <a:rPr sz="2800" spc="-21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ACLs</a:t>
            </a:r>
            <a:endParaRPr sz="2800">
              <a:latin typeface="Arial"/>
              <a:cs typeface="Arial"/>
            </a:endParaRPr>
          </a:p>
          <a:p>
            <a:pPr marL="585207">
              <a:spcBef>
                <a:spcPts val="683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Run-time</a:t>
            </a:r>
            <a:r>
              <a:rPr sz="2800" spc="-7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re-configuration</a:t>
            </a:r>
            <a:r>
              <a:rPr sz="2800" spc="-92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4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queues</a:t>
            </a:r>
            <a:endParaRPr sz="2800">
              <a:latin typeface="Arial"/>
              <a:cs typeface="Arial"/>
            </a:endParaRPr>
          </a:p>
          <a:p>
            <a:pPr marL="18062" marR="372979">
              <a:lnSpc>
                <a:spcPct val="120500"/>
              </a:lnSpc>
              <a:spcBef>
                <a:spcPts val="875"/>
              </a:spcBef>
            </a:pPr>
            <a:r>
              <a:rPr sz="2800" b="1" dirty="0">
                <a:latin typeface="Arial"/>
                <a:cs typeface="Arial"/>
              </a:rPr>
              <a:t>Default Capacity Scheduler</a:t>
            </a:r>
            <a:r>
              <a:rPr sz="2800" b="1" spc="-213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supports  all</a:t>
            </a:r>
            <a:r>
              <a:rPr sz="2800" b="1" spc="-64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features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17973" y="3267185"/>
            <a:ext cx="5536974" cy="5526137"/>
            <a:chOff x="4723574" y="2297239"/>
            <a:chExt cx="3893185" cy="3885565"/>
          </a:xfrm>
        </p:grpSpPr>
        <p:sp>
          <p:nvSpPr>
            <p:cNvPr id="7" name="object 7"/>
            <p:cNvSpPr/>
            <p:nvPr/>
          </p:nvSpPr>
          <p:spPr>
            <a:xfrm>
              <a:off x="5774827" y="3322708"/>
              <a:ext cx="2841477" cy="28597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13678" y="3338956"/>
              <a:ext cx="2763520" cy="2781300"/>
            </a:xfrm>
            <a:custGeom>
              <a:avLst/>
              <a:gdLst/>
              <a:ahLst/>
              <a:cxnLst/>
              <a:rect l="l" t="t" r="r" b="b"/>
              <a:pathLst>
                <a:path w="2763520" h="2781300">
                  <a:moveTo>
                    <a:pt x="1381505" y="0"/>
                  </a:moveTo>
                  <a:lnTo>
                    <a:pt x="1333003" y="840"/>
                  </a:lnTo>
                  <a:lnTo>
                    <a:pt x="1284921" y="3345"/>
                  </a:lnTo>
                  <a:lnTo>
                    <a:pt x="1237286" y="7485"/>
                  </a:lnTo>
                  <a:lnTo>
                    <a:pt x="1190126" y="13233"/>
                  </a:lnTo>
                  <a:lnTo>
                    <a:pt x="1143467" y="20562"/>
                  </a:lnTo>
                  <a:lnTo>
                    <a:pt x="1097339" y="29444"/>
                  </a:lnTo>
                  <a:lnTo>
                    <a:pt x="1051767" y="39851"/>
                  </a:lnTo>
                  <a:lnTo>
                    <a:pt x="1006779" y="51757"/>
                  </a:lnTo>
                  <a:lnTo>
                    <a:pt x="962404" y="65132"/>
                  </a:lnTo>
                  <a:lnTo>
                    <a:pt x="918667" y="79950"/>
                  </a:lnTo>
                  <a:lnTo>
                    <a:pt x="875597" y="96184"/>
                  </a:lnTo>
                  <a:lnTo>
                    <a:pt x="833220" y="113805"/>
                  </a:lnTo>
                  <a:lnTo>
                    <a:pt x="791565" y="132786"/>
                  </a:lnTo>
                  <a:lnTo>
                    <a:pt x="750659" y="153099"/>
                  </a:lnTo>
                  <a:lnTo>
                    <a:pt x="710528" y="174718"/>
                  </a:lnTo>
                  <a:lnTo>
                    <a:pt x="671201" y="197613"/>
                  </a:lnTo>
                  <a:lnTo>
                    <a:pt x="632705" y="221758"/>
                  </a:lnTo>
                  <a:lnTo>
                    <a:pt x="595067" y="247125"/>
                  </a:lnTo>
                  <a:lnTo>
                    <a:pt x="558314" y="273687"/>
                  </a:lnTo>
                  <a:lnTo>
                    <a:pt x="522475" y="301416"/>
                  </a:lnTo>
                  <a:lnTo>
                    <a:pt x="487575" y="330283"/>
                  </a:lnTo>
                  <a:lnTo>
                    <a:pt x="453644" y="360263"/>
                  </a:lnTo>
                  <a:lnTo>
                    <a:pt x="420708" y="391327"/>
                  </a:lnTo>
                  <a:lnTo>
                    <a:pt x="388794" y="423447"/>
                  </a:lnTo>
                  <a:lnTo>
                    <a:pt x="357930" y="456597"/>
                  </a:lnTo>
                  <a:lnTo>
                    <a:pt x="328144" y="490748"/>
                  </a:lnTo>
                  <a:lnTo>
                    <a:pt x="299462" y="525872"/>
                  </a:lnTo>
                  <a:lnTo>
                    <a:pt x="271913" y="561943"/>
                  </a:lnTo>
                  <a:lnTo>
                    <a:pt x="245523" y="598933"/>
                  </a:lnTo>
                  <a:lnTo>
                    <a:pt x="220319" y="636813"/>
                  </a:lnTo>
                  <a:lnTo>
                    <a:pt x="196330" y="675557"/>
                  </a:lnTo>
                  <a:lnTo>
                    <a:pt x="173583" y="715138"/>
                  </a:lnTo>
                  <a:lnTo>
                    <a:pt x="152105" y="755526"/>
                  </a:lnTo>
                  <a:lnTo>
                    <a:pt x="131923" y="796695"/>
                  </a:lnTo>
                  <a:lnTo>
                    <a:pt x="113065" y="838618"/>
                  </a:lnTo>
                  <a:lnTo>
                    <a:pt x="95558" y="881266"/>
                  </a:lnTo>
                  <a:lnTo>
                    <a:pt x="79430" y="924612"/>
                  </a:lnTo>
                  <a:lnTo>
                    <a:pt x="64708" y="968628"/>
                  </a:lnTo>
                  <a:lnTo>
                    <a:pt x="51420" y="1013288"/>
                  </a:lnTo>
                  <a:lnTo>
                    <a:pt x="39592" y="1058562"/>
                  </a:lnTo>
                  <a:lnTo>
                    <a:pt x="29252" y="1104425"/>
                  </a:lnTo>
                  <a:lnTo>
                    <a:pt x="20428" y="1150847"/>
                  </a:lnTo>
                  <a:lnTo>
                    <a:pt x="13147" y="1197802"/>
                  </a:lnTo>
                  <a:lnTo>
                    <a:pt x="7436" y="1245262"/>
                  </a:lnTo>
                  <a:lnTo>
                    <a:pt x="3323" y="1293199"/>
                  </a:lnTo>
                  <a:lnTo>
                    <a:pt x="835" y="1341586"/>
                  </a:lnTo>
                  <a:lnTo>
                    <a:pt x="0" y="1390395"/>
                  </a:lnTo>
                  <a:lnTo>
                    <a:pt x="835" y="1439213"/>
                  </a:lnTo>
                  <a:lnTo>
                    <a:pt x="3323" y="1487607"/>
                  </a:lnTo>
                  <a:lnTo>
                    <a:pt x="7436" y="1535551"/>
                  </a:lnTo>
                  <a:lnTo>
                    <a:pt x="13147" y="1583018"/>
                  </a:lnTo>
                  <a:lnTo>
                    <a:pt x="20428" y="1629978"/>
                  </a:lnTo>
                  <a:lnTo>
                    <a:pt x="29252" y="1676406"/>
                  </a:lnTo>
                  <a:lnTo>
                    <a:pt x="39592" y="1722274"/>
                  </a:lnTo>
                  <a:lnTo>
                    <a:pt x="51420" y="1767553"/>
                  </a:lnTo>
                  <a:lnTo>
                    <a:pt x="64708" y="1812217"/>
                  </a:lnTo>
                  <a:lnTo>
                    <a:pt x="79430" y="1856237"/>
                  </a:lnTo>
                  <a:lnTo>
                    <a:pt x="95558" y="1899586"/>
                  </a:lnTo>
                  <a:lnTo>
                    <a:pt x="113065" y="1942238"/>
                  </a:lnTo>
                  <a:lnTo>
                    <a:pt x="131923" y="1984163"/>
                  </a:lnTo>
                  <a:lnTo>
                    <a:pt x="152105" y="2025334"/>
                  </a:lnTo>
                  <a:lnTo>
                    <a:pt x="173583" y="2065725"/>
                  </a:lnTo>
                  <a:lnTo>
                    <a:pt x="196330" y="2105307"/>
                  </a:lnTo>
                  <a:lnTo>
                    <a:pt x="220319" y="2144053"/>
                  </a:lnTo>
                  <a:lnTo>
                    <a:pt x="245523" y="2181935"/>
                  </a:lnTo>
                  <a:lnTo>
                    <a:pt x="271913" y="2218925"/>
                  </a:lnTo>
                  <a:lnTo>
                    <a:pt x="299462" y="2254997"/>
                  </a:lnTo>
                  <a:lnTo>
                    <a:pt x="328144" y="2290122"/>
                  </a:lnTo>
                  <a:lnTo>
                    <a:pt x="357930" y="2324273"/>
                  </a:lnTo>
                  <a:lnTo>
                    <a:pt x="388794" y="2357423"/>
                  </a:lnTo>
                  <a:lnTo>
                    <a:pt x="420708" y="2389543"/>
                  </a:lnTo>
                  <a:lnTo>
                    <a:pt x="453644" y="2420607"/>
                  </a:lnTo>
                  <a:lnTo>
                    <a:pt x="487575" y="2450586"/>
                  </a:lnTo>
                  <a:lnTo>
                    <a:pt x="522475" y="2479454"/>
                  </a:lnTo>
                  <a:lnTo>
                    <a:pt x="558314" y="2507182"/>
                  </a:lnTo>
                  <a:lnTo>
                    <a:pt x="595067" y="2533743"/>
                  </a:lnTo>
                  <a:lnTo>
                    <a:pt x="632705" y="2559109"/>
                  </a:lnTo>
                  <a:lnTo>
                    <a:pt x="671201" y="2583254"/>
                  </a:lnTo>
                  <a:lnTo>
                    <a:pt x="710528" y="2606148"/>
                  </a:lnTo>
                  <a:lnTo>
                    <a:pt x="750659" y="2627765"/>
                  </a:lnTo>
                  <a:lnTo>
                    <a:pt x="791565" y="2648078"/>
                  </a:lnTo>
                  <a:lnTo>
                    <a:pt x="833220" y="2667058"/>
                  </a:lnTo>
                  <a:lnTo>
                    <a:pt x="875597" y="2684678"/>
                  </a:lnTo>
                  <a:lnTo>
                    <a:pt x="918667" y="2700910"/>
                  </a:lnTo>
                  <a:lnTo>
                    <a:pt x="962404" y="2715728"/>
                  </a:lnTo>
                  <a:lnTo>
                    <a:pt x="1006779" y="2729102"/>
                  </a:lnTo>
                  <a:lnTo>
                    <a:pt x="1051767" y="2741007"/>
                  </a:lnTo>
                  <a:lnTo>
                    <a:pt x="1097339" y="2751413"/>
                  </a:lnTo>
                  <a:lnTo>
                    <a:pt x="1143467" y="2760295"/>
                  </a:lnTo>
                  <a:lnTo>
                    <a:pt x="1190126" y="2767623"/>
                  </a:lnTo>
                  <a:lnTo>
                    <a:pt x="1237286" y="2773371"/>
                  </a:lnTo>
                  <a:lnTo>
                    <a:pt x="1284921" y="2777510"/>
                  </a:lnTo>
                  <a:lnTo>
                    <a:pt x="1333003" y="2780014"/>
                  </a:lnTo>
                  <a:lnTo>
                    <a:pt x="1381505" y="2780855"/>
                  </a:lnTo>
                  <a:lnTo>
                    <a:pt x="1430008" y="2780014"/>
                  </a:lnTo>
                  <a:lnTo>
                    <a:pt x="1478090" y="2777510"/>
                  </a:lnTo>
                  <a:lnTo>
                    <a:pt x="1525725" y="2773371"/>
                  </a:lnTo>
                  <a:lnTo>
                    <a:pt x="1572885" y="2767623"/>
                  </a:lnTo>
                  <a:lnTo>
                    <a:pt x="1619544" y="2760295"/>
                  </a:lnTo>
                  <a:lnTo>
                    <a:pt x="1665672" y="2751413"/>
                  </a:lnTo>
                  <a:lnTo>
                    <a:pt x="1711244" y="2741007"/>
                  </a:lnTo>
                  <a:lnTo>
                    <a:pt x="1756232" y="2729102"/>
                  </a:lnTo>
                  <a:lnTo>
                    <a:pt x="1800607" y="2715728"/>
                  </a:lnTo>
                  <a:lnTo>
                    <a:pt x="1844344" y="2700910"/>
                  </a:lnTo>
                  <a:lnTo>
                    <a:pt x="1887414" y="2684678"/>
                  </a:lnTo>
                  <a:lnTo>
                    <a:pt x="1929791" y="2667058"/>
                  </a:lnTo>
                  <a:lnTo>
                    <a:pt x="1971446" y="2648078"/>
                  </a:lnTo>
                  <a:lnTo>
                    <a:pt x="2012352" y="2627765"/>
                  </a:lnTo>
                  <a:lnTo>
                    <a:pt x="2052483" y="2606148"/>
                  </a:lnTo>
                  <a:lnTo>
                    <a:pt x="2091810" y="2583254"/>
                  </a:lnTo>
                  <a:lnTo>
                    <a:pt x="2130306" y="2559109"/>
                  </a:lnTo>
                  <a:lnTo>
                    <a:pt x="2167944" y="2533743"/>
                  </a:lnTo>
                  <a:lnTo>
                    <a:pt x="2204697" y="2507182"/>
                  </a:lnTo>
                  <a:lnTo>
                    <a:pt x="2240536" y="2479454"/>
                  </a:lnTo>
                  <a:lnTo>
                    <a:pt x="2275436" y="2450586"/>
                  </a:lnTo>
                  <a:lnTo>
                    <a:pt x="2309367" y="2420607"/>
                  </a:lnTo>
                  <a:lnTo>
                    <a:pt x="2342303" y="2389543"/>
                  </a:lnTo>
                  <a:lnTo>
                    <a:pt x="2374217" y="2357423"/>
                  </a:lnTo>
                  <a:lnTo>
                    <a:pt x="2405081" y="2324273"/>
                  </a:lnTo>
                  <a:lnTo>
                    <a:pt x="2434867" y="2290122"/>
                  </a:lnTo>
                  <a:lnTo>
                    <a:pt x="2463549" y="2254997"/>
                  </a:lnTo>
                  <a:lnTo>
                    <a:pt x="2491098" y="2218925"/>
                  </a:lnTo>
                  <a:lnTo>
                    <a:pt x="2517488" y="2181935"/>
                  </a:lnTo>
                  <a:lnTo>
                    <a:pt x="2542692" y="2144053"/>
                  </a:lnTo>
                  <a:lnTo>
                    <a:pt x="2566681" y="2105307"/>
                  </a:lnTo>
                  <a:lnTo>
                    <a:pt x="2589428" y="2065725"/>
                  </a:lnTo>
                  <a:lnTo>
                    <a:pt x="2610906" y="2025334"/>
                  </a:lnTo>
                  <a:lnTo>
                    <a:pt x="2631088" y="1984163"/>
                  </a:lnTo>
                  <a:lnTo>
                    <a:pt x="2649946" y="1942238"/>
                  </a:lnTo>
                  <a:lnTo>
                    <a:pt x="2667453" y="1899586"/>
                  </a:lnTo>
                  <a:lnTo>
                    <a:pt x="2683581" y="1856237"/>
                  </a:lnTo>
                  <a:lnTo>
                    <a:pt x="2698303" y="1812217"/>
                  </a:lnTo>
                  <a:lnTo>
                    <a:pt x="2711591" y="1767553"/>
                  </a:lnTo>
                  <a:lnTo>
                    <a:pt x="2723419" y="1722274"/>
                  </a:lnTo>
                  <a:lnTo>
                    <a:pt x="2733759" y="1676406"/>
                  </a:lnTo>
                  <a:lnTo>
                    <a:pt x="2742583" y="1629978"/>
                  </a:lnTo>
                  <a:lnTo>
                    <a:pt x="2749864" y="1583018"/>
                  </a:lnTo>
                  <a:lnTo>
                    <a:pt x="2755575" y="1535551"/>
                  </a:lnTo>
                  <a:lnTo>
                    <a:pt x="2759688" y="1487607"/>
                  </a:lnTo>
                  <a:lnTo>
                    <a:pt x="2762176" y="1439213"/>
                  </a:lnTo>
                  <a:lnTo>
                    <a:pt x="2763012" y="1390395"/>
                  </a:lnTo>
                  <a:lnTo>
                    <a:pt x="2762176" y="1341586"/>
                  </a:lnTo>
                  <a:lnTo>
                    <a:pt x="2759688" y="1293199"/>
                  </a:lnTo>
                  <a:lnTo>
                    <a:pt x="2755575" y="1245262"/>
                  </a:lnTo>
                  <a:lnTo>
                    <a:pt x="2749864" y="1197802"/>
                  </a:lnTo>
                  <a:lnTo>
                    <a:pt x="2742583" y="1150847"/>
                  </a:lnTo>
                  <a:lnTo>
                    <a:pt x="2733759" y="1104425"/>
                  </a:lnTo>
                  <a:lnTo>
                    <a:pt x="2723419" y="1058562"/>
                  </a:lnTo>
                  <a:lnTo>
                    <a:pt x="2711591" y="1013288"/>
                  </a:lnTo>
                  <a:lnTo>
                    <a:pt x="2698303" y="968628"/>
                  </a:lnTo>
                  <a:lnTo>
                    <a:pt x="2683581" y="924612"/>
                  </a:lnTo>
                  <a:lnTo>
                    <a:pt x="2667453" y="881266"/>
                  </a:lnTo>
                  <a:lnTo>
                    <a:pt x="2649946" y="838618"/>
                  </a:lnTo>
                  <a:lnTo>
                    <a:pt x="2631088" y="796695"/>
                  </a:lnTo>
                  <a:lnTo>
                    <a:pt x="2610906" y="755526"/>
                  </a:lnTo>
                  <a:lnTo>
                    <a:pt x="2589428" y="715138"/>
                  </a:lnTo>
                  <a:lnTo>
                    <a:pt x="2566681" y="675557"/>
                  </a:lnTo>
                  <a:lnTo>
                    <a:pt x="2542692" y="636813"/>
                  </a:lnTo>
                  <a:lnTo>
                    <a:pt x="2517488" y="598933"/>
                  </a:lnTo>
                  <a:lnTo>
                    <a:pt x="2491098" y="561943"/>
                  </a:lnTo>
                  <a:lnTo>
                    <a:pt x="2463549" y="525872"/>
                  </a:lnTo>
                  <a:lnTo>
                    <a:pt x="2434867" y="490748"/>
                  </a:lnTo>
                  <a:lnTo>
                    <a:pt x="2405081" y="456597"/>
                  </a:lnTo>
                  <a:lnTo>
                    <a:pt x="2374217" y="423447"/>
                  </a:lnTo>
                  <a:lnTo>
                    <a:pt x="2342303" y="391327"/>
                  </a:lnTo>
                  <a:lnTo>
                    <a:pt x="2309367" y="360263"/>
                  </a:lnTo>
                  <a:lnTo>
                    <a:pt x="2275436" y="330283"/>
                  </a:lnTo>
                  <a:lnTo>
                    <a:pt x="2240536" y="301416"/>
                  </a:lnTo>
                  <a:lnTo>
                    <a:pt x="2204697" y="273687"/>
                  </a:lnTo>
                  <a:lnTo>
                    <a:pt x="2167944" y="247125"/>
                  </a:lnTo>
                  <a:lnTo>
                    <a:pt x="2130306" y="221758"/>
                  </a:lnTo>
                  <a:lnTo>
                    <a:pt x="2091810" y="197613"/>
                  </a:lnTo>
                  <a:lnTo>
                    <a:pt x="2052483" y="174718"/>
                  </a:lnTo>
                  <a:lnTo>
                    <a:pt x="2012352" y="153099"/>
                  </a:lnTo>
                  <a:lnTo>
                    <a:pt x="1971446" y="132786"/>
                  </a:lnTo>
                  <a:lnTo>
                    <a:pt x="1929791" y="113805"/>
                  </a:lnTo>
                  <a:lnTo>
                    <a:pt x="1887414" y="96184"/>
                  </a:lnTo>
                  <a:lnTo>
                    <a:pt x="1844344" y="79950"/>
                  </a:lnTo>
                  <a:lnTo>
                    <a:pt x="1800607" y="65132"/>
                  </a:lnTo>
                  <a:lnTo>
                    <a:pt x="1756232" y="51757"/>
                  </a:lnTo>
                  <a:lnTo>
                    <a:pt x="1711244" y="39851"/>
                  </a:lnTo>
                  <a:lnTo>
                    <a:pt x="1665672" y="29444"/>
                  </a:lnTo>
                  <a:lnTo>
                    <a:pt x="1619544" y="20562"/>
                  </a:lnTo>
                  <a:lnTo>
                    <a:pt x="1572885" y="13233"/>
                  </a:lnTo>
                  <a:lnTo>
                    <a:pt x="1525725" y="7485"/>
                  </a:lnTo>
                  <a:lnTo>
                    <a:pt x="1478090" y="3345"/>
                  </a:lnTo>
                  <a:lnTo>
                    <a:pt x="1430008" y="840"/>
                  </a:lnTo>
                  <a:lnTo>
                    <a:pt x="13815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13678" y="3338956"/>
              <a:ext cx="2763520" cy="2781300"/>
            </a:xfrm>
            <a:custGeom>
              <a:avLst/>
              <a:gdLst/>
              <a:ahLst/>
              <a:cxnLst/>
              <a:rect l="l" t="t" r="r" b="b"/>
              <a:pathLst>
                <a:path w="2763520" h="2781300">
                  <a:moveTo>
                    <a:pt x="0" y="1390395"/>
                  </a:moveTo>
                  <a:lnTo>
                    <a:pt x="835" y="1341586"/>
                  </a:lnTo>
                  <a:lnTo>
                    <a:pt x="3323" y="1293199"/>
                  </a:lnTo>
                  <a:lnTo>
                    <a:pt x="7436" y="1245262"/>
                  </a:lnTo>
                  <a:lnTo>
                    <a:pt x="13147" y="1197802"/>
                  </a:lnTo>
                  <a:lnTo>
                    <a:pt x="20428" y="1150847"/>
                  </a:lnTo>
                  <a:lnTo>
                    <a:pt x="29252" y="1104425"/>
                  </a:lnTo>
                  <a:lnTo>
                    <a:pt x="39592" y="1058562"/>
                  </a:lnTo>
                  <a:lnTo>
                    <a:pt x="51420" y="1013288"/>
                  </a:lnTo>
                  <a:lnTo>
                    <a:pt x="64708" y="968628"/>
                  </a:lnTo>
                  <a:lnTo>
                    <a:pt x="79430" y="924612"/>
                  </a:lnTo>
                  <a:lnTo>
                    <a:pt x="95558" y="881266"/>
                  </a:lnTo>
                  <a:lnTo>
                    <a:pt x="113065" y="838618"/>
                  </a:lnTo>
                  <a:lnTo>
                    <a:pt x="131923" y="796695"/>
                  </a:lnTo>
                  <a:lnTo>
                    <a:pt x="152105" y="755526"/>
                  </a:lnTo>
                  <a:lnTo>
                    <a:pt x="173583" y="715138"/>
                  </a:lnTo>
                  <a:lnTo>
                    <a:pt x="196330" y="675557"/>
                  </a:lnTo>
                  <a:lnTo>
                    <a:pt x="220319" y="636813"/>
                  </a:lnTo>
                  <a:lnTo>
                    <a:pt x="245523" y="598933"/>
                  </a:lnTo>
                  <a:lnTo>
                    <a:pt x="271913" y="561943"/>
                  </a:lnTo>
                  <a:lnTo>
                    <a:pt x="299462" y="525872"/>
                  </a:lnTo>
                  <a:lnTo>
                    <a:pt x="328144" y="490748"/>
                  </a:lnTo>
                  <a:lnTo>
                    <a:pt x="357930" y="456597"/>
                  </a:lnTo>
                  <a:lnTo>
                    <a:pt x="388794" y="423447"/>
                  </a:lnTo>
                  <a:lnTo>
                    <a:pt x="420708" y="391327"/>
                  </a:lnTo>
                  <a:lnTo>
                    <a:pt x="453644" y="360263"/>
                  </a:lnTo>
                  <a:lnTo>
                    <a:pt x="487575" y="330283"/>
                  </a:lnTo>
                  <a:lnTo>
                    <a:pt x="522475" y="301416"/>
                  </a:lnTo>
                  <a:lnTo>
                    <a:pt x="558314" y="273687"/>
                  </a:lnTo>
                  <a:lnTo>
                    <a:pt x="595067" y="247125"/>
                  </a:lnTo>
                  <a:lnTo>
                    <a:pt x="632705" y="221758"/>
                  </a:lnTo>
                  <a:lnTo>
                    <a:pt x="671201" y="197613"/>
                  </a:lnTo>
                  <a:lnTo>
                    <a:pt x="710528" y="174718"/>
                  </a:lnTo>
                  <a:lnTo>
                    <a:pt x="750659" y="153099"/>
                  </a:lnTo>
                  <a:lnTo>
                    <a:pt x="791565" y="132786"/>
                  </a:lnTo>
                  <a:lnTo>
                    <a:pt x="833220" y="113805"/>
                  </a:lnTo>
                  <a:lnTo>
                    <a:pt x="875597" y="96184"/>
                  </a:lnTo>
                  <a:lnTo>
                    <a:pt x="918667" y="79950"/>
                  </a:lnTo>
                  <a:lnTo>
                    <a:pt x="962404" y="65132"/>
                  </a:lnTo>
                  <a:lnTo>
                    <a:pt x="1006779" y="51757"/>
                  </a:lnTo>
                  <a:lnTo>
                    <a:pt x="1051767" y="39851"/>
                  </a:lnTo>
                  <a:lnTo>
                    <a:pt x="1097339" y="29444"/>
                  </a:lnTo>
                  <a:lnTo>
                    <a:pt x="1143467" y="20562"/>
                  </a:lnTo>
                  <a:lnTo>
                    <a:pt x="1190126" y="13233"/>
                  </a:lnTo>
                  <a:lnTo>
                    <a:pt x="1237286" y="7485"/>
                  </a:lnTo>
                  <a:lnTo>
                    <a:pt x="1284921" y="3345"/>
                  </a:lnTo>
                  <a:lnTo>
                    <a:pt x="1333003" y="840"/>
                  </a:lnTo>
                  <a:lnTo>
                    <a:pt x="1381505" y="0"/>
                  </a:lnTo>
                  <a:lnTo>
                    <a:pt x="1430008" y="840"/>
                  </a:lnTo>
                  <a:lnTo>
                    <a:pt x="1478090" y="3345"/>
                  </a:lnTo>
                  <a:lnTo>
                    <a:pt x="1525725" y="7485"/>
                  </a:lnTo>
                  <a:lnTo>
                    <a:pt x="1572885" y="13233"/>
                  </a:lnTo>
                  <a:lnTo>
                    <a:pt x="1619544" y="20562"/>
                  </a:lnTo>
                  <a:lnTo>
                    <a:pt x="1665672" y="29444"/>
                  </a:lnTo>
                  <a:lnTo>
                    <a:pt x="1711244" y="39851"/>
                  </a:lnTo>
                  <a:lnTo>
                    <a:pt x="1756232" y="51757"/>
                  </a:lnTo>
                  <a:lnTo>
                    <a:pt x="1800607" y="65132"/>
                  </a:lnTo>
                  <a:lnTo>
                    <a:pt x="1844344" y="79950"/>
                  </a:lnTo>
                  <a:lnTo>
                    <a:pt x="1887414" y="96184"/>
                  </a:lnTo>
                  <a:lnTo>
                    <a:pt x="1929791" y="113805"/>
                  </a:lnTo>
                  <a:lnTo>
                    <a:pt x="1971446" y="132786"/>
                  </a:lnTo>
                  <a:lnTo>
                    <a:pt x="2012352" y="153099"/>
                  </a:lnTo>
                  <a:lnTo>
                    <a:pt x="2052483" y="174718"/>
                  </a:lnTo>
                  <a:lnTo>
                    <a:pt x="2091810" y="197613"/>
                  </a:lnTo>
                  <a:lnTo>
                    <a:pt x="2130306" y="221758"/>
                  </a:lnTo>
                  <a:lnTo>
                    <a:pt x="2167944" y="247125"/>
                  </a:lnTo>
                  <a:lnTo>
                    <a:pt x="2204697" y="273687"/>
                  </a:lnTo>
                  <a:lnTo>
                    <a:pt x="2240536" y="301416"/>
                  </a:lnTo>
                  <a:lnTo>
                    <a:pt x="2275436" y="330283"/>
                  </a:lnTo>
                  <a:lnTo>
                    <a:pt x="2309367" y="360263"/>
                  </a:lnTo>
                  <a:lnTo>
                    <a:pt x="2342303" y="391327"/>
                  </a:lnTo>
                  <a:lnTo>
                    <a:pt x="2374217" y="423447"/>
                  </a:lnTo>
                  <a:lnTo>
                    <a:pt x="2405081" y="456597"/>
                  </a:lnTo>
                  <a:lnTo>
                    <a:pt x="2434867" y="490748"/>
                  </a:lnTo>
                  <a:lnTo>
                    <a:pt x="2463549" y="525872"/>
                  </a:lnTo>
                  <a:lnTo>
                    <a:pt x="2491098" y="561943"/>
                  </a:lnTo>
                  <a:lnTo>
                    <a:pt x="2517488" y="598933"/>
                  </a:lnTo>
                  <a:lnTo>
                    <a:pt x="2542692" y="636813"/>
                  </a:lnTo>
                  <a:lnTo>
                    <a:pt x="2566681" y="675557"/>
                  </a:lnTo>
                  <a:lnTo>
                    <a:pt x="2589428" y="715138"/>
                  </a:lnTo>
                  <a:lnTo>
                    <a:pt x="2610906" y="755526"/>
                  </a:lnTo>
                  <a:lnTo>
                    <a:pt x="2631088" y="796695"/>
                  </a:lnTo>
                  <a:lnTo>
                    <a:pt x="2649946" y="838618"/>
                  </a:lnTo>
                  <a:lnTo>
                    <a:pt x="2667453" y="881266"/>
                  </a:lnTo>
                  <a:lnTo>
                    <a:pt x="2683581" y="924612"/>
                  </a:lnTo>
                  <a:lnTo>
                    <a:pt x="2698303" y="968628"/>
                  </a:lnTo>
                  <a:lnTo>
                    <a:pt x="2711591" y="1013288"/>
                  </a:lnTo>
                  <a:lnTo>
                    <a:pt x="2723419" y="1058562"/>
                  </a:lnTo>
                  <a:lnTo>
                    <a:pt x="2733759" y="1104425"/>
                  </a:lnTo>
                  <a:lnTo>
                    <a:pt x="2742583" y="1150847"/>
                  </a:lnTo>
                  <a:lnTo>
                    <a:pt x="2749864" y="1197802"/>
                  </a:lnTo>
                  <a:lnTo>
                    <a:pt x="2755575" y="1245262"/>
                  </a:lnTo>
                  <a:lnTo>
                    <a:pt x="2759688" y="1293199"/>
                  </a:lnTo>
                  <a:lnTo>
                    <a:pt x="2762176" y="1341586"/>
                  </a:lnTo>
                  <a:lnTo>
                    <a:pt x="2763012" y="1390395"/>
                  </a:lnTo>
                  <a:lnTo>
                    <a:pt x="2762176" y="1439213"/>
                  </a:lnTo>
                  <a:lnTo>
                    <a:pt x="2759688" y="1487607"/>
                  </a:lnTo>
                  <a:lnTo>
                    <a:pt x="2755575" y="1535551"/>
                  </a:lnTo>
                  <a:lnTo>
                    <a:pt x="2749864" y="1583018"/>
                  </a:lnTo>
                  <a:lnTo>
                    <a:pt x="2742583" y="1629978"/>
                  </a:lnTo>
                  <a:lnTo>
                    <a:pt x="2733759" y="1676406"/>
                  </a:lnTo>
                  <a:lnTo>
                    <a:pt x="2723419" y="1722274"/>
                  </a:lnTo>
                  <a:lnTo>
                    <a:pt x="2711591" y="1767553"/>
                  </a:lnTo>
                  <a:lnTo>
                    <a:pt x="2698303" y="1812217"/>
                  </a:lnTo>
                  <a:lnTo>
                    <a:pt x="2683581" y="1856237"/>
                  </a:lnTo>
                  <a:lnTo>
                    <a:pt x="2667453" y="1899586"/>
                  </a:lnTo>
                  <a:lnTo>
                    <a:pt x="2649946" y="1942238"/>
                  </a:lnTo>
                  <a:lnTo>
                    <a:pt x="2631088" y="1984163"/>
                  </a:lnTo>
                  <a:lnTo>
                    <a:pt x="2610906" y="2025334"/>
                  </a:lnTo>
                  <a:lnTo>
                    <a:pt x="2589428" y="2065725"/>
                  </a:lnTo>
                  <a:lnTo>
                    <a:pt x="2566681" y="2105307"/>
                  </a:lnTo>
                  <a:lnTo>
                    <a:pt x="2542692" y="2144053"/>
                  </a:lnTo>
                  <a:lnTo>
                    <a:pt x="2517488" y="2181935"/>
                  </a:lnTo>
                  <a:lnTo>
                    <a:pt x="2491098" y="2218925"/>
                  </a:lnTo>
                  <a:lnTo>
                    <a:pt x="2463549" y="2254997"/>
                  </a:lnTo>
                  <a:lnTo>
                    <a:pt x="2434867" y="2290122"/>
                  </a:lnTo>
                  <a:lnTo>
                    <a:pt x="2405081" y="2324273"/>
                  </a:lnTo>
                  <a:lnTo>
                    <a:pt x="2374217" y="2357423"/>
                  </a:lnTo>
                  <a:lnTo>
                    <a:pt x="2342303" y="2389543"/>
                  </a:lnTo>
                  <a:lnTo>
                    <a:pt x="2309367" y="2420607"/>
                  </a:lnTo>
                  <a:lnTo>
                    <a:pt x="2275436" y="2450586"/>
                  </a:lnTo>
                  <a:lnTo>
                    <a:pt x="2240536" y="2479454"/>
                  </a:lnTo>
                  <a:lnTo>
                    <a:pt x="2204697" y="2507182"/>
                  </a:lnTo>
                  <a:lnTo>
                    <a:pt x="2167944" y="2533743"/>
                  </a:lnTo>
                  <a:lnTo>
                    <a:pt x="2130306" y="2559109"/>
                  </a:lnTo>
                  <a:lnTo>
                    <a:pt x="2091810" y="2583254"/>
                  </a:lnTo>
                  <a:lnTo>
                    <a:pt x="2052483" y="2606148"/>
                  </a:lnTo>
                  <a:lnTo>
                    <a:pt x="2012352" y="2627765"/>
                  </a:lnTo>
                  <a:lnTo>
                    <a:pt x="1971446" y="2648078"/>
                  </a:lnTo>
                  <a:lnTo>
                    <a:pt x="1929791" y="2667058"/>
                  </a:lnTo>
                  <a:lnTo>
                    <a:pt x="1887414" y="2684678"/>
                  </a:lnTo>
                  <a:lnTo>
                    <a:pt x="1844344" y="2700910"/>
                  </a:lnTo>
                  <a:lnTo>
                    <a:pt x="1800607" y="2715728"/>
                  </a:lnTo>
                  <a:lnTo>
                    <a:pt x="1756232" y="2729102"/>
                  </a:lnTo>
                  <a:lnTo>
                    <a:pt x="1711244" y="2741007"/>
                  </a:lnTo>
                  <a:lnTo>
                    <a:pt x="1665672" y="2751413"/>
                  </a:lnTo>
                  <a:lnTo>
                    <a:pt x="1619544" y="2760295"/>
                  </a:lnTo>
                  <a:lnTo>
                    <a:pt x="1572885" y="2767623"/>
                  </a:lnTo>
                  <a:lnTo>
                    <a:pt x="1525725" y="2773371"/>
                  </a:lnTo>
                  <a:lnTo>
                    <a:pt x="1478090" y="2777510"/>
                  </a:lnTo>
                  <a:lnTo>
                    <a:pt x="1430008" y="2780014"/>
                  </a:lnTo>
                  <a:lnTo>
                    <a:pt x="1381505" y="2780855"/>
                  </a:lnTo>
                  <a:lnTo>
                    <a:pt x="1333003" y="2780014"/>
                  </a:lnTo>
                  <a:lnTo>
                    <a:pt x="1284921" y="2777510"/>
                  </a:lnTo>
                  <a:lnTo>
                    <a:pt x="1237286" y="2773371"/>
                  </a:lnTo>
                  <a:lnTo>
                    <a:pt x="1190126" y="2767623"/>
                  </a:lnTo>
                  <a:lnTo>
                    <a:pt x="1143467" y="2760295"/>
                  </a:lnTo>
                  <a:lnTo>
                    <a:pt x="1097339" y="2751413"/>
                  </a:lnTo>
                  <a:lnTo>
                    <a:pt x="1051767" y="2741007"/>
                  </a:lnTo>
                  <a:lnTo>
                    <a:pt x="1006779" y="2729102"/>
                  </a:lnTo>
                  <a:lnTo>
                    <a:pt x="962404" y="2715728"/>
                  </a:lnTo>
                  <a:lnTo>
                    <a:pt x="918667" y="2700910"/>
                  </a:lnTo>
                  <a:lnTo>
                    <a:pt x="875597" y="2684678"/>
                  </a:lnTo>
                  <a:lnTo>
                    <a:pt x="833220" y="2667058"/>
                  </a:lnTo>
                  <a:lnTo>
                    <a:pt x="791565" y="2648078"/>
                  </a:lnTo>
                  <a:lnTo>
                    <a:pt x="750659" y="2627765"/>
                  </a:lnTo>
                  <a:lnTo>
                    <a:pt x="710528" y="2606148"/>
                  </a:lnTo>
                  <a:lnTo>
                    <a:pt x="671201" y="2583254"/>
                  </a:lnTo>
                  <a:lnTo>
                    <a:pt x="632705" y="2559109"/>
                  </a:lnTo>
                  <a:lnTo>
                    <a:pt x="595067" y="2533743"/>
                  </a:lnTo>
                  <a:lnTo>
                    <a:pt x="558314" y="2507182"/>
                  </a:lnTo>
                  <a:lnTo>
                    <a:pt x="522475" y="2479454"/>
                  </a:lnTo>
                  <a:lnTo>
                    <a:pt x="487575" y="2450586"/>
                  </a:lnTo>
                  <a:lnTo>
                    <a:pt x="453644" y="2420607"/>
                  </a:lnTo>
                  <a:lnTo>
                    <a:pt x="420708" y="2389543"/>
                  </a:lnTo>
                  <a:lnTo>
                    <a:pt x="388794" y="2357423"/>
                  </a:lnTo>
                  <a:lnTo>
                    <a:pt x="357930" y="2324273"/>
                  </a:lnTo>
                  <a:lnTo>
                    <a:pt x="328144" y="2290122"/>
                  </a:lnTo>
                  <a:lnTo>
                    <a:pt x="299462" y="2254997"/>
                  </a:lnTo>
                  <a:lnTo>
                    <a:pt x="271913" y="2218925"/>
                  </a:lnTo>
                  <a:lnTo>
                    <a:pt x="245523" y="2181935"/>
                  </a:lnTo>
                  <a:lnTo>
                    <a:pt x="220319" y="2144053"/>
                  </a:lnTo>
                  <a:lnTo>
                    <a:pt x="196330" y="2105307"/>
                  </a:lnTo>
                  <a:lnTo>
                    <a:pt x="173583" y="2065725"/>
                  </a:lnTo>
                  <a:lnTo>
                    <a:pt x="152105" y="2025334"/>
                  </a:lnTo>
                  <a:lnTo>
                    <a:pt x="131923" y="1984163"/>
                  </a:lnTo>
                  <a:lnTo>
                    <a:pt x="113065" y="1942238"/>
                  </a:lnTo>
                  <a:lnTo>
                    <a:pt x="95558" y="1899586"/>
                  </a:lnTo>
                  <a:lnTo>
                    <a:pt x="79430" y="1856237"/>
                  </a:lnTo>
                  <a:lnTo>
                    <a:pt x="64708" y="1812217"/>
                  </a:lnTo>
                  <a:lnTo>
                    <a:pt x="51420" y="1767553"/>
                  </a:lnTo>
                  <a:lnTo>
                    <a:pt x="39592" y="1722274"/>
                  </a:lnTo>
                  <a:lnTo>
                    <a:pt x="29252" y="1676406"/>
                  </a:lnTo>
                  <a:lnTo>
                    <a:pt x="20428" y="1629978"/>
                  </a:lnTo>
                  <a:lnTo>
                    <a:pt x="13147" y="1583018"/>
                  </a:lnTo>
                  <a:lnTo>
                    <a:pt x="7436" y="1535551"/>
                  </a:lnTo>
                  <a:lnTo>
                    <a:pt x="3323" y="1487607"/>
                  </a:lnTo>
                  <a:lnTo>
                    <a:pt x="835" y="1439213"/>
                  </a:lnTo>
                  <a:lnTo>
                    <a:pt x="0" y="1390395"/>
                  </a:lnTo>
                  <a:close/>
                </a:path>
              </a:pathLst>
            </a:custGeom>
            <a:ln w="12700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37861" y="2311526"/>
              <a:ext cx="1723389" cy="1045210"/>
            </a:xfrm>
            <a:custGeom>
              <a:avLst/>
              <a:gdLst/>
              <a:ahLst/>
              <a:cxnLst/>
              <a:rect l="l" t="t" r="r" b="b"/>
              <a:pathLst>
                <a:path w="1723389" h="1045210">
                  <a:moveTo>
                    <a:pt x="1655317" y="0"/>
                  </a:moveTo>
                  <a:lnTo>
                    <a:pt x="68199" y="0"/>
                  </a:lnTo>
                  <a:lnTo>
                    <a:pt x="41683" y="5369"/>
                  </a:lnTo>
                  <a:lnTo>
                    <a:pt x="20002" y="20002"/>
                  </a:lnTo>
                  <a:lnTo>
                    <a:pt x="5369" y="41683"/>
                  </a:lnTo>
                  <a:lnTo>
                    <a:pt x="0" y="68199"/>
                  </a:lnTo>
                  <a:lnTo>
                    <a:pt x="0" y="976502"/>
                  </a:lnTo>
                  <a:lnTo>
                    <a:pt x="5369" y="1003018"/>
                  </a:lnTo>
                  <a:lnTo>
                    <a:pt x="20002" y="1024699"/>
                  </a:lnTo>
                  <a:lnTo>
                    <a:pt x="41683" y="1039332"/>
                  </a:lnTo>
                  <a:lnTo>
                    <a:pt x="68199" y="1044701"/>
                  </a:lnTo>
                  <a:lnTo>
                    <a:pt x="1655317" y="1044701"/>
                  </a:lnTo>
                  <a:lnTo>
                    <a:pt x="1681813" y="1039332"/>
                  </a:lnTo>
                  <a:lnTo>
                    <a:pt x="1703451" y="1024699"/>
                  </a:lnTo>
                  <a:lnTo>
                    <a:pt x="1718040" y="1003018"/>
                  </a:lnTo>
                  <a:lnTo>
                    <a:pt x="1723389" y="976502"/>
                  </a:lnTo>
                  <a:lnTo>
                    <a:pt x="1723389" y="68199"/>
                  </a:lnTo>
                  <a:lnTo>
                    <a:pt x="1718040" y="41683"/>
                  </a:lnTo>
                  <a:lnTo>
                    <a:pt x="1703451" y="20002"/>
                  </a:lnTo>
                  <a:lnTo>
                    <a:pt x="1681813" y="5369"/>
                  </a:lnTo>
                  <a:lnTo>
                    <a:pt x="1655317" y="0"/>
                  </a:lnTo>
                  <a:close/>
                </a:path>
              </a:pathLst>
            </a:custGeom>
            <a:solidFill>
              <a:srgbClr val="69B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7861" y="2311526"/>
              <a:ext cx="1723389" cy="1045210"/>
            </a:xfrm>
            <a:custGeom>
              <a:avLst/>
              <a:gdLst/>
              <a:ahLst/>
              <a:cxnLst/>
              <a:rect l="l" t="t" r="r" b="b"/>
              <a:pathLst>
                <a:path w="1723389" h="1045210">
                  <a:moveTo>
                    <a:pt x="0" y="68199"/>
                  </a:moveTo>
                  <a:lnTo>
                    <a:pt x="5369" y="41683"/>
                  </a:lnTo>
                  <a:lnTo>
                    <a:pt x="20002" y="20002"/>
                  </a:lnTo>
                  <a:lnTo>
                    <a:pt x="41683" y="5369"/>
                  </a:lnTo>
                  <a:lnTo>
                    <a:pt x="68199" y="0"/>
                  </a:lnTo>
                  <a:lnTo>
                    <a:pt x="1655317" y="0"/>
                  </a:lnTo>
                  <a:lnTo>
                    <a:pt x="1681813" y="5369"/>
                  </a:lnTo>
                  <a:lnTo>
                    <a:pt x="1703451" y="20002"/>
                  </a:lnTo>
                  <a:lnTo>
                    <a:pt x="1718040" y="41683"/>
                  </a:lnTo>
                  <a:lnTo>
                    <a:pt x="1723389" y="68199"/>
                  </a:lnTo>
                  <a:lnTo>
                    <a:pt x="1723389" y="976502"/>
                  </a:lnTo>
                  <a:lnTo>
                    <a:pt x="1718040" y="1003018"/>
                  </a:lnTo>
                  <a:lnTo>
                    <a:pt x="1703451" y="1024699"/>
                  </a:lnTo>
                  <a:lnTo>
                    <a:pt x="1681813" y="1039332"/>
                  </a:lnTo>
                  <a:lnTo>
                    <a:pt x="1655317" y="1044701"/>
                  </a:lnTo>
                  <a:lnTo>
                    <a:pt x="68199" y="1044701"/>
                  </a:lnTo>
                  <a:lnTo>
                    <a:pt x="41683" y="1039332"/>
                  </a:lnTo>
                  <a:lnTo>
                    <a:pt x="20002" y="1024699"/>
                  </a:lnTo>
                  <a:lnTo>
                    <a:pt x="5369" y="1003018"/>
                  </a:lnTo>
                  <a:lnTo>
                    <a:pt x="0" y="976502"/>
                  </a:lnTo>
                  <a:lnTo>
                    <a:pt x="0" y="68199"/>
                  </a:lnTo>
                  <a:close/>
                </a:path>
              </a:pathLst>
            </a:custGeom>
            <a:ln w="28575">
              <a:solidFill>
                <a:srgbClr val="69B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85319" y="3285519"/>
            <a:ext cx="1537095" cy="51159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</a:pPr>
            <a:r>
              <a:rPr sz="1600" b="1" spc="-121" dirty="0">
                <a:latin typeface="Arial"/>
                <a:cs typeface="Arial"/>
              </a:rPr>
              <a:t>ResourceManager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17972" y="3547871"/>
            <a:ext cx="2491682" cy="1246293"/>
            <a:chOff x="4723574" y="2494597"/>
            <a:chExt cx="1751964" cy="876300"/>
          </a:xfrm>
        </p:grpSpPr>
        <p:sp>
          <p:nvSpPr>
            <p:cNvPr id="14" name="object 14"/>
            <p:cNvSpPr/>
            <p:nvPr/>
          </p:nvSpPr>
          <p:spPr>
            <a:xfrm>
              <a:off x="4737861" y="2508885"/>
              <a:ext cx="1723389" cy="847725"/>
            </a:xfrm>
            <a:custGeom>
              <a:avLst/>
              <a:gdLst/>
              <a:ahLst/>
              <a:cxnLst/>
              <a:rect l="l" t="t" r="r" b="b"/>
              <a:pathLst>
                <a:path w="1723389" h="847725">
                  <a:moveTo>
                    <a:pt x="1668145" y="0"/>
                  </a:moveTo>
                  <a:lnTo>
                    <a:pt x="55372" y="0"/>
                  </a:lnTo>
                  <a:lnTo>
                    <a:pt x="33807" y="4345"/>
                  </a:lnTo>
                  <a:lnTo>
                    <a:pt x="16208" y="16192"/>
                  </a:lnTo>
                  <a:lnTo>
                    <a:pt x="4347" y="33754"/>
                  </a:lnTo>
                  <a:lnTo>
                    <a:pt x="0" y="55244"/>
                  </a:lnTo>
                  <a:lnTo>
                    <a:pt x="0" y="791972"/>
                  </a:lnTo>
                  <a:lnTo>
                    <a:pt x="4347" y="813536"/>
                  </a:lnTo>
                  <a:lnTo>
                    <a:pt x="16208" y="831135"/>
                  </a:lnTo>
                  <a:lnTo>
                    <a:pt x="33807" y="842996"/>
                  </a:lnTo>
                  <a:lnTo>
                    <a:pt x="55372" y="847343"/>
                  </a:lnTo>
                  <a:lnTo>
                    <a:pt x="1668145" y="847343"/>
                  </a:lnTo>
                  <a:lnTo>
                    <a:pt x="1689635" y="842996"/>
                  </a:lnTo>
                  <a:lnTo>
                    <a:pt x="1707197" y="831135"/>
                  </a:lnTo>
                  <a:lnTo>
                    <a:pt x="1719044" y="813536"/>
                  </a:lnTo>
                  <a:lnTo>
                    <a:pt x="1723389" y="791972"/>
                  </a:lnTo>
                  <a:lnTo>
                    <a:pt x="1723389" y="55244"/>
                  </a:lnTo>
                  <a:lnTo>
                    <a:pt x="1719044" y="33754"/>
                  </a:lnTo>
                  <a:lnTo>
                    <a:pt x="1707197" y="16192"/>
                  </a:lnTo>
                  <a:lnTo>
                    <a:pt x="1689635" y="4345"/>
                  </a:lnTo>
                  <a:lnTo>
                    <a:pt x="1668145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37861" y="2508885"/>
              <a:ext cx="1723389" cy="847725"/>
            </a:xfrm>
            <a:custGeom>
              <a:avLst/>
              <a:gdLst/>
              <a:ahLst/>
              <a:cxnLst/>
              <a:rect l="l" t="t" r="r" b="b"/>
              <a:pathLst>
                <a:path w="1723389" h="847725">
                  <a:moveTo>
                    <a:pt x="0" y="55244"/>
                  </a:moveTo>
                  <a:lnTo>
                    <a:pt x="4347" y="33754"/>
                  </a:lnTo>
                  <a:lnTo>
                    <a:pt x="16208" y="16192"/>
                  </a:lnTo>
                  <a:lnTo>
                    <a:pt x="33807" y="4345"/>
                  </a:lnTo>
                  <a:lnTo>
                    <a:pt x="55372" y="0"/>
                  </a:lnTo>
                  <a:lnTo>
                    <a:pt x="1668145" y="0"/>
                  </a:lnTo>
                  <a:lnTo>
                    <a:pt x="1689635" y="4345"/>
                  </a:lnTo>
                  <a:lnTo>
                    <a:pt x="1707197" y="16192"/>
                  </a:lnTo>
                  <a:lnTo>
                    <a:pt x="1719044" y="33754"/>
                  </a:lnTo>
                  <a:lnTo>
                    <a:pt x="1723389" y="55244"/>
                  </a:lnTo>
                  <a:lnTo>
                    <a:pt x="1723389" y="791972"/>
                  </a:lnTo>
                  <a:lnTo>
                    <a:pt x="1719044" y="813536"/>
                  </a:lnTo>
                  <a:lnTo>
                    <a:pt x="1707197" y="831135"/>
                  </a:lnTo>
                  <a:lnTo>
                    <a:pt x="1689635" y="842996"/>
                  </a:lnTo>
                  <a:lnTo>
                    <a:pt x="1668145" y="847343"/>
                  </a:lnTo>
                  <a:lnTo>
                    <a:pt x="55372" y="847343"/>
                  </a:lnTo>
                  <a:lnTo>
                    <a:pt x="33807" y="842996"/>
                  </a:lnTo>
                  <a:lnTo>
                    <a:pt x="16208" y="831135"/>
                  </a:lnTo>
                  <a:lnTo>
                    <a:pt x="4347" y="813536"/>
                  </a:lnTo>
                  <a:lnTo>
                    <a:pt x="0" y="791972"/>
                  </a:lnTo>
                  <a:lnTo>
                    <a:pt x="0" y="55244"/>
                  </a:lnTo>
                  <a:close/>
                </a:path>
              </a:pathLst>
            </a:custGeom>
            <a:ln w="28575">
              <a:solidFill>
                <a:srgbClr val="69B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11724" y="3002915"/>
              <a:ext cx="1376045" cy="271780"/>
            </a:xfrm>
            <a:custGeom>
              <a:avLst/>
              <a:gdLst/>
              <a:ahLst/>
              <a:cxnLst/>
              <a:rect l="l" t="t" r="r" b="b"/>
              <a:pathLst>
                <a:path w="1376045" h="271779">
                  <a:moveTo>
                    <a:pt x="1367789" y="0"/>
                  </a:moveTo>
                  <a:lnTo>
                    <a:pt x="8000" y="0"/>
                  </a:lnTo>
                  <a:lnTo>
                    <a:pt x="0" y="7874"/>
                  </a:lnTo>
                  <a:lnTo>
                    <a:pt x="0" y="263651"/>
                  </a:lnTo>
                  <a:lnTo>
                    <a:pt x="8000" y="271525"/>
                  </a:lnTo>
                  <a:lnTo>
                    <a:pt x="1367789" y="271525"/>
                  </a:lnTo>
                  <a:lnTo>
                    <a:pt x="1375664" y="263651"/>
                  </a:lnTo>
                  <a:lnTo>
                    <a:pt x="1375664" y="7874"/>
                  </a:lnTo>
                  <a:close/>
                </a:path>
              </a:pathLst>
            </a:custGeom>
            <a:solidFill>
              <a:srgbClr val="A3E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11724" y="3002915"/>
              <a:ext cx="1376045" cy="271780"/>
            </a:xfrm>
            <a:custGeom>
              <a:avLst/>
              <a:gdLst/>
              <a:ahLst/>
              <a:cxnLst/>
              <a:rect l="l" t="t" r="r" b="b"/>
              <a:pathLst>
                <a:path w="1376045" h="271779">
                  <a:moveTo>
                    <a:pt x="0" y="17652"/>
                  </a:moveTo>
                  <a:lnTo>
                    <a:pt x="0" y="7874"/>
                  </a:lnTo>
                  <a:lnTo>
                    <a:pt x="8000" y="0"/>
                  </a:lnTo>
                  <a:lnTo>
                    <a:pt x="17779" y="0"/>
                  </a:lnTo>
                  <a:lnTo>
                    <a:pt x="1358011" y="0"/>
                  </a:lnTo>
                  <a:lnTo>
                    <a:pt x="1367789" y="0"/>
                  </a:lnTo>
                  <a:lnTo>
                    <a:pt x="1375664" y="7874"/>
                  </a:lnTo>
                  <a:lnTo>
                    <a:pt x="1375664" y="17652"/>
                  </a:lnTo>
                  <a:lnTo>
                    <a:pt x="1375664" y="253746"/>
                  </a:lnTo>
                  <a:lnTo>
                    <a:pt x="1375664" y="263651"/>
                  </a:lnTo>
                  <a:lnTo>
                    <a:pt x="1367789" y="271525"/>
                  </a:lnTo>
                  <a:lnTo>
                    <a:pt x="8000" y="271525"/>
                  </a:lnTo>
                  <a:lnTo>
                    <a:pt x="0" y="263651"/>
                  </a:lnTo>
                  <a:lnTo>
                    <a:pt x="0" y="253746"/>
                  </a:lnTo>
                  <a:lnTo>
                    <a:pt x="0" y="17652"/>
                  </a:lnTo>
                  <a:close/>
                </a:path>
              </a:pathLst>
            </a:custGeom>
            <a:ln w="19050">
              <a:solidFill>
                <a:srgbClr val="355F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004981" y="4312898"/>
            <a:ext cx="1918208" cy="275449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592430">
              <a:spcBef>
                <a:spcPts val="149"/>
              </a:spcBef>
            </a:pPr>
            <a:r>
              <a:rPr sz="1600" b="1" spc="-135" dirty="0">
                <a:solidFill>
                  <a:srgbClr val="1E1E1E"/>
                </a:solidFill>
                <a:latin typeface="Arial"/>
                <a:cs typeface="Arial"/>
              </a:rPr>
              <a:t>Scheduler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745080" y="3675842"/>
            <a:ext cx="2550384" cy="3141020"/>
            <a:chOff x="5445759" y="2584576"/>
            <a:chExt cx="1793239" cy="2208530"/>
          </a:xfrm>
        </p:grpSpPr>
        <p:sp>
          <p:nvSpPr>
            <p:cNvPr id="20" name="object 20"/>
            <p:cNvSpPr/>
            <p:nvPr/>
          </p:nvSpPr>
          <p:spPr>
            <a:xfrm>
              <a:off x="5445759" y="2584576"/>
              <a:ext cx="315213" cy="3479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43827" y="3110483"/>
              <a:ext cx="995172" cy="297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87388" y="3138677"/>
              <a:ext cx="908050" cy="200660"/>
            </a:xfrm>
            <a:custGeom>
              <a:avLst/>
              <a:gdLst/>
              <a:ahLst/>
              <a:cxnLst/>
              <a:rect l="l" t="t" r="r" b="b"/>
              <a:pathLst>
                <a:path w="908050" h="200660">
                  <a:moveTo>
                    <a:pt x="0" y="0"/>
                  </a:moveTo>
                  <a:lnTo>
                    <a:pt x="907795" y="200279"/>
                  </a:lnTo>
                </a:path>
              </a:pathLst>
            </a:custGeom>
            <a:ln w="12700">
              <a:solidFill>
                <a:srgbClr val="1E1E1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50407" y="3250691"/>
              <a:ext cx="312420" cy="15422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99556" y="3274440"/>
              <a:ext cx="214629" cy="1455420"/>
            </a:xfrm>
            <a:custGeom>
              <a:avLst/>
              <a:gdLst/>
              <a:ahLst/>
              <a:cxnLst/>
              <a:rect l="l" t="t" r="r" b="b"/>
              <a:pathLst>
                <a:path w="214629" h="1455420">
                  <a:moveTo>
                    <a:pt x="0" y="0"/>
                  </a:moveTo>
                  <a:lnTo>
                    <a:pt x="214121" y="1454912"/>
                  </a:lnTo>
                </a:path>
              </a:pathLst>
            </a:custGeom>
            <a:ln w="12700">
              <a:solidFill>
                <a:srgbClr val="1E1E1E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70547" y="3777995"/>
              <a:ext cx="425196" cy="3855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78167" y="3493007"/>
              <a:ext cx="371855" cy="3718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07123" y="3579875"/>
              <a:ext cx="382524" cy="2377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95134" y="3587749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05740" y="20573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26554" y="3519169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20">
                  <a:moveTo>
                    <a:pt x="0" y="0"/>
                  </a:moveTo>
                  <a:lnTo>
                    <a:pt x="0" y="205739"/>
                  </a:lnTo>
                  <a:lnTo>
                    <a:pt x="68579" y="274319"/>
                  </a:lnTo>
                  <a:lnTo>
                    <a:pt x="68579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26554" y="3519169"/>
              <a:ext cx="274320" cy="68580"/>
            </a:xfrm>
            <a:custGeom>
              <a:avLst/>
              <a:gdLst/>
              <a:ahLst/>
              <a:cxnLst/>
              <a:rect l="l" t="t" r="r" b="b"/>
              <a:pathLst>
                <a:path w="274320" h="68579">
                  <a:moveTo>
                    <a:pt x="205740" y="0"/>
                  </a:moveTo>
                  <a:lnTo>
                    <a:pt x="0" y="0"/>
                  </a:lnTo>
                  <a:lnTo>
                    <a:pt x="68579" y="68579"/>
                  </a:lnTo>
                  <a:lnTo>
                    <a:pt x="274320" y="6857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26554" y="351916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20" y="68579"/>
                  </a:moveTo>
                  <a:lnTo>
                    <a:pt x="205740" y="0"/>
                  </a:lnTo>
                  <a:lnTo>
                    <a:pt x="0" y="0"/>
                  </a:lnTo>
                  <a:lnTo>
                    <a:pt x="0" y="205739"/>
                  </a:lnTo>
                  <a:lnTo>
                    <a:pt x="68579" y="274319"/>
                  </a:lnTo>
                  <a:lnTo>
                    <a:pt x="274320" y="274319"/>
                  </a:lnTo>
                  <a:lnTo>
                    <a:pt x="274320" y="68579"/>
                  </a:lnTo>
                  <a:close/>
                </a:path>
                <a:path w="274320" h="274320">
                  <a:moveTo>
                    <a:pt x="274320" y="68579"/>
                  </a:moveTo>
                  <a:lnTo>
                    <a:pt x="68579" y="68579"/>
                  </a:lnTo>
                  <a:lnTo>
                    <a:pt x="0" y="0"/>
                  </a:lnTo>
                </a:path>
                <a:path w="274320" h="274320">
                  <a:moveTo>
                    <a:pt x="68579" y="68579"/>
                  </a:moveTo>
                  <a:lnTo>
                    <a:pt x="68579" y="274319"/>
                  </a:lnTo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673222" y="5140869"/>
            <a:ext cx="283577" cy="187515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4450">
              <a:spcBef>
                <a:spcPts val="142"/>
              </a:spcBef>
            </a:pPr>
            <a:r>
              <a:rPr sz="1100" spc="-7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552026" y="5910681"/>
            <a:ext cx="726101" cy="956395"/>
            <a:chOff x="6716268" y="4155947"/>
            <a:chExt cx="510540" cy="672465"/>
          </a:xfrm>
        </p:grpSpPr>
        <p:sp>
          <p:nvSpPr>
            <p:cNvPr id="34" name="object 34"/>
            <p:cNvSpPr/>
            <p:nvPr/>
          </p:nvSpPr>
          <p:spPr>
            <a:xfrm>
              <a:off x="6716268" y="4428743"/>
              <a:ext cx="510540" cy="3992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49796" y="4155947"/>
              <a:ext cx="371855" cy="3733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22364" y="4181855"/>
              <a:ext cx="496824" cy="3596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67525" y="4251324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05740" y="20573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98945" y="4182744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20">
                  <a:moveTo>
                    <a:pt x="0" y="0"/>
                  </a:moveTo>
                  <a:lnTo>
                    <a:pt x="0" y="205739"/>
                  </a:lnTo>
                  <a:lnTo>
                    <a:pt x="68579" y="274319"/>
                  </a:lnTo>
                  <a:lnTo>
                    <a:pt x="68579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2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98945" y="4182744"/>
              <a:ext cx="274320" cy="68580"/>
            </a:xfrm>
            <a:custGeom>
              <a:avLst/>
              <a:gdLst/>
              <a:ahLst/>
              <a:cxnLst/>
              <a:rect l="l" t="t" r="r" b="b"/>
              <a:pathLst>
                <a:path w="274320" h="68579">
                  <a:moveTo>
                    <a:pt x="205739" y="0"/>
                  </a:moveTo>
                  <a:lnTo>
                    <a:pt x="0" y="0"/>
                  </a:lnTo>
                  <a:lnTo>
                    <a:pt x="68579" y="68579"/>
                  </a:lnTo>
                  <a:lnTo>
                    <a:pt x="274320" y="6857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5B8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98945" y="4182744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20" y="68579"/>
                  </a:moveTo>
                  <a:lnTo>
                    <a:pt x="205739" y="0"/>
                  </a:lnTo>
                  <a:lnTo>
                    <a:pt x="0" y="0"/>
                  </a:lnTo>
                  <a:lnTo>
                    <a:pt x="0" y="205739"/>
                  </a:lnTo>
                  <a:lnTo>
                    <a:pt x="68579" y="274319"/>
                  </a:lnTo>
                  <a:lnTo>
                    <a:pt x="274320" y="274319"/>
                  </a:lnTo>
                  <a:lnTo>
                    <a:pt x="274320" y="68579"/>
                  </a:lnTo>
                  <a:close/>
                </a:path>
                <a:path w="274320" h="274320">
                  <a:moveTo>
                    <a:pt x="274320" y="68579"/>
                  </a:moveTo>
                  <a:lnTo>
                    <a:pt x="68579" y="68579"/>
                  </a:lnTo>
                  <a:lnTo>
                    <a:pt x="0" y="0"/>
                  </a:lnTo>
                </a:path>
                <a:path w="274320" h="274320">
                  <a:moveTo>
                    <a:pt x="68579" y="68579"/>
                  </a:moveTo>
                  <a:lnTo>
                    <a:pt x="68579" y="274319"/>
                  </a:lnTo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692188" y="5997923"/>
            <a:ext cx="447040" cy="35679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78568" marR="7225" indent="-61411">
              <a:spcBef>
                <a:spcPts val="142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7" dirty="0">
                <a:solidFill>
                  <a:srgbClr val="FFFFFF"/>
                </a:solidFill>
                <a:latin typeface="Arial"/>
                <a:cs typeface="Arial"/>
              </a:rPr>
              <a:t>dho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  </a:t>
            </a:r>
            <a:r>
              <a:rPr sz="1100" spc="-7" dirty="0">
                <a:latin typeface="Arial"/>
                <a:cs typeface="Arial"/>
              </a:rPr>
              <a:t>10%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497040" y="5910681"/>
            <a:ext cx="624953" cy="956395"/>
            <a:chOff x="7380731" y="4155947"/>
            <a:chExt cx="439420" cy="672465"/>
          </a:xfrm>
        </p:grpSpPr>
        <p:sp>
          <p:nvSpPr>
            <p:cNvPr id="43" name="object 43"/>
            <p:cNvSpPr/>
            <p:nvPr/>
          </p:nvSpPr>
          <p:spPr>
            <a:xfrm>
              <a:off x="7380731" y="4428743"/>
              <a:ext cx="438912" cy="3992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86827" y="4155947"/>
              <a:ext cx="371855" cy="3733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02067" y="4181855"/>
              <a:ext cx="411479" cy="3596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04048" y="4251324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05740" y="20573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4F8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35468" y="4182744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20">
                  <a:moveTo>
                    <a:pt x="0" y="0"/>
                  </a:moveTo>
                  <a:lnTo>
                    <a:pt x="0" y="205739"/>
                  </a:lnTo>
                  <a:lnTo>
                    <a:pt x="68579" y="274319"/>
                  </a:lnTo>
                  <a:lnTo>
                    <a:pt x="68579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35468" y="4182744"/>
              <a:ext cx="274320" cy="68580"/>
            </a:xfrm>
            <a:custGeom>
              <a:avLst/>
              <a:gdLst/>
              <a:ahLst/>
              <a:cxnLst/>
              <a:rect l="l" t="t" r="r" b="b"/>
              <a:pathLst>
                <a:path w="274320" h="68579">
                  <a:moveTo>
                    <a:pt x="205739" y="0"/>
                  </a:moveTo>
                  <a:lnTo>
                    <a:pt x="0" y="0"/>
                  </a:lnTo>
                  <a:lnTo>
                    <a:pt x="68579" y="68579"/>
                  </a:lnTo>
                  <a:lnTo>
                    <a:pt x="274320" y="6857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71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35468" y="4182744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20" y="68579"/>
                  </a:moveTo>
                  <a:lnTo>
                    <a:pt x="205739" y="0"/>
                  </a:lnTo>
                  <a:lnTo>
                    <a:pt x="0" y="0"/>
                  </a:lnTo>
                  <a:lnTo>
                    <a:pt x="0" y="205739"/>
                  </a:lnTo>
                  <a:lnTo>
                    <a:pt x="68579" y="274319"/>
                  </a:lnTo>
                  <a:lnTo>
                    <a:pt x="274320" y="274319"/>
                  </a:lnTo>
                  <a:lnTo>
                    <a:pt x="274320" y="68579"/>
                  </a:lnTo>
                  <a:close/>
                </a:path>
                <a:path w="274320" h="274320">
                  <a:moveTo>
                    <a:pt x="274320" y="68579"/>
                  </a:moveTo>
                  <a:lnTo>
                    <a:pt x="68579" y="68579"/>
                  </a:lnTo>
                  <a:lnTo>
                    <a:pt x="0" y="0"/>
                  </a:lnTo>
                </a:path>
                <a:path w="274320" h="274320">
                  <a:moveTo>
                    <a:pt x="68579" y="68579"/>
                  </a:moveTo>
                  <a:lnTo>
                    <a:pt x="68579" y="274319"/>
                  </a:lnTo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0676579" y="5997923"/>
            <a:ext cx="289899" cy="35679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indent="21674">
              <a:spcBef>
                <a:spcPts val="142"/>
              </a:spcBef>
            </a:pPr>
            <a:r>
              <a:rPr sz="1100" spc="-7" dirty="0">
                <a:solidFill>
                  <a:srgbClr val="FFFFFF"/>
                </a:solidFill>
                <a:latin typeface="Arial"/>
                <a:cs typeface="Arial"/>
              </a:rPr>
              <a:t>DW  </a:t>
            </a:r>
            <a:r>
              <a:rPr sz="1100" spc="-7" dirty="0">
                <a:latin typeface="Arial"/>
                <a:cs typeface="Arial"/>
              </a:rPr>
              <a:t>70%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620013" y="5910681"/>
            <a:ext cx="787513" cy="956395"/>
            <a:chOff x="6060947" y="4155947"/>
            <a:chExt cx="553720" cy="672465"/>
          </a:xfrm>
        </p:grpSpPr>
        <p:sp>
          <p:nvSpPr>
            <p:cNvPr id="52" name="object 52"/>
            <p:cNvSpPr/>
            <p:nvPr/>
          </p:nvSpPr>
          <p:spPr>
            <a:xfrm>
              <a:off x="6060947" y="4428743"/>
              <a:ext cx="553211" cy="3992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15811" y="4155947"/>
              <a:ext cx="373379" cy="37338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67043" y="4181855"/>
              <a:ext cx="541020" cy="3596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34048" y="4251324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39" h="205739">
                  <a:moveTo>
                    <a:pt x="205739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05739" y="20573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E0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65468" y="4182744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20">
                  <a:moveTo>
                    <a:pt x="0" y="0"/>
                  </a:moveTo>
                  <a:lnTo>
                    <a:pt x="0" y="205739"/>
                  </a:lnTo>
                  <a:lnTo>
                    <a:pt x="68579" y="274319"/>
                  </a:lnTo>
                  <a:lnTo>
                    <a:pt x="68579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5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65468" y="4182744"/>
              <a:ext cx="274320" cy="68580"/>
            </a:xfrm>
            <a:custGeom>
              <a:avLst/>
              <a:gdLst/>
              <a:ahLst/>
              <a:cxnLst/>
              <a:rect l="l" t="t" r="r" b="b"/>
              <a:pathLst>
                <a:path w="274320" h="68579">
                  <a:moveTo>
                    <a:pt x="205739" y="0"/>
                  </a:moveTo>
                  <a:lnTo>
                    <a:pt x="0" y="0"/>
                  </a:lnTo>
                  <a:lnTo>
                    <a:pt x="68579" y="68579"/>
                  </a:lnTo>
                  <a:lnTo>
                    <a:pt x="274319" y="6857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E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65468" y="4182744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68579"/>
                  </a:moveTo>
                  <a:lnTo>
                    <a:pt x="205739" y="0"/>
                  </a:lnTo>
                  <a:lnTo>
                    <a:pt x="0" y="0"/>
                  </a:lnTo>
                  <a:lnTo>
                    <a:pt x="0" y="205739"/>
                  </a:lnTo>
                  <a:lnTo>
                    <a:pt x="68579" y="274319"/>
                  </a:lnTo>
                  <a:lnTo>
                    <a:pt x="274319" y="274319"/>
                  </a:lnTo>
                  <a:lnTo>
                    <a:pt x="274319" y="68579"/>
                  </a:lnTo>
                  <a:close/>
                </a:path>
                <a:path w="274320" h="274320">
                  <a:moveTo>
                    <a:pt x="274319" y="68579"/>
                  </a:moveTo>
                  <a:lnTo>
                    <a:pt x="68579" y="68579"/>
                  </a:lnTo>
                  <a:lnTo>
                    <a:pt x="0" y="0"/>
                  </a:lnTo>
                </a:path>
                <a:path w="274320" h="274320">
                  <a:moveTo>
                    <a:pt x="68579" y="68579"/>
                  </a:moveTo>
                  <a:lnTo>
                    <a:pt x="68579" y="274319"/>
                  </a:lnTo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758913" y="5997923"/>
            <a:ext cx="494002" cy="35679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11081" indent="-93922">
              <a:spcBef>
                <a:spcPts val="142"/>
              </a:spcBef>
            </a:pPr>
            <a:r>
              <a:rPr sz="1100" spc="-1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spc="-7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kting  </a:t>
            </a:r>
            <a:r>
              <a:rPr sz="1100" spc="-7" dirty="0">
                <a:latin typeface="Arial"/>
                <a:cs typeface="Arial"/>
              </a:rPr>
              <a:t>20%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000690" y="6836190"/>
            <a:ext cx="1379049" cy="953685"/>
            <a:chOff x="7031735" y="4806696"/>
            <a:chExt cx="969644" cy="670560"/>
          </a:xfrm>
        </p:grpSpPr>
        <p:sp>
          <p:nvSpPr>
            <p:cNvPr id="61" name="object 61"/>
            <p:cNvSpPr/>
            <p:nvPr/>
          </p:nvSpPr>
          <p:spPr>
            <a:xfrm>
              <a:off x="7031735" y="5077968"/>
              <a:ext cx="440435" cy="3992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37831" y="4806696"/>
              <a:ext cx="373379" cy="37185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54595" y="4831080"/>
              <a:ext cx="411479" cy="3596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56068" y="4900676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4F8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87488" y="4832096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20">
                  <a:moveTo>
                    <a:pt x="0" y="0"/>
                  </a:moveTo>
                  <a:lnTo>
                    <a:pt x="0" y="205739"/>
                  </a:lnTo>
                  <a:lnTo>
                    <a:pt x="68579" y="274319"/>
                  </a:lnTo>
                  <a:lnTo>
                    <a:pt x="68579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87488" y="4832096"/>
              <a:ext cx="274320" cy="68580"/>
            </a:xfrm>
            <a:custGeom>
              <a:avLst/>
              <a:gdLst/>
              <a:ahLst/>
              <a:cxnLst/>
              <a:rect l="l" t="t" r="r" b="b"/>
              <a:pathLst>
                <a:path w="274320" h="68579">
                  <a:moveTo>
                    <a:pt x="205739" y="0"/>
                  </a:moveTo>
                  <a:lnTo>
                    <a:pt x="0" y="0"/>
                  </a:lnTo>
                  <a:lnTo>
                    <a:pt x="68579" y="68579"/>
                  </a:lnTo>
                  <a:lnTo>
                    <a:pt x="274319" y="6857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71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87488" y="483209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68579"/>
                  </a:moveTo>
                  <a:lnTo>
                    <a:pt x="205739" y="0"/>
                  </a:lnTo>
                  <a:lnTo>
                    <a:pt x="0" y="0"/>
                  </a:lnTo>
                  <a:lnTo>
                    <a:pt x="0" y="205739"/>
                  </a:lnTo>
                  <a:lnTo>
                    <a:pt x="68579" y="274319"/>
                  </a:lnTo>
                  <a:lnTo>
                    <a:pt x="274319" y="274319"/>
                  </a:lnTo>
                  <a:lnTo>
                    <a:pt x="274319" y="68579"/>
                  </a:lnTo>
                  <a:close/>
                </a:path>
                <a:path w="274320" h="274320">
                  <a:moveTo>
                    <a:pt x="274319" y="68579"/>
                  </a:moveTo>
                  <a:lnTo>
                    <a:pt x="68579" y="68579"/>
                  </a:lnTo>
                  <a:lnTo>
                    <a:pt x="0" y="0"/>
                  </a:lnTo>
                </a:path>
                <a:path w="274320" h="274320">
                  <a:moveTo>
                    <a:pt x="68579" y="68579"/>
                  </a:moveTo>
                  <a:lnTo>
                    <a:pt x="68579" y="274319"/>
                  </a:lnTo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45679" y="5077968"/>
              <a:ext cx="655320" cy="39928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452359" y="4806696"/>
              <a:ext cx="371855" cy="37185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51775" y="4831080"/>
              <a:ext cx="641603" cy="35966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69961" y="4900676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4F8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501381" y="4832096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20">
                  <a:moveTo>
                    <a:pt x="0" y="0"/>
                  </a:moveTo>
                  <a:lnTo>
                    <a:pt x="0" y="205739"/>
                  </a:lnTo>
                  <a:lnTo>
                    <a:pt x="68579" y="274319"/>
                  </a:lnTo>
                  <a:lnTo>
                    <a:pt x="68579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501381" y="4832096"/>
              <a:ext cx="274320" cy="68580"/>
            </a:xfrm>
            <a:custGeom>
              <a:avLst/>
              <a:gdLst/>
              <a:ahLst/>
              <a:cxnLst/>
              <a:rect l="l" t="t" r="r" b="b"/>
              <a:pathLst>
                <a:path w="274320" h="68579">
                  <a:moveTo>
                    <a:pt x="205740" y="0"/>
                  </a:moveTo>
                  <a:lnTo>
                    <a:pt x="0" y="0"/>
                  </a:lnTo>
                  <a:lnTo>
                    <a:pt x="68579" y="68579"/>
                  </a:lnTo>
                  <a:lnTo>
                    <a:pt x="274320" y="6857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71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501381" y="483209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20" y="68579"/>
                  </a:moveTo>
                  <a:lnTo>
                    <a:pt x="205740" y="0"/>
                  </a:lnTo>
                  <a:lnTo>
                    <a:pt x="0" y="0"/>
                  </a:lnTo>
                  <a:lnTo>
                    <a:pt x="0" y="205739"/>
                  </a:lnTo>
                  <a:lnTo>
                    <a:pt x="68579" y="274319"/>
                  </a:lnTo>
                  <a:lnTo>
                    <a:pt x="274320" y="274319"/>
                  </a:lnTo>
                  <a:lnTo>
                    <a:pt x="274320" y="68579"/>
                  </a:lnTo>
                  <a:close/>
                </a:path>
                <a:path w="274320" h="274320">
                  <a:moveTo>
                    <a:pt x="274320" y="68579"/>
                  </a:moveTo>
                  <a:lnTo>
                    <a:pt x="68579" y="68579"/>
                  </a:lnTo>
                  <a:lnTo>
                    <a:pt x="0" y="0"/>
                  </a:lnTo>
                </a:path>
                <a:path w="274320" h="274320">
                  <a:moveTo>
                    <a:pt x="68579" y="68579"/>
                  </a:moveTo>
                  <a:lnTo>
                    <a:pt x="68579" y="274319"/>
                  </a:lnTo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0181494" y="6921806"/>
            <a:ext cx="1060252" cy="35679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R="7225" indent="17159">
              <a:spcBef>
                <a:spcPts val="142"/>
              </a:spcBef>
              <a:tabLst>
                <a:tab pos="587915" algn="l"/>
              </a:tabLst>
            </a:pPr>
            <a:r>
              <a:rPr sz="1100" spc="-7" dirty="0">
                <a:solidFill>
                  <a:srgbClr val="FFFFFF"/>
                </a:solidFill>
                <a:latin typeface="Arial"/>
                <a:cs typeface="Arial"/>
              </a:rPr>
              <a:t>Dev Reserved  </a:t>
            </a:r>
            <a:r>
              <a:rPr sz="1100" spc="-7" dirty="0">
                <a:latin typeface="Arial"/>
                <a:cs typeface="Arial"/>
              </a:rPr>
              <a:t>10%	20%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1147280" y="6862200"/>
            <a:ext cx="631275" cy="953685"/>
            <a:chOff x="7837931" y="4824984"/>
            <a:chExt cx="443865" cy="670560"/>
          </a:xfrm>
        </p:grpSpPr>
        <p:sp>
          <p:nvSpPr>
            <p:cNvPr id="77" name="object 77"/>
            <p:cNvSpPr/>
            <p:nvPr/>
          </p:nvSpPr>
          <p:spPr>
            <a:xfrm>
              <a:off x="7837931" y="5097780"/>
              <a:ext cx="443483" cy="3977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844027" y="4824984"/>
              <a:ext cx="371855" cy="37185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853171" y="4849368"/>
              <a:ext cx="422148" cy="35966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61248" y="4918964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05740" y="20573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4F8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892668" y="4850384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20">
                  <a:moveTo>
                    <a:pt x="0" y="0"/>
                  </a:moveTo>
                  <a:lnTo>
                    <a:pt x="0" y="205740"/>
                  </a:lnTo>
                  <a:lnTo>
                    <a:pt x="68579" y="274320"/>
                  </a:lnTo>
                  <a:lnTo>
                    <a:pt x="68579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892668" y="4850384"/>
              <a:ext cx="274320" cy="68580"/>
            </a:xfrm>
            <a:custGeom>
              <a:avLst/>
              <a:gdLst/>
              <a:ahLst/>
              <a:cxnLst/>
              <a:rect l="l" t="t" r="r" b="b"/>
              <a:pathLst>
                <a:path w="274320" h="68579">
                  <a:moveTo>
                    <a:pt x="205739" y="0"/>
                  </a:moveTo>
                  <a:lnTo>
                    <a:pt x="0" y="0"/>
                  </a:lnTo>
                  <a:lnTo>
                    <a:pt x="68579" y="68580"/>
                  </a:lnTo>
                  <a:lnTo>
                    <a:pt x="274320" y="68580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71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892668" y="4850384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20" y="68580"/>
                  </a:moveTo>
                  <a:lnTo>
                    <a:pt x="205739" y="0"/>
                  </a:lnTo>
                  <a:lnTo>
                    <a:pt x="0" y="0"/>
                  </a:lnTo>
                  <a:lnTo>
                    <a:pt x="0" y="205740"/>
                  </a:lnTo>
                  <a:lnTo>
                    <a:pt x="68579" y="274320"/>
                  </a:lnTo>
                  <a:lnTo>
                    <a:pt x="274320" y="274320"/>
                  </a:lnTo>
                  <a:lnTo>
                    <a:pt x="274320" y="68580"/>
                  </a:lnTo>
                  <a:close/>
                </a:path>
                <a:path w="274320" h="274320">
                  <a:moveTo>
                    <a:pt x="274320" y="68580"/>
                  </a:moveTo>
                  <a:lnTo>
                    <a:pt x="68579" y="68580"/>
                  </a:lnTo>
                  <a:lnTo>
                    <a:pt x="0" y="0"/>
                  </a:lnTo>
                </a:path>
                <a:path w="274320" h="274320">
                  <a:moveTo>
                    <a:pt x="68579" y="68580"/>
                  </a:moveTo>
                  <a:lnTo>
                    <a:pt x="68579" y="274320"/>
                  </a:lnTo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1318511" y="6947815"/>
            <a:ext cx="306155" cy="35679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8128" indent="-9031">
              <a:spcBef>
                <a:spcPts val="142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spc="-7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100" spc="-7" dirty="0">
                <a:latin typeface="Arial"/>
                <a:cs typeface="Arial"/>
              </a:rPr>
              <a:t>70%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9105526" y="6864367"/>
            <a:ext cx="633079" cy="953685"/>
            <a:chOff x="6402323" y="4826508"/>
            <a:chExt cx="445134" cy="670560"/>
          </a:xfrm>
        </p:grpSpPr>
        <p:sp>
          <p:nvSpPr>
            <p:cNvPr id="86" name="object 86"/>
            <p:cNvSpPr/>
            <p:nvPr/>
          </p:nvSpPr>
          <p:spPr>
            <a:xfrm>
              <a:off x="6402323" y="5099304"/>
              <a:ext cx="445007" cy="39776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08419" y="4826508"/>
              <a:ext cx="373379" cy="37338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419087" y="4852416"/>
              <a:ext cx="422147" cy="35966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26783" y="4921377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E0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58203" y="4852797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20">
                  <a:moveTo>
                    <a:pt x="0" y="0"/>
                  </a:moveTo>
                  <a:lnTo>
                    <a:pt x="0" y="205739"/>
                  </a:lnTo>
                  <a:lnTo>
                    <a:pt x="68579" y="274319"/>
                  </a:lnTo>
                  <a:lnTo>
                    <a:pt x="68579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5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58203" y="4852797"/>
              <a:ext cx="274320" cy="68580"/>
            </a:xfrm>
            <a:custGeom>
              <a:avLst/>
              <a:gdLst/>
              <a:ahLst/>
              <a:cxnLst/>
              <a:rect l="l" t="t" r="r" b="b"/>
              <a:pathLst>
                <a:path w="274320" h="68579">
                  <a:moveTo>
                    <a:pt x="205740" y="0"/>
                  </a:moveTo>
                  <a:lnTo>
                    <a:pt x="0" y="0"/>
                  </a:lnTo>
                  <a:lnTo>
                    <a:pt x="68579" y="68579"/>
                  </a:lnTo>
                  <a:lnTo>
                    <a:pt x="274320" y="6857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E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458203" y="4852797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20" y="68579"/>
                  </a:moveTo>
                  <a:lnTo>
                    <a:pt x="205740" y="0"/>
                  </a:lnTo>
                  <a:lnTo>
                    <a:pt x="0" y="0"/>
                  </a:lnTo>
                  <a:lnTo>
                    <a:pt x="0" y="205739"/>
                  </a:lnTo>
                  <a:lnTo>
                    <a:pt x="68579" y="274319"/>
                  </a:lnTo>
                  <a:lnTo>
                    <a:pt x="274320" y="274319"/>
                  </a:lnTo>
                  <a:lnTo>
                    <a:pt x="274320" y="68579"/>
                  </a:lnTo>
                  <a:close/>
                </a:path>
                <a:path w="274320" h="274320">
                  <a:moveTo>
                    <a:pt x="274320" y="68579"/>
                  </a:moveTo>
                  <a:lnTo>
                    <a:pt x="68579" y="68579"/>
                  </a:lnTo>
                  <a:lnTo>
                    <a:pt x="0" y="0"/>
                  </a:lnTo>
                </a:path>
                <a:path w="274320" h="274320">
                  <a:moveTo>
                    <a:pt x="68579" y="68579"/>
                  </a:moveTo>
                  <a:lnTo>
                    <a:pt x="68579" y="274319"/>
                  </a:lnTo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9277661" y="6951247"/>
            <a:ext cx="306155" cy="35679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8128" indent="-9031">
              <a:spcBef>
                <a:spcPts val="142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spc="-7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1100" spc="-7" dirty="0">
                <a:latin typeface="Arial"/>
                <a:cs typeface="Arial"/>
              </a:rPr>
              <a:t>80%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8472626" y="6853530"/>
            <a:ext cx="626759" cy="953685"/>
            <a:chOff x="5957315" y="4818888"/>
            <a:chExt cx="440690" cy="670560"/>
          </a:xfrm>
        </p:grpSpPr>
        <p:sp>
          <p:nvSpPr>
            <p:cNvPr id="95" name="object 95"/>
            <p:cNvSpPr/>
            <p:nvPr/>
          </p:nvSpPr>
          <p:spPr>
            <a:xfrm>
              <a:off x="5957315" y="5091684"/>
              <a:ext cx="440436" cy="3977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63411" y="4818888"/>
              <a:ext cx="371856" cy="37185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78651" y="4843272"/>
              <a:ext cx="411479" cy="35966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081140" y="4912995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39" h="205739">
                  <a:moveTo>
                    <a:pt x="205739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05739" y="20573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E0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012560" y="4844415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20">
                  <a:moveTo>
                    <a:pt x="0" y="0"/>
                  </a:moveTo>
                  <a:lnTo>
                    <a:pt x="0" y="205740"/>
                  </a:lnTo>
                  <a:lnTo>
                    <a:pt x="68579" y="274320"/>
                  </a:lnTo>
                  <a:lnTo>
                    <a:pt x="68579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5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12560" y="4844415"/>
              <a:ext cx="274320" cy="68580"/>
            </a:xfrm>
            <a:custGeom>
              <a:avLst/>
              <a:gdLst/>
              <a:ahLst/>
              <a:cxnLst/>
              <a:rect l="l" t="t" r="r" b="b"/>
              <a:pathLst>
                <a:path w="274320" h="68579">
                  <a:moveTo>
                    <a:pt x="205739" y="0"/>
                  </a:moveTo>
                  <a:lnTo>
                    <a:pt x="0" y="0"/>
                  </a:lnTo>
                  <a:lnTo>
                    <a:pt x="68579" y="68580"/>
                  </a:lnTo>
                  <a:lnTo>
                    <a:pt x="274319" y="68580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E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012560" y="484441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68580"/>
                  </a:moveTo>
                  <a:lnTo>
                    <a:pt x="205739" y="0"/>
                  </a:lnTo>
                  <a:lnTo>
                    <a:pt x="0" y="0"/>
                  </a:lnTo>
                  <a:lnTo>
                    <a:pt x="0" y="205740"/>
                  </a:lnTo>
                  <a:lnTo>
                    <a:pt x="68579" y="274320"/>
                  </a:lnTo>
                  <a:lnTo>
                    <a:pt x="274319" y="274320"/>
                  </a:lnTo>
                  <a:lnTo>
                    <a:pt x="274319" y="68580"/>
                  </a:lnTo>
                  <a:close/>
                </a:path>
                <a:path w="274320" h="274320">
                  <a:moveTo>
                    <a:pt x="274319" y="68580"/>
                  </a:moveTo>
                  <a:lnTo>
                    <a:pt x="68579" y="68580"/>
                  </a:lnTo>
                  <a:lnTo>
                    <a:pt x="0" y="0"/>
                  </a:lnTo>
                </a:path>
                <a:path w="274320" h="274320">
                  <a:moveTo>
                    <a:pt x="68579" y="68580"/>
                  </a:moveTo>
                  <a:lnTo>
                    <a:pt x="68579" y="274320"/>
                  </a:lnTo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8652527" y="6939507"/>
            <a:ext cx="289899" cy="35679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indent="17159">
              <a:spcBef>
                <a:spcPts val="142"/>
              </a:spcBef>
            </a:pPr>
            <a:r>
              <a:rPr sz="1100" spc="-7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v  </a:t>
            </a:r>
            <a:r>
              <a:rPr sz="1100" spc="-7" dirty="0">
                <a:latin typeface="Arial"/>
                <a:cs typeface="Arial"/>
              </a:rPr>
              <a:t>20</a:t>
            </a:r>
            <a:r>
              <a:rPr sz="1100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10971717" y="7709678"/>
            <a:ext cx="1196622" cy="953685"/>
            <a:chOff x="7714488" y="5420867"/>
            <a:chExt cx="841375" cy="670560"/>
          </a:xfrm>
        </p:grpSpPr>
        <p:sp>
          <p:nvSpPr>
            <p:cNvPr id="104" name="object 104"/>
            <p:cNvSpPr/>
            <p:nvPr/>
          </p:nvSpPr>
          <p:spPr>
            <a:xfrm>
              <a:off x="7714488" y="5693663"/>
              <a:ext cx="440435" cy="39776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720584" y="5420867"/>
              <a:ext cx="373379" cy="37337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737348" y="5446775"/>
              <a:ext cx="411479" cy="35966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838821" y="5516117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05740" y="20573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4F8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770241" y="5447537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20">
                  <a:moveTo>
                    <a:pt x="0" y="0"/>
                  </a:moveTo>
                  <a:lnTo>
                    <a:pt x="0" y="205740"/>
                  </a:lnTo>
                  <a:lnTo>
                    <a:pt x="68579" y="274320"/>
                  </a:lnTo>
                  <a:lnTo>
                    <a:pt x="68579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770241" y="5447537"/>
              <a:ext cx="274320" cy="68580"/>
            </a:xfrm>
            <a:custGeom>
              <a:avLst/>
              <a:gdLst/>
              <a:ahLst/>
              <a:cxnLst/>
              <a:rect l="l" t="t" r="r" b="b"/>
              <a:pathLst>
                <a:path w="274320" h="68579">
                  <a:moveTo>
                    <a:pt x="205739" y="0"/>
                  </a:moveTo>
                  <a:lnTo>
                    <a:pt x="0" y="0"/>
                  </a:lnTo>
                  <a:lnTo>
                    <a:pt x="68579" y="68580"/>
                  </a:lnTo>
                  <a:lnTo>
                    <a:pt x="274319" y="68580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71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770241" y="5447537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68580"/>
                  </a:moveTo>
                  <a:lnTo>
                    <a:pt x="205739" y="0"/>
                  </a:lnTo>
                  <a:lnTo>
                    <a:pt x="0" y="0"/>
                  </a:lnTo>
                  <a:lnTo>
                    <a:pt x="0" y="205740"/>
                  </a:lnTo>
                  <a:lnTo>
                    <a:pt x="68579" y="274320"/>
                  </a:lnTo>
                  <a:lnTo>
                    <a:pt x="274319" y="274320"/>
                  </a:lnTo>
                  <a:lnTo>
                    <a:pt x="274319" y="68580"/>
                  </a:lnTo>
                  <a:close/>
                </a:path>
                <a:path w="274320" h="274320">
                  <a:moveTo>
                    <a:pt x="274319" y="68580"/>
                  </a:moveTo>
                  <a:lnTo>
                    <a:pt x="68579" y="68580"/>
                  </a:lnTo>
                  <a:lnTo>
                    <a:pt x="0" y="0"/>
                  </a:lnTo>
                </a:path>
                <a:path w="274320" h="274320">
                  <a:moveTo>
                    <a:pt x="68579" y="68580"/>
                  </a:moveTo>
                  <a:lnTo>
                    <a:pt x="68579" y="274320"/>
                  </a:lnTo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16824" y="5693663"/>
              <a:ext cx="438912" cy="39776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22920" y="5420867"/>
              <a:ext cx="371855" cy="37185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138160" y="5446775"/>
              <a:ext cx="411479" cy="35966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40141" y="5515584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4F8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71561" y="5447029"/>
              <a:ext cx="68580" cy="274320"/>
            </a:xfrm>
            <a:custGeom>
              <a:avLst/>
              <a:gdLst/>
              <a:ahLst/>
              <a:cxnLst/>
              <a:rect l="l" t="t" r="r" b="b"/>
              <a:pathLst>
                <a:path w="68579" h="274320">
                  <a:moveTo>
                    <a:pt x="0" y="0"/>
                  </a:moveTo>
                  <a:lnTo>
                    <a:pt x="0" y="205714"/>
                  </a:lnTo>
                  <a:lnTo>
                    <a:pt x="68580" y="274294"/>
                  </a:lnTo>
                  <a:lnTo>
                    <a:pt x="68580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71561" y="5447029"/>
              <a:ext cx="274320" cy="68580"/>
            </a:xfrm>
            <a:custGeom>
              <a:avLst/>
              <a:gdLst/>
              <a:ahLst/>
              <a:cxnLst/>
              <a:rect l="l" t="t" r="r" b="b"/>
              <a:pathLst>
                <a:path w="274320" h="68579">
                  <a:moveTo>
                    <a:pt x="205740" y="0"/>
                  </a:moveTo>
                  <a:lnTo>
                    <a:pt x="0" y="0"/>
                  </a:lnTo>
                  <a:lnTo>
                    <a:pt x="68580" y="68580"/>
                  </a:lnTo>
                  <a:lnTo>
                    <a:pt x="274320" y="6858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71A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71561" y="544702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20" y="68580"/>
                  </a:moveTo>
                  <a:lnTo>
                    <a:pt x="205740" y="0"/>
                  </a:lnTo>
                  <a:lnTo>
                    <a:pt x="0" y="0"/>
                  </a:lnTo>
                  <a:lnTo>
                    <a:pt x="0" y="205714"/>
                  </a:lnTo>
                  <a:lnTo>
                    <a:pt x="68580" y="274294"/>
                  </a:lnTo>
                  <a:lnTo>
                    <a:pt x="274320" y="274294"/>
                  </a:lnTo>
                  <a:lnTo>
                    <a:pt x="274320" y="68580"/>
                  </a:lnTo>
                  <a:close/>
                </a:path>
                <a:path w="274320" h="274320">
                  <a:moveTo>
                    <a:pt x="274320" y="68580"/>
                  </a:moveTo>
                  <a:lnTo>
                    <a:pt x="68580" y="68580"/>
                  </a:lnTo>
                  <a:lnTo>
                    <a:pt x="0" y="0"/>
                  </a:lnTo>
                </a:path>
                <a:path w="274320" h="274320">
                  <a:moveTo>
                    <a:pt x="68580" y="68580"/>
                  </a:moveTo>
                  <a:lnTo>
                    <a:pt x="68580" y="274294"/>
                  </a:lnTo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11152880" y="7797390"/>
            <a:ext cx="860665" cy="35679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55992">
              <a:spcBef>
                <a:spcPts val="142"/>
              </a:spcBef>
              <a:tabLst>
                <a:tab pos="626749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P0	P1</a:t>
            </a:r>
            <a:endParaRPr sz="1100">
              <a:latin typeface="Arial"/>
              <a:cs typeface="Arial"/>
            </a:endParaRPr>
          </a:p>
          <a:p>
            <a:pPr>
              <a:tabLst>
                <a:tab pos="570757" algn="l"/>
              </a:tabLst>
            </a:pPr>
            <a:r>
              <a:rPr sz="1100" spc="-7" dirty="0">
                <a:latin typeface="Arial"/>
                <a:cs typeface="Arial"/>
              </a:rPr>
              <a:t>70</a:t>
            </a:r>
            <a:r>
              <a:rPr sz="1100" dirty="0">
                <a:latin typeface="Arial"/>
                <a:cs typeface="Arial"/>
              </a:rPr>
              <a:t>%	</a:t>
            </a:r>
            <a:r>
              <a:rPr sz="1100" spc="-7" dirty="0">
                <a:latin typeface="Arial"/>
                <a:cs typeface="Arial"/>
              </a:rPr>
              <a:t>30%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8643314" y="5106552"/>
            <a:ext cx="3178951" cy="2641600"/>
            <a:chOff x="6077330" y="3590544"/>
            <a:chExt cx="2235200" cy="1857375"/>
          </a:xfrm>
        </p:grpSpPr>
        <p:sp>
          <p:nvSpPr>
            <p:cNvPr id="120" name="object 120"/>
            <p:cNvSpPr/>
            <p:nvPr/>
          </p:nvSpPr>
          <p:spPr>
            <a:xfrm>
              <a:off x="6077331" y="3793489"/>
              <a:ext cx="2235200" cy="1654175"/>
            </a:xfrm>
            <a:custGeom>
              <a:avLst/>
              <a:gdLst/>
              <a:ahLst/>
              <a:cxnLst/>
              <a:rect l="l" t="t" r="r" b="b"/>
              <a:pathLst>
                <a:path w="2235200" h="1654175">
                  <a:moveTo>
                    <a:pt x="44450" y="899287"/>
                  </a:moveTo>
                  <a:lnTo>
                    <a:pt x="31750" y="899287"/>
                  </a:lnTo>
                  <a:lnTo>
                    <a:pt x="31750" y="937387"/>
                  </a:lnTo>
                  <a:lnTo>
                    <a:pt x="44450" y="937387"/>
                  </a:lnTo>
                  <a:lnTo>
                    <a:pt x="44450" y="899287"/>
                  </a:lnTo>
                  <a:close/>
                </a:path>
                <a:path w="2235200" h="1654175">
                  <a:moveTo>
                    <a:pt x="46863" y="850900"/>
                  </a:moveTo>
                  <a:lnTo>
                    <a:pt x="34671" y="850900"/>
                  </a:lnTo>
                  <a:lnTo>
                    <a:pt x="31750" y="853694"/>
                  </a:lnTo>
                  <a:lnTo>
                    <a:pt x="31750" y="886587"/>
                  </a:lnTo>
                  <a:lnTo>
                    <a:pt x="44450" y="886587"/>
                  </a:lnTo>
                  <a:lnTo>
                    <a:pt x="44450" y="863600"/>
                  </a:lnTo>
                  <a:lnTo>
                    <a:pt x="46863" y="863600"/>
                  </a:lnTo>
                  <a:lnTo>
                    <a:pt x="46863" y="857250"/>
                  </a:lnTo>
                  <a:lnTo>
                    <a:pt x="46863" y="850900"/>
                  </a:lnTo>
                  <a:close/>
                </a:path>
                <a:path w="2235200" h="1654175">
                  <a:moveTo>
                    <a:pt x="76200" y="974725"/>
                  </a:moveTo>
                  <a:lnTo>
                    <a:pt x="44450" y="974725"/>
                  </a:lnTo>
                  <a:lnTo>
                    <a:pt x="44450" y="950087"/>
                  </a:lnTo>
                  <a:lnTo>
                    <a:pt x="31750" y="950087"/>
                  </a:lnTo>
                  <a:lnTo>
                    <a:pt x="31750" y="974725"/>
                  </a:lnTo>
                  <a:lnTo>
                    <a:pt x="0" y="974725"/>
                  </a:lnTo>
                  <a:lnTo>
                    <a:pt x="38100" y="1050925"/>
                  </a:lnTo>
                  <a:lnTo>
                    <a:pt x="69850" y="987425"/>
                  </a:lnTo>
                  <a:lnTo>
                    <a:pt x="76200" y="974725"/>
                  </a:lnTo>
                  <a:close/>
                </a:path>
                <a:path w="2235200" h="1654175">
                  <a:moveTo>
                    <a:pt x="97663" y="850900"/>
                  </a:moveTo>
                  <a:lnTo>
                    <a:pt x="59563" y="850900"/>
                  </a:lnTo>
                  <a:lnTo>
                    <a:pt x="59563" y="863600"/>
                  </a:lnTo>
                  <a:lnTo>
                    <a:pt x="97663" y="863600"/>
                  </a:lnTo>
                  <a:lnTo>
                    <a:pt x="97663" y="850900"/>
                  </a:lnTo>
                  <a:close/>
                </a:path>
                <a:path w="2235200" h="1654175">
                  <a:moveTo>
                    <a:pt x="148463" y="850900"/>
                  </a:moveTo>
                  <a:lnTo>
                    <a:pt x="110363" y="850900"/>
                  </a:lnTo>
                  <a:lnTo>
                    <a:pt x="110363" y="863600"/>
                  </a:lnTo>
                  <a:lnTo>
                    <a:pt x="148463" y="863600"/>
                  </a:lnTo>
                  <a:lnTo>
                    <a:pt x="148463" y="850900"/>
                  </a:lnTo>
                  <a:close/>
                </a:path>
                <a:path w="2235200" h="1654175">
                  <a:moveTo>
                    <a:pt x="197358" y="233934"/>
                  </a:moveTo>
                  <a:lnTo>
                    <a:pt x="184658" y="233934"/>
                  </a:lnTo>
                  <a:lnTo>
                    <a:pt x="184658" y="272034"/>
                  </a:lnTo>
                  <a:lnTo>
                    <a:pt x="197358" y="272034"/>
                  </a:lnTo>
                  <a:lnTo>
                    <a:pt x="197358" y="233934"/>
                  </a:lnTo>
                  <a:close/>
                </a:path>
                <a:path w="2235200" h="1654175">
                  <a:moveTo>
                    <a:pt x="199263" y="850900"/>
                  </a:moveTo>
                  <a:lnTo>
                    <a:pt x="161163" y="850900"/>
                  </a:lnTo>
                  <a:lnTo>
                    <a:pt x="161163" y="863600"/>
                  </a:lnTo>
                  <a:lnTo>
                    <a:pt x="199263" y="863600"/>
                  </a:lnTo>
                  <a:lnTo>
                    <a:pt x="199263" y="850900"/>
                  </a:lnTo>
                  <a:close/>
                </a:path>
                <a:path w="2235200" h="1654175">
                  <a:moveTo>
                    <a:pt x="202438" y="188214"/>
                  </a:moveTo>
                  <a:lnTo>
                    <a:pt x="187452" y="188214"/>
                  </a:lnTo>
                  <a:lnTo>
                    <a:pt x="184658" y="191135"/>
                  </a:lnTo>
                  <a:lnTo>
                    <a:pt x="184658" y="221234"/>
                  </a:lnTo>
                  <a:lnTo>
                    <a:pt x="197358" y="221234"/>
                  </a:lnTo>
                  <a:lnTo>
                    <a:pt x="197358" y="200914"/>
                  </a:lnTo>
                  <a:lnTo>
                    <a:pt x="202438" y="200914"/>
                  </a:lnTo>
                  <a:lnTo>
                    <a:pt x="202438" y="194564"/>
                  </a:lnTo>
                  <a:lnTo>
                    <a:pt x="202438" y="188214"/>
                  </a:lnTo>
                  <a:close/>
                </a:path>
                <a:path w="2235200" h="1654175">
                  <a:moveTo>
                    <a:pt x="229108" y="313055"/>
                  </a:moveTo>
                  <a:lnTo>
                    <a:pt x="197358" y="313055"/>
                  </a:lnTo>
                  <a:lnTo>
                    <a:pt x="197358" y="284734"/>
                  </a:lnTo>
                  <a:lnTo>
                    <a:pt x="184658" y="284734"/>
                  </a:lnTo>
                  <a:lnTo>
                    <a:pt x="184658" y="313055"/>
                  </a:lnTo>
                  <a:lnTo>
                    <a:pt x="152908" y="313055"/>
                  </a:lnTo>
                  <a:lnTo>
                    <a:pt x="191008" y="389255"/>
                  </a:lnTo>
                  <a:lnTo>
                    <a:pt x="224218" y="322834"/>
                  </a:lnTo>
                  <a:lnTo>
                    <a:pt x="229108" y="313055"/>
                  </a:lnTo>
                  <a:close/>
                </a:path>
                <a:path w="2235200" h="1654175">
                  <a:moveTo>
                    <a:pt x="250063" y="850900"/>
                  </a:moveTo>
                  <a:lnTo>
                    <a:pt x="211963" y="850900"/>
                  </a:lnTo>
                  <a:lnTo>
                    <a:pt x="211963" y="863600"/>
                  </a:lnTo>
                  <a:lnTo>
                    <a:pt x="250063" y="863600"/>
                  </a:lnTo>
                  <a:lnTo>
                    <a:pt x="250063" y="850900"/>
                  </a:lnTo>
                  <a:close/>
                </a:path>
                <a:path w="2235200" h="1654175">
                  <a:moveTo>
                    <a:pt x="253238" y="188214"/>
                  </a:moveTo>
                  <a:lnTo>
                    <a:pt x="215138" y="188214"/>
                  </a:lnTo>
                  <a:lnTo>
                    <a:pt x="215138" y="200914"/>
                  </a:lnTo>
                  <a:lnTo>
                    <a:pt x="253238" y="200914"/>
                  </a:lnTo>
                  <a:lnTo>
                    <a:pt x="253238" y="188214"/>
                  </a:lnTo>
                  <a:close/>
                </a:path>
                <a:path w="2235200" h="1654175">
                  <a:moveTo>
                    <a:pt x="265938" y="815975"/>
                  </a:moveTo>
                  <a:lnTo>
                    <a:pt x="253238" y="815975"/>
                  </a:lnTo>
                  <a:lnTo>
                    <a:pt x="253238" y="854075"/>
                  </a:lnTo>
                  <a:lnTo>
                    <a:pt x="265938" y="854075"/>
                  </a:lnTo>
                  <a:lnTo>
                    <a:pt x="265938" y="815975"/>
                  </a:lnTo>
                  <a:close/>
                </a:path>
                <a:path w="2235200" h="1654175">
                  <a:moveTo>
                    <a:pt x="265938" y="765175"/>
                  </a:moveTo>
                  <a:lnTo>
                    <a:pt x="253238" y="765175"/>
                  </a:lnTo>
                  <a:lnTo>
                    <a:pt x="253238" y="803275"/>
                  </a:lnTo>
                  <a:lnTo>
                    <a:pt x="265938" y="803275"/>
                  </a:lnTo>
                  <a:lnTo>
                    <a:pt x="265938" y="765175"/>
                  </a:lnTo>
                  <a:close/>
                </a:path>
                <a:path w="2235200" h="1654175">
                  <a:moveTo>
                    <a:pt x="265938" y="714375"/>
                  </a:moveTo>
                  <a:lnTo>
                    <a:pt x="253238" y="714375"/>
                  </a:lnTo>
                  <a:lnTo>
                    <a:pt x="253238" y="752475"/>
                  </a:lnTo>
                  <a:lnTo>
                    <a:pt x="265938" y="752475"/>
                  </a:lnTo>
                  <a:lnTo>
                    <a:pt x="265938" y="714375"/>
                  </a:lnTo>
                  <a:close/>
                </a:path>
                <a:path w="2235200" h="1654175">
                  <a:moveTo>
                    <a:pt x="265938" y="663575"/>
                  </a:moveTo>
                  <a:lnTo>
                    <a:pt x="253238" y="663575"/>
                  </a:lnTo>
                  <a:lnTo>
                    <a:pt x="253238" y="701675"/>
                  </a:lnTo>
                  <a:lnTo>
                    <a:pt x="265938" y="701675"/>
                  </a:lnTo>
                  <a:lnTo>
                    <a:pt x="265938" y="663575"/>
                  </a:lnTo>
                  <a:close/>
                </a:path>
                <a:path w="2235200" h="1654175">
                  <a:moveTo>
                    <a:pt x="302895" y="855091"/>
                  </a:moveTo>
                  <a:lnTo>
                    <a:pt x="264795" y="855091"/>
                  </a:lnTo>
                  <a:lnTo>
                    <a:pt x="264795" y="867791"/>
                  </a:lnTo>
                  <a:lnTo>
                    <a:pt x="302895" y="867791"/>
                  </a:lnTo>
                  <a:lnTo>
                    <a:pt x="302895" y="855091"/>
                  </a:lnTo>
                  <a:close/>
                </a:path>
                <a:path w="2235200" h="1654175">
                  <a:moveTo>
                    <a:pt x="304038" y="188214"/>
                  </a:moveTo>
                  <a:lnTo>
                    <a:pt x="265938" y="188214"/>
                  </a:lnTo>
                  <a:lnTo>
                    <a:pt x="265938" y="200914"/>
                  </a:lnTo>
                  <a:lnTo>
                    <a:pt x="304038" y="200914"/>
                  </a:lnTo>
                  <a:lnTo>
                    <a:pt x="304038" y="188214"/>
                  </a:lnTo>
                  <a:close/>
                </a:path>
                <a:path w="2235200" h="1654175">
                  <a:moveTo>
                    <a:pt x="353695" y="855091"/>
                  </a:moveTo>
                  <a:lnTo>
                    <a:pt x="315595" y="855091"/>
                  </a:lnTo>
                  <a:lnTo>
                    <a:pt x="315595" y="867791"/>
                  </a:lnTo>
                  <a:lnTo>
                    <a:pt x="353695" y="867791"/>
                  </a:lnTo>
                  <a:lnTo>
                    <a:pt x="353695" y="855091"/>
                  </a:lnTo>
                  <a:close/>
                </a:path>
                <a:path w="2235200" h="1654175">
                  <a:moveTo>
                    <a:pt x="354838" y="188214"/>
                  </a:moveTo>
                  <a:lnTo>
                    <a:pt x="316738" y="188214"/>
                  </a:lnTo>
                  <a:lnTo>
                    <a:pt x="316738" y="200914"/>
                  </a:lnTo>
                  <a:lnTo>
                    <a:pt x="354838" y="200914"/>
                  </a:lnTo>
                  <a:lnTo>
                    <a:pt x="354838" y="188214"/>
                  </a:lnTo>
                  <a:close/>
                </a:path>
                <a:path w="2235200" h="1654175">
                  <a:moveTo>
                    <a:pt x="404495" y="855091"/>
                  </a:moveTo>
                  <a:lnTo>
                    <a:pt x="366395" y="855091"/>
                  </a:lnTo>
                  <a:lnTo>
                    <a:pt x="366395" y="867791"/>
                  </a:lnTo>
                  <a:lnTo>
                    <a:pt x="404495" y="867791"/>
                  </a:lnTo>
                  <a:lnTo>
                    <a:pt x="404495" y="855091"/>
                  </a:lnTo>
                  <a:close/>
                </a:path>
                <a:path w="2235200" h="1654175">
                  <a:moveTo>
                    <a:pt x="405638" y="188214"/>
                  </a:moveTo>
                  <a:lnTo>
                    <a:pt x="367538" y="188214"/>
                  </a:lnTo>
                  <a:lnTo>
                    <a:pt x="367538" y="200914"/>
                  </a:lnTo>
                  <a:lnTo>
                    <a:pt x="405638" y="200914"/>
                  </a:lnTo>
                  <a:lnTo>
                    <a:pt x="405638" y="188214"/>
                  </a:lnTo>
                  <a:close/>
                </a:path>
                <a:path w="2235200" h="1654175">
                  <a:moveTo>
                    <a:pt x="455295" y="855091"/>
                  </a:moveTo>
                  <a:lnTo>
                    <a:pt x="417195" y="855091"/>
                  </a:lnTo>
                  <a:lnTo>
                    <a:pt x="417195" y="867791"/>
                  </a:lnTo>
                  <a:lnTo>
                    <a:pt x="455295" y="867791"/>
                  </a:lnTo>
                  <a:lnTo>
                    <a:pt x="455295" y="855091"/>
                  </a:lnTo>
                  <a:close/>
                </a:path>
                <a:path w="2235200" h="1654175">
                  <a:moveTo>
                    <a:pt x="456438" y="188214"/>
                  </a:moveTo>
                  <a:lnTo>
                    <a:pt x="418338" y="188214"/>
                  </a:lnTo>
                  <a:lnTo>
                    <a:pt x="418338" y="200914"/>
                  </a:lnTo>
                  <a:lnTo>
                    <a:pt x="456438" y="200914"/>
                  </a:lnTo>
                  <a:lnTo>
                    <a:pt x="456438" y="188214"/>
                  </a:lnTo>
                  <a:close/>
                </a:path>
                <a:path w="2235200" h="1654175">
                  <a:moveTo>
                    <a:pt x="490093" y="896620"/>
                  </a:moveTo>
                  <a:lnTo>
                    <a:pt x="477393" y="896620"/>
                  </a:lnTo>
                  <a:lnTo>
                    <a:pt x="477393" y="934720"/>
                  </a:lnTo>
                  <a:lnTo>
                    <a:pt x="490093" y="934720"/>
                  </a:lnTo>
                  <a:lnTo>
                    <a:pt x="490093" y="896620"/>
                  </a:lnTo>
                  <a:close/>
                </a:path>
                <a:path w="2235200" h="1654175">
                  <a:moveTo>
                    <a:pt x="490093" y="857885"/>
                  </a:moveTo>
                  <a:lnTo>
                    <a:pt x="487172" y="855091"/>
                  </a:lnTo>
                  <a:lnTo>
                    <a:pt x="467995" y="855091"/>
                  </a:lnTo>
                  <a:lnTo>
                    <a:pt x="467995" y="867791"/>
                  </a:lnTo>
                  <a:lnTo>
                    <a:pt x="477393" y="867791"/>
                  </a:lnTo>
                  <a:lnTo>
                    <a:pt x="477393" y="883920"/>
                  </a:lnTo>
                  <a:lnTo>
                    <a:pt x="490093" y="883920"/>
                  </a:lnTo>
                  <a:lnTo>
                    <a:pt x="490093" y="867791"/>
                  </a:lnTo>
                  <a:lnTo>
                    <a:pt x="490093" y="861441"/>
                  </a:lnTo>
                  <a:lnTo>
                    <a:pt x="490093" y="857885"/>
                  </a:lnTo>
                  <a:close/>
                </a:path>
                <a:path w="2235200" h="1654175">
                  <a:moveTo>
                    <a:pt x="507238" y="188214"/>
                  </a:moveTo>
                  <a:lnTo>
                    <a:pt x="469138" y="188214"/>
                  </a:lnTo>
                  <a:lnTo>
                    <a:pt x="469138" y="200914"/>
                  </a:lnTo>
                  <a:lnTo>
                    <a:pt x="507238" y="200914"/>
                  </a:lnTo>
                  <a:lnTo>
                    <a:pt x="507238" y="188214"/>
                  </a:lnTo>
                  <a:close/>
                </a:path>
                <a:path w="2235200" h="1654175">
                  <a:moveTo>
                    <a:pt x="521843" y="983107"/>
                  </a:moveTo>
                  <a:lnTo>
                    <a:pt x="490093" y="983107"/>
                  </a:lnTo>
                  <a:lnTo>
                    <a:pt x="490093" y="947420"/>
                  </a:lnTo>
                  <a:lnTo>
                    <a:pt x="477393" y="947420"/>
                  </a:lnTo>
                  <a:lnTo>
                    <a:pt x="477393" y="983107"/>
                  </a:lnTo>
                  <a:lnTo>
                    <a:pt x="445643" y="983107"/>
                  </a:lnTo>
                  <a:lnTo>
                    <a:pt x="483743" y="1059307"/>
                  </a:lnTo>
                  <a:lnTo>
                    <a:pt x="520636" y="985520"/>
                  </a:lnTo>
                  <a:lnTo>
                    <a:pt x="521843" y="983107"/>
                  </a:lnTo>
                  <a:close/>
                </a:path>
                <a:path w="2235200" h="1654175">
                  <a:moveTo>
                    <a:pt x="558038" y="188214"/>
                  </a:moveTo>
                  <a:lnTo>
                    <a:pt x="519938" y="188214"/>
                  </a:lnTo>
                  <a:lnTo>
                    <a:pt x="519938" y="200914"/>
                  </a:lnTo>
                  <a:lnTo>
                    <a:pt x="558038" y="200914"/>
                  </a:lnTo>
                  <a:lnTo>
                    <a:pt x="558038" y="188214"/>
                  </a:lnTo>
                  <a:close/>
                </a:path>
                <a:path w="2235200" h="1654175">
                  <a:moveTo>
                    <a:pt x="608838" y="188214"/>
                  </a:moveTo>
                  <a:lnTo>
                    <a:pt x="570738" y="188214"/>
                  </a:lnTo>
                  <a:lnTo>
                    <a:pt x="570738" y="200914"/>
                  </a:lnTo>
                  <a:lnTo>
                    <a:pt x="608838" y="200914"/>
                  </a:lnTo>
                  <a:lnTo>
                    <a:pt x="608838" y="188214"/>
                  </a:lnTo>
                  <a:close/>
                </a:path>
                <a:path w="2235200" h="1654175">
                  <a:moveTo>
                    <a:pt x="659638" y="188214"/>
                  </a:moveTo>
                  <a:lnTo>
                    <a:pt x="621538" y="188214"/>
                  </a:lnTo>
                  <a:lnTo>
                    <a:pt x="621538" y="200914"/>
                  </a:lnTo>
                  <a:lnTo>
                    <a:pt x="659638" y="200914"/>
                  </a:lnTo>
                  <a:lnTo>
                    <a:pt x="659638" y="188214"/>
                  </a:lnTo>
                  <a:close/>
                </a:path>
                <a:path w="2235200" h="1654175">
                  <a:moveTo>
                    <a:pt x="710438" y="188214"/>
                  </a:moveTo>
                  <a:lnTo>
                    <a:pt x="672338" y="188214"/>
                  </a:lnTo>
                  <a:lnTo>
                    <a:pt x="672338" y="200914"/>
                  </a:lnTo>
                  <a:lnTo>
                    <a:pt x="710438" y="200914"/>
                  </a:lnTo>
                  <a:lnTo>
                    <a:pt x="710438" y="188214"/>
                  </a:lnTo>
                  <a:close/>
                </a:path>
                <a:path w="2235200" h="1654175">
                  <a:moveTo>
                    <a:pt x="761238" y="188214"/>
                  </a:moveTo>
                  <a:lnTo>
                    <a:pt x="723138" y="188214"/>
                  </a:lnTo>
                  <a:lnTo>
                    <a:pt x="723138" y="200914"/>
                  </a:lnTo>
                  <a:lnTo>
                    <a:pt x="761238" y="200914"/>
                  </a:lnTo>
                  <a:lnTo>
                    <a:pt x="761238" y="188214"/>
                  </a:lnTo>
                  <a:close/>
                </a:path>
                <a:path w="2235200" h="1654175">
                  <a:moveTo>
                    <a:pt x="812038" y="188214"/>
                  </a:moveTo>
                  <a:lnTo>
                    <a:pt x="773938" y="188214"/>
                  </a:lnTo>
                  <a:lnTo>
                    <a:pt x="773938" y="200914"/>
                  </a:lnTo>
                  <a:lnTo>
                    <a:pt x="812038" y="200914"/>
                  </a:lnTo>
                  <a:lnTo>
                    <a:pt x="812038" y="188214"/>
                  </a:lnTo>
                  <a:close/>
                </a:path>
                <a:path w="2235200" h="1654175">
                  <a:moveTo>
                    <a:pt x="827024" y="152400"/>
                  </a:moveTo>
                  <a:lnTo>
                    <a:pt x="814324" y="152400"/>
                  </a:lnTo>
                  <a:lnTo>
                    <a:pt x="814324" y="190500"/>
                  </a:lnTo>
                  <a:lnTo>
                    <a:pt x="827024" y="190500"/>
                  </a:lnTo>
                  <a:lnTo>
                    <a:pt x="827024" y="152400"/>
                  </a:lnTo>
                  <a:close/>
                </a:path>
                <a:path w="2235200" h="1654175">
                  <a:moveTo>
                    <a:pt x="827024" y="101600"/>
                  </a:moveTo>
                  <a:lnTo>
                    <a:pt x="814324" y="101600"/>
                  </a:lnTo>
                  <a:lnTo>
                    <a:pt x="814324" y="139700"/>
                  </a:lnTo>
                  <a:lnTo>
                    <a:pt x="827024" y="139700"/>
                  </a:lnTo>
                  <a:lnTo>
                    <a:pt x="827024" y="101600"/>
                  </a:lnTo>
                  <a:close/>
                </a:path>
                <a:path w="2235200" h="1654175">
                  <a:moveTo>
                    <a:pt x="827024" y="50800"/>
                  </a:moveTo>
                  <a:lnTo>
                    <a:pt x="814324" y="50800"/>
                  </a:lnTo>
                  <a:lnTo>
                    <a:pt x="814324" y="88900"/>
                  </a:lnTo>
                  <a:lnTo>
                    <a:pt x="827024" y="88900"/>
                  </a:lnTo>
                  <a:lnTo>
                    <a:pt x="827024" y="50800"/>
                  </a:lnTo>
                  <a:close/>
                </a:path>
                <a:path w="2235200" h="1654175">
                  <a:moveTo>
                    <a:pt x="827024" y="0"/>
                  </a:moveTo>
                  <a:lnTo>
                    <a:pt x="814324" y="0"/>
                  </a:lnTo>
                  <a:lnTo>
                    <a:pt x="814324" y="38100"/>
                  </a:lnTo>
                  <a:lnTo>
                    <a:pt x="827024" y="38100"/>
                  </a:lnTo>
                  <a:lnTo>
                    <a:pt x="827024" y="0"/>
                  </a:lnTo>
                  <a:close/>
                </a:path>
                <a:path w="2235200" h="1654175">
                  <a:moveTo>
                    <a:pt x="830834" y="250317"/>
                  </a:moveTo>
                  <a:lnTo>
                    <a:pt x="818134" y="250317"/>
                  </a:lnTo>
                  <a:lnTo>
                    <a:pt x="818134" y="288417"/>
                  </a:lnTo>
                  <a:lnTo>
                    <a:pt x="830834" y="288417"/>
                  </a:lnTo>
                  <a:lnTo>
                    <a:pt x="830834" y="250317"/>
                  </a:lnTo>
                  <a:close/>
                </a:path>
                <a:path w="2235200" h="1654175">
                  <a:moveTo>
                    <a:pt x="862584" y="313055"/>
                  </a:moveTo>
                  <a:lnTo>
                    <a:pt x="830834" y="313055"/>
                  </a:lnTo>
                  <a:lnTo>
                    <a:pt x="830834" y="301117"/>
                  </a:lnTo>
                  <a:lnTo>
                    <a:pt x="818134" y="301117"/>
                  </a:lnTo>
                  <a:lnTo>
                    <a:pt x="818134" y="313055"/>
                  </a:lnTo>
                  <a:lnTo>
                    <a:pt x="786384" y="313055"/>
                  </a:lnTo>
                  <a:lnTo>
                    <a:pt x="824484" y="389255"/>
                  </a:lnTo>
                  <a:lnTo>
                    <a:pt x="856234" y="325755"/>
                  </a:lnTo>
                  <a:lnTo>
                    <a:pt x="862584" y="313055"/>
                  </a:lnTo>
                  <a:close/>
                </a:path>
                <a:path w="2235200" h="1654175">
                  <a:moveTo>
                    <a:pt x="867410" y="188214"/>
                  </a:moveTo>
                  <a:lnTo>
                    <a:pt x="829310" y="188214"/>
                  </a:lnTo>
                  <a:lnTo>
                    <a:pt x="829310" y="199517"/>
                  </a:lnTo>
                  <a:lnTo>
                    <a:pt x="818134" y="199517"/>
                  </a:lnTo>
                  <a:lnTo>
                    <a:pt x="818134" y="237617"/>
                  </a:lnTo>
                  <a:lnTo>
                    <a:pt x="830834" y="237617"/>
                  </a:lnTo>
                  <a:lnTo>
                    <a:pt x="830834" y="200914"/>
                  </a:lnTo>
                  <a:lnTo>
                    <a:pt x="867410" y="200914"/>
                  </a:lnTo>
                  <a:lnTo>
                    <a:pt x="867410" y="188214"/>
                  </a:lnTo>
                  <a:close/>
                </a:path>
                <a:path w="2235200" h="1654175">
                  <a:moveTo>
                    <a:pt x="918210" y="188214"/>
                  </a:moveTo>
                  <a:lnTo>
                    <a:pt x="880110" y="188214"/>
                  </a:lnTo>
                  <a:lnTo>
                    <a:pt x="880110" y="200914"/>
                  </a:lnTo>
                  <a:lnTo>
                    <a:pt x="918210" y="200914"/>
                  </a:lnTo>
                  <a:lnTo>
                    <a:pt x="918210" y="188214"/>
                  </a:lnTo>
                  <a:close/>
                </a:path>
                <a:path w="2235200" h="1654175">
                  <a:moveTo>
                    <a:pt x="969010" y="188214"/>
                  </a:moveTo>
                  <a:lnTo>
                    <a:pt x="930910" y="188214"/>
                  </a:lnTo>
                  <a:lnTo>
                    <a:pt x="930910" y="200914"/>
                  </a:lnTo>
                  <a:lnTo>
                    <a:pt x="969010" y="200914"/>
                  </a:lnTo>
                  <a:lnTo>
                    <a:pt x="969010" y="188214"/>
                  </a:lnTo>
                  <a:close/>
                </a:path>
                <a:path w="2235200" h="1654175">
                  <a:moveTo>
                    <a:pt x="1019810" y="188214"/>
                  </a:moveTo>
                  <a:lnTo>
                    <a:pt x="981710" y="188214"/>
                  </a:lnTo>
                  <a:lnTo>
                    <a:pt x="981710" y="200914"/>
                  </a:lnTo>
                  <a:lnTo>
                    <a:pt x="1019810" y="200914"/>
                  </a:lnTo>
                  <a:lnTo>
                    <a:pt x="1019810" y="188214"/>
                  </a:lnTo>
                  <a:close/>
                </a:path>
                <a:path w="2235200" h="1654175">
                  <a:moveTo>
                    <a:pt x="1070610" y="188214"/>
                  </a:moveTo>
                  <a:lnTo>
                    <a:pt x="1032510" y="188214"/>
                  </a:lnTo>
                  <a:lnTo>
                    <a:pt x="1032510" y="200914"/>
                  </a:lnTo>
                  <a:lnTo>
                    <a:pt x="1070610" y="200914"/>
                  </a:lnTo>
                  <a:lnTo>
                    <a:pt x="1070610" y="188214"/>
                  </a:lnTo>
                  <a:close/>
                </a:path>
                <a:path w="2235200" h="1654175">
                  <a:moveTo>
                    <a:pt x="1119378" y="907288"/>
                  </a:moveTo>
                  <a:lnTo>
                    <a:pt x="1106678" y="907288"/>
                  </a:lnTo>
                  <a:lnTo>
                    <a:pt x="1106678" y="945388"/>
                  </a:lnTo>
                  <a:lnTo>
                    <a:pt x="1119378" y="945388"/>
                  </a:lnTo>
                  <a:lnTo>
                    <a:pt x="1119378" y="907288"/>
                  </a:lnTo>
                  <a:close/>
                </a:path>
                <a:path w="2235200" h="1654175">
                  <a:moveTo>
                    <a:pt x="1119378" y="856488"/>
                  </a:moveTo>
                  <a:lnTo>
                    <a:pt x="1106678" y="856488"/>
                  </a:lnTo>
                  <a:lnTo>
                    <a:pt x="1106678" y="894588"/>
                  </a:lnTo>
                  <a:lnTo>
                    <a:pt x="1119378" y="894588"/>
                  </a:lnTo>
                  <a:lnTo>
                    <a:pt x="1119378" y="856488"/>
                  </a:lnTo>
                  <a:close/>
                </a:path>
                <a:path w="2235200" h="1654175">
                  <a:moveTo>
                    <a:pt x="1121410" y="188214"/>
                  </a:moveTo>
                  <a:lnTo>
                    <a:pt x="1083310" y="188214"/>
                  </a:lnTo>
                  <a:lnTo>
                    <a:pt x="1083310" y="200914"/>
                  </a:lnTo>
                  <a:lnTo>
                    <a:pt x="1121410" y="200914"/>
                  </a:lnTo>
                  <a:lnTo>
                    <a:pt x="1121410" y="188214"/>
                  </a:lnTo>
                  <a:close/>
                </a:path>
                <a:path w="2235200" h="1654175">
                  <a:moveTo>
                    <a:pt x="1151128" y="962406"/>
                  </a:moveTo>
                  <a:lnTo>
                    <a:pt x="1119378" y="962406"/>
                  </a:lnTo>
                  <a:lnTo>
                    <a:pt x="1119378" y="958088"/>
                  </a:lnTo>
                  <a:lnTo>
                    <a:pt x="1106678" y="958088"/>
                  </a:lnTo>
                  <a:lnTo>
                    <a:pt x="1106678" y="962406"/>
                  </a:lnTo>
                  <a:lnTo>
                    <a:pt x="1074928" y="962406"/>
                  </a:lnTo>
                  <a:lnTo>
                    <a:pt x="1113028" y="1038606"/>
                  </a:lnTo>
                  <a:lnTo>
                    <a:pt x="1144778" y="975106"/>
                  </a:lnTo>
                  <a:lnTo>
                    <a:pt x="1151128" y="962406"/>
                  </a:lnTo>
                  <a:close/>
                </a:path>
                <a:path w="2235200" h="1654175">
                  <a:moveTo>
                    <a:pt x="1158367" y="844677"/>
                  </a:moveTo>
                  <a:lnTo>
                    <a:pt x="1120267" y="844677"/>
                  </a:lnTo>
                  <a:lnTo>
                    <a:pt x="1120267" y="857377"/>
                  </a:lnTo>
                  <a:lnTo>
                    <a:pt x="1158367" y="857377"/>
                  </a:lnTo>
                  <a:lnTo>
                    <a:pt x="1158367" y="844677"/>
                  </a:lnTo>
                  <a:close/>
                </a:path>
                <a:path w="2235200" h="1654175">
                  <a:moveTo>
                    <a:pt x="1172210" y="188214"/>
                  </a:moveTo>
                  <a:lnTo>
                    <a:pt x="1134110" y="188214"/>
                  </a:lnTo>
                  <a:lnTo>
                    <a:pt x="1134110" y="200914"/>
                  </a:lnTo>
                  <a:lnTo>
                    <a:pt x="1172210" y="200914"/>
                  </a:lnTo>
                  <a:lnTo>
                    <a:pt x="1172210" y="188214"/>
                  </a:lnTo>
                  <a:close/>
                </a:path>
                <a:path w="2235200" h="1654175">
                  <a:moveTo>
                    <a:pt x="1209167" y="844677"/>
                  </a:moveTo>
                  <a:lnTo>
                    <a:pt x="1171067" y="844677"/>
                  </a:lnTo>
                  <a:lnTo>
                    <a:pt x="1171067" y="857377"/>
                  </a:lnTo>
                  <a:lnTo>
                    <a:pt x="1209167" y="857377"/>
                  </a:lnTo>
                  <a:lnTo>
                    <a:pt x="1209167" y="844677"/>
                  </a:lnTo>
                  <a:close/>
                </a:path>
                <a:path w="2235200" h="1654175">
                  <a:moveTo>
                    <a:pt x="1223010" y="188214"/>
                  </a:moveTo>
                  <a:lnTo>
                    <a:pt x="1184910" y="188214"/>
                  </a:lnTo>
                  <a:lnTo>
                    <a:pt x="1184910" y="200914"/>
                  </a:lnTo>
                  <a:lnTo>
                    <a:pt x="1223010" y="200914"/>
                  </a:lnTo>
                  <a:lnTo>
                    <a:pt x="1223010" y="188214"/>
                  </a:lnTo>
                  <a:close/>
                </a:path>
                <a:path w="2235200" h="1654175">
                  <a:moveTo>
                    <a:pt x="1259967" y="844677"/>
                  </a:moveTo>
                  <a:lnTo>
                    <a:pt x="1221867" y="844677"/>
                  </a:lnTo>
                  <a:lnTo>
                    <a:pt x="1221867" y="857377"/>
                  </a:lnTo>
                  <a:lnTo>
                    <a:pt x="1259967" y="857377"/>
                  </a:lnTo>
                  <a:lnTo>
                    <a:pt x="1259967" y="844677"/>
                  </a:lnTo>
                  <a:close/>
                </a:path>
                <a:path w="2235200" h="1654175">
                  <a:moveTo>
                    <a:pt x="1273810" y="188214"/>
                  </a:moveTo>
                  <a:lnTo>
                    <a:pt x="1235710" y="188214"/>
                  </a:lnTo>
                  <a:lnTo>
                    <a:pt x="1235710" y="200914"/>
                  </a:lnTo>
                  <a:lnTo>
                    <a:pt x="1273810" y="200914"/>
                  </a:lnTo>
                  <a:lnTo>
                    <a:pt x="1273810" y="188214"/>
                  </a:lnTo>
                  <a:close/>
                </a:path>
                <a:path w="2235200" h="1654175">
                  <a:moveTo>
                    <a:pt x="1310767" y="844677"/>
                  </a:moveTo>
                  <a:lnTo>
                    <a:pt x="1272667" y="844677"/>
                  </a:lnTo>
                  <a:lnTo>
                    <a:pt x="1272667" y="857377"/>
                  </a:lnTo>
                  <a:lnTo>
                    <a:pt x="1310767" y="857377"/>
                  </a:lnTo>
                  <a:lnTo>
                    <a:pt x="1310767" y="844677"/>
                  </a:lnTo>
                  <a:close/>
                </a:path>
                <a:path w="2235200" h="1654175">
                  <a:moveTo>
                    <a:pt x="1324610" y="188214"/>
                  </a:moveTo>
                  <a:lnTo>
                    <a:pt x="1286510" y="188214"/>
                  </a:lnTo>
                  <a:lnTo>
                    <a:pt x="1286510" y="200914"/>
                  </a:lnTo>
                  <a:lnTo>
                    <a:pt x="1324610" y="200914"/>
                  </a:lnTo>
                  <a:lnTo>
                    <a:pt x="1324610" y="188214"/>
                  </a:lnTo>
                  <a:close/>
                </a:path>
                <a:path w="2235200" h="1654175">
                  <a:moveTo>
                    <a:pt x="1361567" y="844677"/>
                  </a:moveTo>
                  <a:lnTo>
                    <a:pt x="1323467" y="844677"/>
                  </a:lnTo>
                  <a:lnTo>
                    <a:pt x="1323467" y="857377"/>
                  </a:lnTo>
                  <a:lnTo>
                    <a:pt x="1361567" y="857377"/>
                  </a:lnTo>
                  <a:lnTo>
                    <a:pt x="1361567" y="844677"/>
                  </a:lnTo>
                  <a:close/>
                </a:path>
                <a:path w="2235200" h="1654175">
                  <a:moveTo>
                    <a:pt x="1375410" y="188214"/>
                  </a:moveTo>
                  <a:lnTo>
                    <a:pt x="1337310" y="188214"/>
                  </a:lnTo>
                  <a:lnTo>
                    <a:pt x="1337310" y="200914"/>
                  </a:lnTo>
                  <a:lnTo>
                    <a:pt x="1375410" y="200914"/>
                  </a:lnTo>
                  <a:lnTo>
                    <a:pt x="1375410" y="188214"/>
                  </a:lnTo>
                  <a:close/>
                </a:path>
                <a:path w="2235200" h="1654175">
                  <a:moveTo>
                    <a:pt x="1412367" y="844677"/>
                  </a:moveTo>
                  <a:lnTo>
                    <a:pt x="1374267" y="844677"/>
                  </a:lnTo>
                  <a:lnTo>
                    <a:pt x="1374267" y="857377"/>
                  </a:lnTo>
                  <a:lnTo>
                    <a:pt x="1412367" y="857377"/>
                  </a:lnTo>
                  <a:lnTo>
                    <a:pt x="1412367" y="844677"/>
                  </a:lnTo>
                  <a:close/>
                </a:path>
                <a:path w="2235200" h="1654175">
                  <a:moveTo>
                    <a:pt x="1426210" y="188214"/>
                  </a:moveTo>
                  <a:lnTo>
                    <a:pt x="1388110" y="188214"/>
                  </a:lnTo>
                  <a:lnTo>
                    <a:pt x="1388110" y="200914"/>
                  </a:lnTo>
                  <a:lnTo>
                    <a:pt x="1426210" y="200914"/>
                  </a:lnTo>
                  <a:lnTo>
                    <a:pt x="1426210" y="188214"/>
                  </a:lnTo>
                  <a:close/>
                </a:path>
                <a:path w="2235200" h="1654175">
                  <a:moveTo>
                    <a:pt x="1463167" y="844677"/>
                  </a:moveTo>
                  <a:lnTo>
                    <a:pt x="1425067" y="844677"/>
                  </a:lnTo>
                  <a:lnTo>
                    <a:pt x="1425067" y="857377"/>
                  </a:lnTo>
                  <a:lnTo>
                    <a:pt x="1463167" y="857377"/>
                  </a:lnTo>
                  <a:lnTo>
                    <a:pt x="1463167" y="844677"/>
                  </a:lnTo>
                  <a:close/>
                </a:path>
                <a:path w="2235200" h="1654175">
                  <a:moveTo>
                    <a:pt x="1467358" y="274066"/>
                  </a:moveTo>
                  <a:lnTo>
                    <a:pt x="1454658" y="274066"/>
                  </a:lnTo>
                  <a:lnTo>
                    <a:pt x="1454658" y="312166"/>
                  </a:lnTo>
                  <a:lnTo>
                    <a:pt x="1467358" y="312166"/>
                  </a:lnTo>
                  <a:lnTo>
                    <a:pt x="1467358" y="274066"/>
                  </a:lnTo>
                  <a:close/>
                </a:path>
                <a:path w="2235200" h="1654175">
                  <a:moveTo>
                    <a:pt x="1467358" y="223266"/>
                  </a:moveTo>
                  <a:lnTo>
                    <a:pt x="1454658" y="223266"/>
                  </a:lnTo>
                  <a:lnTo>
                    <a:pt x="1454658" y="261366"/>
                  </a:lnTo>
                  <a:lnTo>
                    <a:pt x="1467358" y="261366"/>
                  </a:lnTo>
                  <a:lnTo>
                    <a:pt x="1467358" y="223266"/>
                  </a:lnTo>
                  <a:close/>
                </a:path>
                <a:path w="2235200" h="1654175">
                  <a:moveTo>
                    <a:pt x="1467358" y="191135"/>
                  </a:moveTo>
                  <a:lnTo>
                    <a:pt x="1464564" y="188214"/>
                  </a:lnTo>
                  <a:lnTo>
                    <a:pt x="1438910" y="188214"/>
                  </a:lnTo>
                  <a:lnTo>
                    <a:pt x="1438910" y="200914"/>
                  </a:lnTo>
                  <a:lnTo>
                    <a:pt x="1454658" y="200914"/>
                  </a:lnTo>
                  <a:lnTo>
                    <a:pt x="1454658" y="210566"/>
                  </a:lnTo>
                  <a:lnTo>
                    <a:pt x="1467358" y="210566"/>
                  </a:lnTo>
                  <a:lnTo>
                    <a:pt x="1467358" y="200914"/>
                  </a:lnTo>
                  <a:lnTo>
                    <a:pt x="1467358" y="194564"/>
                  </a:lnTo>
                  <a:lnTo>
                    <a:pt x="1467358" y="191135"/>
                  </a:lnTo>
                  <a:close/>
                </a:path>
                <a:path w="2235200" h="1654175">
                  <a:moveTo>
                    <a:pt x="1499108" y="313055"/>
                  </a:moveTo>
                  <a:lnTo>
                    <a:pt x="1422908" y="313055"/>
                  </a:lnTo>
                  <a:lnTo>
                    <a:pt x="1461008" y="389255"/>
                  </a:lnTo>
                  <a:lnTo>
                    <a:pt x="1492758" y="325755"/>
                  </a:lnTo>
                  <a:lnTo>
                    <a:pt x="1493202" y="324866"/>
                  </a:lnTo>
                  <a:lnTo>
                    <a:pt x="1499108" y="313055"/>
                  </a:lnTo>
                  <a:close/>
                </a:path>
                <a:path w="2235200" h="1654175">
                  <a:moveTo>
                    <a:pt x="1513967" y="844677"/>
                  </a:moveTo>
                  <a:lnTo>
                    <a:pt x="1475867" y="844677"/>
                  </a:lnTo>
                  <a:lnTo>
                    <a:pt x="1475867" y="857377"/>
                  </a:lnTo>
                  <a:lnTo>
                    <a:pt x="1513967" y="857377"/>
                  </a:lnTo>
                  <a:lnTo>
                    <a:pt x="1513967" y="844677"/>
                  </a:lnTo>
                  <a:close/>
                </a:path>
                <a:path w="2235200" h="1654175">
                  <a:moveTo>
                    <a:pt x="1533271" y="914781"/>
                  </a:moveTo>
                  <a:lnTo>
                    <a:pt x="1520571" y="914781"/>
                  </a:lnTo>
                  <a:lnTo>
                    <a:pt x="1520571" y="952881"/>
                  </a:lnTo>
                  <a:lnTo>
                    <a:pt x="1533271" y="952881"/>
                  </a:lnTo>
                  <a:lnTo>
                    <a:pt x="1533271" y="914781"/>
                  </a:lnTo>
                  <a:close/>
                </a:path>
                <a:path w="2235200" h="1654175">
                  <a:moveTo>
                    <a:pt x="1533271" y="863981"/>
                  </a:moveTo>
                  <a:lnTo>
                    <a:pt x="1520571" y="863981"/>
                  </a:lnTo>
                  <a:lnTo>
                    <a:pt x="1520571" y="902081"/>
                  </a:lnTo>
                  <a:lnTo>
                    <a:pt x="1533271" y="902081"/>
                  </a:lnTo>
                  <a:lnTo>
                    <a:pt x="1533271" y="863981"/>
                  </a:lnTo>
                  <a:close/>
                </a:path>
                <a:path w="2235200" h="1654175">
                  <a:moveTo>
                    <a:pt x="1535938" y="815975"/>
                  </a:moveTo>
                  <a:lnTo>
                    <a:pt x="1523238" y="815975"/>
                  </a:lnTo>
                  <a:lnTo>
                    <a:pt x="1523238" y="844816"/>
                  </a:lnTo>
                  <a:lnTo>
                    <a:pt x="1520571" y="847598"/>
                  </a:lnTo>
                  <a:lnTo>
                    <a:pt x="1520571" y="851281"/>
                  </a:lnTo>
                  <a:lnTo>
                    <a:pt x="1523238" y="851281"/>
                  </a:lnTo>
                  <a:lnTo>
                    <a:pt x="1523238" y="854075"/>
                  </a:lnTo>
                  <a:lnTo>
                    <a:pt x="1526667" y="854075"/>
                  </a:lnTo>
                  <a:lnTo>
                    <a:pt x="1526667" y="857377"/>
                  </a:lnTo>
                  <a:lnTo>
                    <a:pt x="1526921" y="857377"/>
                  </a:lnTo>
                  <a:lnTo>
                    <a:pt x="1533144" y="857377"/>
                  </a:lnTo>
                  <a:lnTo>
                    <a:pt x="1535938" y="854583"/>
                  </a:lnTo>
                  <a:lnTo>
                    <a:pt x="1535938" y="854075"/>
                  </a:lnTo>
                  <a:lnTo>
                    <a:pt x="1535938" y="851281"/>
                  </a:lnTo>
                  <a:lnTo>
                    <a:pt x="1535938" y="844677"/>
                  </a:lnTo>
                  <a:lnTo>
                    <a:pt x="1535938" y="815975"/>
                  </a:lnTo>
                  <a:close/>
                </a:path>
                <a:path w="2235200" h="1654175">
                  <a:moveTo>
                    <a:pt x="1535938" y="765175"/>
                  </a:moveTo>
                  <a:lnTo>
                    <a:pt x="1523238" y="765175"/>
                  </a:lnTo>
                  <a:lnTo>
                    <a:pt x="1523238" y="803275"/>
                  </a:lnTo>
                  <a:lnTo>
                    <a:pt x="1535938" y="803275"/>
                  </a:lnTo>
                  <a:lnTo>
                    <a:pt x="1535938" y="765175"/>
                  </a:lnTo>
                  <a:close/>
                </a:path>
                <a:path w="2235200" h="1654175">
                  <a:moveTo>
                    <a:pt x="1535938" y="714375"/>
                  </a:moveTo>
                  <a:lnTo>
                    <a:pt x="1523238" y="714375"/>
                  </a:lnTo>
                  <a:lnTo>
                    <a:pt x="1523238" y="752475"/>
                  </a:lnTo>
                  <a:lnTo>
                    <a:pt x="1535938" y="752475"/>
                  </a:lnTo>
                  <a:lnTo>
                    <a:pt x="1535938" y="714375"/>
                  </a:lnTo>
                  <a:close/>
                </a:path>
                <a:path w="2235200" h="1654175">
                  <a:moveTo>
                    <a:pt x="1535938" y="663575"/>
                  </a:moveTo>
                  <a:lnTo>
                    <a:pt x="1523238" y="663575"/>
                  </a:lnTo>
                  <a:lnTo>
                    <a:pt x="1523238" y="701675"/>
                  </a:lnTo>
                  <a:lnTo>
                    <a:pt x="1535938" y="701675"/>
                  </a:lnTo>
                  <a:lnTo>
                    <a:pt x="1535938" y="663575"/>
                  </a:lnTo>
                  <a:close/>
                </a:path>
                <a:path w="2235200" h="1654175">
                  <a:moveTo>
                    <a:pt x="1565021" y="962406"/>
                  </a:moveTo>
                  <a:lnTo>
                    <a:pt x="1488821" y="962406"/>
                  </a:lnTo>
                  <a:lnTo>
                    <a:pt x="1526921" y="1038606"/>
                  </a:lnTo>
                  <a:lnTo>
                    <a:pt x="1558671" y="975106"/>
                  </a:lnTo>
                  <a:lnTo>
                    <a:pt x="1563433" y="965581"/>
                  </a:lnTo>
                  <a:lnTo>
                    <a:pt x="1565021" y="962406"/>
                  </a:lnTo>
                  <a:close/>
                </a:path>
                <a:path w="2235200" h="1654175">
                  <a:moveTo>
                    <a:pt x="1574292" y="853821"/>
                  </a:moveTo>
                  <a:lnTo>
                    <a:pt x="1536192" y="853821"/>
                  </a:lnTo>
                  <a:lnTo>
                    <a:pt x="1536192" y="866521"/>
                  </a:lnTo>
                  <a:lnTo>
                    <a:pt x="1574292" y="866521"/>
                  </a:lnTo>
                  <a:lnTo>
                    <a:pt x="1574292" y="853821"/>
                  </a:lnTo>
                  <a:close/>
                </a:path>
                <a:path w="2235200" h="1654175">
                  <a:moveTo>
                    <a:pt x="1625092" y="853821"/>
                  </a:moveTo>
                  <a:lnTo>
                    <a:pt x="1586992" y="853821"/>
                  </a:lnTo>
                  <a:lnTo>
                    <a:pt x="1586992" y="866521"/>
                  </a:lnTo>
                  <a:lnTo>
                    <a:pt x="1625092" y="866521"/>
                  </a:lnTo>
                  <a:lnTo>
                    <a:pt x="1625092" y="853821"/>
                  </a:lnTo>
                  <a:close/>
                </a:path>
                <a:path w="2235200" h="1654175">
                  <a:moveTo>
                    <a:pt x="1675892" y="853821"/>
                  </a:moveTo>
                  <a:lnTo>
                    <a:pt x="1637792" y="853821"/>
                  </a:lnTo>
                  <a:lnTo>
                    <a:pt x="1637792" y="866521"/>
                  </a:lnTo>
                  <a:lnTo>
                    <a:pt x="1675892" y="866521"/>
                  </a:lnTo>
                  <a:lnTo>
                    <a:pt x="1675892" y="853821"/>
                  </a:lnTo>
                  <a:close/>
                </a:path>
                <a:path w="2235200" h="1654175">
                  <a:moveTo>
                    <a:pt x="1726692" y="853821"/>
                  </a:moveTo>
                  <a:lnTo>
                    <a:pt x="1688592" y="853821"/>
                  </a:lnTo>
                  <a:lnTo>
                    <a:pt x="1688592" y="866521"/>
                  </a:lnTo>
                  <a:lnTo>
                    <a:pt x="1726692" y="866521"/>
                  </a:lnTo>
                  <a:lnTo>
                    <a:pt x="1726692" y="853821"/>
                  </a:lnTo>
                  <a:close/>
                </a:path>
                <a:path w="2235200" h="1654175">
                  <a:moveTo>
                    <a:pt x="1777492" y="853821"/>
                  </a:moveTo>
                  <a:lnTo>
                    <a:pt x="1739392" y="853821"/>
                  </a:lnTo>
                  <a:lnTo>
                    <a:pt x="1739392" y="866521"/>
                  </a:lnTo>
                  <a:lnTo>
                    <a:pt x="1777492" y="866521"/>
                  </a:lnTo>
                  <a:lnTo>
                    <a:pt x="1777492" y="853821"/>
                  </a:lnTo>
                  <a:close/>
                </a:path>
                <a:path w="2235200" h="1654175">
                  <a:moveTo>
                    <a:pt x="1802130" y="1495806"/>
                  </a:moveTo>
                  <a:lnTo>
                    <a:pt x="1789430" y="1495806"/>
                  </a:lnTo>
                  <a:lnTo>
                    <a:pt x="1789430" y="1533906"/>
                  </a:lnTo>
                  <a:lnTo>
                    <a:pt x="1802130" y="1533906"/>
                  </a:lnTo>
                  <a:lnTo>
                    <a:pt x="1802130" y="1495806"/>
                  </a:lnTo>
                  <a:close/>
                </a:path>
                <a:path w="2235200" h="1654175">
                  <a:moveTo>
                    <a:pt x="1828292" y="853821"/>
                  </a:moveTo>
                  <a:lnTo>
                    <a:pt x="1790192" y="853821"/>
                  </a:lnTo>
                  <a:lnTo>
                    <a:pt x="1790192" y="866521"/>
                  </a:lnTo>
                  <a:lnTo>
                    <a:pt x="1828292" y="866521"/>
                  </a:lnTo>
                  <a:lnTo>
                    <a:pt x="1828292" y="853821"/>
                  </a:lnTo>
                  <a:close/>
                </a:path>
                <a:path w="2235200" h="1654175">
                  <a:moveTo>
                    <a:pt x="1833880" y="1577848"/>
                  </a:moveTo>
                  <a:lnTo>
                    <a:pt x="1802130" y="1577848"/>
                  </a:lnTo>
                  <a:lnTo>
                    <a:pt x="1802130" y="1546606"/>
                  </a:lnTo>
                  <a:lnTo>
                    <a:pt x="1789430" y="1546606"/>
                  </a:lnTo>
                  <a:lnTo>
                    <a:pt x="1789430" y="1577848"/>
                  </a:lnTo>
                  <a:lnTo>
                    <a:pt x="1757680" y="1577848"/>
                  </a:lnTo>
                  <a:lnTo>
                    <a:pt x="1795780" y="1654048"/>
                  </a:lnTo>
                  <a:lnTo>
                    <a:pt x="1830451" y="1584706"/>
                  </a:lnTo>
                  <a:lnTo>
                    <a:pt x="1833880" y="1577848"/>
                  </a:lnTo>
                  <a:close/>
                </a:path>
                <a:path w="2235200" h="1654175">
                  <a:moveTo>
                    <a:pt x="1843405" y="1486281"/>
                  </a:moveTo>
                  <a:lnTo>
                    <a:pt x="1805305" y="1486281"/>
                  </a:lnTo>
                  <a:lnTo>
                    <a:pt x="1805305" y="1498981"/>
                  </a:lnTo>
                  <a:lnTo>
                    <a:pt x="1843405" y="1498981"/>
                  </a:lnTo>
                  <a:lnTo>
                    <a:pt x="1843405" y="1486281"/>
                  </a:lnTo>
                  <a:close/>
                </a:path>
                <a:path w="2235200" h="1654175">
                  <a:moveTo>
                    <a:pt x="1879092" y="853821"/>
                  </a:moveTo>
                  <a:lnTo>
                    <a:pt x="1840992" y="853821"/>
                  </a:lnTo>
                  <a:lnTo>
                    <a:pt x="1840992" y="866521"/>
                  </a:lnTo>
                  <a:lnTo>
                    <a:pt x="1879092" y="866521"/>
                  </a:lnTo>
                  <a:lnTo>
                    <a:pt x="1879092" y="853821"/>
                  </a:lnTo>
                  <a:close/>
                </a:path>
                <a:path w="2235200" h="1654175">
                  <a:moveTo>
                    <a:pt x="1894205" y="1486281"/>
                  </a:moveTo>
                  <a:lnTo>
                    <a:pt x="1856105" y="1486281"/>
                  </a:lnTo>
                  <a:lnTo>
                    <a:pt x="1856105" y="1498981"/>
                  </a:lnTo>
                  <a:lnTo>
                    <a:pt x="1894205" y="1498981"/>
                  </a:lnTo>
                  <a:lnTo>
                    <a:pt x="1894205" y="1486281"/>
                  </a:lnTo>
                  <a:close/>
                </a:path>
                <a:path w="2235200" h="1654175">
                  <a:moveTo>
                    <a:pt x="1924558" y="935355"/>
                  </a:moveTo>
                  <a:lnTo>
                    <a:pt x="1911858" y="935355"/>
                  </a:lnTo>
                  <a:lnTo>
                    <a:pt x="1911858" y="973455"/>
                  </a:lnTo>
                  <a:lnTo>
                    <a:pt x="1924558" y="973455"/>
                  </a:lnTo>
                  <a:lnTo>
                    <a:pt x="1924558" y="935355"/>
                  </a:lnTo>
                  <a:close/>
                </a:path>
                <a:path w="2235200" h="1654175">
                  <a:moveTo>
                    <a:pt x="1924558" y="884555"/>
                  </a:moveTo>
                  <a:lnTo>
                    <a:pt x="1911858" y="884555"/>
                  </a:lnTo>
                  <a:lnTo>
                    <a:pt x="1911858" y="922655"/>
                  </a:lnTo>
                  <a:lnTo>
                    <a:pt x="1924558" y="922655"/>
                  </a:lnTo>
                  <a:lnTo>
                    <a:pt x="1924558" y="884555"/>
                  </a:lnTo>
                  <a:close/>
                </a:path>
                <a:path w="2235200" h="1654175">
                  <a:moveTo>
                    <a:pt x="1924558" y="856742"/>
                  </a:moveTo>
                  <a:lnTo>
                    <a:pt x="1921764" y="853821"/>
                  </a:lnTo>
                  <a:lnTo>
                    <a:pt x="1891792" y="853821"/>
                  </a:lnTo>
                  <a:lnTo>
                    <a:pt x="1891792" y="866521"/>
                  </a:lnTo>
                  <a:lnTo>
                    <a:pt x="1911858" y="866521"/>
                  </a:lnTo>
                  <a:lnTo>
                    <a:pt x="1911858" y="871855"/>
                  </a:lnTo>
                  <a:lnTo>
                    <a:pt x="1924558" y="871855"/>
                  </a:lnTo>
                  <a:lnTo>
                    <a:pt x="1924558" y="866521"/>
                  </a:lnTo>
                  <a:lnTo>
                    <a:pt x="1924558" y="860171"/>
                  </a:lnTo>
                  <a:lnTo>
                    <a:pt x="1924558" y="856742"/>
                  </a:lnTo>
                  <a:close/>
                </a:path>
                <a:path w="2235200" h="1654175">
                  <a:moveTo>
                    <a:pt x="1945005" y="1486281"/>
                  </a:moveTo>
                  <a:lnTo>
                    <a:pt x="1906905" y="1486281"/>
                  </a:lnTo>
                  <a:lnTo>
                    <a:pt x="1906905" y="1498981"/>
                  </a:lnTo>
                  <a:lnTo>
                    <a:pt x="1945005" y="1498981"/>
                  </a:lnTo>
                  <a:lnTo>
                    <a:pt x="1945005" y="1486281"/>
                  </a:lnTo>
                  <a:close/>
                </a:path>
                <a:path w="2235200" h="1654175">
                  <a:moveTo>
                    <a:pt x="1956308" y="980694"/>
                  </a:moveTo>
                  <a:lnTo>
                    <a:pt x="1880108" y="980694"/>
                  </a:lnTo>
                  <a:lnTo>
                    <a:pt x="1918208" y="1056894"/>
                  </a:lnTo>
                  <a:lnTo>
                    <a:pt x="1949958" y="993394"/>
                  </a:lnTo>
                  <a:lnTo>
                    <a:pt x="1953577" y="986155"/>
                  </a:lnTo>
                  <a:lnTo>
                    <a:pt x="1956308" y="980694"/>
                  </a:lnTo>
                  <a:close/>
                </a:path>
                <a:path w="2235200" h="1654175">
                  <a:moveTo>
                    <a:pt x="1993138" y="1432826"/>
                  </a:moveTo>
                  <a:lnTo>
                    <a:pt x="1980438" y="1432826"/>
                  </a:lnTo>
                  <a:lnTo>
                    <a:pt x="1980438" y="1470914"/>
                  </a:lnTo>
                  <a:lnTo>
                    <a:pt x="1993138" y="1470914"/>
                  </a:lnTo>
                  <a:lnTo>
                    <a:pt x="1993138" y="1432826"/>
                  </a:lnTo>
                  <a:close/>
                </a:path>
                <a:path w="2235200" h="1654175">
                  <a:moveTo>
                    <a:pt x="1993138" y="1382014"/>
                  </a:moveTo>
                  <a:lnTo>
                    <a:pt x="1980438" y="1382014"/>
                  </a:lnTo>
                  <a:lnTo>
                    <a:pt x="1980438" y="1420126"/>
                  </a:lnTo>
                  <a:lnTo>
                    <a:pt x="1993138" y="1420126"/>
                  </a:lnTo>
                  <a:lnTo>
                    <a:pt x="1993138" y="1382014"/>
                  </a:lnTo>
                  <a:close/>
                </a:path>
                <a:path w="2235200" h="1654175">
                  <a:moveTo>
                    <a:pt x="1993138" y="1331214"/>
                  </a:moveTo>
                  <a:lnTo>
                    <a:pt x="1980438" y="1331214"/>
                  </a:lnTo>
                  <a:lnTo>
                    <a:pt x="1980438" y="1369314"/>
                  </a:lnTo>
                  <a:lnTo>
                    <a:pt x="1993138" y="1369314"/>
                  </a:lnTo>
                  <a:lnTo>
                    <a:pt x="1993138" y="1331214"/>
                  </a:lnTo>
                  <a:close/>
                </a:path>
                <a:path w="2235200" h="1654175">
                  <a:moveTo>
                    <a:pt x="2016252" y="1486027"/>
                  </a:moveTo>
                  <a:lnTo>
                    <a:pt x="1993138" y="1486027"/>
                  </a:lnTo>
                  <a:lnTo>
                    <a:pt x="1993138" y="1483614"/>
                  </a:lnTo>
                  <a:lnTo>
                    <a:pt x="1980438" y="1483614"/>
                  </a:lnTo>
                  <a:lnTo>
                    <a:pt x="1980438" y="1486281"/>
                  </a:lnTo>
                  <a:lnTo>
                    <a:pt x="1957705" y="1486281"/>
                  </a:lnTo>
                  <a:lnTo>
                    <a:pt x="1957705" y="1498981"/>
                  </a:lnTo>
                  <a:lnTo>
                    <a:pt x="1990344" y="1498981"/>
                  </a:lnTo>
                  <a:lnTo>
                    <a:pt x="1990598" y="1498727"/>
                  </a:lnTo>
                  <a:lnTo>
                    <a:pt x="2016252" y="1498727"/>
                  </a:lnTo>
                  <a:lnTo>
                    <a:pt x="2016252" y="1492377"/>
                  </a:lnTo>
                  <a:lnTo>
                    <a:pt x="2016252" y="1486027"/>
                  </a:lnTo>
                  <a:close/>
                </a:path>
                <a:path w="2235200" h="1654175">
                  <a:moveTo>
                    <a:pt x="2067052" y="1486027"/>
                  </a:moveTo>
                  <a:lnTo>
                    <a:pt x="2028952" y="1486027"/>
                  </a:lnTo>
                  <a:lnTo>
                    <a:pt x="2028952" y="1498727"/>
                  </a:lnTo>
                  <a:lnTo>
                    <a:pt x="2067052" y="1498727"/>
                  </a:lnTo>
                  <a:lnTo>
                    <a:pt x="2067052" y="1486027"/>
                  </a:lnTo>
                  <a:close/>
                </a:path>
                <a:path w="2235200" h="1654175">
                  <a:moveTo>
                    <a:pt x="2117852" y="1486027"/>
                  </a:moveTo>
                  <a:lnTo>
                    <a:pt x="2079752" y="1486027"/>
                  </a:lnTo>
                  <a:lnTo>
                    <a:pt x="2079752" y="1498727"/>
                  </a:lnTo>
                  <a:lnTo>
                    <a:pt x="2117852" y="1498727"/>
                  </a:lnTo>
                  <a:lnTo>
                    <a:pt x="2117852" y="1486027"/>
                  </a:lnTo>
                  <a:close/>
                </a:path>
                <a:path w="2235200" h="1654175">
                  <a:moveTo>
                    <a:pt x="2168652" y="1486027"/>
                  </a:moveTo>
                  <a:lnTo>
                    <a:pt x="2130552" y="1486027"/>
                  </a:lnTo>
                  <a:lnTo>
                    <a:pt x="2130552" y="1498727"/>
                  </a:lnTo>
                  <a:lnTo>
                    <a:pt x="2168652" y="1498727"/>
                  </a:lnTo>
                  <a:lnTo>
                    <a:pt x="2168652" y="1486027"/>
                  </a:lnTo>
                  <a:close/>
                </a:path>
                <a:path w="2235200" h="1654175">
                  <a:moveTo>
                    <a:pt x="2203450" y="1527302"/>
                  </a:moveTo>
                  <a:lnTo>
                    <a:pt x="2190750" y="1527302"/>
                  </a:lnTo>
                  <a:lnTo>
                    <a:pt x="2190750" y="1565402"/>
                  </a:lnTo>
                  <a:lnTo>
                    <a:pt x="2203450" y="1565402"/>
                  </a:lnTo>
                  <a:lnTo>
                    <a:pt x="2203450" y="1527302"/>
                  </a:lnTo>
                  <a:close/>
                </a:path>
                <a:path w="2235200" h="1654175">
                  <a:moveTo>
                    <a:pt x="2203450" y="1488821"/>
                  </a:moveTo>
                  <a:lnTo>
                    <a:pt x="2200656" y="1486027"/>
                  </a:lnTo>
                  <a:lnTo>
                    <a:pt x="2181352" y="1486027"/>
                  </a:lnTo>
                  <a:lnTo>
                    <a:pt x="2181352" y="1498727"/>
                  </a:lnTo>
                  <a:lnTo>
                    <a:pt x="2190750" y="1498727"/>
                  </a:lnTo>
                  <a:lnTo>
                    <a:pt x="2190750" y="1514602"/>
                  </a:lnTo>
                  <a:lnTo>
                    <a:pt x="2203450" y="1514602"/>
                  </a:lnTo>
                  <a:lnTo>
                    <a:pt x="2203450" y="1498727"/>
                  </a:lnTo>
                  <a:lnTo>
                    <a:pt x="2203450" y="1492377"/>
                  </a:lnTo>
                  <a:lnTo>
                    <a:pt x="2203450" y="1488821"/>
                  </a:lnTo>
                  <a:close/>
                </a:path>
                <a:path w="2235200" h="1654175">
                  <a:moveTo>
                    <a:pt x="2235200" y="1577340"/>
                  </a:moveTo>
                  <a:lnTo>
                    <a:pt x="2159000" y="1577340"/>
                  </a:lnTo>
                  <a:lnTo>
                    <a:pt x="2197100" y="1653540"/>
                  </a:lnTo>
                  <a:lnTo>
                    <a:pt x="2228850" y="1590040"/>
                  </a:lnTo>
                  <a:lnTo>
                    <a:pt x="2234819" y="1578102"/>
                  </a:lnTo>
                  <a:lnTo>
                    <a:pt x="2235200" y="157734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80859" y="3590544"/>
              <a:ext cx="1263396" cy="23926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000875" y="3655314"/>
              <a:ext cx="1101090" cy="81915"/>
            </a:xfrm>
            <a:custGeom>
              <a:avLst/>
              <a:gdLst/>
              <a:ahLst/>
              <a:cxnLst/>
              <a:rect l="l" t="t" r="r" b="b"/>
              <a:pathLst>
                <a:path w="1101090" h="81914">
                  <a:moveTo>
                    <a:pt x="1087881" y="68453"/>
                  </a:moveTo>
                  <a:lnTo>
                    <a:pt x="1087501" y="81025"/>
                  </a:lnTo>
                  <a:lnTo>
                    <a:pt x="1100074" y="81534"/>
                  </a:lnTo>
                  <a:lnTo>
                    <a:pt x="1100581" y="68834"/>
                  </a:lnTo>
                  <a:lnTo>
                    <a:pt x="1087881" y="68453"/>
                  </a:lnTo>
                  <a:close/>
                </a:path>
                <a:path w="1101090" h="81914">
                  <a:moveTo>
                    <a:pt x="1037081" y="66548"/>
                  </a:moveTo>
                  <a:lnTo>
                    <a:pt x="1036701" y="79248"/>
                  </a:lnTo>
                  <a:lnTo>
                    <a:pt x="1049401" y="79756"/>
                  </a:lnTo>
                  <a:lnTo>
                    <a:pt x="1049781" y="67056"/>
                  </a:lnTo>
                  <a:lnTo>
                    <a:pt x="1037081" y="66548"/>
                  </a:lnTo>
                  <a:close/>
                </a:path>
                <a:path w="1101090" h="81914">
                  <a:moveTo>
                    <a:pt x="986408" y="64769"/>
                  </a:moveTo>
                  <a:lnTo>
                    <a:pt x="985901" y="77469"/>
                  </a:lnTo>
                  <a:lnTo>
                    <a:pt x="998601" y="77850"/>
                  </a:lnTo>
                  <a:lnTo>
                    <a:pt x="999108" y="65150"/>
                  </a:lnTo>
                  <a:lnTo>
                    <a:pt x="986408" y="64769"/>
                  </a:lnTo>
                  <a:close/>
                </a:path>
                <a:path w="1101090" h="81914">
                  <a:moveTo>
                    <a:pt x="935608" y="62865"/>
                  </a:moveTo>
                  <a:lnTo>
                    <a:pt x="935101" y="75565"/>
                  </a:lnTo>
                  <a:lnTo>
                    <a:pt x="947801" y="76073"/>
                  </a:lnTo>
                  <a:lnTo>
                    <a:pt x="948308" y="63373"/>
                  </a:lnTo>
                  <a:lnTo>
                    <a:pt x="935608" y="62865"/>
                  </a:lnTo>
                  <a:close/>
                </a:path>
                <a:path w="1101090" h="81914">
                  <a:moveTo>
                    <a:pt x="884808" y="61087"/>
                  </a:moveTo>
                  <a:lnTo>
                    <a:pt x="884427" y="73787"/>
                  </a:lnTo>
                  <a:lnTo>
                    <a:pt x="897127" y="74168"/>
                  </a:lnTo>
                  <a:lnTo>
                    <a:pt x="897508" y="61468"/>
                  </a:lnTo>
                  <a:lnTo>
                    <a:pt x="884808" y="61087"/>
                  </a:lnTo>
                  <a:close/>
                </a:path>
                <a:path w="1101090" h="81914">
                  <a:moveTo>
                    <a:pt x="834008" y="59181"/>
                  </a:moveTo>
                  <a:lnTo>
                    <a:pt x="833627" y="71881"/>
                  </a:lnTo>
                  <a:lnTo>
                    <a:pt x="846327" y="72390"/>
                  </a:lnTo>
                  <a:lnTo>
                    <a:pt x="846708" y="59690"/>
                  </a:lnTo>
                  <a:lnTo>
                    <a:pt x="834008" y="59181"/>
                  </a:lnTo>
                  <a:close/>
                </a:path>
                <a:path w="1101090" h="81914">
                  <a:moveTo>
                    <a:pt x="783335" y="57404"/>
                  </a:moveTo>
                  <a:lnTo>
                    <a:pt x="782827" y="70104"/>
                  </a:lnTo>
                  <a:lnTo>
                    <a:pt x="795527" y="70485"/>
                  </a:lnTo>
                  <a:lnTo>
                    <a:pt x="796035" y="57785"/>
                  </a:lnTo>
                  <a:lnTo>
                    <a:pt x="783335" y="57404"/>
                  </a:lnTo>
                  <a:close/>
                </a:path>
                <a:path w="1101090" h="81914">
                  <a:moveTo>
                    <a:pt x="732535" y="55499"/>
                  </a:moveTo>
                  <a:lnTo>
                    <a:pt x="732027" y="68199"/>
                  </a:lnTo>
                  <a:lnTo>
                    <a:pt x="744727" y="68706"/>
                  </a:lnTo>
                  <a:lnTo>
                    <a:pt x="745235" y="56006"/>
                  </a:lnTo>
                  <a:lnTo>
                    <a:pt x="732535" y="55499"/>
                  </a:lnTo>
                  <a:close/>
                </a:path>
                <a:path w="1101090" h="81914">
                  <a:moveTo>
                    <a:pt x="681735" y="53721"/>
                  </a:moveTo>
                  <a:lnTo>
                    <a:pt x="681354" y="66421"/>
                  </a:lnTo>
                  <a:lnTo>
                    <a:pt x="694054" y="66802"/>
                  </a:lnTo>
                  <a:lnTo>
                    <a:pt x="694435" y="54102"/>
                  </a:lnTo>
                  <a:lnTo>
                    <a:pt x="681735" y="53721"/>
                  </a:lnTo>
                  <a:close/>
                </a:path>
                <a:path w="1101090" h="81914">
                  <a:moveTo>
                    <a:pt x="631063" y="51816"/>
                  </a:moveTo>
                  <a:lnTo>
                    <a:pt x="630554" y="64516"/>
                  </a:lnTo>
                  <a:lnTo>
                    <a:pt x="643254" y="65024"/>
                  </a:lnTo>
                  <a:lnTo>
                    <a:pt x="643635" y="52324"/>
                  </a:lnTo>
                  <a:lnTo>
                    <a:pt x="631063" y="51816"/>
                  </a:lnTo>
                  <a:close/>
                </a:path>
                <a:path w="1101090" h="81914">
                  <a:moveTo>
                    <a:pt x="580263" y="50037"/>
                  </a:moveTo>
                  <a:lnTo>
                    <a:pt x="579754" y="62737"/>
                  </a:lnTo>
                  <a:lnTo>
                    <a:pt x="592454" y="63118"/>
                  </a:lnTo>
                  <a:lnTo>
                    <a:pt x="592963" y="50418"/>
                  </a:lnTo>
                  <a:lnTo>
                    <a:pt x="580263" y="50037"/>
                  </a:lnTo>
                  <a:close/>
                </a:path>
                <a:path w="1101090" h="81914">
                  <a:moveTo>
                    <a:pt x="529463" y="48133"/>
                  </a:moveTo>
                  <a:lnTo>
                    <a:pt x="528954" y="60833"/>
                  </a:lnTo>
                  <a:lnTo>
                    <a:pt x="541654" y="61341"/>
                  </a:lnTo>
                  <a:lnTo>
                    <a:pt x="542163" y="48641"/>
                  </a:lnTo>
                  <a:lnTo>
                    <a:pt x="529463" y="48133"/>
                  </a:lnTo>
                  <a:close/>
                </a:path>
                <a:path w="1101090" h="81914">
                  <a:moveTo>
                    <a:pt x="478663" y="46355"/>
                  </a:moveTo>
                  <a:lnTo>
                    <a:pt x="478281" y="59055"/>
                  </a:lnTo>
                  <a:lnTo>
                    <a:pt x="490981" y="59436"/>
                  </a:lnTo>
                  <a:lnTo>
                    <a:pt x="491363" y="46736"/>
                  </a:lnTo>
                  <a:lnTo>
                    <a:pt x="478663" y="46355"/>
                  </a:lnTo>
                  <a:close/>
                </a:path>
                <a:path w="1101090" h="81914">
                  <a:moveTo>
                    <a:pt x="427990" y="44450"/>
                  </a:moveTo>
                  <a:lnTo>
                    <a:pt x="427481" y="57150"/>
                  </a:lnTo>
                  <a:lnTo>
                    <a:pt x="440181" y="57658"/>
                  </a:lnTo>
                  <a:lnTo>
                    <a:pt x="440563" y="44958"/>
                  </a:lnTo>
                  <a:lnTo>
                    <a:pt x="427990" y="44450"/>
                  </a:lnTo>
                  <a:close/>
                </a:path>
                <a:path w="1101090" h="81914">
                  <a:moveTo>
                    <a:pt x="377190" y="42672"/>
                  </a:moveTo>
                  <a:lnTo>
                    <a:pt x="376681" y="55372"/>
                  </a:lnTo>
                  <a:lnTo>
                    <a:pt x="389381" y="55753"/>
                  </a:lnTo>
                  <a:lnTo>
                    <a:pt x="389890" y="43053"/>
                  </a:lnTo>
                  <a:lnTo>
                    <a:pt x="377190" y="42672"/>
                  </a:lnTo>
                  <a:close/>
                </a:path>
                <a:path w="1101090" h="81914">
                  <a:moveTo>
                    <a:pt x="326390" y="40767"/>
                  </a:moveTo>
                  <a:lnTo>
                    <a:pt x="325881" y="53467"/>
                  </a:lnTo>
                  <a:lnTo>
                    <a:pt x="338581" y="53975"/>
                  </a:lnTo>
                  <a:lnTo>
                    <a:pt x="339090" y="41275"/>
                  </a:lnTo>
                  <a:lnTo>
                    <a:pt x="326390" y="40767"/>
                  </a:lnTo>
                  <a:close/>
                </a:path>
                <a:path w="1101090" h="81914">
                  <a:moveTo>
                    <a:pt x="275590" y="38988"/>
                  </a:moveTo>
                  <a:lnTo>
                    <a:pt x="275208" y="51688"/>
                  </a:lnTo>
                  <a:lnTo>
                    <a:pt x="287908" y="52069"/>
                  </a:lnTo>
                  <a:lnTo>
                    <a:pt x="288290" y="39369"/>
                  </a:lnTo>
                  <a:lnTo>
                    <a:pt x="275590" y="38988"/>
                  </a:lnTo>
                  <a:close/>
                </a:path>
                <a:path w="1101090" h="81914">
                  <a:moveTo>
                    <a:pt x="224917" y="37084"/>
                  </a:moveTo>
                  <a:lnTo>
                    <a:pt x="224408" y="49784"/>
                  </a:lnTo>
                  <a:lnTo>
                    <a:pt x="237108" y="50292"/>
                  </a:lnTo>
                  <a:lnTo>
                    <a:pt x="237617" y="37592"/>
                  </a:lnTo>
                  <a:lnTo>
                    <a:pt x="224917" y="37084"/>
                  </a:lnTo>
                  <a:close/>
                </a:path>
                <a:path w="1101090" h="81914">
                  <a:moveTo>
                    <a:pt x="174117" y="35306"/>
                  </a:moveTo>
                  <a:lnTo>
                    <a:pt x="173608" y="48006"/>
                  </a:lnTo>
                  <a:lnTo>
                    <a:pt x="186308" y="48387"/>
                  </a:lnTo>
                  <a:lnTo>
                    <a:pt x="186817" y="35687"/>
                  </a:lnTo>
                  <a:lnTo>
                    <a:pt x="174117" y="35306"/>
                  </a:lnTo>
                  <a:close/>
                </a:path>
                <a:path w="1101090" h="81914">
                  <a:moveTo>
                    <a:pt x="123317" y="33400"/>
                  </a:moveTo>
                  <a:lnTo>
                    <a:pt x="122935" y="46100"/>
                  </a:lnTo>
                  <a:lnTo>
                    <a:pt x="135508" y="46609"/>
                  </a:lnTo>
                  <a:lnTo>
                    <a:pt x="136017" y="33909"/>
                  </a:lnTo>
                  <a:lnTo>
                    <a:pt x="123317" y="33400"/>
                  </a:lnTo>
                  <a:close/>
                </a:path>
                <a:path w="1101090" h="81914">
                  <a:moveTo>
                    <a:pt x="77597" y="0"/>
                  </a:moveTo>
                  <a:lnTo>
                    <a:pt x="0" y="35306"/>
                  </a:lnTo>
                  <a:lnTo>
                    <a:pt x="74802" y="76200"/>
                  </a:lnTo>
                  <a:lnTo>
                    <a:pt x="75967" y="44437"/>
                  </a:lnTo>
                  <a:lnTo>
                    <a:pt x="72135" y="44323"/>
                  </a:lnTo>
                  <a:lnTo>
                    <a:pt x="72517" y="31623"/>
                  </a:lnTo>
                  <a:lnTo>
                    <a:pt x="76437" y="31623"/>
                  </a:lnTo>
                  <a:lnTo>
                    <a:pt x="77597" y="0"/>
                  </a:lnTo>
                  <a:close/>
                </a:path>
                <a:path w="1101090" h="81914">
                  <a:moveTo>
                    <a:pt x="76433" y="31740"/>
                  </a:moveTo>
                  <a:lnTo>
                    <a:pt x="75967" y="44437"/>
                  </a:lnTo>
                  <a:lnTo>
                    <a:pt x="84835" y="44704"/>
                  </a:lnTo>
                  <a:lnTo>
                    <a:pt x="85217" y="32004"/>
                  </a:lnTo>
                  <a:lnTo>
                    <a:pt x="76433" y="31740"/>
                  </a:lnTo>
                  <a:close/>
                </a:path>
                <a:path w="1101090" h="81914">
                  <a:moveTo>
                    <a:pt x="72517" y="31623"/>
                  </a:moveTo>
                  <a:lnTo>
                    <a:pt x="72135" y="44323"/>
                  </a:lnTo>
                  <a:lnTo>
                    <a:pt x="75967" y="44437"/>
                  </a:lnTo>
                  <a:lnTo>
                    <a:pt x="76433" y="31740"/>
                  </a:lnTo>
                  <a:lnTo>
                    <a:pt x="72517" y="31623"/>
                  </a:lnTo>
                  <a:close/>
                </a:path>
                <a:path w="1101090" h="81914">
                  <a:moveTo>
                    <a:pt x="76437" y="31623"/>
                  </a:moveTo>
                  <a:lnTo>
                    <a:pt x="72517" y="31623"/>
                  </a:lnTo>
                  <a:lnTo>
                    <a:pt x="76433" y="3174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74280" y="3883152"/>
              <a:ext cx="691896" cy="60960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93405" y="3906393"/>
              <a:ext cx="529590" cy="448309"/>
            </a:xfrm>
            <a:custGeom>
              <a:avLst/>
              <a:gdLst/>
              <a:ahLst/>
              <a:cxnLst/>
              <a:rect l="l" t="t" r="r" b="b"/>
              <a:pathLst>
                <a:path w="529590" h="448310">
                  <a:moveTo>
                    <a:pt x="521208" y="0"/>
                  </a:moveTo>
                  <a:lnTo>
                    <a:pt x="511555" y="8127"/>
                  </a:lnTo>
                  <a:lnTo>
                    <a:pt x="519684" y="17906"/>
                  </a:lnTo>
                  <a:lnTo>
                    <a:pt x="529463" y="9651"/>
                  </a:lnTo>
                  <a:lnTo>
                    <a:pt x="521208" y="0"/>
                  </a:lnTo>
                  <a:close/>
                </a:path>
                <a:path w="529590" h="448310">
                  <a:moveTo>
                    <a:pt x="482346" y="32638"/>
                  </a:moveTo>
                  <a:lnTo>
                    <a:pt x="472694" y="40893"/>
                  </a:lnTo>
                  <a:lnTo>
                    <a:pt x="480822" y="50545"/>
                  </a:lnTo>
                  <a:lnTo>
                    <a:pt x="490600" y="42417"/>
                  </a:lnTo>
                  <a:lnTo>
                    <a:pt x="482346" y="32638"/>
                  </a:lnTo>
                  <a:close/>
                </a:path>
                <a:path w="529590" h="448310">
                  <a:moveTo>
                    <a:pt x="443611" y="65404"/>
                  </a:moveTo>
                  <a:lnTo>
                    <a:pt x="433832" y="73659"/>
                  </a:lnTo>
                  <a:lnTo>
                    <a:pt x="442087" y="83311"/>
                  </a:lnTo>
                  <a:lnTo>
                    <a:pt x="451739" y="75183"/>
                  </a:lnTo>
                  <a:lnTo>
                    <a:pt x="443611" y="65404"/>
                  </a:lnTo>
                  <a:close/>
                </a:path>
                <a:path w="529590" h="448310">
                  <a:moveTo>
                    <a:pt x="404749" y="98170"/>
                  </a:moveTo>
                  <a:lnTo>
                    <a:pt x="394970" y="106425"/>
                  </a:lnTo>
                  <a:lnTo>
                    <a:pt x="403225" y="116077"/>
                  </a:lnTo>
                  <a:lnTo>
                    <a:pt x="412876" y="107949"/>
                  </a:lnTo>
                  <a:lnTo>
                    <a:pt x="404749" y="98170"/>
                  </a:lnTo>
                  <a:close/>
                </a:path>
                <a:path w="529590" h="448310">
                  <a:moveTo>
                    <a:pt x="365887" y="130936"/>
                  </a:moveTo>
                  <a:lnTo>
                    <a:pt x="356108" y="139064"/>
                  </a:lnTo>
                  <a:lnTo>
                    <a:pt x="364363" y="148843"/>
                  </a:lnTo>
                  <a:lnTo>
                    <a:pt x="374015" y="140588"/>
                  </a:lnTo>
                  <a:lnTo>
                    <a:pt x="365887" y="130936"/>
                  </a:lnTo>
                  <a:close/>
                </a:path>
                <a:path w="529590" h="448310">
                  <a:moveTo>
                    <a:pt x="327025" y="163702"/>
                  </a:moveTo>
                  <a:lnTo>
                    <a:pt x="317373" y="171830"/>
                  </a:lnTo>
                  <a:lnTo>
                    <a:pt x="325500" y="181609"/>
                  </a:lnTo>
                  <a:lnTo>
                    <a:pt x="335279" y="173354"/>
                  </a:lnTo>
                  <a:lnTo>
                    <a:pt x="327025" y="163702"/>
                  </a:lnTo>
                  <a:close/>
                </a:path>
                <a:path w="529590" h="448310">
                  <a:moveTo>
                    <a:pt x="288163" y="196468"/>
                  </a:moveTo>
                  <a:lnTo>
                    <a:pt x="278511" y="204596"/>
                  </a:lnTo>
                  <a:lnTo>
                    <a:pt x="286639" y="214375"/>
                  </a:lnTo>
                  <a:lnTo>
                    <a:pt x="296418" y="206120"/>
                  </a:lnTo>
                  <a:lnTo>
                    <a:pt x="288163" y="196468"/>
                  </a:lnTo>
                  <a:close/>
                </a:path>
                <a:path w="529590" h="448310">
                  <a:moveTo>
                    <a:pt x="249300" y="229107"/>
                  </a:moveTo>
                  <a:lnTo>
                    <a:pt x="239649" y="237362"/>
                  </a:lnTo>
                  <a:lnTo>
                    <a:pt x="247776" y="247014"/>
                  </a:lnTo>
                  <a:lnTo>
                    <a:pt x="257555" y="238886"/>
                  </a:lnTo>
                  <a:lnTo>
                    <a:pt x="249300" y="229107"/>
                  </a:lnTo>
                  <a:close/>
                </a:path>
                <a:path w="529590" h="448310">
                  <a:moveTo>
                    <a:pt x="210566" y="261873"/>
                  </a:moveTo>
                  <a:lnTo>
                    <a:pt x="200787" y="270128"/>
                  </a:lnTo>
                  <a:lnTo>
                    <a:pt x="209042" y="279780"/>
                  </a:lnTo>
                  <a:lnTo>
                    <a:pt x="218694" y="271652"/>
                  </a:lnTo>
                  <a:lnTo>
                    <a:pt x="210566" y="261873"/>
                  </a:lnTo>
                  <a:close/>
                </a:path>
                <a:path w="529590" h="448310">
                  <a:moveTo>
                    <a:pt x="171703" y="294639"/>
                  </a:moveTo>
                  <a:lnTo>
                    <a:pt x="161925" y="302894"/>
                  </a:lnTo>
                  <a:lnTo>
                    <a:pt x="170179" y="312546"/>
                  </a:lnTo>
                  <a:lnTo>
                    <a:pt x="179832" y="304418"/>
                  </a:lnTo>
                  <a:lnTo>
                    <a:pt x="171703" y="294639"/>
                  </a:lnTo>
                  <a:close/>
                </a:path>
                <a:path w="529590" h="448310">
                  <a:moveTo>
                    <a:pt x="132842" y="327405"/>
                  </a:moveTo>
                  <a:lnTo>
                    <a:pt x="123190" y="335533"/>
                  </a:lnTo>
                  <a:lnTo>
                    <a:pt x="131318" y="345312"/>
                  </a:lnTo>
                  <a:lnTo>
                    <a:pt x="141097" y="337057"/>
                  </a:lnTo>
                  <a:lnTo>
                    <a:pt x="132842" y="327405"/>
                  </a:lnTo>
                  <a:close/>
                </a:path>
                <a:path w="529590" h="448310">
                  <a:moveTo>
                    <a:pt x="93979" y="360171"/>
                  </a:moveTo>
                  <a:lnTo>
                    <a:pt x="84327" y="368299"/>
                  </a:lnTo>
                  <a:lnTo>
                    <a:pt x="92455" y="378078"/>
                  </a:lnTo>
                  <a:lnTo>
                    <a:pt x="102235" y="369823"/>
                  </a:lnTo>
                  <a:lnTo>
                    <a:pt x="93979" y="360171"/>
                  </a:lnTo>
                  <a:close/>
                </a:path>
                <a:path w="529590" h="448310">
                  <a:moveTo>
                    <a:pt x="33654" y="369442"/>
                  </a:moveTo>
                  <a:lnTo>
                    <a:pt x="0" y="447801"/>
                  </a:lnTo>
                  <a:lnTo>
                    <a:pt x="82803" y="427735"/>
                  </a:lnTo>
                  <a:lnTo>
                    <a:pt x="68562" y="410844"/>
                  </a:lnTo>
                  <a:lnTo>
                    <a:pt x="53594" y="410844"/>
                  </a:lnTo>
                  <a:lnTo>
                    <a:pt x="45466" y="401065"/>
                  </a:lnTo>
                  <a:lnTo>
                    <a:pt x="54151" y="393752"/>
                  </a:lnTo>
                  <a:lnTo>
                    <a:pt x="33654" y="369442"/>
                  </a:lnTo>
                  <a:close/>
                </a:path>
                <a:path w="529590" h="448310">
                  <a:moveTo>
                    <a:pt x="54151" y="393752"/>
                  </a:moveTo>
                  <a:lnTo>
                    <a:pt x="45466" y="401065"/>
                  </a:lnTo>
                  <a:lnTo>
                    <a:pt x="53594" y="410844"/>
                  </a:lnTo>
                  <a:lnTo>
                    <a:pt x="62338" y="403463"/>
                  </a:lnTo>
                  <a:lnTo>
                    <a:pt x="54151" y="393752"/>
                  </a:lnTo>
                  <a:close/>
                </a:path>
                <a:path w="529590" h="448310">
                  <a:moveTo>
                    <a:pt x="62338" y="403463"/>
                  </a:moveTo>
                  <a:lnTo>
                    <a:pt x="53594" y="410844"/>
                  </a:lnTo>
                  <a:lnTo>
                    <a:pt x="68562" y="410844"/>
                  </a:lnTo>
                  <a:lnTo>
                    <a:pt x="62338" y="403463"/>
                  </a:lnTo>
                  <a:close/>
                </a:path>
                <a:path w="529590" h="448310">
                  <a:moveTo>
                    <a:pt x="55118" y="392937"/>
                  </a:moveTo>
                  <a:lnTo>
                    <a:pt x="54151" y="393752"/>
                  </a:lnTo>
                  <a:lnTo>
                    <a:pt x="62338" y="403463"/>
                  </a:lnTo>
                  <a:lnTo>
                    <a:pt x="63373" y="402589"/>
                  </a:lnTo>
                  <a:lnTo>
                    <a:pt x="55118" y="392937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944611" y="3707892"/>
              <a:ext cx="239268" cy="135026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028432" y="3730371"/>
              <a:ext cx="79375" cy="1188720"/>
            </a:xfrm>
            <a:custGeom>
              <a:avLst/>
              <a:gdLst/>
              <a:ahLst/>
              <a:cxnLst/>
              <a:rect l="l" t="t" r="r" b="b"/>
              <a:pathLst>
                <a:path w="79375" h="1188720">
                  <a:moveTo>
                    <a:pt x="66421" y="0"/>
                  </a:moveTo>
                  <a:lnTo>
                    <a:pt x="66040" y="12699"/>
                  </a:lnTo>
                  <a:lnTo>
                    <a:pt x="78740" y="13080"/>
                  </a:lnTo>
                  <a:lnTo>
                    <a:pt x="79121" y="380"/>
                  </a:lnTo>
                  <a:lnTo>
                    <a:pt x="66421" y="0"/>
                  </a:lnTo>
                  <a:close/>
                </a:path>
                <a:path w="79375" h="1188720">
                  <a:moveTo>
                    <a:pt x="64897" y="50672"/>
                  </a:moveTo>
                  <a:lnTo>
                    <a:pt x="64516" y="63372"/>
                  </a:lnTo>
                  <a:lnTo>
                    <a:pt x="77216" y="63753"/>
                  </a:lnTo>
                  <a:lnTo>
                    <a:pt x="77597" y="51180"/>
                  </a:lnTo>
                  <a:lnTo>
                    <a:pt x="64897" y="50672"/>
                  </a:lnTo>
                  <a:close/>
                </a:path>
                <a:path w="79375" h="1188720">
                  <a:moveTo>
                    <a:pt x="63246" y="101472"/>
                  </a:moveTo>
                  <a:lnTo>
                    <a:pt x="62865" y="114172"/>
                  </a:lnTo>
                  <a:lnTo>
                    <a:pt x="75565" y="114553"/>
                  </a:lnTo>
                  <a:lnTo>
                    <a:pt x="75946" y="101853"/>
                  </a:lnTo>
                  <a:lnTo>
                    <a:pt x="63246" y="101472"/>
                  </a:lnTo>
                  <a:close/>
                </a:path>
                <a:path w="79375" h="1188720">
                  <a:moveTo>
                    <a:pt x="61722" y="152272"/>
                  </a:moveTo>
                  <a:lnTo>
                    <a:pt x="61341" y="164972"/>
                  </a:lnTo>
                  <a:lnTo>
                    <a:pt x="74041" y="165353"/>
                  </a:lnTo>
                  <a:lnTo>
                    <a:pt x="74422" y="152653"/>
                  </a:lnTo>
                  <a:lnTo>
                    <a:pt x="61722" y="152272"/>
                  </a:lnTo>
                  <a:close/>
                </a:path>
                <a:path w="79375" h="1188720">
                  <a:moveTo>
                    <a:pt x="60071" y="203072"/>
                  </a:moveTo>
                  <a:lnTo>
                    <a:pt x="59690" y="215772"/>
                  </a:lnTo>
                  <a:lnTo>
                    <a:pt x="72390" y="216153"/>
                  </a:lnTo>
                  <a:lnTo>
                    <a:pt x="72771" y="203453"/>
                  </a:lnTo>
                  <a:lnTo>
                    <a:pt x="60071" y="203072"/>
                  </a:lnTo>
                  <a:close/>
                </a:path>
                <a:path w="79375" h="1188720">
                  <a:moveTo>
                    <a:pt x="58547" y="253872"/>
                  </a:moveTo>
                  <a:lnTo>
                    <a:pt x="58166" y="266572"/>
                  </a:lnTo>
                  <a:lnTo>
                    <a:pt x="70866" y="266953"/>
                  </a:lnTo>
                  <a:lnTo>
                    <a:pt x="71247" y="254253"/>
                  </a:lnTo>
                  <a:lnTo>
                    <a:pt x="58547" y="253872"/>
                  </a:lnTo>
                  <a:close/>
                </a:path>
                <a:path w="79375" h="1188720">
                  <a:moveTo>
                    <a:pt x="56896" y="304545"/>
                  </a:moveTo>
                  <a:lnTo>
                    <a:pt x="56515" y="317245"/>
                  </a:lnTo>
                  <a:lnTo>
                    <a:pt x="69215" y="317626"/>
                  </a:lnTo>
                  <a:lnTo>
                    <a:pt x="69596" y="305053"/>
                  </a:lnTo>
                  <a:lnTo>
                    <a:pt x="56896" y="304545"/>
                  </a:lnTo>
                  <a:close/>
                </a:path>
                <a:path w="79375" h="1188720">
                  <a:moveTo>
                    <a:pt x="55372" y="355345"/>
                  </a:moveTo>
                  <a:lnTo>
                    <a:pt x="54991" y="368045"/>
                  </a:lnTo>
                  <a:lnTo>
                    <a:pt x="67691" y="368426"/>
                  </a:lnTo>
                  <a:lnTo>
                    <a:pt x="68072" y="355726"/>
                  </a:lnTo>
                  <a:lnTo>
                    <a:pt x="55372" y="355345"/>
                  </a:lnTo>
                  <a:close/>
                </a:path>
                <a:path w="79375" h="1188720">
                  <a:moveTo>
                    <a:pt x="53848" y="406145"/>
                  </a:moveTo>
                  <a:lnTo>
                    <a:pt x="53340" y="418845"/>
                  </a:lnTo>
                  <a:lnTo>
                    <a:pt x="66040" y="419226"/>
                  </a:lnTo>
                  <a:lnTo>
                    <a:pt x="66548" y="406526"/>
                  </a:lnTo>
                  <a:lnTo>
                    <a:pt x="53848" y="406145"/>
                  </a:lnTo>
                  <a:close/>
                </a:path>
                <a:path w="79375" h="1188720">
                  <a:moveTo>
                    <a:pt x="52197" y="456945"/>
                  </a:moveTo>
                  <a:lnTo>
                    <a:pt x="51816" y="469645"/>
                  </a:lnTo>
                  <a:lnTo>
                    <a:pt x="64516" y="470026"/>
                  </a:lnTo>
                  <a:lnTo>
                    <a:pt x="64897" y="457326"/>
                  </a:lnTo>
                  <a:lnTo>
                    <a:pt x="52197" y="456945"/>
                  </a:lnTo>
                  <a:close/>
                </a:path>
                <a:path w="79375" h="1188720">
                  <a:moveTo>
                    <a:pt x="50673" y="507745"/>
                  </a:moveTo>
                  <a:lnTo>
                    <a:pt x="50165" y="520445"/>
                  </a:lnTo>
                  <a:lnTo>
                    <a:pt x="62865" y="520826"/>
                  </a:lnTo>
                  <a:lnTo>
                    <a:pt x="63373" y="508126"/>
                  </a:lnTo>
                  <a:lnTo>
                    <a:pt x="50673" y="507745"/>
                  </a:lnTo>
                  <a:close/>
                </a:path>
                <a:path w="79375" h="1188720">
                  <a:moveTo>
                    <a:pt x="49022" y="558418"/>
                  </a:moveTo>
                  <a:lnTo>
                    <a:pt x="48641" y="571118"/>
                  </a:lnTo>
                  <a:lnTo>
                    <a:pt x="61341" y="571499"/>
                  </a:lnTo>
                  <a:lnTo>
                    <a:pt x="61722" y="558926"/>
                  </a:lnTo>
                  <a:lnTo>
                    <a:pt x="49022" y="558418"/>
                  </a:lnTo>
                  <a:close/>
                </a:path>
                <a:path w="79375" h="1188720">
                  <a:moveTo>
                    <a:pt x="47498" y="609218"/>
                  </a:moveTo>
                  <a:lnTo>
                    <a:pt x="47117" y="621918"/>
                  </a:lnTo>
                  <a:lnTo>
                    <a:pt x="59690" y="622299"/>
                  </a:lnTo>
                  <a:lnTo>
                    <a:pt x="60198" y="609599"/>
                  </a:lnTo>
                  <a:lnTo>
                    <a:pt x="47498" y="609218"/>
                  </a:lnTo>
                  <a:close/>
                </a:path>
                <a:path w="79375" h="1188720">
                  <a:moveTo>
                    <a:pt x="45847" y="660018"/>
                  </a:moveTo>
                  <a:lnTo>
                    <a:pt x="45466" y="672718"/>
                  </a:lnTo>
                  <a:lnTo>
                    <a:pt x="58166" y="673099"/>
                  </a:lnTo>
                  <a:lnTo>
                    <a:pt x="58547" y="660399"/>
                  </a:lnTo>
                  <a:lnTo>
                    <a:pt x="45847" y="660018"/>
                  </a:lnTo>
                  <a:close/>
                </a:path>
                <a:path w="79375" h="1188720">
                  <a:moveTo>
                    <a:pt x="44323" y="710818"/>
                  </a:moveTo>
                  <a:lnTo>
                    <a:pt x="43942" y="723518"/>
                  </a:lnTo>
                  <a:lnTo>
                    <a:pt x="56642" y="723899"/>
                  </a:lnTo>
                  <a:lnTo>
                    <a:pt x="57023" y="711199"/>
                  </a:lnTo>
                  <a:lnTo>
                    <a:pt x="44323" y="710818"/>
                  </a:lnTo>
                  <a:close/>
                </a:path>
                <a:path w="79375" h="1188720">
                  <a:moveTo>
                    <a:pt x="42672" y="761618"/>
                  </a:moveTo>
                  <a:lnTo>
                    <a:pt x="42291" y="774318"/>
                  </a:lnTo>
                  <a:lnTo>
                    <a:pt x="54991" y="774699"/>
                  </a:lnTo>
                  <a:lnTo>
                    <a:pt x="55372" y="761999"/>
                  </a:lnTo>
                  <a:lnTo>
                    <a:pt x="42672" y="761618"/>
                  </a:lnTo>
                  <a:close/>
                </a:path>
                <a:path w="79375" h="1188720">
                  <a:moveTo>
                    <a:pt x="41148" y="812291"/>
                  </a:moveTo>
                  <a:lnTo>
                    <a:pt x="40767" y="824991"/>
                  </a:lnTo>
                  <a:lnTo>
                    <a:pt x="53467" y="825499"/>
                  </a:lnTo>
                  <a:lnTo>
                    <a:pt x="53848" y="812799"/>
                  </a:lnTo>
                  <a:lnTo>
                    <a:pt x="41148" y="812291"/>
                  </a:lnTo>
                  <a:close/>
                </a:path>
                <a:path w="79375" h="1188720">
                  <a:moveTo>
                    <a:pt x="39497" y="863091"/>
                  </a:moveTo>
                  <a:lnTo>
                    <a:pt x="39116" y="875791"/>
                  </a:lnTo>
                  <a:lnTo>
                    <a:pt x="51816" y="876172"/>
                  </a:lnTo>
                  <a:lnTo>
                    <a:pt x="52197" y="863472"/>
                  </a:lnTo>
                  <a:lnTo>
                    <a:pt x="39497" y="863091"/>
                  </a:lnTo>
                  <a:close/>
                </a:path>
                <a:path w="79375" h="1188720">
                  <a:moveTo>
                    <a:pt x="37973" y="913891"/>
                  </a:moveTo>
                  <a:lnTo>
                    <a:pt x="37592" y="926591"/>
                  </a:lnTo>
                  <a:lnTo>
                    <a:pt x="50292" y="926972"/>
                  </a:lnTo>
                  <a:lnTo>
                    <a:pt x="50673" y="914272"/>
                  </a:lnTo>
                  <a:lnTo>
                    <a:pt x="37973" y="913891"/>
                  </a:lnTo>
                  <a:close/>
                </a:path>
                <a:path w="79375" h="1188720">
                  <a:moveTo>
                    <a:pt x="36322" y="964691"/>
                  </a:moveTo>
                  <a:lnTo>
                    <a:pt x="35941" y="977391"/>
                  </a:lnTo>
                  <a:lnTo>
                    <a:pt x="48641" y="977772"/>
                  </a:lnTo>
                  <a:lnTo>
                    <a:pt x="49022" y="965072"/>
                  </a:lnTo>
                  <a:lnTo>
                    <a:pt x="36322" y="964691"/>
                  </a:lnTo>
                  <a:close/>
                </a:path>
                <a:path w="79375" h="1188720">
                  <a:moveTo>
                    <a:pt x="34798" y="1015491"/>
                  </a:moveTo>
                  <a:lnTo>
                    <a:pt x="34417" y="1028191"/>
                  </a:lnTo>
                  <a:lnTo>
                    <a:pt x="47117" y="1028572"/>
                  </a:lnTo>
                  <a:lnTo>
                    <a:pt x="47498" y="1015872"/>
                  </a:lnTo>
                  <a:lnTo>
                    <a:pt x="34798" y="1015491"/>
                  </a:lnTo>
                  <a:close/>
                </a:path>
                <a:path w="79375" h="1188720">
                  <a:moveTo>
                    <a:pt x="33147" y="1066164"/>
                  </a:moveTo>
                  <a:lnTo>
                    <a:pt x="32766" y="1078864"/>
                  </a:lnTo>
                  <a:lnTo>
                    <a:pt x="45466" y="1079372"/>
                  </a:lnTo>
                  <a:lnTo>
                    <a:pt x="45847" y="1066672"/>
                  </a:lnTo>
                  <a:lnTo>
                    <a:pt x="33147" y="1066164"/>
                  </a:lnTo>
                  <a:close/>
                </a:path>
                <a:path w="79375" h="1188720">
                  <a:moveTo>
                    <a:pt x="0" y="1111249"/>
                  </a:moveTo>
                  <a:lnTo>
                    <a:pt x="35687" y="1188592"/>
                  </a:lnTo>
                  <a:lnTo>
                    <a:pt x="69882" y="1125346"/>
                  </a:lnTo>
                  <a:lnTo>
                    <a:pt x="44069" y="1125346"/>
                  </a:lnTo>
                  <a:lnTo>
                    <a:pt x="31369" y="1124965"/>
                  </a:lnTo>
                  <a:lnTo>
                    <a:pt x="31623" y="1116964"/>
                  </a:lnTo>
                  <a:lnTo>
                    <a:pt x="74414" y="1116964"/>
                  </a:lnTo>
                  <a:lnTo>
                    <a:pt x="76200" y="1113662"/>
                  </a:lnTo>
                  <a:lnTo>
                    <a:pt x="0" y="1111249"/>
                  </a:lnTo>
                  <a:close/>
                </a:path>
                <a:path w="79375" h="1188720">
                  <a:moveTo>
                    <a:pt x="31623" y="1116964"/>
                  </a:moveTo>
                  <a:lnTo>
                    <a:pt x="31369" y="1124965"/>
                  </a:lnTo>
                  <a:lnTo>
                    <a:pt x="44069" y="1125346"/>
                  </a:lnTo>
                  <a:lnTo>
                    <a:pt x="44323" y="1117345"/>
                  </a:lnTo>
                  <a:lnTo>
                    <a:pt x="31623" y="1116964"/>
                  </a:lnTo>
                  <a:close/>
                </a:path>
                <a:path w="79375" h="1188720">
                  <a:moveTo>
                    <a:pt x="74414" y="1116964"/>
                  </a:moveTo>
                  <a:lnTo>
                    <a:pt x="31623" y="1116964"/>
                  </a:lnTo>
                  <a:lnTo>
                    <a:pt x="44323" y="1117345"/>
                  </a:lnTo>
                  <a:lnTo>
                    <a:pt x="44069" y="1125346"/>
                  </a:lnTo>
                  <a:lnTo>
                    <a:pt x="69882" y="1125346"/>
                  </a:lnTo>
                  <a:lnTo>
                    <a:pt x="74414" y="1116964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10100032" y="8781419"/>
            <a:ext cx="1912789" cy="279848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700" dirty="0">
                <a:solidFill>
                  <a:srgbClr val="555555"/>
                </a:solidFill>
                <a:latin typeface="Arial"/>
                <a:cs typeface="Arial"/>
              </a:rPr>
              <a:t>Capacity</a:t>
            </a:r>
            <a:r>
              <a:rPr sz="1700" spc="-114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700" spc="-7" dirty="0">
                <a:solidFill>
                  <a:srgbClr val="555555"/>
                </a:solidFill>
                <a:latin typeface="Arial"/>
                <a:cs typeface="Arial"/>
              </a:rPr>
              <a:t>Scheduler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9" name="object 129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17</a:t>
            </a:fld>
            <a:endParaRPr dirty="0"/>
          </a:p>
        </p:txBody>
      </p:sp>
      <p:sp>
        <p:nvSpPr>
          <p:cNvPr id="130" name="object 130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  <p:sp>
        <p:nvSpPr>
          <p:cNvPr id="128" name="object 128"/>
          <p:cNvSpPr txBox="1"/>
          <p:nvPr/>
        </p:nvSpPr>
        <p:spPr>
          <a:xfrm>
            <a:off x="11521712" y="5055543"/>
            <a:ext cx="1285127" cy="432938"/>
          </a:xfrm>
          <a:prstGeom prst="rect">
            <a:avLst/>
          </a:prstGeom>
          <a:ln w="12700">
            <a:solidFill>
              <a:srgbClr val="555555"/>
            </a:solidFill>
          </a:ln>
        </p:spPr>
        <p:txBody>
          <a:bodyPr vert="horz" wrap="square" lIns="0" tIns="32511" rIns="0" bIns="0" rtlCol="0">
            <a:spAutoFit/>
          </a:bodyPr>
          <a:lstStyle/>
          <a:p>
            <a:pPr marL="357626" marR="199584" indent="-148106">
              <a:spcBef>
                <a:spcPts val="256"/>
              </a:spcBef>
            </a:pPr>
            <a:r>
              <a:rPr sz="1300" spc="-7" dirty="0">
                <a:solidFill>
                  <a:srgbClr val="8E8E8E"/>
                </a:solidFill>
                <a:latin typeface="Arial"/>
                <a:cs typeface="Arial"/>
              </a:rPr>
              <a:t>Hi</a:t>
            </a:r>
            <a:r>
              <a:rPr sz="1300" dirty="0">
                <a:solidFill>
                  <a:srgbClr val="8E8E8E"/>
                </a:solidFill>
                <a:latin typeface="Arial"/>
                <a:cs typeface="Arial"/>
              </a:rPr>
              <a:t>e</a:t>
            </a:r>
            <a:r>
              <a:rPr sz="1300" spc="-7" dirty="0">
                <a:solidFill>
                  <a:srgbClr val="8E8E8E"/>
                </a:solidFill>
                <a:latin typeface="Arial"/>
                <a:cs typeface="Arial"/>
              </a:rPr>
              <a:t>ra</a:t>
            </a:r>
            <a:r>
              <a:rPr sz="1300" dirty="0">
                <a:solidFill>
                  <a:srgbClr val="8E8E8E"/>
                </a:solidFill>
                <a:latin typeface="Arial"/>
                <a:cs typeface="Arial"/>
              </a:rPr>
              <a:t>r</a:t>
            </a:r>
            <a:r>
              <a:rPr sz="1300" spc="7" dirty="0">
                <a:solidFill>
                  <a:srgbClr val="8E8E8E"/>
                </a:solidFill>
                <a:latin typeface="Arial"/>
                <a:cs typeface="Arial"/>
              </a:rPr>
              <a:t>c</a:t>
            </a:r>
            <a:r>
              <a:rPr sz="1300" spc="-7" dirty="0">
                <a:solidFill>
                  <a:srgbClr val="8E8E8E"/>
                </a:solidFill>
                <a:latin typeface="Arial"/>
                <a:cs typeface="Arial"/>
              </a:rPr>
              <a:t>hi</a:t>
            </a:r>
            <a:r>
              <a:rPr sz="1300" spc="7" dirty="0">
                <a:solidFill>
                  <a:srgbClr val="8E8E8E"/>
                </a:solidFill>
                <a:latin typeface="Arial"/>
                <a:cs typeface="Arial"/>
              </a:rPr>
              <a:t>c</a:t>
            </a:r>
            <a:r>
              <a:rPr sz="1300" spc="-7" dirty="0">
                <a:solidFill>
                  <a:srgbClr val="8E8E8E"/>
                </a:solidFill>
                <a:latin typeface="Arial"/>
                <a:cs typeface="Arial"/>
              </a:rPr>
              <a:t>al  Queues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26" y="297124"/>
            <a:ext cx="7825458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spc="-100" dirty="0">
                <a:solidFill>
                  <a:srgbClr val="000000"/>
                </a:solidFill>
              </a:rPr>
              <a:t>YARN </a:t>
            </a:r>
            <a:r>
              <a:rPr sz="5100" dirty="0">
                <a:solidFill>
                  <a:srgbClr val="000000"/>
                </a:solidFill>
              </a:rPr>
              <a:t>Application</a:t>
            </a:r>
            <a:r>
              <a:rPr sz="5100" spc="-299" dirty="0">
                <a:solidFill>
                  <a:srgbClr val="000000"/>
                </a:solidFill>
              </a:rPr>
              <a:t> </a:t>
            </a:r>
            <a:r>
              <a:rPr sz="5100" spc="-7" dirty="0">
                <a:solidFill>
                  <a:srgbClr val="000000"/>
                </a:solidFill>
              </a:rPr>
              <a:t>Lifecycle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466518" y="3986534"/>
            <a:ext cx="2542258" cy="3107605"/>
            <a:chOff x="328020" y="2803031"/>
            <a:chExt cx="1787525" cy="2185035"/>
          </a:xfrm>
        </p:grpSpPr>
        <p:sp>
          <p:nvSpPr>
            <p:cNvPr id="4" name="object 4"/>
            <p:cNvSpPr/>
            <p:nvPr/>
          </p:nvSpPr>
          <p:spPr>
            <a:xfrm>
              <a:off x="328020" y="2803031"/>
              <a:ext cx="1786930" cy="2184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811" y="2880359"/>
              <a:ext cx="1556003" cy="332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7080" y="2819399"/>
              <a:ext cx="1708099" cy="2106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7080" y="2819399"/>
              <a:ext cx="1708150" cy="2106295"/>
            </a:xfrm>
            <a:custGeom>
              <a:avLst/>
              <a:gdLst/>
              <a:ahLst/>
              <a:cxnLst/>
              <a:rect l="l" t="t" r="r" b="b"/>
              <a:pathLst>
                <a:path w="1708150" h="2106295">
                  <a:moveTo>
                    <a:pt x="0" y="284734"/>
                  </a:moveTo>
                  <a:lnTo>
                    <a:pt x="3726" y="238555"/>
                  </a:lnTo>
                  <a:lnTo>
                    <a:pt x="14514" y="194746"/>
                  </a:lnTo>
                  <a:lnTo>
                    <a:pt x="31778" y="153894"/>
                  </a:lnTo>
                  <a:lnTo>
                    <a:pt x="54931" y="116586"/>
                  </a:lnTo>
                  <a:lnTo>
                    <a:pt x="83388" y="83407"/>
                  </a:lnTo>
                  <a:lnTo>
                    <a:pt x="116561" y="54945"/>
                  </a:lnTo>
                  <a:lnTo>
                    <a:pt x="153864" y="31786"/>
                  </a:lnTo>
                  <a:lnTo>
                    <a:pt x="194712" y="14518"/>
                  </a:lnTo>
                  <a:lnTo>
                    <a:pt x="238518" y="3727"/>
                  </a:lnTo>
                  <a:lnTo>
                    <a:pt x="284695" y="0"/>
                  </a:lnTo>
                  <a:lnTo>
                    <a:pt x="1423492" y="0"/>
                  </a:lnTo>
                  <a:lnTo>
                    <a:pt x="1469667" y="3727"/>
                  </a:lnTo>
                  <a:lnTo>
                    <a:pt x="1513466" y="14518"/>
                  </a:lnTo>
                  <a:lnTo>
                    <a:pt x="1554303" y="31786"/>
                  </a:lnTo>
                  <a:lnTo>
                    <a:pt x="1591595" y="54945"/>
                  </a:lnTo>
                  <a:lnTo>
                    <a:pt x="1624755" y="83407"/>
                  </a:lnTo>
                  <a:lnTo>
                    <a:pt x="1653198" y="116586"/>
                  </a:lnTo>
                  <a:lnTo>
                    <a:pt x="1676339" y="153894"/>
                  </a:lnTo>
                  <a:lnTo>
                    <a:pt x="1693593" y="194746"/>
                  </a:lnTo>
                  <a:lnTo>
                    <a:pt x="1704375" y="238555"/>
                  </a:lnTo>
                  <a:lnTo>
                    <a:pt x="1708099" y="284734"/>
                  </a:lnTo>
                  <a:lnTo>
                    <a:pt x="1708099" y="1821688"/>
                  </a:lnTo>
                  <a:lnTo>
                    <a:pt x="1704375" y="1867862"/>
                  </a:lnTo>
                  <a:lnTo>
                    <a:pt x="1693593" y="1911661"/>
                  </a:lnTo>
                  <a:lnTo>
                    <a:pt x="1676339" y="1952499"/>
                  </a:lnTo>
                  <a:lnTo>
                    <a:pt x="1653198" y="1989791"/>
                  </a:lnTo>
                  <a:lnTo>
                    <a:pt x="1624755" y="2022951"/>
                  </a:lnTo>
                  <a:lnTo>
                    <a:pt x="1591595" y="2051394"/>
                  </a:lnTo>
                  <a:lnTo>
                    <a:pt x="1554303" y="2074535"/>
                  </a:lnTo>
                  <a:lnTo>
                    <a:pt x="1513466" y="2091789"/>
                  </a:lnTo>
                  <a:lnTo>
                    <a:pt x="1469667" y="2102571"/>
                  </a:lnTo>
                  <a:lnTo>
                    <a:pt x="1423492" y="2106295"/>
                  </a:lnTo>
                  <a:lnTo>
                    <a:pt x="284695" y="2106295"/>
                  </a:lnTo>
                  <a:lnTo>
                    <a:pt x="238518" y="2102571"/>
                  </a:lnTo>
                  <a:lnTo>
                    <a:pt x="194712" y="2091789"/>
                  </a:lnTo>
                  <a:lnTo>
                    <a:pt x="153864" y="2074535"/>
                  </a:lnTo>
                  <a:lnTo>
                    <a:pt x="116561" y="2051394"/>
                  </a:lnTo>
                  <a:lnTo>
                    <a:pt x="83388" y="2022951"/>
                  </a:lnTo>
                  <a:lnTo>
                    <a:pt x="54931" y="1989791"/>
                  </a:lnTo>
                  <a:lnTo>
                    <a:pt x="31778" y="1952499"/>
                  </a:lnTo>
                  <a:lnTo>
                    <a:pt x="14514" y="1911661"/>
                  </a:lnTo>
                  <a:lnTo>
                    <a:pt x="3726" y="1867862"/>
                  </a:lnTo>
                  <a:lnTo>
                    <a:pt x="0" y="1821688"/>
                  </a:lnTo>
                  <a:lnTo>
                    <a:pt x="0" y="284734"/>
                  </a:lnTo>
                  <a:close/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2688" y="4169845"/>
            <a:ext cx="1845959" cy="294325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spcBef>
                <a:spcPts val="135"/>
              </a:spcBef>
            </a:pPr>
            <a:r>
              <a:rPr spc="-14" dirty="0">
                <a:solidFill>
                  <a:srgbClr val="1E1E1E"/>
                </a:solidFill>
                <a:latin typeface="Arial"/>
                <a:cs typeface="Arial"/>
              </a:rPr>
              <a:t>Application</a:t>
            </a:r>
            <a:r>
              <a:rPr spc="-28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pc="-14" dirty="0">
                <a:solidFill>
                  <a:srgbClr val="1E1E1E"/>
                </a:solidFill>
                <a:latin typeface="Arial"/>
                <a:cs typeface="Arial"/>
              </a:rPr>
              <a:t>Client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55339" y="1819064"/>
            <a:ext cx="2325511" cy="2496198"/>
            <a:chOff x="3484222" y="1279029"/>
            <a:chExt cx="1635125" cy="1755139"/>
          </a:xfrm>
        </p:grpSpPr>
        <p:sp>
          <p:nvSpPr>
            <p:cNvPr id="10" name="object 10"/>
            <p:cNvSpPr/>
            <p:nvPr/>
          </p:nvSpPr>
          <p:spPr>
            <a:xfrm>
              <a:off x="3484222" y="1279029"/>
              <a:ext cx="1634533" cy="17548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22979" y="1295400"/>
              <a:ext cx="1555750" cy="1676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2979" y="1295400"/>
              <a:ext cx="1555750" cy="1676400"/>
            </a:xfrm>
            <a:custGeom>
              <a:avLst/>
              <a:gdLst/>
              <a:ahLst/>
              <a:cxnLst/>
              <a:rect l="l" t="t" r="r" b="b"/>
              <a:pathLst>
                <a:path w="1555750" h="1676400">
                  <a:moveTo>
                    <a:pt x="0" y="259334"/>
                  </a:moveTo>
                  <a:lnTo>
                    <a:pt x="4181" y="212710"/>
                  </a:lnTo>
                  <a:lnTo>
                    <a:pt x="16235" y="168831"/>
                  </a:lnTo>
                  <a:lnTo>
                    <a:pt x="35428" y="128429"/>
                  </a:lnTo>
                  <a:lnTo>
                    <a:pt x="61024" y="92236"/>
                  </a:lnTo>
                  <a:lnTo>
                    <a:pt x="92288" y="60982"/>
                  </a:lnTo>
                  <a:lnTo>
                    <a:pt x="128486" y="35400"/>
                  </a:lnTo>
                  <a:lnTo>
                    <a:pt x="168883" y="16221"/>
                  </a:lnTo>
                  <a:lnTo>
                    <a:pt x="212743" y="4177"/>
                  </a:lnTo>
                  <a:lnTo>
                    <a:pt x="259334" y="0"/>
                  </a:lnTo>
                  <a:lnTo>
                    <a:pt x="1296543" y="0"/>
                  </a:lnTo>
                  <a:lnTo>
                    <a:pt x="1343128" y="4177"/>
                  </a:lnTo>
                  <a:lnTo>
                    <a:pt x="1386977" y="16221"/>
                  </a:lnTo>
                  <a:lnTo>
                    <a:pt x="1427357" y="35400"/>
                  </a:lnTo>
                  <a:lnTo>
                    <a:pt x="1463535" y="60982"/>
                  </a:lnTo>
                  <a:lnTo>
                    <a:pt x="1494778" y="92236"/>
                  </a:lnTo>
                  <a:lnTo>
                    <a:pt x="1520354" y="128429"/>
                  </a:lnTo>
                  <a:lnTo>
                    <a:pt x="1539530" y="168831"/>
                  </a:lnTo>
                  <a:lnTo>
                    <a:pt x="1551572" y="212710"/>
                  </a:lnTo>
                  <a:lnTo>
                    <a:pt x="1555750" y="259334"/>
                  </a:lnTo>
                  <a:lnTo>
                    <a:pt x="1555750" y="1417065"/>
                  </a:lnTo>
                  <a:lnTo>
                    <a:pt x="1551572" y="1463689"/>
                  </a:lnTo>
                  <a:lnTo>
                    <a:pt x="1539530" y="1507568"/>
                  </a:lnTo>
                  <a:lnTo>
                    <a:pt x="1520354" y="1547970"/>
                  </a:lnTo>
                  <a:lnTo>
                    <a:pt x="1494778" y="1584163"/>
                  </a:lnTo>
                  <a:lnTo>
                    <a:pt x="1463535" y="1615417"/>
                  </a:lnTo>
                  <a:lnTo>
                    <a:pt x="1427357" y="1640999"/>
                  </a:lnTo>
                  <a:lnTo>
                    <a:pt x="1386977" y="1660178"/>
                  </a:lnTo>
                  <a:lnTo>
                    <a:pt x="1343128" y="1672222"/>
                  </a:lnTo>
                  <a:lnTo>
                    <a:pt x="1296543" y="1676400"/>
                  </a:lnTo>
                  <a:lnTo>
                    <a:pt x="259334" y="1676400"/>
                  </a:lnTo>
                  <a:lnTo>
                    <a:pt x="212743" y="1672222"/>
                  </a:lnTo>
                  <a:lnTo>
                    <a:pt x="168883" y="1660178"/>
                  </a:lnTo>
                  <a:lnTo>
                    <a:pt x="128486" y="1640999"/>
                  </a:lnTo>
                  <a:lnTo>
                    <a:pt x="92288" y="1615417"/>
                  </a:lnTo>
                  <a:lnTo>
                    <a:pt x="61024" y="1584163"/>
                  </a:lnTo>
                  <a:lnTo>
                    <a:pt x="35428" y="1547970"/>
                  </a:lnTo>
                  <a:lnTo>
                    <a:pt x="16235" y="1507568"/>
                  </a:lnTo>
                  <a:lnTo>
                    <a:pt x="4181" y="1463689"/>
                  </a:lnTo>
                  <a:lnTo>
                    <a:pt x="0" y="1417065"/>
                  </a:lnTo>
                  <a:lnTo>
                    <a:pt x="0" y="259334"/>
                  </a:lnTo>
                  <a:close/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22215" y="2572420"/>
            <a:ext cx="1587669" cy="880925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</a:pPr>
            <a:r>
              <a:rPr sz="2800" dirty="0">
                <a:solidFill>
                  <a:srgbClr val="1E1E1E"/>
                </a:solidFill>
                <a:latin typeface="Arial"/>
                <a:cs typeface="Arial"/>
              </a:rPr>
              <a:t>Res</a:t>
            </a:r>
            <a:r>
              <a:rPr sz="2800" spc="7" dirty="0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1E1E1E"/>
                </a:solidFill>
                <a:latin typeface="Arial"/>
                <a:cs typeface="Arial"/>
              </a:rPr>
              <a:t>urce</a:t>
            </a:r>
            <a:endParaRPr sz="2800">
              <a:latin typeface="Arial"/>
              <a:cs typeface="Arial"/>
            </a:endParaRPr>
          </a:p>
          <a:p>
            <a:pPr marL="78568"/>
            <a:r>
              <a:rPr sz="2800" dirty="0">
                <a:solidFill>
                  <a:srgbClr val="1E1E1E"/>
                </a:solidFill>
                <a:latin typeface="Arial"/>
                <a:cs typeface="Arial"/>
              </a:rPr>
              <a:t>Manager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38638" y="5594749"/>
            <a:ext cx="3038066" cy="3488718"/>
            <a:chOff x="3331855" y="3933807"/>
            <a:chExt cx="2136140" cy="2453005"/>
          </a:xfrm>
        </p:grpSpPr>
        <p:sp>
          <p:nvSpPr>
            <p:cNvPr id="15" name="object 15"/>
            <p:cNvSpPr/>
            <p:nvPr/>
          </p:nvSpPr>
          <p:spPr>
            <a:xfrm>
              <a:off x="3331855" y="3933807"/>
              <a:ext cx="2135865" cy="24529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13760" y="4023360"/>
              <a:ext cx="1760219" cy="3520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70580" y="3949700"/>
              <a:ext cx="2057400" cy="23749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70580" y="3949700"/>
              <a:ext cx="2057400" cy="2374900"/>
            </a:xfrm>
            <a:custGeom>
              <a:avLst/>
              <a:gdLst/>
              <a:ahLst/>
              <a:cxnLst/>
              <a:rect l="l" t="t" r="r" b="b"/>
              <a:pathLst>
                <a:path w="2057400" h="2374900">
                  <a:moveTo>
                    <a:pt x="0" y="342900"/>
                  </a:moveTo>
                  <a:lnTo>
                    <a:pt x="3130" y="296348"/>
                  </a:lnTo>
                  <a:lnTo>
                    <a:pt x="12250" y="251706"/>
                  </a:lnTo>
                  <a:lnTo>
                    <a:pt x="26949" y="209383"/>
                  </a:lnTo>
                  <a:lnTo>
                    <a:pt x="46820" y="169784"/>
                  </a:lnTo>
                  <a:lnTo>
                    <a:pt x="71454" y="133319"/>
                  </a:lnTo>
                  <a:lnTo>
                    <a:pt x="100441" y="100393"/>
                  </a:lnTo>
                  <a:lnTo>
                    <a:pt x="133373" y="71415"/>
                  </a:lnTo>
                  <a:lnTo>
                    <a:pt x="169841" y="46792"/>
                  </a:lnTo>
                  <a:lnTo>
                    <a:pt x="209436" y="26931"/>
                  </a:lnTo>
                  <a:lnTo>
                    <a:pt x="251751" y="12241"/>
                  </a:lnTo>
                  <a:lnTo>
                    <a:pt x="296375" y="3128"/>
                  </a:lnTo>
                  <a:lnTo>
                    <a:pt x="342900" y="0"/>
                  </a:lnTo>
                  <a:lnTo>
                    <a:pt x="1714500" y="0"/>
                  </a:lnTo>
                  <a:lnTo>
                    <a:pt x="1761051" y="3128"/>
                  </a:lnTo>
                  <a:lnTo>
                    <a:pt x="1805693" y="12241"/>
                  </a:lnTo>
                  <a:lnTo>
                    <a:pt x="1848016" y="26931"/>
                  </a:lnTo>
                  <a:lnTo>
                    <a:pt x="1887615" y="46792"/>
                  </a:lnTo>
                  <a:lnTo>
                    <a:pt x="1924080" y="71415"/>
                  </a:lnTo>
                  <a:lnTo>
                    <a:pt x="1957006" y="100393"/>
                  </a:lnTo>
                  <a:lnTo>
                    <a:pt x="1985984" y="133319"/>
                  </a:lnTo>
                  <a:lnTo>
                    <a:pt x="2010607" y="169784"/>
                  </a:lnTo>
                  <a:lnTo>
                    <a:pt x="2030468" y="209383"/>
                  </a:lnTo>
                  <a:lnTo>
                    <a:pt x="2045158" y="251706"/>
                  </a:lnTo>
                  <a:lnTo>
                    <a:pt x="2054271" y="296348"/>
                  </a:lnTo>
                  <a:lnTo>
                    <a:pt x="2057400" y="342900"/>
                  </a:lnTo>
                  <a:lnTo>
                    <a:pt x="2057400" y="2031987"/>
                  </a:lnTo>
                  <a:lnTo>
                    <a:pt x="2054271" y="2078517"/>
                  </a:lnTo>
                  <a:lnTo>
                    <a:pt x="2045158" y="2123146"/>
                  </a:lnTo>
                  <a:lnTo>
                    <a:pt x="2030468" y="2165463"/>
                  </a:lnTo>
                  <a:lnTo>
                    <a:pt x="2010607" y="2205060"/>
                  </a:lnTo>
                  <a:lnTo>
                    <a:pt x="1985984" y="2241529"/>
                  </a:lnTo>
                  <a:lnTo>
                    <a:pt x="1957006" y="2274462"/>
                  </a:lnTo>
                  <a:lnTo>
                    <a:pt x="1924080" y="2303448"/>
                  </a:lnTo>
                  <a:lnTo>
                    <a:pt x="1887615" y="2328081"/>
                  </a:lnTo>
                  <a:lnTo>
                    <a:pt x="1848016" y="2347951"/>
                  </a:lnTo>
                  <a:lnTo>
                    <a:pt x="1805693" y="2362650"/>
                  </a:lnTo>
                  <a:lnTo>
                    <a:pt x="1761051" y="2371769"/>
                  </a:lnTo>
                  <a:lnTo>
                    <a:pt x="1714500" y="2374900"/>
                  </a:lnTo>
                  <a:lnTo>
                    <a:pt x="342900" y="2374900"/>
                  </a:lnTo>
                  <a:lnTo>
                    <a:pt x="296375" y="2371769"/>
                  </a:lnTo>
                  <a:lnTo>
                    <a:pt x="251751" y="2362650"/>
                  </a:lnTo>
                  <a:lnTo>
                    <a:pt x="209436" y="2347951"/>
                  </a:lnTo>
                  <a:lnTo>
                    <a:pt x="169841" y="2328081"/>
                  </a:lnTo>
                  <a:lnTo>
                    <a:pt x="133373" y="2303448"/>
                  </a:lnTo>
                  <a:lnTo>
                    <a:pt x="100441" y="2274462"/>
                  </a:lnTo>
                  <a:lnTo>
                    <a:pt x="71454" y="2241529"/>
                  </a:lnTo>
                  <a:lnTo>
                    <a:pt x="46820" y="2205060"/>
                  </a:lnTo>
                  <a:lnTo>
                    <a:pt x="26949" y="2165463"/>
                  </a:lnTo>
                  <a:lnTo>
                    <a:pt x="12250" y="2123146"/>
                  </a:lnTo>
                  <a:lnTo>
                    <a:pt x="3130" y="2078517"/>
                  </a:lnTo>
                  <a:lnTo>
                    <a:pt x="0" y="2031987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49474" y="5799418"/>
            <a:ext cx="2114183" cy="326015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2000" dirty="0">
                <a:solidFill>
                  <a:srgbClr val="1E1E1E"/>
                </a:solidFill>
                <a:latin typeface="Arial"/>
                <a:cs typeface="Arial"/>
              </a:rPr>
              <a:t>Application</a:t>
            </a:r>
            <a:r>
              <a:rPr sz="2000" spc="-162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E1E1E"/>
                </a:solidFill>
                <a:latin typeface="Arial"/>
                <a:cs typeface="Arial"/>
              </a:rPr>
              <a:t>Master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481058" y="3769784"/>
            <a:ext cx="2712944" cy="2496198"/>
            <a:chOff x="6666368" y="2650629"/>
            <a:chExt cx="1907539" cy="1755139"/>
          </a:xfrm>
        </p:grpSpPr>
        <p:sp>
          <p:nvSpPr>
            <p:cNvPr id="21" name="object 21"/>
            <p:cNvSpPr/>
            <p:nvPr/>
          </p:nvSpPr>
          <p:spPr>
            <a:xfrm>
              <a:off x="6666368" y="2650629"/>
              <a:ext cx="1907263" cy="17548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99503" y="2706624"/>
              <a:ext cx="1802892" cy="4282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05599" y="2667000"/>
              <a:ext cx="1828800" cy="1676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05599" y="2667000"/>
              <a:ext cx="1828800" cy="1676400"/>
            </a:xfrm>
            <a:custGeom>
              <a:avLst/>
              <a:gdLst/>
              <a:ahLst/>
              <a:cxnLst/>
              <a:rect l="l" t="t" r="r" b="b"/>
              <a:pathLst>
                <a:path w="1828800" h="1676400">
                  <a:moveTo>
                    <a:pt x="0" y="279400"/>
                  </a:moveTo>
                  <a:lnTo>
                    <a:pt x="3656" y="234080"/>
                  </a:lnTo>
                  <a:lnTo>
                    <a:pt x="14244" y="191089"/>
                  </a:lnTo>
                  <a:lnTo>
                    <a:pt x="31186" y="151001"/>
                  </a:lnTo>
                  <a:lnTo>
                    <a:pt x="53908" y="114391"/>
                  </a:lnTo>
                  <a:lnTo>
                    <a:pt x="81835" y="81835"/>
                  </a:lnTo>
                  <a:lnTo>
                    <a:pt x="114391" y="53908"/>
                  </a:lnTo>
                  <a:lnTo>
                    <a:pt x="151001" y="31186"/>
                  </a:lnTo>
                  <a:lnTo>
                    <a:pt x="191089" y="14244"/>
                  </a:lnTo>
                  <a:lnTo>
                    <a:pt x="234080" y="3656"/>
                  </a:lnTo>
                  <a:lnTo>
                    <a:pt x="279400" y="0"/>
                  </a:lnTo>
                  <a:lnTo>
                    <a:pt x="1549400" y="0"/>
                  </a:lnTo>
                  <a:lnTo>
                    <a:pt x="1594719" y="3656"/>
                  </a:lnTo>
                  <a:lnTo>
                    <a:pt x="1637710" y="14244"/>
                  </a:lnTo>
                  <a:lnTo>
                    <a:pt x="1677798" y="31186"/>
                  </a:lnTo>
                  <a:lnTo>
                    <a:pt x="1714408" y="53908"/>
                  </a:lnTo>
                  <a:lnTo>
                    <a:pt x="1746964" y="81835"/>
                  </a:lnTo>
                  <a:lnTo>
                    <a:pt x="1774891" y="114391"/>
                  </a:lnTo>
                  <a:lnTo>
                    <a:pt x="1797613" y="151001"/>
                  </a:lnTo>
                  <a:lnTo>
                    <a:pt x="1814555" y="191089"/>
                  </a:lnTo>
                  <a:lnTo>
                    <a:pt x="1825143" y="234080"/>
                  </a:lnTo>
                  <a:lnTo>
                    <a:pt x="1828800" y="279400"/>
                  </a:lnTo>
                  <a:lnTo>
                    <a:pt x="1828800" y="1397000"/>
                  </a:lnTo>
                  <a:lnTo>
                    <a:pt x="1825143" y="1442319"/>
                  </a:lnTo>
                  <a:lnTo>
                    <a:pt x="1814555" y="1485310"/>
                  </a:lnTo>
                  <a:lnTo>
                    <a:pt x="1797613" y="1525398"/>
                  </a:lnTo>
                  <a:lnTo>
                    <a:pt x="1774891" y="1562008"/>
                  </a:lnTo>
                  <a:lnTo>
                    <a:pt x="1746964" y="1594564"/>
                  </a:lnTo>
                  <a:lnTo>
                    <a:pt x="1714408" y="1622491"/>
                  </a:lnTo>
                  <a:lnTo>
                    <a:pt x="1677798" y="1645213"/>
                  </a:lnTo>
                  <a:lnTo>
                    <a:pt x="1637710" y="1662155"/>
                  </a:lnTo>
                  <a:lnTo>
                    <a:pt x="1594719" y="1672743"/>
                  </a:lnTo>
                  <a:lnTo>
                    <a:pt x="1549400" y="1676400"/>
                  </a:lnTo>
                  <a:lnTo>
                    <a:pt x="279400" y="1676400"/>
                  </a:lnTo>
                  <a:lnTo>
                    <a:pt x="234080" y="1672743"/>
                  </a:lnTo>
                  <a:lnTo>
                    <a:pt x="191089" y="1662155"/>
                  </a:lnTo>
                  <a:lnTo>
                    <a:pt x="151001" y="1645213"/>
                  </a:lnTo>
                  <a:lnTo>
                    <a:pt x="114391" y="1622491"/>
                  </a:lnTo>
                  <a:lnTo>
                    <a:pt x="81835" y="1594564"/>
                  </a:lnTo>
                  <a:lnTo>
                    <a:pt x="53908" y="1562008"/>
                  </a:lnTo>
                  <a:lnTo>
                    <a:pt x="31186" y="1525398"/>
                  </a:lnTo>
                  <a:lnTo>
                    <a:pt x="14244" y="1485310"/>
                  </a:lnTo>
                  <a:lnTo>
                    <a:pt x="3656" y="1442319"/>
                  </a:lnTo>
                  <a:lnTo>
                    <a:pt x="0" y="1397000"/>
                  </a:lnTo>
                  <a:lnTo>
                    <a:pt x="0" y="279400"/>
                  </a:lnTo>
                  <a:close/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766784" y="3948402"/>
            <a:ext cx="2089799" cy="81845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2600" spc="-7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r>
              <a:rPr sz="2600" spc="-21" dirty="0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sz="2600" spc="-7" dirty="0">
                <a:solidFill>
                  <a:srgbClr val="1E1E1E"/>
                </a:solidFill>
                <a:latin typeface="Arial"/>
                <a:cs typeface="Arial"/>
              </a:rPr>
              <a:t>d</a:t>
            </a:r>
            <a:r>
              <a:rPr sz="2600" spc="-21" dirty="0">
                <a:solidFill>
                  <a:srgbClr val="1E1E1E"/>
                </a:solidFill>
                <a:latin typeface="Arial"/>
                <a:cs typeface="Arial"/>
              </a:rPr>
              <a:t>e</a:t>
            </a:r>
            <a:r>
              <a:rPr sz="2600" spc="-7" dirty="0">
                <a:solidFill>
                  <a:srgbClr val="1E1E1E"/>
                </a:solidFill>
                <a:latin typeface="Arial"/>
                <a:cs typeface="Arial"/>
              </a:rPr>
              <a:t>Ma</a:t>
            </a:r>
            <a:r>
              <a:rPr sz="2600" spc="-21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r>
              <a:rPr sz="2600" spc="-7" dirty="0">
                <a:solidFill>
                  <a:srgbClr val="1E1E1E"/>
                </a:solidFill>
                <a:latin typeface="Arial"/>
                <a:cs typeface="Arial"/>
              </a:rPr>
              <a:t>a</a:t>
            </a:r>
            <a:r>
              <a:rPr sz="2600" spc="-21" dirty="0">
                <a:solidFill>
                  <a:srgbClr val="1E1E1E"/>
                </a:solidFill>
                <a:latin typeface="Arial"/>
                <a:cs typeface="Arial"/>
              </a:rPr>
              <a:t>g</a:t>
            </a:r>
            <a:r>
              <a:rPr sz="2600" spc="-7" dirty="0">
                <a:solidFill>
                  <a:srgbClr val="1E1E1E"/>
                </a:solidFill>
                <a:latin typeface="Arial"/>
                <a:cs typeface="Arial"/>
              </a:rPr>
              <a:t>er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8564" y="4898475"/>
            <a:ext cx="2159339" cy="897692"/>
            <a:chOff x="441959" y="3444240"/>
            <a:chExt cx="1518285" cy="631190"/>
          </a:xfrm>
        </p:grpSpPr>
        <p:sp>
          <p:nvSpPr>
            <p:cNvPr id="27" name="object 27"/>
            <p:cNvSpPr/>
            <p:nvPr/>
          </p:nvSpPr>
          <p:spPr>
            <a:xfrm>
              <a:off x="441959" y="3444240"/>
              <a:ext cx="1517904" cy="6309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6823" y="3511296"/>
              <a:ext cx="1406652" cy="4282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1655" y="3470148"/>
              <a:ext cx="1418590" cy="533400"/>
            </a:xfrm>
            <a:custGeom>
              <a:avLst/>
              <a:gdLst/>
              <a:ahLst/>
              <a:cxnLst/>
              <a:rect l="l" t="t" r="r" b="b"/>
              <a:pathLst>
                <a:path w="1418589" h="533400">
                  <a:moveTo>
                    <a:pt x="141859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418590" y="533400"/>
                  </a:lnTo>
                  <a:lnTo>
                    <a:pt x="1418590" y="0"/>
                  </a:lnTo>
                  <a:close/>
                </a:path>
              </a:pathLst>
            </a:custGeom>
            <a:solidFill>
              <a:srgbClr val="44697C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99243" y="4935320"/>
            <a:ext cx="2017550" cy="577933"/>
          </a:xfrm>
          <a:prstGeom prst="rect">
            <a:avLst/>
          </a:prstGeom>
          <a:ln w="12700">
            <a:solidFill>
              <a:srgbClr val="66BC22"/>
            </a:solidFill>
          </a:ln>
        </p:spPr>
        <p:txBody>
          <a:bodyPr vert="horz" wrap="square" lIns="0" tIns="176104" rIns="0" bIns="0" rtlCol="0">
            <a:spAutoFit/>
          </a:bodyPr>
          <a:lstStyle/>
          <a:p>
            <a:pPr marL="261898">
              <a:spcBef>
                <a:spcPts val="1387"/>
              </a:spcBef>
            </a:pPr>
            <a:r>
              <a:rPr sz="2600" spc="-28" dirty="0">
                <a:solidFill>
                  <a:srgbClr val="1E1E1E"/>
                </a:solidFill>
                <a:latin typeface="Arial"/>
                <a:cs typeface="Arial"/>
              </a:rPr>
              <a:t>YarnClient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8073" y="5869499"/>
            <a:ext cx="2156629" cy="897692"/>
            <a:chOff x="455676" y="4126991"/>
            <a:chExt cx="1516380" cy="631190"/>
          </a:xfrm>
        </p:grpSpPr>
        <p:sp>
          <p:nvSpPr>
            <p:cNvPr id="32" name="object 32"/>
            <p:cNvSpPr/>
            <p:nvPr/>
          </p:nvSpPr>
          <p:spPr>
            <a:xfrm>
              <a:off x="455676" y="4126991"/>
              <a:ext cx="1516380" cy="6309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788" y="4133087"/>
              <a:ext cx="1246632" cy="5654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4266" y="4153280"/>
              <a:ext cx="1418590" cy="533400"/>
            </a:xfrm>
            <a:custGeom>
              <a:avLst/>
              <a:gdLst/>
              <a:ahLst/>
              <a:cxnLst/>
              <a:rect l="l" t="t" r="r" b="b"/>
              <a:pathLst>
                <a:path w="1418589" h="533400">
                  <a:moveTo>
                    <a:pt x="141859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418590" y="533400"/>
                  </a:lnTo>
                  <a:lnTo>
                    <a:pt x="1418590" y="0"/>
                  </a:lnTo>
                  <a:close/>
                </a:path>
              </a:pathLst>
            </a:custGeom>
            <a:solidFill>
              <a:srgbClr val="44697C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7178" y="5906887"/>
            <a:ext cx="2017550" cy="684858"/>
          </a:xfrm>
          <a:prstGeom prst="rect">
            <a:avLst/>
          </a:prstGeom>
          <a:ln w="12700">
            <a:solidFill>
              <a:srgbClr val="66BC22"/>
            </a:solidFill>
          </a:ln>
        </p:spPr>
        <p:txBody>
          <a:bodyPr vert="horz" wrap="square" lIns="0" tIns="68635" rIns="0" bIns="0" rtlCol="0">
            <a:spAutoFit/>
          </a:bodyPr>
          <a:lstStyle/>
          <a:p>
            <a:pPr marL="334146" marR="325115" indent="447936">
              <a:spcBef>
                <a:spcPts val="540"/>
              </a:spcBef>
            </a:pPr>
            <a:r>
              <a:rPr sz="2000" spc="-7" dirty="0">
                <a:solidFill>
                  <a:srgbClr val="1E1E1E"/>
                </a:solidFill>
                <a:latin typeface="Arial"/>
                <a:cs typeface="Arial"/>
              </a:rPr>
              <a:t>App  </a:t>
            </a:r>
            <a:r>
              <a:rPr sz="2000" dirty="0">
                <a:solidFill>
                  <a:srgbClr val="1E1E1E"/>
                </a:solidFill>
                <a:latin typeface="Arial"/>
                <a:cs typeface="Arial"/>
              </a:rPr>
              <a:t>Specific</a:t>
            </a:r>
            <a:r>
              <a:rPr sz="2000" spc="-284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E1E1E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494753" y="2841550"/>
            <a:ext cx="2738233" cy="2722880"/>
            <a:chOff x="1754123" y="1997964"/>
            <a:chExt cx="1925320" cy="1914525"/>
          </a:xfrm>
        </p:grpSpPr>
        <p:sp>
          <p:nvSpPr>
            <p:cNvPr id="37" name="object 37"/>
            <p:cNvSpPr/>
            <p:nvPr/>
          </p:nvSpPr>
          <p:spPr>
            <a:xfrm>
              <a:off x="1754123" y="1997964"/>
              <a:ext cx="1924812" cy="19141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10206" y="2074672"/>
              <a:ext cx="1612900" cy="1721485"/>
            </a:xfrm>
            <a:custGeom>
              <a:avLst/>
              <a:gdLst/>
              <a:ahLst/>
              <a:cxnLst/>
              <a:rect l="l" t="t" r="r" b="b"/>
              <a:pathLst>
                <a:path w="1612900" h="1721485">
                  <a:moveTo>
                    <a:pt x="100965" y="1603120"/>
                  </a:moveTo>
                  <a:lnTo>
                    <a:pt x="94995" y="1606677"/>
                  </a:lnTo>
                  <a:lnTo>
                    <a:pt x="0" y="1662176"/>
                  </a:lnTo>
                  <a:lnTo>
                    <a:pt x="94995" y="1717547"/>
                  </a:lnTo>
                  <a:lnTo>
                    <a:pt x="100965" y="1721103"/>
                  </a:lnTo>
                  <a:lnTo>
                    <a:pt x="108838" y="1719071"/>
                  </a:lnTo>
                  <a:lnTo>
                    <a:pt x="112268" y="1712976"/>
                  </a:lnTo>
                  <a:lnTo>
                    <a:pt x="115824" y="1706879"/>
                  </a:lnTo>
                  <a:lnTo>
                    <a:pt x="113792" y="1699133"/>
                  </a:lnTo>
                  <a:lnTo>
                    <a:pt x="72208" y="1674876"/>
                  </a:lnTo>
                  <a:lnTo>
                    <a:pt x="25145" y="1674876"/>
                  </a:lnTo>
                  <a:lnTo>
                    <a:pt x="25145" y="1649476"/>
                  </a:lnTo>
                  <a:lnTo>
                    <a:pt x="71990" y="1649476"/>
                  </a:lnTo>
                  <a:lnTo>
                    <a:pt x="113792" y="1625091"/>
                  </a:lnTo>
                  <a:lnTo>
                    <a:pt x="115824" y="1617345"/>
                  </a:lnTo>
                  <a:lnTo>
                    <a:pt x="112268" y="1611248"/>
                  </a:lnTo>
                  <a:lnTo>
                    <a:pt x="108838" y="1605152"/>
                  </a:lnTo>
                  <a:lnTo>
                    <a:pt x="100965" y="1603120"/>
                  </a:lnTo>
                  <a:close/>
                </a:path>
                <a:path w="1612900" h="1721485">
                  <a:moveTo>
                    <a:pt x="71990" y="1649476"/>
                  </a:moveTo>
                  <a:lnTo>
                    <a:pt x="25145" y="1649476"/>
                  </a:lnTo>
                  <a:lnTo>
                    <a:pt x="25145" y="1674876"/>
                  </a:lnTo>
                  <a:lnTo>
                    <a:pt x="72208" y="1674876"/>
                  </a:lnTo>
                  <a:lnTo>
                    <a:pt x="69160" y="1673097"/>
                  </a:lnTo>
                  <a:lnTo>
                    <a:pt x="31495" y="1673097"/>
                  </a:lnTo>
                  <a:lnTo>
                    <a:pt x="31495" y="1651127"/>
                  </a:lnTo>
                  <a:lnTo>
                    <a:pt x="69160" y="1651127"/>
                  </a:lnTo>
                  <a:lnTo>
                    <a:pt x="71990" y="1649476"/>
                  </a:lnTo>
                  <a:close/>
                </a:path>
                <a:path w="1612900" h="1721485">
                  <a:moveTo>
                    <a:pt x="793750" y="1649476"/>
                  </a:moveTo>
                  <a:lnTo>
                    <a:pt x="71990" y="1649476"/>
                  </a:lnTo>
                  <a:lnTo>
                    <a:pt x="50328" y="1662112"/>
                  </a:lnTo>
                  <a:lnTo>
                    <a:pt x="72208" y="1674876"/>
                  </a:lnTo>
                  <a:lnTo>
                    <a:pt x="813435" y="1674876"/>
                  </a:lnTo>
                  <a:lnTo>
                    <a:pt x="819150" y="1669160"/>
                  </a:lnTo>
                  <a:lnTo>
                    <a:pt x="819150" y="1662176"/>
                  </a:lnTo>
                  <a:lnTo>
                    <a:pt x="793750" y="1662176"/>
                  </a:lnTo>
                  <a:lnTo>
                    <a:pt x="793750" y="1649476"/>
                  </a:lnTo>
                  <a:close/>
                </a:path>
                <a:path w="1612900" h="1721485">
                  <a:moveTo>
                    <a:pt x="31495" y="1651127"/>
                  </a:moveTo>
                  <a:lnTo>
                    <a:pt x="31495" y="1673097"/>
                  </a:lnTo>
                  <a:lnTo>
                    <a:pt x="50328" y="1662112"/>
                  </a:lnTo>
                  <a:lnTo>
                    <a:pt x="31495" y="1651127"/>
                  </a:lnTo>
                  <a:close/>
                </a:path>
                <a:path w="1612900" h="1721485">
                  <a:moveTo>
                    <a:pt x="50328" y="1662112"/>
                  </a:moveTo>
                  <a:lnTo>
                    <a:pt x="31495" y="1673097"/>
                  </a:lnTo>
                  <a:lnTo>
                    <a:pt x="69160" y="1673097"/>
                  </a:lnTo>
                  <a:lnTo>
                    <a:pt x="50328" y="1662112"/>
                  </a:lnTo>
                  <a:close/>
                </a:path>
                <a:path w="1612900" h="1721485">
                  <a:moveTo>
                    <a:pt x="1540782" y="46227"/>
                  </a:moveTo>
                  <a:lnTo>
                    <a:pt x="799465" y="46227"/>
                  </a:lnTo>
                  <a:lnTo>
                    <a:pt x="793750" y="51942"/>
                  </a:lnTo>
                  <a:lnTo>
                    <a:pt x="793750" y="1662176"/>
                  </a:lnTo>
                  <a:lnTo>
                    <a:pt x="806450" y="1649476"/>
                  </a:lnTo>
                  <a:lnTo>
                    <a:pt x="819150" y="1649476"/>
                  </a:lnTo>
                  <a:lnTo>
                    <a:pt x="819150" y="71627"/>
                  </a:lnTo>
                  <a:lnTo>
                    <a:pt x="806450" y="71627"/>
                  </a:lnTo>
                  <a:lnTo>
                    <a:pt x="819150" y="58927"/>
                  </a:lnTo>
                  <a:lnTo>
                    <a:pt x="1562553" y="58927"/>
                  </a:lnTo>
                  <a:lnTo>
                    <a:pt x="1540782" y="46227"/>
                  </a:lnTo>
                  <a:close/>
                </a:path>
                <a:path w="1612900" h="1721485">
                  <a:moveTo>
                    <a:pt x="819150" y="1649476"/>
                  </a:moveTo>
                  <a:lnTo>
                    <a:pt x="806450" y="1649476"/>
                  </a:lnTo>
                  <a:lnTo>
                    <a:pt x="793750" y="1662176"/>
                  </a:lnTo>
                  <a:lnTo>
                    <a:pt x="819150" y="1662176"/>
                  </a:lnTo>
                  <a:lnTo>
                    <a:pt x="819150" y="1649476"/>
                  </a:lnTo>
                  <a:close/>
                </a:path>
                <a:path w="1612900" h="1721485">
                  <a:moveTo>
                    <a:pt x="69160" y="1651127"/>
                  </a:moveTo>
                  <a:lnTo>
                    <a:pt x="31495" y="1651127"/>
                  </a:lnTo>
                  <a:lnTo>
                    <a:pt x="50328" y="1662112"/>
                  </a:lnTo>
                  <a:lnTo>
                    <a:pt x="69160" y="1651127"/>
                  </a:lnTo>
                  <a:close/>
                </a:path>
                <a:path w="1612900" h="1721485">
                  <a:moveTo>
                    <a:pt x="1562553" y="58927"/>
                  </a:moveTo>
                  <a:lnTo>
                    <a:pt x="1505077" y="92455"/>
                  </a:lnTo>
                  <a:lnTo>
                    <a:pt x="1498981" y="95885"/>
                  </a:lnTo>
                  <a:lnTo>
                    <a:pt x="1496948" y="103758"/>
                  </a:lnTo>
                  <a:lnTo>
                    <a:pt x="1500505" y="109727"/>
                  </a:lnTo>
                  <a:lnTo>
                    <a:pt x="1504060" y="115824"/>
                  </a:lnTo>
                  <a:lnTo>
                    <a:pt x="1511808" y="117855"/>
                  </a:lnTo>
                  <a:lnTo>
                    <a:pt x="1591112" y="71627"/>
                  </a:lnTo>
                  <a:lnTo>
                    <a:pt x="1587627" y="71627"/>
                  </a:lnTo>
                  <a:lnTo>
                    <a:pt x="1587627" y="69850"/>
                  </a:lnTo>
                  <a:lnTo>
                    <a:pt x="1581277" y="69850"/>
                  </a:lnTo>
                  <a:lnTo>
                    <a:pt x="1562553" y="58927"/>
                  </a:lnTo>
                  <a:close/>
                </a:path>
                <a:path w="1612900" h="1721485">
                  <a:moveTo>
                    <a:pt x="819150" y="58927"/>
                  </a:moveTo>
                  <a:lnTo>
                    <a:pt x="806450" y="71627"/>
                  </a:lnTo>
                  <a:lnTo>
                    <a:pt x="819150" y="71627"/>
                  </a:lnTo>
                  <a:lnTo>
                    <a:pt x="819150" y="58927"/>
                  </a:lnTo>
                  <a:close/>
                </a:path>
                <a:path w="1612900" h="1721485">
                  <a:moveTo>
                    <a:pt x="1562553" y="58927"/>
                  </a:moveTo>
                  <a:lnTo>
                    <a:pt x="819150" y="58927"/>
                  </a:lnTo>
                  <a:lnTo>
                    <a:pt x="819150" y="71627"/>
                  </a:lnTo>
                  <a:lnTo>
                    <a:pt x="1540782" y="71627"/>
                  </a:lnTo>
                  <a:lnTo>
                    <a:pt x="1562553" y="58927"/>
                  </a:lnTo>
                  <a:close/>
                </a:path>
                <a:path w="1612900" h="1721485">
                  <a:moveTo>
                    <a:pt x="1591111" y="46227"/>
                  </a:moveTo>
                  <a:lnTo>
                    <a:pt x="1587627" y="46227"/>
                  </a:lnTo>
                  <a:lnTo>
                    <a:pt x="1587627" y="71627"/>
                  </a:lnTo>
                  <a:lnTo>
                    <a:pt x="1591112" y="71627"/>
                  </a:lnTo>
                  <a:lnTo>
                    <a:pt x="1612900" y="58927"/>
                  </a:lnTo>
                  <a:lnTo>
                    <a:pt x="1591111" y="46227"/>
                  </a:lnTo>
                  <a:close/>
                </a:path>
                <a:path w="1612900" h="1721485">
                  <a:moveTo>
                    <a:pt x="1581277" y="48005"/>
                  </a:moveTo>
                  <a:lnTo>
                    <a:pt x="1562553" y="58927"/>
                  </a:lnTo>
                  <a:lnTo>
                    <a:pt x="1581277" y="69850"/>
                  </a:lnTo>
                  <a:lnTo>
                    <a:pt x="1581277" y="48005"/>
                  </a:lnTo>
                  <a:close/>
                </a:path>
                <a:path w="1612900" h="1721485">
                  <a:moveTo>
                    <a:pt x="1587627" y="48005"/>
                  </a:moveTo>
                  <a:lnTo>
                    <a:pt x="1581277" y="48005"/>
                  </a:lnTo>
                  <a:lnTo>
                    <a:pt x="1581277" y="69850"/>
                  </a:lnTo>
                  <a:lnTo>
                    <a:pt x="1587627" y="69850"/>
                  </a:lnTo>
                  <a:lnTo>
                    <a:pt x="1587627" y="48005"/>
                  </a:lnTo>
                  <a:close/>
                </a:path>
                <a:path w="1612900" h="1721485">
                  <a:moveTo>
                    <a:pt x="1511808" y="0"/>
                  </a:moveTo>
                  <a:lnTo>
                    <a:pt x="1504060" y="2031"/>
                  </a:lnTo>
                  <a:lnTo>
                    <a:pt x="1500505" y="8127"/>
                  </a:lnTo>
                  <a:lnTo>
                    <a:pt x="1496948" y="14097"/>
                  </a:lnTo>
                  <a:lnTo>
                    <a:pt x="1498981" y="21970"/>
                  </a:lnTo>
                  <a:lnTo>
                    <a:pt x="1505077" y="25400"/>
                  </a:lnTo>
                  <a:lnTo>
                    <a:pt x="1562553" y="58927"/>
                  </a:lnTo>
                  <a:lnTo>
                    <a:pt x="1581277" y="48005"/>
                  </a:lnTo>
                  <a:lnTo>
                    <a:pt x="1587627" y="48005"/>
                  </a:lnTo>
                  <a:lnTo>
                    <a:pt x="1587627" y="46227"/>
                  </a:lnTo>
                  <a:lnTo>
                    <a:pt x="1591111" y="46227"/>
                  </a:lnTo>
                  <a:lnTo>
                    <a:pt x="1511808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196728" y="2453212"/>
            <a:ext cx="2542258" cy="978501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marR="7225">
              <a:lnSpc>
                <a:spcPct val="120000"/>
              </a:lnSpc>
              <a:spcBef>
                <a:spcPts val="142"/>
              </a:spcBef>
            </a:pPr>
            <a:r>
              <a:rPr sz="2600" spc="-7" dirty="0">
                <a:solidFill>
                  <a:srgbClr val="1E1E1E"/>
                </a:solidFill>
                <a:latin typeface="Arial"/>
                <a:cs typeface="Arial"/>
              </a:rPr>
              <a:t>Application</a:t>
            </a:r>
            <a:r>
              <a:rPr sz="2600" spc="-8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2600" spc="-7" dirty="0">
                <a:solidFill>
                  <a:srgbClr val="1E1E1E"/>
                </a:solidFill>
                <a:latin typeface="Arial"/>
                <a:cs typeface="Arial"/>
              </a:rPr>
              <a:t>Client  Protocol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512095" y="6092749"/>
            <a:ext cx="5054713" cy="1463040"/>
            <a:chOff x="1766316" y="4283964"/>
            <a:chExt cx="3554095" cy="1028700"/>
          </a:xfrm>
        </p:grpSpPr>
        <p:sp>
          <p:nvSpPr>
            <p:cNvPr id="41" name="object 41"/>
            <p:cNvSpPr/>
            <p:nvPr/>
          </p:nvSpPr>
          <p:spPr>
            <a:xfrm>
              <a:off x="1766316" y="4283964"/>
              <a:ext cx="1760220" cy="10287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22780" y="4361053"/>
              <a:ext cx="1448435" cy="835025"/>
            </a:xfrm>
            <a:custGeom>
              <a:avLst/>
              <a:gdLst/>
              <a:ahLst/>
              <a:cxnLst/>
              <a:rect l="l" t="t" r="r" b="b"/>
              <a:pathLst>
                <a:path w="1448435" h="835025">
                  <a:moveTo>
                    <a:pt x="101092" y="0"/>
                  </a:moveTo>
                  <a:lnTo>
                    <a:pt x="0" y="58928"/>
                  </a:lnTo>
                  <a:lnTo>
                    <a:pt x="101092" y="117856"/>
                  </a:lnTo>
                  <a:lnTo>
                    <a:pt x="108838" y="115824"/>
                  </a:lnTo>
                  <a:lnTo>
                    <a:pt x="112394" y="109728"/>
                  </a:lnTo>
                  <a:lnTo>
                    <a:pt x="115950" y="103759"/>
                  </a:lnTo>
                  <a:lnTo>
                    <a:pt x="113792" y="95885"/>
                  </a:lnTo>
                  <a:lnTo>
                    <a:pt x="72117" y="71628"/>
                  </a:lnTo>
                  <a:lnTo>
                    <a:pt x="25145" y="71628"/>
                  </a:lnTo>
                  <a:lnTo>
                    <a:pt x="25145" y="46228"/>
                  </a:lnTo>
                  <a:lnTo>
                    <a:pt x="72117" y="46228"/>
                  </a:lnTo>
                  <a:lnTo>
                    <a:pt x="107822" y="25400"/>
                  </a:lnTo>
                  <a:lnTo>
                    <a:pt x="113792" y="21844"/>
                  </a:lnTo>
                  <a:lnTo>
                    <a:pt x="115950" y="14097"/>
                  </a:lnTo>
                  <a:lnTo>
                    <a:pt x="112394" y="8128"/>
                  </a:lnTo>
                  <a:lnTo>
                    <a:pt x="108838" y="2032"/>
                  </a:lnTo>
                  <a:lnTo>
                    <a:pt x="101092" y="0"/>
                  </a:lnTo>
                  <a:close/>
                </a:path>
                <a:path w="1448435" h="835025">
                  <a:moveTo>
                    <a:pt x="72117" y="46228"/>
                  </a:moveTo>
                  <a:lnTo>
                    <a:pt x="25145" y="46228"/>
                  </a:lnTo>
                  <a:lnTo>
                    <a:pt x="25145" y="71628"/>
                  </a:lnTo>
                  <a:lnTo>
                    <a:pt x="72117" y="71628"/>
                  </a:lnTo>
                  <a:lnTo>
                    <a:pt x="69069" y="69850"/>
                  </a:lnTo>
                  <a:lnTo>
                    <a:pt x="31622" y="69850"/>
                  </a:lnTo>
                  <a:lnTo>
                    <a:pt x="31622" y="48006"/>
                  </a:lnTo>
                  <a:lnTo>
                    <a:pt x="69069" y="48006"/>
                  </a:lnTo>
                  <a:lnTo>
                    <a:pt x="72117" y="46228"/>
                  </a:lnTo>
                  <a:close/>
                </a:path>
                <a:path w="1448435" h="835025">
                  <a:moveTo>
                    <a:pt x="126745" y="46228"/>
                  </a:moveTo>
                  <a:lnTo>
                    <a:pt x="72117" y="46228"/>
                  </a:lnTo>
                  <a:lnTo>
                    <a:pt x="50346" y="58928"/>
                  </a:lnTo>
                  <a:lnTo>
                    <a:pt x="72117" y="71628"/>
                  </a:lnTo>
                  <a:lnTo>
                    <a:pt x="126745" y="71628"/>
                  </a:lnTo>
                  <a:lnTo>
                    <a:pt x="126745" y="46228"/>
                  </a:lnTo>
                  <a:close/>
                </a:path>
                <a:path w="1448435" h="835025">
                  <a:moveTo>
                    <a:pt x="31622" y="48006"/>
                  </a:moveTo>
                  <a:lnTo>
                    <a:pt x="31622" y="69850"/>
                  </a:lnTo>
                  <a:lnTo>
                    <a:pt x="50346" y="58928"/>
                  </a:lnTo>
                  <a:lnTo>
                    <a:pt x="31622" y="48006"/>
                  </a:lnTo>
                  <a:close/>
                </a:path>
                <a:path w="1448435" h="835025">
                  <a:moveTo>
                    <a:pt x="50346" y="58928"/>
                  </a:moveTo>
                  <a:lnTo>
                    <a:pt x="31622" y="69850"/>
                  </a:lnTo>
                  <a:lnTo>
                    <a:pt x="69069" y="69850"/>
                  </a:lnTo>
                  <a:lnTo>
                    <a:pt x="50346" y="58928"/>
                  </a:lnTo>
                  <a:close/>
                </a:path>
                <a:path w="1448435" h="835025">
                  <a:moveTo>
                    <a:pt x="69069" y="48006"/>
                  </a:moveTo>
                  <a:lnTo>
                    <a:pt x="31622" y="48006"/>
                  </a:lnTo>
                  <a:lnTo>
                    <a:pt x="50346" y="58928"/>
                  </a:lnTo>
                  <a:lnTo>
                    <a:pt x="69069" y="48006"/>
                  </a:lnTo>
                  <a:close/>
                </a:path>
                <a:path w="1448435" h="835025">
                  <a:moveTo>
                    <a:pt x="228345" y="46228"/>
                  </a:moveTo>
                  <a:lnTo>
                    <a:pt x="202945" y="46228"/>
                  </a:lnTo>
                  <a:lnTo>
                    <a:pt x="202945" y="71628"/>
                  </a:lnTo>
                  <a:lnTo>
                    <a:pt x="228345" y="71628"/>
                  </a:lnTo>
                  <a:lnTo>
                    <a:pt x="228345" y="46228"/>
                  </a:lnTo>
                  <a:close/>
                </a:path>
                <a:path w="1448435" h="835025">
                  <a:moveTo>
                    <a:pt x="406145" y="46228"/>
                  </a:moveTo>
                  <a:lnTo>
                    <a:pt x="304545" y="46228"/>
                  </a:lnTo>
                  <a:lnTo>
                    <a:pt x="304545" y="71628"/>
                  </a:lnTo>
                  <a:lnTo>
                    <a:pt x="406145" y="71628"/>
                  </a:lnTo>
                  <a:lnTo>
                    <a:pt x="406145" y="46228"/>
                  </a:lnTo>
                  <a:close/>
                </a:path>
                <a:path w="1448435" h="835025">
                  <a:moveTo>
                    <a:pt x="507745" y="46228"/>
                  </a:moveTo>
                  <a:lnTo>
                    <a:pt x="482345" y="46228"/>
                  </a:lnTo>
                  <a:lnTo>
                    <a:pt x="482345" y="71628"/>
                  </a:lnTo>
                  <a:lnTo>
                    <a:pt x="507745" y="71628"/>
                  </a:lnTo>
                  <a:lnTo>
                    <a:pt x="507745" y="46228"/>
                  </a:lnTo>
                  <a:close/>
                </a:path>
                <a:path w="1448435" h="835025">
                  <a:moveTo>
                    <a:pt x="685545" y="46228"/>
                  </a:moveTo>
                  <a:lnTo>
                    <a:pt x="583945" y="46228"/>
                  </a:lnTo>
                  <a:lnTo>
                    <a:pt x="583945" y="71628"/>
                  </a:lnTo>
                  <a:lnTo>
                    <a:pt x="685545" y="71628"/>
                  </a:lnTo>
                  <a:lnTo>
                    <a:pt x="685545" y="46228"/>
                  </a:lnTo>
                  <a:close/>
                </a:path>
                <a:path w="1448435" h="835025">
                  <a:moveTo>
                    <a:pt x="736600" y="96774"/>
                  </a:moveTo>
                  <a:lnTo>
                    <a:pt x="711200" y="96774"/>
                  </a:lnTo>
                  <a:lnTo>
                    <a:pt x="711200" y="122174"/>
                  </a:lnTo>
                  <a:lnTo>
                    <a:pt x="736600" y="122174"/>
                  </a:lnTo>
                  <a:lnTo>
                    <a:pt x="736600" y="96774"/>
                  </a:lnTo>
                  <a:close/>
                </a:path>
                <a:path w="1448435" h="835025">
                  <a:moveTo>
                    <a:pt x="736600" y="198374"/>
                  </a:moveTo>
                  <a:lnTo>
                    <a:pt x="711200" y="198374"/>
                  </a:lnTo>
                  <a:lnTo>
                    <a:pt x="711200" y="299974"/>
                  </a:lnTo>
                  <a:lnTo>
                    <a:pt x="736600" y="299974"/>
                  </a:lnTo>
                  <a:lnTo>
                    <a:pt x="736600" y="198374"/>
                  </a:lnTo>
                  <a:close/>
                </a:path>
                <a:path w="1448435" h="835025">
                  <a:moveTo>
                    <a:pt x="736600" y="376174"/>
                  </a:moveTo>
                  <a:lnTo>
                    <a:pt x="711200" y="376174"/>
                  </a:lnTo>
                  <a:lnTo>
                    <a:pt x="711200" y="401574"/>
                  </a:lnTo>
                  <a:lnTo>
                    <a:pt x="736600" y="401574"/>
                  </a:lnTo>
                  <a:lnTo>
                    <a:pt x="736600" y="376174"/>
                  </a:lnTo>
                  <a:close/>
                </a:path>
                <a:path w="1448435" h="835025">
                  <a:moveTo>
                    <a:pt x="736600" y="477774"/>
                  </a:moveTo>
                  <a:lnTo>
                    <a:pt x="711200" y="477774"/>
                  </a:lnTo>
                  <a:lnTo>
                    <a:pt x="711200" y="579374"/>
                  </a:lnTo>
                  <a:lnTo>
                    <a:pt x="736600" y="579374"/>
                  </a:lnTo>
                  <a:lnTo>
                    <a:pt x="736600" y="477774"/>
                  </a:lnTo>
                  <a:close/>
                </a:path>
                <a:path w="1448435" h="835025">
                  <a:moveTo>
                    <a:pt x="736600" y="655574"/>
                  </a:moveTo>
                  <a:lnTo>
                    <a:pt x="711200" y="655574"/>
                  </a:lnTo>
                  <a:lnTo>
                    <a:pt x="711200" y="680974"/>
                  </a:lnTo>
                  <a:lnTo>
                    <a:pt x="736600" y="680974"/>
                  </a:lnTo>
                  <a:lnTo>
                    <a:pt x="736600" y="655574"/>
                  </a:lnTo>
                  <a:close/>
                </a:path>
                <a:path w="1448435" h="835025">
                  <a:moveTo>
                    <a:pt x="736600" y="757174"/>
                  </a:moveTo>
                  <a:lnTo>
                    <a:pt x="711200" y="757174"/>
                  </a:lnTo>
                  <a:lnTo>
                    <a:pt x="711200" y="783082"/>
                  </a:lnTo>
                  <a:lnTo>
                    <a:pt x="716914" y="788797"/>
                  </a:lnTo>
                  <a:lnTo>
                    <a:pt x="806703" y="788797"/>
                  </a:lnTo>
                  <a:lnTo>
                    <a:pt x="806703" y="776097"/>
                  </a:lnTo>
                  <a:lnTo>
                    <a:pt x="736600" y="776097"/>
                  </a:lnTo>
                  <a:lnTo>
                    <a:pt x="723900" y="763397"/>
                  </a:lnTo>
                  <a:lnTo>
                    <a:pt x="736600" y="763397"/>
                  </a:lnTo>
                  <a:lnTo>
                    <a:pt x="736600" y="757174"/>
                  </a:lnTo>
                  <a:close/>
                </a:path>
                <a:path w="1448435" h="835025">
                  <a:moveTo>
                    <a:pt x="736600" y="763397"/>
                  </a:moveTo>
                  <a:lnTo>
                    <a:pt x="723900" y="763397"/>
                  </a:lnTo>
                  <a:lnTo>
                    <a:pt x="736600" y="776097"/>
                  </a:lnTo>
                  <a:lnTo>
                    <a:pt x="736600" y="763397"/>
                  </a:lnTo>
                  <a:close/>
                </a:path>
                <a:path w="1448435" h="835025">
                  <a:moveTo>
                    <a:pt x="806703" y="763397"/>
                  </a:moveTo>
                  <a:lnTo>
                    <a:pt x="736600" y="763397"/>
                  </a:lnTo>
                  <a:lnTo>
                    <a:pt x="736600" y="776097"/>
                  </a:lnTo>
                  <a:lnTo>
                    <a:pt x="806703" y="776097"/>
                  </a:lnTo>
                  <a:lnTo>
                    <a:pt x="806703" y="763397"/>
                  </a:lnTo>
                  <a:close/>
                </a:path>
                <a:path w="1448435" h="835025">
                  <a:moveTo>
                    <a:pt x="908303" y="763397"/>
                  </a:moveTo>
                  <a:lnTo>
                    <a:pt x="882903" y="763397"/>
                  </a:lnTo>
                  <a:lnTo>
                    <a:pt x="882903" y="788797"/>
                  </a:lnTo>
                  <a:lnTo>
                    <a:pt x="908303" y="788797"/>
                  </a:lnTo>
                  <a:lnTo>
                    <a:pt x="908303" y="763397"/>
                  </a:lnTo>
                  <a:close/>
                </a:path>
                <a:path w="1448435" h="835025">
                  <a:moveTo>
                    <a:pt x="1086103" y="763397"/>
                  </a:moveTo>
                  <a:lnTo>
                    <a:pt x="984503" y="763397"/>
                  </a:lnTo>
                  <a:lnTo>
                    <a:pt x="984503" y="788797"/>
                  </a:lnTo>
                  <a:lnTo>
                    <a:pt x="1086103" y="788797"/>
                  </a:lnTo>
                  <a:lnTo>
                    <a:pt x="1086103" y="763397"/>
                  </a:lnTo>
                  <a:close/>
                </a:path>
                <a:path w="1448435" h="835025">
                  <a:moveTo>
                    <a:pt x="1187703" y="763397"/>
                  </a:moveTo>
                  <a:lnTo>
                    <a:pt x="1162303" y="763397"/>
                  </a:lnTo>
                  <a:lnTo>
                    <a:pt x="1162303" y="788797"/>
                  </a:lnTo>
                  <a:lnTo>
                    <a:pt x="1187703" y="788797"/>
                  </a:lnTo>
                  <a:lnTo>
                    <a:pt x="1187703" y="763397"/>
                  </a:lnTo>
                  <a:close/>
                </a:path>
                <a:path w="1448435" h="835025">
                  <a:moveTo>
                    <a:pt x="1397471" y="776033"/>
                  </a:moveTo>
                  <a:lnTo>
                    <a:pt x="1334008" y="813054"/>
                  </a:lnTo>
                  <a:lnTo>
                    <a:pt x="1331975" y="820801"/>
                  </a:lnTo>
                  <a:lnTo>
                    <a:pt x="1339087" y="832993"/>
                  </a:lnTo>
                  <a:lnTo>
                    <a:pt x="1346834" y="835025"/>
                  </a:lnTo>
                  <a:lnTo>
                    <a:pt x="1429190" y="787019"/>
                  </a:lnTo>
                  <a:lnTo>
                    <a:pt x="1416304" y="787019"/>
                  </a:lnTo>
                  <a:lnTo>
                    <a:pt x="1397471" y="776033"/>
                  </a:lnTo>
                  <a:close/>
                </a:path>
                <a:path w="1448435" h="835025">
                  <a:moveTo>
                    <a:pt x="1365504" y="763397"/>
                  </a:moveTo>
                  <a:lnTo>
                    <a:pt x="1263903" y="763397"/>
                  </a:lnTo>
                  <a:lnTo>
                    <a:pt x="1263903" y="788797"/>
                  </a:lnTo>
                  <a:lnTo>
                    <a:pt x="1365504" y="788797"/>
                  </a:lnTo>
                  <a:lnTo>
                    <a:pt x="1365504" y="763397"/>
                  </a:lnTo>
                  <a:close/>
                </a:path>
                <a:path w="1448435" h="835025">
                  <a:moveTo>
                    <a:pt x="1416304" y="765048"/>
                  </a:moveTo>
                  <a:lnTo>
                    <a:pt x="1397471" y="776033"/>
                  </a:lnTo>
                  <a:lnTo>
                    <a:pt x="1416304" y="787019"/>
                  </a:lnTo>
                  <a:lnTo>
                    <a:pt x="1416304" y="765048"/>
                  </a:lnTo>
                  <a:close/>
                </a:path>
                <a:path w="1448435" h="835025">
                  <a:moveTo>
                    <a:pt x="1429014" y="765048"/>
                  </a:moveTo>
                  <a:lnTo>
                    <a:pt x="1416304" y="765048"/>
                  </a:lnTo>
                  <a:lnTo>
                    <a:pt x="1416304" y="787019"/>
                  </a:lnTo>
                  <a:lnTo>
                    <a:pt x="1429190" y="787019"/>
                  </a:lnTo>
                  <a:lnTo>
                    <a:pt x="1447927" y="776097"/>
                  </a:lnTo>
                  <a:lnTo>
                    <a:pt x="1429014" y="765048"/>
                  </a:lnTo>
                  <a:close/>
                </a:path>
                <a:path w="1448435" h="835025">
                  <a:moveTo>
                    <a:pt x="1346834" y="717169"/>
                  </a:moveTo>
                  <a:lnTo>
                    <a:pt x="1339087" y="719201"/>
                  </a:lnTo>
                  <a:lnTo>
                    <a:pt x="1335532" y="725170"/>
                  </a:lnTo>
                  <a:lnTo>
                    <a:pt x="1331975" y="731266"/>
                  </a:lnTo>
                  <a:lnTo>
                    <a:pt x="1334008" y="739013"/>
                  </a:lnTo>
                  <a:lnTo>
                    <a:pt x="1397471" y="776033"/>
                  </a:lnTo>
                  <a:lnTo>
                    <a:pt x="1416304" y="765048"/>
                  </a:lnTo>
                  <a:lnTo>
                    <a:pt x="1429014" y="765048"/>
                  </a:lnTo>
                  <a:lnTo>
                    <a:pt x="1352931" y="720598"/>
                  </a:lnTo>
                  <a:lnTo>
                    <a:pt x="1346834" y="71716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99104" y="4632960"/>
              <a:ext cx="1821179" cy="63093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9020" y="4700016"/>
              <a:ext cx="1639824" cy="42824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47745" y="4658995"/>
              <a:ext cx="1724025" cy="533400"/>
            </a:xfrm>
            <a:custGeom>
              <a:avLst/>
              <a:gdLst/>
              <a:ahLst/>
              <a:cxnLst/>
              <a:rect l="l" t="t" r="r" b="b"/>
              <a:pathLst>
                <a:path w="1724025" h="533400">
                  <a:moveTo>
                    <a:pt x="1723898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1723898" y="533399"/>
                  </a:lnTo>
                  <a:lnTo>
                    <a:pt x="1723898" y="0"/>
                  </a:lnTo>
                  <a:close/>
                </a:path>
              </a:pathLst>
            </a:custGeom>
            <a:solidFill>
              <a:srgbClr val="44697C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47745" y="4658995"/>
              <a:ext cx="1724025" cy="533400"/>
            </a:xfrm>
            <a:custGeom>
              <a:avLst/>
              <a:gdLst/>
              <a:ahLst/>
              <a:cxnLst/>
              <a:rect l="l" t="t" r="r" b="b"/>
              <a:pathLst>
                <a:path w="1724025" h="533400">
                  <a:moveTo>
                    <a:pt x="0" y="533399"/>
                  </a:moveTo>
                  <a:lnTo>
                    <a:pt x="1723898" y="533399"/>
                  </a:lnTo>
                  <a:lnTo>
                    <a:pt x="1723898" y="0"/>
                  </a:lnTo>
                  <a:lnTo>
                    <a:pt x="0" y="0"/>
                  </a:lnTo>
                  <a:lnTo>
                    <a:pt x="0" y="533399"/>
                  </a:lnTo>
                  <a:close/>
                </a:path>
              </a:pathLst>
            </a:custGeom>
            <a:ln w="12700">
              <a:solidFill>
                <a:srgbClr val="66BC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343346" y="6785255"/>
            <a:ext cx="1856796" cy="81845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2600" spc="-7" dirty="0">
                <a:solidFill>
                  <a:srgbClr val="1E1E1E"/>
                </a:solidFill>
                <a:latin typeface="Arial"/>
                <a:cs typeface="Arial"/>
              </a:rPr>
              <a:t>AMRM</a:t>
            </a:r>
            <a:r>
              <a:rPr sz="2600" spc="-21" dirty="0">
                <a:solidFill>
                  <a:srgbClr val="1E1E1E"/>
                </a:solidFill>
                <a:latin typeface="Arial"/>
                <a:cs typeface="Arial"/>
              </a:rPr>
              <a:t>C</a:t>
            </a:r>
            <a:r>
              <a:rPr sz="2600" spc="-7" dirty="0">
                <a:solidFill>
                  <a:srgbClr val="1E1E1E"/>
                </a:solidFill>
                <a:latin typeface="Arial"/>
                <a:cs typeface="Arial"/>
              </a:rPr>
              <a:t>l</a:t>
            </a:r>
            <a:r>
              <a:rPr sz="2600" spc="-21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2600" spc="-7" dirty="0">
                <a:solidFill>
                  <a:srgbClr val="1E1E1E"/>
                </a:solidFill>
                <a:latin typeface="Arial"/>
                <a:cs typeface="Arial"/>
              </a:rPr>
              <a:t>e</a:t>
            </a:r>
            <a:r>
              <a:rPr sz="2600" spc="-21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76502" y="7707512"/>
            <a:ext cx="2590123" cy="897692"/>
            <a:chOff x="3499103" y="5419344"/>
            <a:chExt cx="1821180" cy="631190"/>
          </a:xfrm>
        </p:grpSpPr>
        <p:sp>
          <p:nvSpPr>
            <p:cNvPr id="49" name="object 49"/>
            <p:cNvSpPr/>
            <p:nvPr/>
          </p:nvSpPr>
          <p:spPr>
            <a:xfrm>
              <a:off x="3499103" y="5419344"/>
              <a:ext cx="1821179" cy="63093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59707" y="5486400"/>
              <a:ext cx="1296924" cy="4282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47744" y="5444629"/>
              <a:ext cx="1724025" cy="533400"/>
            </a:xfrm>
            <a:custGeom>
              <a:avLst/>
              <a:gdLst/>
              <a:ahLst/>
              <a:cxnLst/>
              <a:rect l="l" t="t" r="r" b="b"/>
              <a:pathLst>
                <a:path w="1724025" h="533400">
                  <a:moveTo>
                    <a:pt x="1723898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1723898" y="533399"/>
                  </a:lnTo>
                  <a:lnTo>
                    <a:pt x="1723898" y="0"/>
                  </a:lnTo>
                  <a:close/>
                </a:path>
              </a:pathLst>
            </a:custGeom>
            <a:solidFill>
              <a:srgbClr val="44697C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045682" y="7743473"/>
            <a:ext cx="2451947" cy="578845"/>
          </a:xfrm>
          <a:prstGeom prst="rect">
            <a:avLst/>
          </a:prstGeom>
          <a:ln w="12700">
            <a:solidFill>
              <a:srgbClr val="66BC22"/>
            </a:solidFill>
          </a:ln>
        </p:spPr>
        <p:txBody>
          <a:bodyPr vert="horz" wrap="square" lIns="0" tIns="177007" rIns="0" bIns="0" rtlCol="0">
            <a:spAutoFit/>
          </a:bodyPr>
          <a:lstStyle/>
          <a:p>
            <a:pPr marL="558114">
              <a:spcBef>
                <a:spcPts val="1394"/>
              </a:spcBef>
            </a:pPr>
            <a:r>
              <a:rPr sz="2600" spc="-7" dirty="0">
                <a:solidFill>
                  <a:srgbClr val="1E1E1E"/>
                </a:solidFill>
                <a:latin typeface="Arial"/>
                <a:cs typeface="Arial"/>
              </a:rPr>
              <a:t>NMClient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000918" y="2841550"/>
            <a:ext cx="1183979" cy="4413504"/>
            <a:chOff x="4922520" y="1997964"/>
            <a:chExt cx="832485" cy="3103245"/>
          </a:xfrm>
        </p:grpSpPr>
        <p:sp>
          <p:nvSpPr>
            <p:cNvPr id="54" name="object 54"/>
            <p:cNvSpPr/>
            <p:nvPr/>
          </p:nvSpPr>
          <p:spPr>
            <a:xfrm>
              <a:off x="4922520" y="1997964"/>
              <a:ext cx="832103" cy="310286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78730" y="2074672"/>
              <a:ext cx="633095" cy="2910205"/>
            </a:xfrm>
            <a:custGeom>
              <a:avLst/>
              <a:gdLst/>
              <a:ahLst/>
              <a:cxnLst/>
              <a:rect l="l" t="t" r="r" b="b"/>
              <a:pathLst>
                <a:path w="633095" h="2910204">
                  <a:moveTo>
                    <a:pt x="293878" y="2792095"/>
                  </a:moveTo>
                  <a:lnTo>
                    <a:pt x="287909" y="2795651"/>
                  </a:lnTo>
                  <a:lnTo>
                    <a:pt x="192786" y="2851022"/>
                  </a:lnTo>
                  <a:lnTo>
                    <a:pt x="293878" y="2909951"/>
                  </a:lnTo>
                  <a:lnTo>
                    <a:pt x="301625" y="2907919"/>
                  </a:lnTo>
                  <a:lnTo>
                    <a:pt x="305181" y="2901950"/>
                  </a:lnTo>
                  <a:lnTo>
                    <a:pt x="308737" y="2895854"/>
                  </a:lnTo>
                  <a:lnTo>
                    <a:pt x="306705" y="2888107"/>
                  </a:lnTo>
                  <a:lnTo>
                    <a:pt x="264903" y="2863722"/>
                  </a:lnTo>
                  <a:lnTo>
                    <a:pt x="218059" y="2863722"/>
                  </a:lnTo>
                  <a:lnTo>
                    <a:pt x="218059" y="2838322"/>
                  </a:lnTo>
                  <a:lnTo>
                    <a:pt x="265121" y="2838322"/>
                  </a:lnTo>
                  <a:lnTo>
                    <a:pt x="306705" y="2814066"/>
                  </a:lnTo>
                  <a:lnTo>
                    <a:pt x="308737" y="2806319"/>
                  </a:lnTo>
                  <a:lnTo>
                    <a:pt x="301625" y="2794127"/>
                  </a:lnTo>
                  <a:lnTo>
                    <a:pt x="293878" y="2792095"/>
                  </a:lnTo>
                  <a:close/>
                </a:path>
                <a:path w="633095" h="2910204">
                  <a:moveTo>
                    <a:pt x="265121" y="2838322"/>
                  </a:moveTo>
                  <a:lnTo>
                    <a:pt x="218059" y="2838322"/>
                  </a:lnTo>
                  <a:lnTo>
                    <a:pt x="218059" y="2863722"/>
                  </a:lnTo>
                  <a:lnTo>
                    <a:pt x="264903" y="2863722"/>
                  </a:lnTo>
                  <a:lnTo>
                    <a:pt x="262073" y="2862072"/>
                  </a:lnTo>
                  <a:lnTo>
                    <a:pt x="224409" y="2862072"/>
                  </a:lnTo>
                  <a:lnTo>
                    <a:pt x="224409" y="2840101"/>
                  </a:lnTo>
                  <a:lnTo>
                    <a:pt x="262073" y="2840101"/>
                  </a:lnTo>
                  <a:lnTo>
                    <a:pt x="265121" y="2838322"/>
                  </a:lnTo>
                  <a:close/>
                </a:path>
                <a:path w="633095" h="2910204">
                  <a:moveTo>
                    <a:pt x="607187" y="2838322"/>
                  </a:moveTo>
                  <a:lnTo>
                    <a:pt x="265121" y="2838322"/>
                  </a:lnTo>
                  <a:lnTo>
                    <a:pt x="243241" y="2851086"/>
                  </a:lnTo>
                  <a:lnTo>
                    <a:pt x="264903" y="2863722"/>
                  </a:lnTo>
                  <a:lnTo>
                    <a:pt x="626999" y="2863722"/>
                  </a:lnTo>
                  <a:lnTo>
                    <a:pt x="632587" y="2858135"/>
                  </a:lnTo>
                  <a:lnTo>
                    <a:pt x="632587" y="2851022"/>
                  </a:lnTo>
                  <a:lnTo>
                    <a:pt x="607187" y="2851022"/>
                  </a:lnTo>
                  <a:lnTo>
                    <a:pt x="607187" y="2838322"/>
                  </a:lnTo>
                  <a:close/>
                </a:path>
                <a:path w="633095" h="2910204">
                  <a:moveTo>
                    <a:pt x="224409" y="2840101"/>
                  </a:moveTo>
                  <a:lnTo>
                    <a:pt x="224409" y="2862072"/>
                  </a:lnTo>
                  <a:lnTo>
                    <a:pt x="243241" y="2851086"/>
                  </a:lnTo>
                  <a:lnTo>
                    <a:pt x="224409" y="2840101"/>
                  </a:lnTo>
                  <a:close/>
                </a:path>
                <a:path w="633095" h="2910204">
                  <a:moveTo>
                    <a:pt x="243241" y="2851086"/>
                  </a:moveTo>
                  <a:lnTo>
                    <a:pt x="224409" y="2862072"/>
                  </a:lnTo>
                  <a:lnTo>
                    <a:pt x="262073" y="2862072"/>
                  </a:lnTo>
                  <a:lnTo>
                    <a:pt x="243241" y="2851086"/>
                  </a:lnTo>
                  <a:close/>
                </a:path>
                <a:path w="633095" h="2910204">
                  <a:moveTo>
                    <a:pt x="262073" y="2840101"/>
                  </a:moveTo>
                  <a:lnTo>
                    <a:pt x="224409" y="2840101"/>
                  </a:lnTo>
                  <a:lnTo>
                    <a:pt x="243241" y="2851086"/>
                  </a:lnTo>
                  <a:lnTo>
                    <a:pt x="262073" y="2840101"/>
                  </a:lnTo>
                  <a:close/>
                </a:path>
                <a:path w="633095" h="2910204">
                  <a:moveTo>
                    <a:pt x="607187" y="58927"/>
                  </a:moveTo>
                  <a:lnTo>
                    <a:pt x="607187" y="2851022"/>
                  </a:lnTo>
                  <a:lnTo>
                    <a:pt x="619887" y="2838322"/>
                  </a:lnTo>
                  <a:lnTo>
                    <a:pt x="632587" y="2838322"/>
                  </a:lnTo>
                  <a:lnTo>
                    <a:pt x="632587" y="71627"/>
                  </a:lnTo>
                  <a:lnTo>
                    <a:pt x="619887" y="71627"/>
                  </a:lnTo>
                  <a:lnTo>
                    <a:pt x="607187" y="58927"/>
                  </a:lnTo>
                  <a:close/>
                </a:path>
                <a:path w="633095" h="2910204">
                  <a:moveTo>
                    <a:pt x="632587" y="2838322"/>
                  </a:moveTo>
                  <a:lnTo>
                    <a:pt x="619887" y="2838322"/>
                  </a:lnTo>
                  <a:lnTo>
                    <a:pt x="607187" y="2851022"/>
                  </a:lnTo>
                  <a:lnTo>
                    <a:pt x="632587" y="2851022"/>
                  </a:lnTo>
                  <a:lnTo>
                    <a:pt x="632587" y="2838322"/>
                  </a:lnTo>
                  <a:close/>
                </a:path>
                <a:path w="633095" h="2910204">
                  <a:moveTo>
                    <a:pt x="101092" y="0"/>
                  </a:moveTo>
                  <a:lnTo>
                    <a:pt x="0" y="58927"/>
                  </a:lnTo>
                  <a:lnTo>
                    <a:pt x="101092" y="117855"/>
                  </a:lnTo>
                  <a:lnTo>
                    <a:pt x="108839" y="115824"/>
                  </a:lnTo>
                  <a:lnTo>
                    <a:pt x="112395" y="109727"/>
                  </a:lnTo>
                  <a:lnTo>
                    <a:pt x="115950" y="103758"/>
                  </a:lnTo>
                  <a:lnTo>
                    <a:pt x="113792" y="95885"/>
                  </a:lnTo>
                  <a:lnTo>
                    <a:pt x="72117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2117" y="46227"/>
                  </a:lnTo>
                  <a:lnTo>
                    <a:pt x="113792" y="21970"/>
                  </a:lnTo>
                  <a:lnTo>
                    <a:pt x="115950" y="14097"/>
                  </a:lnTo>
                  <a:lnTo>
                    <a:pt x="112395" y="8127"/>
                  </a:lnTo>
                  <a:lnTo>
                    <a:pt x="108839" y="2031"/>
                  </a:lnTo>
                  <a:lnTo>
                    <a:pt x="101092" y="0"/>
                  </a:lnTo>
                  <a:close/>
                </a:path>
                <a:path w="633095" h="2910204">
                  <a:moveTo>
                    <a:pt x="72117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2117" y="71627"/>
                  </a:lnTo>
                  <a:lnTo>
                    <a:pt x="69069" y="69850"/>
                  </a:lnTo>
                  <a:lnTo>
                    <a:pt x="31623" y="69850"/>
                  </a:lnTo>
                  <a:lnTo>
                    <a:pt x="31623" y="48005"/>
                  </a:lnTo>
                  <a:lnTo>
                    <a:pt x="69069" y="48005"/>
                  </a:lnTo>
                  <a:lnTo>
                    <a:pt x="72117" y="46227"/>
                  </a:lnTo>
                  <a:close/>
                </a:path>
                <a:path w="633095" h="2910204">
                  <a:moveTo>
                    <a:pt x="626999" y="46227"/>
                  </a:moveTo>
                  <a:lnTo>
                    <a:pt x="72117" y="46227"/>
                  </a:lnTo>
                  <a:lnTo>
                    <a:pt x="50346" y="58927"/>
                  </a:lnTo>
                  <a:lnTo>
                    <a:pt x="72117" y="71627"/>
                  </a:lnTo>
                  <a:lnTo>
                    <a:pt x="607187" y="71627"/>
                  </a:lnTo>
                  <a:lnTo>
                    <a:pt x="607187" y="58927"/>
                  </a:lnTo>
                  <a:lnTo>
                    <a:pt x="632587" y="58927"/>
                  </a:lnTo>
                  <a:lnTo>
                    <a:pt x="632587" y="51942"/>
                  </a:lnTo>
                  <a:lnTo>
                    <a:pt x="626999" y="46227"/>
                  </a:lnTo>
                  <a:close/>
                </a:path>
                <a:path w="633095" h="2910204">
                  <a:moveTo>
                    <a:pt x="632587" y="58927"/>
                  </a:moveTo>
                  <a:lnTo>
                    <a:pt x="607187" y="58927"/>
                  </a:lnTo>
                  <a:lnTo>
                    <a:pt x="619887" y="71627"/>
                  </a:lnTo>
                  <a:lnTo>
                    <a:pt x="632587" y="71627"/>
                  </a:lnTo>
                  <a:lnTo>
                    <a:pt x="632587" y="58927"/>
                  </a:lnTo>
                  <a:close/>
                </a:path>
                <a:path w="633095" h="2910204">
                  <a:moveTo>
                    <a:pt x="31623" y="48005"/>
                  </a:moveTo>
                  <a:lnTo>
                    <a:pt x="31623" y="69850"/>
                  </a:lnTo>
                  <a:lnTo>
                    <a:pt x="50346" y="58927"/>
                  </a:lnTo>
                  <a:lnTo>
                    <a:pt x="31623" y="48005"/>
                  </a:lnTo>
                  <a:close/>
                </a:path>
                <a:path w="633095" h="2910204">
                  <a:moveTo>
                    <a:pt x="50346" y="58927"/>
                  </a:moveTo>
                  <a:lnTo>
                    <a:pt x="31623" y="69850"/>
                  </a:lnTo>
                  <a:lnTo>
                    <a:pt x="69069" y="69850"/>
                  </a:lnTo>
                  <a:lnTo>
                    <a:pt x="50346" y="58927"/>
                  </a:lnTo>
                  <a:close/>
                </a:path>
                <a:path w="633095" h="2910204">
                  <a:moveTo>
                    <a:pt x="69069" y="48005"/>
                  </a:moveTo>
                  <a:lnTo>
                    <a:pt x="31623" y="48005"/>
                  </a:lnTo>
                  <a:lnTo>
                    <a:pt x="50346" y="58927"/>
                  </a:lnTo>
                  <a:lnTo>
                    <a:pt x="69069" y="48005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013531" y="4277857"/>
            <a:ext cx="2707527" cy="145863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756795" marR="7225" indent="-739636">
              <a:lnSpc>
                <a:spcPct val="120000"/>
              </a:lnSpc>
              <a:spcBef>
                <a:spcPts val="142"/>
              </a:spcBef>
            </a:pPr>
            <a:r>
              <a:rPr sz="2600" spc="-7" dirty="0">
                <a:solidFill>
                  <a:srgbClr val="1E1E1E"/>
                </a:solidFill>
                <a:latin typeface="Arial"/>
                <a:cs typeface="Arial"/>
              </a:rPr>
              <a:t>Application</a:t>
            </a:r>
            <a:r>
              <a:rPr sz="2600" spc="-10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1E1E1E"/>
                </a:solidFill>
                <a:latin typeface="Arial"/>
                <a:cs typeface="Arial"/>
              </a:rPr>
              <a:t>Master  </a:t>
            </a:r>
            <a:r>
              <a:rPr sz="2600" spc="-7" dirty="0">
                <a:solidFill>
                  <a:srgbClr val="1E1E1E"/>
                </a:solidFill>
                <a:latin typeface="Arial"/>
                <a:cs typeface="Arial"/>
              </a:rPr>
              <a:t>Protocol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76184" y="5984376"/>
            <a:ext cx="3782229" cy="2388729"/>
            <a:chOff x="5116067" y="4207764"/>
            <a:chExt cx="2659380" cy="1679575"/>
          </a:xfrm>
        </p:grpSpPr>
        <p:sp>
          <p:nvSpPr>
            <p:cNvPr id="58" name="object 58"/>
            <p:cNvSpPr/>
            <p:nvPr/>
          </p:nvSpPr>
          <p:spPr>
            <a:xfrm>
              <a:off x="5116067" y="4207764"/>
              <a:ext cx="2659380" cy="167944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71515" y="4343400"/>
              <a:ext cx="2407920" cy="1427480"/>
            </a:xfrm>
            <a:custGeom>
              <a:avLst/>
              <a:gdLst/>
              <a:ahLst/>
              <a:cxnLst/>
              <a:rect l="l" t="t" r="r" b="b"/>
              <a:pathLst>
                <a:path w="2407920" h="1427479">
                  <a:moveTo>
                    <a:pt x="101092" y="1308976"/>
                  </a:moveTo>
                  <a:lnTo>
                    <a:pt x="0" y="1367929"/>
                  </a:lnTo>
                  <a:lnTo>
                    <a:pt x="101092" y="1426883"/>
                  </a:lnTo>
                  <a:lnTo>
                    <a:pt x="108838" y="1424838"/>
                  </a:lnTo>
                  <a:lnTo>
                    <a:pt x="115950" y="1412722"/>
                  </a:lnTo>
                  <a:lnTo>
                    <a:pt x="113919" y="1404950"/>
                  </a:lnTo>
                  <a:lnTo>
                    <a:pt x="72215" y="1380629"/>
                  </a:lnTo>
                  <a:lnTo>
                    <a:pt x="25273" y="1380629"/>
                  </a:lnTo>
                  <a:lnTo>
                    <a:pt x="25273" y="1355229"/>
                  </a:lnTo>
                  <a:lnTo>
                    <a:pt x="72204" y="1355229"/>
                  </a:lnTo>
                  <a:lnTo>
                    <a:pt x="113919" y="1330921"/>
                  </a:lnTo>
                  <a:lnTo>
                    <a:pt x="115950" y="1323136"/>
                  </a:lnTo>
                  <a:lnTo>
                    <a:pt x="108838" y="1311021"/>
                  </a:lnTo>
                  <a:lnTo>
                    <a:pt x="101092" y="1308976"/>
                  </a:lnTo>
                  <a:close/>
                </a:path>
                <a:path w="2407920" h="1427479">
                  <a:moveTo>
                    <a:pt x="72204" y="1355229"/>
                  </a:moveTo>
                  <a:lnTo>
                    <a:pt x="25273" y="1355229"/>
                  </a:lnTo>
                  <a:lnTo>
                    <a:pt x="25273" y="1380629"/>
                  </a:lnTo>
                  <a:lnTo>
                    <a:pt x="72215" y="1380629"/>
                  </a:lnTo>
                  <a:lnTo>
                    <a:pt x="69253" y="1378902"/>
                  </a:lnTo>
                  <a:lnTo>
                    <a:pt x="31623" y="1378902"/>
                  </a:lnTo>
                  <a:lnTo>
                    <a:pt x="31623" y="1356956"/>
                  </a:lnTo>
                  <a:lnTo>
                    <a:pt x="69244" y="1356956"/>
                  </a:lnTo>
                  <a:lnTo>
                    <a:pt x="72204" y="1355229"/>
                  </a:lnTo>
                  <a:close/>
                </a:path>
                <a:path w="2407920" h="1427479">
                  <a:moveTo>
                    <a:pt x="2335784" y="1355229"/>
                  </a:moveTo>
                  <a:lnTo>
                    <a:pt x="72204" y="1355229"/>
                  </a:lnTo>
                  <a:lnTo>
                    <a:pt x="50436" y="1367928"/>
                  </a:lnTo>
                  <a:lnTo>
                    <a:pt x="72215" y="1380629"/>
                  </a:lnTo>
                  <a:lnTo>
                    <a:pt x="2355468" y="1380629"/>
                  </a:lnTo>
                  <a:lnTo>
                    <a:pt x="2361184" y="1374940"/>
                  </a:lnTo>
                  <a:lnTo>
                    <a:pt x="2361184" y="1367929"/>
                  </a:lnTo>
                  <a:lnTo>
                    <a:pt x="2335784" y="1367929"/>
                  </a:lnTo>
                  <a:lnTo>
                    <a:pt x="2335784" y="1355229"/>
                  </a:lnTo>
                  <a:close/>
                </a:path>
                <a:path w="2407920" h="1427479">
                  <a:moveTo>
                    <a:pt x="31623" y="1356956"/>
                  </a:moveTo>
                  <a:lnTo>
                    <a:pt x="31623" y="1378902"/>
                  </a:lnTo>
                  <a:lnTo>
                    <a:pt x="50436" y="1367928"/>
                  </a:lnTo>
                  <a:lnTo>
                    <a:pt x="31623" y="1356956"/>
                  </a:lnTo>
                  <a:close/>
                </a:path>
                <a:path w="2407920" h="1427479">
                  <a:moveTo>
                    <a:pt x="50436" y="1367928"/>
                  </a:moveTo>
                  <a:lnTo>
                    <a:pt x="31623" y="1378902"/>
                  </a:lnTo>
                  <a:lnTo>
                    <a:pt x="69253" y="1378902"/>
                  </a:lnTo>
                  <a:lnTo>
                    <a:pt x="50436" y="1367928"/>
                  </a:lnTo>
                  <a:close/>
                </a:path>
                <a:path w="2407920" h="1427479">
                  <a:moveTo>
                    <a:pt x="2348484" y="50219"/>
                  </a:moveTo>
                  <a:lnTo>
                    <a:pt x="2335784" y="71990"/>
                  </a:lnTo>
                  <a:lnTo>
                    <a:pt x="2335784" y="1367929"/>
                  </a:lnTo>
                  <a:lnTo>
                    <a:pt x="2348484" y="1355229"/>
                  </a:lnTo>
                  <a:lnTo>
                    <a:pt x="2361184" y="1355229"/>
                  </a:lnTo>
                  <a:lnTo>
                    <a:pt x="2361184" y="71990"/>
                  </a:lnTo>
                  <a:lnTo>
                    <a:pt x="2348484" y="50219"/>
                  </a:lnTo>
                  <a:close/>
                </a:path>
                <a:path w="2407920" h="1427479">
                  <a:moveTo>
                    <a:pt x="2361184" y="1355229"/>
                  </a:moveTo>
                  <a:lnTo>
                    <a:pt x="2348484" y="1355229"/>
                  </a:lnTo>
                  <a:lnTo>
                    <a:pt x="2335784" y="1367929"/>
                  </a:lnTo>
                  <a:lnTo>
                    <a:pt x="2361184" y="1367929"/>
                  </a:lnTo>
                  <a:lnTo>
                    <a:pt x="2361184" y="1355229"/>
                  </a:lnTo>
                  <a:close/>
                </a:path>
                <a:path w="2407920" h="1427479">
                  <a:moveTo>
                    <a:pt x="69244" y="1356956"/>
                  </a:moveTo>
                  <a:lnTo>
                    <a:pt x="31623" y="1356956"/>
                  </a:lnTo>
                  <a:lnTo>
                    <a:pt x="50436" y="1367928"/>
                  </a:lnTo>
                  <a:lnTo>
                    <a:pt x="69244" y="1356956"/>
                  </a:lnTo>
                  <a:close/>
                </a:path>
                <a:path w="2407920" h="1427479">
                  <a:moveTo>
                    <a:pt x="2348484" y="0"/>
                  </a:moveTo>
                  <a:lnTo>
                    <a:pt x="2293112" y="94995"/>
                  </a:lnTo>
                  <a:lnTo>
                    <a:pt x="2289556" y="100964"/>
                  </a:lnTo>
                  <a:lnTo>
                    <a:pt x="2291588" y="108838"/>
                  </a:lnTo>
                  <a:lnTo>
                    <a:pt x="2297684" y="112268"/>
                  </a:lnTo>
                  <a:lnTo>
                    <a:pt x="2303653" y="115824"/>
                  </a:lnTo>
                  <a:lnTo>
                    <a:pt x="2311527" y="113792"/>
                  </a:lnTo>
                  <a:lnTo>
                    <a:pt x="2314956" y="107695"/>
                  </a:lnTo>
                  <a:lnTo>
                    <a:pt x="2335784" y="71990"/>
                  </a:lnTo>
                  <a:lnTo>
                    <a:pt x="2335784" y="25145"/>
                  </a:lnTo>
                  <a:lnTo>
                    <a:pt x="2363141" y="25145"/>
                  </a:lnTo>
                  <a:lnTo>
                    <a:pt x="2348484" y="0"/>
                  </a:lnTo>
                  <a:close/>
                </a:path>
                <a:path w="2407920" h="1427479">
                  <a:moveTo>
                    <a:pt x="2363141" y="25145"/>
                  </a:moveTo>
                  <a:lnTo>
                    <a:pt x="2361184" y="25145"/>
                  </a:lnTo>
                  <a:lnTo>
                    <a:pt x="2361184" y="71990"/>
                  </a:lnTo>
                  <a:lnTo>
                    <a:pt x="2382012" y="107695"/>
                  </a:lnTo>
                  <a:lnTo>
                    <a:pt x="2385441" y="113792"/>
                  </a:lnTo>
                  <a:lnTo>
                    <a:pt x="2393315" y="115824"/>
                  </a:lnTo>
                  <a:lnTo>
                    <a:pt x="2399284" y="112268"/>
                  </a:lnTo>
                  <a:lnTo>
                    <a:pt x="2405380" y="108838"/>
                  </a:lnTo>
                  <a:lnTo>
                    <a:pt x="2407412" y="100964"/>
                  </a:lnTo>
                  <a:lnTo>
                    <a:pt x="2403856" y="94995"/>
                  </a:lnTo>
                  <a:lnTo>
                    <a:pt x="2363141" y="25145"/>
                  </a:lnTo>
                  <a:close/>
                </a:path>
                <a:path w="2407920" h="1427479">
                  <a:moveTo>
                    <a:pt x="2361184" y="25145"/>
                  </a:moveTo>
                  <a:lnTo>
                    <a:pt x="2335784" y="25145"/>
                  </a:lnTo>
                  <a:lnTo>
                    <a:pt x="2335784" y="71990"/>
                  </a:lnTo>
                  <a:lnTo>
                    <a:pt x="2348484" y="50219"/>
                  </a:lnTo>
                  <a:lnTo>
                    <a:pt x="2337562" y="31495"/>
                  </a:lnTo>
                  <a:lnTo>
                    <a:pt x="2361184" y="31495"/>
                  </a:lnTo>
                  <a:lnTo>
                    <a:pt x="2361184" y="25145"/>
                  </a:lnTo>
                  <a:close/>
                </a:path>
                <a:path w="2407920" h="1427479">
                  <a:moveTo>
                    <a:pt x="2361184" y="31495"/>
                  </a:moveTo>
                  <a:lnTo>
                    <a:pt x="2359406" y="31495"/>
                  </a:lnTo>
                  <a:lnTo>
                    <a:pt x="2348484" y="50219"/>
                  </a:lnTo>
                  <a:lnTo>
                    <a:pt x="2361184" y="71990"/>
                  </a:lnTo>
                  <a:lnTo>
                    <a:pt x="2361184" y="31495"/>
                  </a:lnTo>
                  <a:close/>
                </a:path>
                <a:path w="2407920" h="1427479">
                  <a:moveTo>
                    <a:pt x="2359406" y="31495"/>
                  </a:moveTo>
                  <a:lnTo>
                    <a:pt x="2337562" y="31495"/>
                  </a:lnTo>
                  <a:lnTo>
                    <a:pt x="2348484" y="50219"/>
                  </a:lnTo>
                  <a:lnTo>
                    <a:pt x="2359406" y="31495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1029516" y="6713691"/>
            <a:ext cx="1832412" cy="1252614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marR="7225" indent="-2709" algn="ctr">
              <a:lnSpc>
                <a:spcPct val="110000"/>
              </a:lnSpc>
              <a:spcBef>
                <a:spcPts val="142"/>
              </a:spcBef>
            </a:pPr>
            <a:r>
              <a:rPr sz="2400" dirty="0">
                <a:solidFill>
                  <a:srgbClr val="1E1E1E"/>
                </a:solidFill>
                <a:latin typeface="Arial"/>
                <a:cs typeface="Arial"/>
              </a:rPr>
              <a:t>Container  Management  Protocol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9792613" y="4731578"/>
            <a:ext cx="2089799" cy="1114439"/>
            <a:chOff x="6885431" y="3326891"/>
            <a:chExt cx="1469390" cy="783590"/>
          </a:xfrm>
        </p:grpSpPr>
        <p:sp>
          <p:nvSpPr>
            <p:cNvPr id="62" name="object 62"/>
            <p:cNvSpPr/>
            <p:nvPr/>
          </p:nvSpPr>
          <p:spPr>
            <a:xfrm>
              <a:off x="6885431" y="3326891"/>
              <a:ext cx="1469135" cy="78333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83551" y="3409187"/>
              <a:ext cx="1071372" cy="56540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34199" y="3352799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685800" y="0"/>
                  </a:moveTo>
                  <a:lnTo>
                    <a:pt x="623384" y="1401"/>
                  </a:lnTo>
                  <a:lnTo>
                    <a:pt x="562537" y="5525"/>
                  </a:lnTo>
                  <a:lnTo>
                    <a:pt x="503502" y="12250"/>
                  </a:lnTo>
                  <a:lnTo>
                    <a:pt x="446519" y="21455"/>
                  </a:lnTo>
                  <a:lnTo>
                    <a:pt x="391832" y="33019"/>
                  </a:lnTo>
                  <a:lnTo>
                    <a:pt x="339682" y="46820"/>
                  </a:lnTo>
                  <a:lnTo>
                    <a:pt x="290312" y="62738"/>
                  </a:lnTo>
                  <a:lnTo>
                    <a:pt x="243965" y="80652"/>
                  </a:lnTo>
                  <a:lnTo>
                    <a:pt x="200882" y="100441"/>
                  </a:lnTo>
                  <a:lnTo>
                    <a:pt x="161305" y="121982"/>
                  </a:lnTo>
                  <a:lnTo>
                    <a:pt x="125477" y="145156"/>
                  </a:lnTo>
                  <a:lnTo>
                    <a:pt x="93641" y="169841"/>
                  </a:lnTo>
                  <a:lnTo>
                    <a:pt x="42910" y="223259"/>
                  </a:lnTo>
                  <a:lnTo>
                    <a:pt x="11050" y="281268"/>
                  </a:lnTo>
                  <a:lnTo>
                    <a:pt x="0" y="342900"/>
                  </a:lnTo>
                  <a:lnTo>
                    <a:pt x="2803" y="374107"/>
                  </a:lnTo>
                  <a:lnTo>
                    <a:pt x="24500" y="434048"/>
                  </a:lnTo>
                  <a:lnTo>
                    <a:pt x="66038" y="489883"/>
                  </a:lnTo>
                  <a:lnTo>
                    <a:pt x="125477" y="540643"/>
                  </a:lnTo>
                  <a:lnTo>
                    <a:pt x="161305" y="563817"/>
                  </a:lnTo>
                  <a:lnTo>
                    <a:pt x="200882" y="585358"/>
                  </a:lnTo>
                  <a:lnTo>
                    <a:pt x="243965" y="605147"/>
                  </a:lnTo>
                  <a:lnTo>
                    <a:pt x="290312" y="623061"/>
                  </a:lnTo>
                  <a:lnTo>
                    <a:pt x="339682" y="638979"/>
                  </a:lnTo>
                  <a:lnTo>
                    <a:pt x="391832" y="652780"/>
                  </a:lnTo>
                  <a:lnTo>
                    <a:pt x="446519" y="664344"/>
                  </a:lnTo>
                  <a:lnTo>
                    <a:pt x="503502" y="673549"/>
                  </a:lnTo>
                  <a:lnTo>
                    <a:pt x="562537" y="680274"/>
                  </a:lnTo>
                  <a:lnTo>
                    <a:pt x="623384" y="684398"/>
                  </a:lnTo>
                  <a:lnTo>
                    <a:pt x="685800" y="685800"/>
                  </a:lnTo>
                  <a:lnTo>
                    <a:pt x="748215" y="684398"/>
                  </a:lnTo>
                  <a:lnTo>
                    <a:pt x="809062" y="680274"/>
                  </a:lnTo>
                  <a:lnTo>
                    <a:pt x="868097" y="673549"/>
                  </a:lnTo>
                  <a:lnTo>
                    <a:pt x="925080" y="664344"/>
                  </a:lnTo>
                  <a:lnTo>
                    <a:pt x="979767" y="652780"/>
                  </a:lnTo>
                  <a:lnTo>
                    <a:pt x="1031917" y="638979"/>
                  </a:lnTo>
                  <a:lnTo>
                    <a:pt x="1081287" y="623061"/>
                  </a:lnTo>
                  <a:lnTo>
                    <a:pt x="1127634" y="605147"/>
                  </a:lnTo>
                  <a:lnTo>
                    <a:pt x="1170717" y="585358"/>
                  </a:lnTo>
                  <a:lnTo>
                    <a:pt x="1210294" y="563817"/>
                  </a:lnTo>
                  <a:lnTo>
                    <a:pt x="1246122" y="540643"/>
                  </a:lnTo>
                  <a:lnTo>
                    <a:pt x="1277958" y="515958"/>
                  </a:lnTo>
                  <a:lnTo>
                    <a:pt x="1328689" y="462540"/>
                  </a:lnTo>
                  <a:lnTo>
                    <a:pt x="1360549" y="404531"/>
                  </a:lnTo>
                  <a:lnTo>
                    <a:pt x="1371600" y="342900"/>
                  </a:lnTo>
                  <a:lnTo>
                    <a:pt x="1368796" y="311692"/>
                  </a:lnTo>
                  <a:lnTo>
                    <a:pt x="1347099" y="251751"/>
                  </a:lnTo>
                  <a:lnTo>
                    <a:pt x="1305561" y="195916"/>
                  </a:lnTo>
                  <a:lnTo>
                    <a:pt x="1246122" y="145156"/>
                  </a:lnTo>
                  <a:lnTo>
                    <a:pt x="1210294" y="121982"/>
                  </a:lnTo>
                  <a:lnTo>
                    <a:pt x="1170717" y="100441"/>
                  </a:lnTo>
                  <a:lnTo>
                    <a:pt x="1127634" y="80652"/>
                  </a:lnTo>
                  <a:lnTo>
                    <a:pt x="1081287" y="62738"/>
                  </a:lnTo>
                  <a:lnTo>
                    <a:pt x="1031917" y="46820"/>
                  </a:lnTo>
                  <a:lnTo>
                    <a:pt x="979767" y="33019"/>
                  </a:lnTo>
                  <a:lnTo>
                    <a:pt x="925080" y="21455"/>
                  </a:lnTo>
                  <a:lnTo>
                    <a:pt x="868097" y="12250"/>
                  </a:lnTo>
                  <a:lnTo>
                    <a:pt x="809062" y="5525"/>
                  </a:lnTo>
                  <a:lnTo>
                    <a:pt x="748215" y="140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84A8BB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34199" y="3352799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0" y="342900"/>
                  </a:moveTo>
                  <a:lnTo>
                    <a:pt x="11050" y="281268"/>
                  </a:lnTo>
                  <a:lnTo>
                    <a:pt x="42910" y="223259"/>
                  </a:lnTo>
                  <a:lnTo>
                    <a:pt x="93641" y="169841"/>
                  </a:lnTo>
                  <a:lnTo>
                    <a:pt x="125477" y="145156"/>
                  </a:lnTo>
                  <a:lnTo>
                    <a:pt x="161305" y="121982"/>
                  </a:lnTo>
                  <a:lnTo>
                    <a:pt x="200882" y="100441"/>
                  </a:lnTo>
                  <a:lnTo>
                    <a:pt x="243965" y="80652"/>
                  </a:lnTo>
                  <a:lnTo>
                    <a:pt x="290312" y="62738"/>
                  </a:lnTo>
                  <a:lnTo>
                    <a:pt x="339682" y="46820"/>
                  </a:lnTo>
                  <a:lnTo>
                    <a:pt x="391832" y="33019"/>
                  </a:lnTo>
                  <a:lnTo>
                    <a:pt x="446519" y="21455"/>
                  </a:lnTo>
                  <a:lnTo>
                    <a:pt x="503502" y="12250"/>
                  </a:lnTo>
                  <a:lnTo>
                    <a:pt x="562537" y="5525"/>
                  </a:lnTo>
                  <a:lnTo>
                    <a:pt x="623384" y="1401"/>
                  </a:lnTo>
                  <a:lnTo>
                    <a:pt x="685800" y="0"/>
                  </a:lnTo>
                  <a:lnTo>
                    <a:pt x="748215" y="1401"/>
                  </a:lnTo>
                  <a:lnTo>
                    <a:pt x="809062" y="5525"/>
                  </a:lnTo>
                  <a:lnTo>
                    <a:pt x="868097" y="12250"/>
                  </a:lnTo>
                  <a:lnTo>
                    <a:pt x="925080" y="21455"/>
                  </a:lnTo>
                  <a:lnTo>
                    <a:pt x="979767" y="33019"/>
                  </a:lnTo>
                  <a:lnTo>
                    <a:pt x="1031917" y="46820"/>
                  </a:lnTo>
                  <a:lnTo>
                    <a:pt x="1081287" y="62738"/>
                  </a:lnTo>
                  <a:lnTo>
                    <a:pt x="1127634" y="80652"/>
                  </a:lnTo>
                  <a:lnTo>
                    <a:pt x="1170717" y="100441"/>
                  </a:lnTo>
                  <a:lnTo>
                    <a:pt x="1210294" y="121982"/>
                  </a:lnTo>
                  <a:lnTo>
                    <a:pt x="1246122" y="145156"/>
                  </a:lnTo>
                  <a:lnTo>
                    <a:pt x="1277958" y="169841"/>
                  </a:lnTo>
                  <a:lnTo>
                    <a:pt x="1328689" y="223259"/>
                  </a:lnTo>
                  <a:lnTo>
                    <a:pt x="1360549" y="281268"/>
                  </a:lnTo>
                  <a:lnTo>
                    <a:pt x="1371600" y="342900"/>
                  </a:lnTo>
                  <a:lnTo>
                    <a:pt x="1368796" y="374107"/>
                  </a:lnTo>
                  <a:lnTo>
                    <a:pt x="1360549" y="404531"/>
                  </a:lnTo>
                  <a:lnTo>
                    <a:pt x="1328689" y="462540"/>
                  </a:lnTo>
                  <a:lnTo>
                    <a:pt x="1277958" y="515958"/>
                  </a:lnTo>
                  <a:lnTo>
                    <a:pt x="1246122" y="540643"/>
                  </a:lnTo>
                  <a:lnTo>
                    <a:pt x="1210294" y="563817"/>
                  </a:lnTo>
                  <a:lnTo>
                    <a:pt x="1170717" y="585358"/>
                  </a:lnTo>
                  <a:lnTo>
                    <a:pt x="1127634" y="605147"/>
                  </a:lnTo>
                  <a:lnTo>
                    <a:pt x="1081287" y="623061"/>
                  </a:lnTo>
                  <a:lnTo>
                    <a:pt x="1031917" y="638979"/>
                  </a:lnTo>
                  <a:lnTo>
                    <a:pt x="979767" y="652780"/>
                  </a:lnTo>
                  <a:lnTo>
                    <a:pt x="925080" y="664344"/>
                  </a:lnTo>
                  <a:lnTo>
                    <a:pt x="868097" y="673549"/>
                  </a:lnTo>
                  <a:lnTo>
                    <a:pt x="809062" y="680274"/>
                  </a:lnTo>
                  <a:lnTo>
                    <a:pt x="748215" y="684398"/>
                  </a:lnTo>
                  <a:lnTo>
                    <a:pt x="685800" y="685800"/>
                  </a:lnTo>
                  <a:lnTo>
                    <a:pt x="623384" y="684398"/>
                  </a:lnTo>
                  <a:lnTo>
                    <a:pt x="562537" y="680274"/>
                  </a:lnTo>
                  <a:lnTo>
                    <a:pt x="503502" y="673549"/>
                  </a:lnTo>
                  <a:lnTo>
                    <a:pt x="446519" y="664344"/>
                  </a:lnTo>
                  <a:lnTo>
                    <a:pt x="391832" y="652780"/>
                  </a:lnTo>
                  <a:lnTo>
                    <a:pt x="339682" y="638979"/>
                  </a:lnTo>
                  <a:lnTo>
                    <a:pt x="290312" y="623061"/>
                  </a:lnTo>
                  <a:lnTo>
                    <a:pt x="243965" y="605147"/>
                  </a:lnTo>
                  <a:lnTo>
                    <a:pt x="200882" y="585358"/>
                  </a:lnTo>
                  <a:lnTo>
                    <a:pt x="161305" y="563817"/>
                  </a:lnTo>
                  <a:lnTo>
                    <a:pt x="125477" y="540643"/>
                  </a:lnTo>
                  <a:lnTo>
                    <a:pt x="93641" y="515958"/>
                  </a:lnTo>
                  <a:lnTo>
                    <a:pt x="42910" y="462540"/>
                  </a:lnTo>
                  <a:lnTo>
                    <a:pt x="11050" y="404531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84A8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0270540" y="4926832"/>
            <a:ext cx="1135211" cy="63470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 marR="7225" indent="325115">
              <a:spcBef>
                <a:spcPts val="149"/>
              </a:spcBef>
            </a:pPr>
            <a:r>
              <a:rPr sz="2000" spc="-7" dirty="0">
                <a:solidFill>
                  <a:srgbClr val="1E1E1E"/>
                </a:solidFill>
                <a:latin typeface="Arial"/>
                <a:cs typeface="Arial"/>
              </a:rPr>
              <a:t>App  </a:t>
            </a:r>
            <a:r>
              <a:rPr sz="2000" spc="-14" dirty="0">
                <a:solidFill>
                  <a:srgbClr val="1E1E1E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1E1E1E"/>
                </a:solidFill>
                <a:latin typeface="Arial"/>
                <a:cs typeface="Arial"/>
              </a:rPr>
              <a:t>ontainer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497266" y="5063202"/>
            <a:ext cx="2586509" cy="2492587"/>
            <a:chOff x="5271515" y="3560064"/>
            <a:chExt cx="1818639" cy="1752600"/>
          </a:xfrm>
        </p:grpSpPr>
        <p:sp>
          <p:nvSpPr>
            <p:cNvPr id="68" name="object 68"/>
            <p:cNvSpPr/>
            <p:nvPr/>
          </p:nvSpPr>
          <p:spPr>
            <a:xfrm>
              <a:off x="5271515" y="3560064"/>
              <a:ext cx="1818132" cy="17526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27979" y="3636772"/>
              <a:ext cx="1506220" cy="1559560"/>
            </a:xfrm>
            <a:custGeom>
              <a:avLst/>
              <a:gdLst/>
              <a:ahLst/>
              <a:cxnLst/>
              <a:rect l="l" t="t" r="r" b="b"/>
              <a:pathLst>
                <a:path w="1506220" h="1559560">
                  <a:moveTo>
                    <a:pt x="101092" y="1441450"/>
                  </a:moveTo>
                  <a:lnTo>
                    <a:pt x="94996" y="1444878"/>
                  </a:lnTo>
                  <a:lnTo>
                    <a:pt x="0" y="1500377"/>
                  </a:lnTo>
                  <a:lnTo>
                    <a:pt x="101092" y="1559305"/>
                  </a:lnTo>
                  <a:lnTo>
                    <a:pt x="108839" y="1557273"/>
                  </a:lnTo>
                  <a:lnTo>
                    <a:pt x="115950" y="1545082"/>
                  </a:lnTo>
                  <a:lnTo>
                    <a:pt x="113792" y="1537334"/>
                  </a:lnTo>
                  <a:lnTo>
                    <a:pt x="107823" y="1533778"/>
                  </a:lnTo>
                  <a:lnTo>
                    <a:pt x="72335" y="1513077"/>
                  </a:lnTo>
                  <a:lnTo>
                    <a:pt x="25146" y="1513077"/>
                  </a:lnTo>
                  <a:lnTo>
                    <a:pt x="25146" y="1487677"/>
                  </a:lnTo>
                  <a:lnTo>
                    <a:pt x="72117" y="1487677"/>
                  </a:lnTo>
                  <a:lnTo>
                    <a:pt x="107823" y="1466850"/>
                  </a:lnTo>
                  <a:lnTo>
                    <a:pt x="113792" y="1463294"/>
                  </a:lnTo>
                  <a:lnTo>
                    <a:pt x="115950" y="1455546"/>
                  </a:lnTo>
                  <a:lnTo>
                    <a:pt x="112395" y="1449451"/>
                  </a:lnTo>
                  <a:lnTo>
                    <a:pt x="108839" y="1443482"/>
                  </a:lnTo>
                  <a:lnTo>
                    <a:pt x="101092" y="1441450"/>
                  </a:lnTo>
                  <a:close/>
                </a:path>
                <a:path w="1506220" h="1559560">
                  <a:moveTo>
                    <a:pt x="72117" y="1487677"/>
                  </a:moveTo>
                  <a:lnTo>
                    <a:pt x="25146" y="1487677"/>
                  </a:lnTo>
                  <a:lnTo>
                    <a:pt x="25146" y="1513077"/>
                  </a:lnTo>
                  <a:lnTo>
                    <a:pt x="72335" y="1513077"/>
                  </a:lnTo>
                  <a:lnTo>
                    <a:pt x="69287" y="1511300"/>
                  </a:lnTo>
                  <a:lnTo>
                    <a:pt x="31623" y="1511300"/>
                  </a:lnTo>
                  <a:lnTo>
                    <a:pt x="31623" y="1489328"/>
                  </a:lnTo>
                  <a:lnTo>
                    <a:pt x="69287" y="1489328"/>
                  </a:lnTo>
                  <a:lnTo>
                    <a:pt x="72117" y="1487677"/>
                  </a:lnTo>
                  <a:close/>
                </a:path>
                <a:path w="1506220" h="1559560">
                  <a:moveTo>
                    <a:pt x="126746" y="1487677"/>
                  </a:moveTo>
                  <a:lnTo>
                    <a:pt x="72117" y="1487677"/>
                  </a:lnTo>
                  <a:lnTo>
                    <a:pt x="50455" y="1500314"/>
                  </a:lnTo>
                  <a:lnTo>
                    <a:pt x="72335" y="1513077"/>
                  </a:lnTo>
                  <a:lnTo>
                    <a:pt x="126746" y="1513077"/>
                  </a:lnTo>
                  <a:lnTo>
                    <a:pt x="126746" y="1487677"/>
                  </a:lnTo>
                  <a:close/>
                </a:path>
                <a:path w="1506220" h="1559560">
                  <a:moveTo>
                    <a:pt x="31623" y="1489328"/>
                  </a:moveTo>
                  <a:lnTo>
                    <a:pt x="31623" y="1511300"/>
                  </a:lnTo>
                  <a:lnTo>
                    <a:pt x="50455" y="1500314"/>
                  </a:lnTo>
                  <a:lnTo>
                    <a:pt x="31623" y="1489328"/>
                  </a:lnTo>
                  <a:close/>
                </a:path>
                <a:path w="1506220" h="1559560">
                  <a:moveTo>
                    <a:pt x="50455" y="1500314"/>
                  </a:moveTo>
                  <a:lnTo>
                    <a:pt x="31623" y="1511300"/>
                  </a:lnTo>
                  <a:lnTo>
                    <a:pt x="69287" y="1511300"/>
                  </a:lnTo>
                  <a:lnTo>
                    <a:pt x="50455" y="1500314"/>
                  </a:lnTo>
                  <a:close/>
                </a:path>
                <a:path w="1506220" h="1559560">
                  <a:moveTo>
                    <a:pt x="69287" y="1489328"/>
                  </a:moveTo>
                  <a:lnTo>
                    <a:pt x="31623" y="1489328"/>
                  </a:lnTo>
                  <a:lnTo>
                    <a:pt x="50455" y="1500314"/>
                  </a:lnTo>
                  <a:lnTo>
                    <a:pt x="69287" y="1489328"/>
                  </a:lnTo>
                  <a:close/>
                </a:path>
                <a:path w="1506220" h="1559560">
                  <a:moveTo>
                    <a:pt x="228346" y="1487677"/>
                  </a:moveTo>
                  <a:lnTo>
                    <a:pt x="202946" y="1487677"/>
                  </a:lnTo>
                  <a:lnTo>
                    <a:pt x="202946" y="1513077"/>
                  </a:lnTo>
                  <a:lnTo>
                    <a:pt x="228346" y="1513077"/>
                  </a:lnTo>
                  <a:lnTo>
                    <a:pt x="228346" y="1487677"/>
                  </a:lnTo>
                  <a:close/>
                </a:path>
                <a:path w="1506220" h="1559560">
                  <a:moveTo>
                    <a:pt x="406146" y="1487677"/>
                  </a:moveTo>
                  <a:lnTo>
                    <a:pt x="304546" y="1487677"/>
                  </a:lnTo>
                  <a:lnTo>
                    <a:pt x="304546" y="1513077"/>
                  </a:lnTo>
                  <a:lnTo>
                    <a:pt x="406146" y="1513077"/>
                  </a:lnTo>
                  <a:lnTo>
                    <a:pt x="406146" y="1487677"/>
                  </a:lnTo>
                  <a:close/>
                </a:path>
                <a:path w="1506220" h="1559560">
                  <a:moveTo>
                    <a:pt x="507746" y="1487677"/>
                  </a:moveTo>
                  <a:lnTo>
                    <a:pt x="482346" y="1487677"/>
                  </a:lnTo>
                  <a:lnTo>
                    <a:pt x="482346" y="1513077"/>
                  </a:lnTo>
                  <a:lnTo>
                    <a:pt x="507746" y="1513077"/>
                  </a:lnTo>
                  <a:lnTo>
                    <a:pt x="507746" y="1487677"/>
                  </a:lnTo>
                  <a:close/>
                </a:path>
                <a:path w="1506220" h="1559560">
                  <a:moveTo>
                    <a:pt x="685546" y="1487677"/>
                  </a:moveTo>
                  <a:lnTo>
                    <a:pt x="583946" y="1487677"/>
                  </a:lnTo>
                  <a:lnTo>
                    <a:pt x="583946" y="1513077"/>
                  </a:lnTo>
                  <a:lnTo>
                    <a:pt x="685546" y="1513077"/>
                  </a:lnTo>
                  <a:lnTo>
                    <a:pt x="685546" y="1487677"/>
                  </a:lnTo>
                  <a:close/>
                </a:path>
                <a:path w="1506220" h="1559560">
                  <a:moveTo>
                    <a:pt x="765810" y="1466341"/>
                  </a:moveTo>
                  <a:lnTo>
                    <a:pt x="740410" y="1466341"/>
                  </a:lnTo>
                  <a:lnTo>
                    <a:pt x="740410" y="1491741"/>
                  </a:lnTo>
                  <a:lnTo>
                    <a:pt x="765810" y="1491741"/>
                  </a:lnTo>
                  <a:lnTo>
                    <a:pt x="765810" y="1466341"/>
                  </a:lnTo>
                  <a:close/>
                </a:path>
                <a:path w="1506220" h="1559560">
                  <a:moveTo>
                    <a:pt x="765810" y="1288541"/>
                  </a:moveTo>
                  <a:lnTo>
                    <a:pt x="740410" y="1288541"/>
                  </a:lnTo>
                  <a:lnTo>
                    <a:pt x="740410" y="1390141"/>
                  </a:lnTo>
                  <a:lnTo>
                    <a:pt x="765810" y="1390141"/>
                  </a:lnTo>
                  <a:lnTo>
                    <a:pt x="765810" y="1288541"/>
                  </a:lnTo>
                  <a:close/>
                </a:path>
                <a:path w="1506220" h="1559560">
                  <a:moveTo>
                    <a:pt x="765810" y="1186941"/>
                  </a:moveTo>
                  <a:lnTo>
                    <a:pt x="740410" y="1186941"/>
                  </a:lnTo>
                  <a:lnTo>
                    <a:pt x="740410" y="1212341"/>
                  </a:lnTo>
                  <a:lnTo>
                    <a:pt x="765810" y="1212341"/>
                  </a:lnTo>
                  <a:lnTo>
                    <a:pt x="765810" y="1186941"/>
                  </a:lnTo>
                  <a:close/>
                </a:path>
                <a:path w="1506220" h="1559560">
                  <a:moveTo>
                    <a:pt x="765810" y="1009141"/>
                  </a:moveTo>
                  <a:lnTo>
                    <a:pt x="740410" y="1009141"/>
                  </a:lnTo>
                  <a:lnTo>
                    <a:pt x="740410" y="1110741"/>
                  </a:lnTo>
                  <a:lnTo>
                    <a:pt x="765810" y="1110741"/>
                  </a:lnTo>
                  <a:lnTo>
                    <a:pt x="765810" y="1009141"/>
                  </a:lnTo>
                  <a:close/>
                </a:path>
                <a:path w="1506220" h="1559560">
                  <a:moveTo>
                    <a:pt x="765810" y="907541"/>
                  </a:moveTo>
                  <a:lnTo>
                    <a:pt x="740410" y="907541"/>
                  </a:lnTo>
                  <a:lnTo>
                    <a:pt x="740410" y="932941"/>
                  </a:lnTo>
                  <a:lnTo>
                    <a:pt x="765810" y="932941"/>
                  </a:lnTo>
                  <a:lnTo>
                    <a:pt x="765810" y="907541"/>
                  </a:lnTo>
                  <a:close/>
                </a:path>
                <a:path w="1506220" h="1559560">
                  <a:moveTo>
                    <a:pt x="765810" y="729741"/>
                  </a:moveTo>
                  <a:lnTo>
                    <a:pt x="740410" y="729741"/>
                  </a:lnTo>
                  <a:lnTo>
                    <a:pt x="740410" y="831341"/>
                  </a:lnTo>
                  <a:lnTo>
                    <a:pt x="765810" y="831341"/>
                  </a:lnTo>
                  <a:lnTo>
                    <a:pt x="765810" y="729741"/>
                  </a:lnTo>
                  <a:close/>
                </a:path>
                <a:path w="1506220" h="1559560">
                  <a:moveTo>
                    <a:pt x="765810" y="628141"/>
                  </a:moveTo>
                  <a:lnTo>
                    <a:pt x="740410" y="628141"/>
                  </a:lnTo>
                  <a:lnTo>
                    <a:pt x="740410" y="653541"/>
                  </a:lnTo>
                  <a:lnTo>
                    <a:pt x="765810" y="653541"/>
                  </a:lnTo>
                  <a:lnTo>
                    <a:pt x="765810" y="628141"/>
                  </a:lnTo>
                  <a:close/>
                </a:path>
                <a:path w="1506220" h="1559560">
                  <a:moveTo>
                    <a:pt x="765810" y="450341"/>
                  </a:moveTo>
                  <a:lnTo>
                    <a:pt x="740410" y="450341"/>
                  </a:lnTo>
                  <a:lnTo>
                    <a:pt x="740410" y="551941"/>
                  </a:lnTo>
                  <a:lnTo>
                    <a:pt x="765810" y="551941"/>
                  </a:lnTo>
                  <a:lnTo>
                    <a:pt x="765810" y="450341"/>
                  </a:lnTo>
                  <a:close/>
                </a:path>
                <a:path w="1506220" h="1559560">
                  <a:moveTo>
                    <a:pt x="765810" y="348741"/>
                  </a:moveTo>
                  <a:lnTo>
                    <a:pt x="740410" y="348741"/>
                  </a:lnTo>
                  <a:lnTo>
                    <a:pt x="740410" y="374141"/>
                  </a:lnTo>
                  <a:lnTo>
                    <a:pt x="765810" y="374141"/>
                  </a:lnTo>
                  <a:lnTo>
                    <a:pt x="765810" y="348741"/>
                  </a:lnTo>
                  <a:close/>
                </a:path>
                <a:path w="1506220" h="1559560">
                  <a:moveTo>
                    <a:pt x="765810" y="170941"/>
                  </a:moveTo>
                  <a:lnTo>
                    <a:pt x="740410" y="170941"/>
                  </a:lnTo>
                  <a:lnTo>
                    <a:pt x="740410" y="272541"/>
                  </a:lnTo>
                  <a:lnTo>
                    <a:pt x="765810" y="272541"/>
                  </a:lnTo>
                  <a:lnTo>
                    <a:pt x="765810" y="170941"/>
                  </a:lnTo>
                  <a:close/>
                </a:path>
                <a:path w="1506220" h="1559560">
                  <a:moveTo>
                    <a:pt x="765810" y="69341"/>
                  </a:moveTo>
                  <a:lnTo>
                    <a:pt x="740410" y="69341"/>
                  </a:lnTo>
                  <a:lnTo>
                    <a:pt x="740410" y="94741"/>
                  </a:lnTo>
                  <a:lnTo>
                    <a:pt x="765810" y="94741"/>
                  </a:lnTo>
                  <a:lnTo>
                    <a:pt x="765810" y="69341"/>
                  </a:lnTo>
                  <a:close/>
                </a:path>
                <a:path w="1506220" h="1559560">
                  <a:moveTo>
                    <a:pt x="920623" y="46227"/>
                  </a:moveTo>
                  <a:lnTo>
                    <a:pt x="819023" y="46227"/>
                  </a:lnTo>
                  <a:lnTo>
                    <a:pt x="819023" y="71627"/>
                  </a:lnTo>
                  <a:lnTo>
                    <a:pt x="920623" y="71627"/>
                  </a:lnTo>
                  <a:lnTo>
                    <a:pt x="920623" y="46227"/>
                  </a:lnTo>
                  <a:close/>
                </a:path>
                <a:path w="1506220" h="1559560">
                  <a:moveTo>
                    <a:pt x="1022223" y="46227"/>
                  </a:moveTo>
                  <a:lnTo>
                    <a:pt x="996823" y="46227"/>
                  </a:lnTo>
                  <a:lnTo>
                    <a:pt x="996823" y="71627"/>
                  </a:lnTo>
                  <a:lnTo>
                    <a:pt x="1022223" y="71627"/>
                  </a:lnTo>
                  <a:lnTo>
                    <a:pt x="1022223" y="46227"/>
                  </a:lnTo>
                  <a:close/>
                </a:path>
                <a:path w="1506220" h="1559560">
                  <a:moveTo>
                    <a:pt x="1200023" y="46227"/>
                  </a:moveTo>
                  <a:lnTo>
                    <a:pt x="1098423" y="46227"/>
                  </a:lnTo>
                  <a:lnTo>
                    <a:pt x="1098423" y="71627"/>
                  </a:lnTo>
                  <a:lnTo>
                    <a:pt x="1200023" y="71627"/>
                  </a:lnTo>
                  <a:lnTo>
                    <a:pt x="1200023" y="46227"/>
                  </a:lnTo>
                  <a:close/>
                </a:path>
                <a:path w="1506220" h="1559560">
                  <a:moveTo>
                    <a:pt x="1301623" y="46227"/>
                  </a:moveTo>
                  <a:lnTo>
                    <a:pt x="1276223" y="46227"/>
                  </a:lnTo>
                  <a:lnTo>
                    <a:pt x="1276223" y="71627"/>
                  </a:lnTo>
                  <a:lnTo>
                    <a:pt x="1301623" y="71627"/>
                  </a:lnTo>
                  <a:lnTo>
                    <a:pt x="1301623" y="46227"/>
                  </a:lnTo>
                  <a:close/>
                </a:path>
                <a:path w="1506220" h="1559560">
                  <a:moveTo>
                    <a:pt x="1456000" y="58927"/>
                  </a:moveTo>
                  <a:lnTo>
                    <a:pt x="1398524" y="92455"/>
                  </a:lnTo>
                  <a:lnTo>
                    <a:pt x="1392427" y="95884"/>
                  </a:lnTo>
                  <a:lnTo>
                    <a:pt x="1390396" y="103758"/>
                  </a:lnTo>
                  <a:lnTo>
                    <a:pt x="1393952" y="109727"/>
                  </a:lnTo>
                  <a:lnTo>
                    <a:pt x="1397380" y="115823"/>
                  </a:lnTo>
                  <a:lnTo>
                    <a:pt x="1405254" y="117855"/>
                  </a:lnTo>
                  <a:lnTo>
                    <a:pt x="1411224" y="114300"/>
                  </a:lnTo>
                  <a:lnTo>
                    <a:pt x="1484431" y="71627"/>
                  </a:lnTo>
                  <a:lnTo>
                    <a:pt x="1479423" y="71627"/>
                  </a:lnTo>
                  <a:lnTo>
                    <a:pt x="1479423" y="69850"/>
                  </a:lnTo>
                  <a:lnTo>
                    <a:pt x="1474724" y="69850"/>
                  </a:lnTo>
                  <a:lnTo>
                    <a:pt x="1456000" y="58927"/>
                  </a:lnTo>
                  <a:close/>
                </a:path>
                <a:path w="1506220" h="1559560">
                  <a:moveTo>
                    <a:pt x="1434229" y="46227"/>
                  </a:moveTo>
                  <a:lnTo>
                    <a:pt x="1377823" y="46227"/>
                  </a:lnTo>
                  <a:lnTo>
                    <a:pt x="1377823" y="71627"/>
                  </a:lnTo>
                  <a:lnTo>
                    <a:pt x="1434229" y="71627"/>
                  </a:lnTo>
                  <a:lnTo>
                    <a:pt x="1456000" y="58927"/>
                  </a:lnTo>
                  <a:lnTo>
                    <a:pt x="1434229" y="46227"/>
                  </a:lnTo>
                  <a:close/>
                </a:path>
                <a:path w="1506220" h="1559560">
                  <a:moveTo>
                    <a:pt x="1484431" y="46227"/>
                  </a:moveTo>
                  <a:lnTo>
                    <a:pt x="1479423" y="46227"/>
                  </a:lnTo>
                  <a:lnTo>
                    <a:pt x="1479423" y="71627"/>
                  </a:lnTo>
                  <a:lnTo>
                    <a:pt x="1484431" y="71627"/>
                  </a:lnTo>
                  <a:lnTo>
                    <a:pt x="1506220" y="58927"/>
                  </a:lnTo>
                  <a:lnTo>
                    <a:pt x="1484431" y="46227"/>
                  </a:lnTo>
                  <a:close/>
                </a:path>
                <a:path w="1506220" h="1559560">
                  <a:moveTo>
                    <a:pt x="1474724" y="48005"/>
                  </a:moveTo>
                  <a:lnTo>
                    <a:pt x="1456000" y="58927"/>
                  </a:lnTo>
                  <a:lnTo>
                    <a:pt x="1474724" y="69850"/>
                  </a:lnTo>
                  <a:lnTo>
                    <a:pt x="1474724" y="48005"/>
                  </a:lnTo>
                  <a:close/>
                </a:path>
                <a:path w="1506220" h="1559560">
                  <a:moveTo>
                    <a:pt x="1479423" y="48005"/>
                  </a:moveTo>
                  <a:lnTo>
                    <a:pt x="1474724" y="48005"/>
                  </a:lnTo>
                  <a:lnTo>
                    <a:pt x="1474724" y="69850"/>
                  </a:lnTo>
                  <a:lnTo>
                    <a:pt x="1479423" y="69850"/>
                  </a:lnTo>
                  <a:lnTo>
                    <a:pt x="1479423" y="48005"/>
                  </a:lnTo>
                  <a:close/>
                </a:path>
                <a:path w="1506220" h="1559560">
                  <a:moveTo>
                    <a:pt x="1405254" y="0"/>
                  </a:moveTo>
                  <a:lnTo>
                    <a:pt x="1397380" y="2031"/>
                  </a:lnTo>
                  <a:lnTo>
                    <a:pt x="1393952" y="8127"/>
                  </a:lnTo>
                  <a:lnTo>
                    <a:pt x="1390396" y="14096"/>
                  </a:lnTo>
                  <a:lnTo>
                    <a:pt x="1392427" y="21970"/>
                  </a:lnTo>
                  <a:lnTo>
                    <a:pt x="1398524" y="25400"/>
                  </a:lnTo>
                  <a:lnTo>
                    <a:pt x="1456000" y="58927"/>
                  </a:lnTo>
                  <a:lnTo>
                    <a:pt x="1474724" y="48005"/>
                  </a:lnTo>
                  <a:lnTo>
                    <a:pt x="1479423" y="48005"/>
                  </a:lnTo>
                  <a:lnTo>
                    <a:pt x="1479423" y="46227"/>
                  </a:lnTo>
                  <a:lnTo>
                    <a:pt x="1484431" y="46227"/>
                  </a:lnTo>
                  <a:lnTo>
                    <a:pt x="1411224" y="3555"/>
                  </a:lnTo>
                  <a:lnTo>
                    <a:pt x="1405254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18</a:t>
            </a:fld>
            <a:endParaRPr dirty="0"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26" y="297124"/>
            <a:ext cx="4819001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spc="-7" dirty="0">
                <a:solidFill>
                  <a:srgbClr val="000000"/>
                </a:solidFill>
              </a:rPr>
              <a:t>Key</a:t>
            </a:r>
            <a:r>
              <a:rPr sz="5100" spc="-171" dirty="0">
                <a:solidFill>
                  <a:srgbClr val="000000"/>
                </a:solidFill>
              </a:rPr>
              <a:t> </a:t>
            </a:r>
            <a:r>
              <a:rPr sz="5100" spc="-71" dirty="0">
                <a:solidFill>
                  <a:srgbClr val="000000"/>
                </a:solidFill>
              </a:rPr>
              <a:t>Take-Aways</a:t>
            </a:r>
            <a:endParaRPr sz="5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226" y="1636220"/>
            <a:ext cx="11314176" cy="611272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255576" marR="7225" indent="-238418">
              <a:lnSpc>
                <a:spcPct val="130000"/>
              </a:lnSpc>
              <a:spcBef>
                <a:spcPts val="142"/>
              </a:spcBef>
              <a:buClr>
                <a:srgbClr val="69BD28"/>
              </a:buClr>
              <a:buFont typeface="Arial"/>
              <a:buChar char="•"/>
              <a:tabLst>
                <a:tab pos="256480" algn="l"/>
              </a:tabLst>
            </a:pPr>
            <a:r>
              <a:rPr sz="2800" b="1" spc="-64" dirty="0">
                <a:latin typeface="Arial"/>
                <a:cs typeface="Arial"/>
              </a:rPr>
              <a:t>YARN </a:t>
            </a:r>
            <a:r>
              <a:rPr sz="2800" b="1" dirty="0">
                <a:latin typeface="Arial"/>
                <a:cs typeface="Arial"/>
              </a:rPr>
              <a:t>is a platform to build/run Multiple Distributed</a:t>
            </a:r>
            <a:r>
              <a:rPr sz="2800" b="1" spc="-348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Applications  in</a:t>
            </a:r>
            <a:r>
              <a:rPr sz="2800" b="1" spc="-43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Hadoop</a:t>
            </a:r>
            <a:endParaRPr sz="2800">
              <a:latin typeface="Arial"/>
              <a:cs typeface="Arial"/>
            </a:endParaRPr>
          </a:p>
          <a:p>
            <a:pPr marL="255576" marR="1553327" indent="-238418">
              <a:lnSpc>
                <a:spcPct val="130100"/>
              </a:lnSpc>
              <a:spcBef>
                <a:spcPts val="676"/>
              </a:spcBef>
              <a:buClr>
                <a:srgbClr val="69BD28"/>
              </a:buClr>
              <a:buFont typeface="Arial"/>
              <a:buChar char="•"/>
              <a:tabLst>
                <a:tab pos="256480" algn="l"/>
              </a:tabLst>
            </a:pPr>
            <a:r>
              <a:rPr sz="2800" b="1" spc="-64" dirty="0">
                <a:latin typeface="Arial"/>
                <a:cs typeface="Arial"/>
              </a:rPr>
              <a:t>YARN </a:t>
            </a:r>
            <a:r>
              <a:rPr sz="2800" b="1" dirty="0">
                <a:latin typeface="Arial"/>
                <a:cs typeface="Arial"/>
              </a:rPr>
              <a:t>is completely Backwards Compatible for</a:t>
            </a:r>
            <a:r>
              <a:rPr sz="2800" b="1" spc="-213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existing  MapReduce</a:t>
            </a:r>
            <a:r>
              <a:rPr sz="2800" b="1" spc="-57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apps</a:t>
            </a:r>
            <a:endParaRPr sz="2800">
              <a:latin typeface="Arial"/>
              <a:cs typeface="Arial"/>
            </a:endParaRPr>
          </a:p>
          <a:p>
            <a:pPr marL="255576" marR="201391" indent="-238418">
              <a:lnSpc>
                <a:spcPct val="130000"/>
              </a:lnSpc>
              <a:spcBef>
                <a:spcPts val="683"/>
              </a:spcBef>
              <a:buClr>
                <a:srgbClr val="69BD28"/>
              </a:buClr>
              <a:buFont typeface="Arial"/>
              <a:buChar char="•"/>
              <a:tabLst>
                <a:tab pos="256480" algn="l"/>
              </a:tabLst>
            </a:pPr>
            <a:r>
              <a:rPr sz="2800" b="1" spc="-64" dirty="0">
                <a:latin typeface="Arial"/>
                <a:cs typeface="Arial"/>
              </a:rPr>
              <a:t>YARN </a:t>
            </a:r>
            <a:r>
              <a:rPr sz="2800" b="1" dirty="0">
                <a:latin typeface="Arial"/>
                <a:cs typeface="Arial"/>
              </a:rPr>
              <a:t>enables Fine Grained Resource Management </a:t>
            </a:r>
            <a:r>
              <a:rPr sz="2800" b="1" spc="-14" dirty="0">
                <a:latin typeface="Arial"/>
                <a:cs typeface="Arial"/>
              </a:rPr>
              <a:t>via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Generic  Resource</a:t>
            </a:r>
            <a:r>
              <a:rPr sz="2800" b="1" spc="-57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Containers.</a:t>
            </a:r>
            <a:endParaRPr sz="2800">
              <a:latin typeface="Arial"/>
              <a:cs typeface="Arial"/>
            </a:endParaRPr>
          </a:p>
          <a:p>
            <a:pPr marL="255576" marR="771245" indent="-238418">
              <a:lnSpc>
                <a:spcPct val="150000"/>
              </a:lnSpc>
              <a:spcBef>
                <a:spcPts val="512"/>
              </a:spcBef>
              <a:buClr>
                <a:srgbClr val="69BD28"/>
              </a:buClr>
              <a:buFont typeface="Arial"/>
              <a:buChar char="•"/>
              <a:tabLst>
                <a:tab pos="256480" algn="l"/>
              </a:tabLst>
            </a:pPr>
            <a:r>
              <a:rPr sz="2800" b="1" spc="-64" dirty="0">
                <a:latin typeface="Arial"/>
                <a:cs typeface="Arial"/>
              </a:rPr>
              <a:t>YARN </a:t>
            </a:r>
            <a:r>
              <a:rPr sz="2800" b="1" dirty="0">
                <a:latin typeface="Arial"/>
                <a:cs typeface="Arial"/>
              </a:rPr>
              <a:t>has built-in support for multi-tenancy to share</a:t>
            </a:r>
            <a:r>
              <a:rPr sz="2800" b="1" spc="-228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cluster  resources and increase cost</a:t>
            </a:r>
            <a:r>
              <a:rPr sz="2800" b="1" spc="-142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efficiency</a:t>
            </a:r>
            <a:endParaRPr sz="2800">
              <a:latin typeface="Arial"/>
              <a:cs typeface="Arial"/>
            </a:endParaRPr>
          </a:p>
          <a:p>
            <a:pPr marL="255576" marR="153526" indent="-238418">
              <a:lnSpc>
                <a:spcPct val="130000"/>
              </a:lnSpc>
              <a:spcBef>
                <a:spcPts val="853"/>
              </a:spcBef>
              <a:buClr>
                <a:srgbClr val="69BD28"/>
              </a:buClr>
              <a:buFont typeface="Arial"/>
              <a:buChar char="•"/>
              <a:tabLst>
                <a:tab pos="256480" algn="l"/>
              </a:tabLst>
            </a:pPr>
            <a:r>
              <a:rPr sz="2800" b="1" spc="-64" dirty="0">
                <a:latin typeface="Arial"/>
                <a:cs typeface="Arial"/>
              </a:rPr>
              <a:t>YARN </a:t>
            </a:r>
            <a:r>
              <a:rPr sz="2800" b="1" spc="-7" dirty="0">
                <a:latin typeface="Arial"/>
                <a:cs typeface="Arial"/>
              </a:rPr>
              <a:t>provides </a:t>
            </a:r>
            <a:r>
              <a:rPr sz="2800" b="1" dirty="0">
                <a:latin typeface="Arial"/>
                <a:cs typeface="Arial"/>
              </a:rPr>
              <a:t>a cluster operating </a:t>
            </a:r>
            <a:r>
              <a:rPr sz="2800" b="1" spc="-7" dirty="0">
                <a:latin typeface="Arial"/>
                <a:cs typeface="Arial"/>
              </a:rPr>
              <a:t>system like </a:t>
            </a:r>
            <a:r>
              <a:rPr sz="2800" b="1" dirty="0">
                <a:latin typeface="Arial"/>
                <a:cs typeface="Arial"/>
              </a:rPr>
              <a:t>abstraction for</a:t>
            </a:r>
            <a:r>
              <a:rPr sz="2800" b="1" spc="-12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  modern data</a:t>
            </a:r>
            <a:r>
              <a:rPr sz="2800" b="1" spc="-7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9875" marR="5080" indent="-1776095">
              <a:lnSpc>
                <a:spcPct val="100299"/>
              </a:lnSpc>
              <a:spcBef>
                <a:spcPts val="95"/>
              </a:spcBef>
            </a:pPr>
            <a:r>
              <a:rPr dirty="0"/>
              <a:t>let’s </a:t>
            </a:r>
            <a:r>
              <a:rPr spc="5" dirty="0"/>
              <a:t>start </a:t>
            </a:r>
            <a:r>
              <a:rPr spc="-5" dirty="0"/>
              <a:t>by </a:t>
            </a:r>
            <a:r>
              <a:rPr dirty="0"/>
              <a:t>reviewing  </a:t>
            </a:r>
            <a:r>
              <a:rPr spc="5" dirty="0"/>
              <a:t>Map/Reduce</a:t>
            </a:r>
          </a:p>
        </p:txBody>
      </p:sp>
      <p:sp>
        <p:nvSpPr>
          <p:cNvPr id="3" name="object 3"/>
          <p:cNvSpPr/>
          <p:nvPr/>
        </p:nvSpPr>
        <p:spPr>
          <a:xfrm>
            <a:off x="4044086" y="3595420"/>
            <a:ext cx="5650585" cy="4281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240" y="5079459"/>
            <a:ext cx="11370169" cy="3698240"/>
          </a:xfrm>
          <a:custGeom>
            <a:avLst/>
            <a:gdLst/>
            <a:ahLst/>
            <a:cxnLst/>
            <a:rect l="l" t="t" r="r" b="b"/>
            <a:pathLst>
              <a:path w="7994650" h="2600325">
                <a:moveTo>
                  <a:pt x="7926451" y="0"/>
                </a:moveTo>
                <a:lnTo>
                  <a:pt x="68148" y="0"/>
                </a:lnTo>
                <a:lnTo>
                  <a:pt x="41619" y="5349"/>
                </a:lnTo>
                <a:lnTo>
                  <a:pt x="19958" y="19938"/>
                </a:lnTo>
                <a:lnTo>
                  <a:pt x="5354" y="41576"/>
                </a:lnTo>
                <a:lnTo>
                  <a:pt x="0" y="68071"/>
                </a:lnTo>
                <a:lnTo>
                  <a:pt x="0" y="2531668"/>
                </a:lnTo>
                <a:lnTo>
                  <a:pt x="5354" y="2558190"/>
                </a:lnTo>
                <a:lnTo>
                  <a:pt x="19958" y="2579847"/>
                </a:lnTo>
                <a:lnTo>
                  <a:pt x="41619" y="2594449"/>
                </a:lnTo>
                <a:lnTo>
                  <a:pt x="68148" y="2599804"/>
                </a:lnTo>
                <a:lnTo>
                  <a:pt x="7926451" y="2599804"/>
                </a:lnTo>
                <a:lnTo>
                  <a:pt x="7953019" y="2594449"/>
                </a:lnTo>
                <a:lnTo>
                  <a:pt x="7974695" y="2579847"/>
                </a:lnTo>
                <a:lnTo>
                  <a:pt x="7989298" y="2558190"/>
                </a:lnTo>
                <a:lnTo>
                  <a:pt x="7994650" y="2531668"/>
                </a:lnTo>
                <a:lnTo>
                  <a:pt x="7994650" y="68071"/>
                </a:lnTo>
                <a:lnTo>
                  <a:pt x="7989298" y="41576"/>
                </a:lnTo>
                <a:lnTo>
                  <a:pt x="7974695" y="19938"/>
                </a:lnTo>
                <a:lnTo>
                  <a:pt x="7953019" y="5349"/>
                </a:lnTo>
                <a:lnTo>
                  <a:pt x="7926451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98585" y="5062478"/>
            <a:ext cx="8759275" cy="55631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3400" b="1" spc="-199" dirty="0">
                <a:solidFill>
                  <a:srgbClr val="008000"/>
                </a:solidFill>
                <a:latin typeface="Arial"/>
                <a:cs typeface="Arial"/>
              </a:rPr>
              <a:t>Data </a:t>
            </a:r>
            <a:r>
              <a:rPr sz="3400" b="1" spc="-348" dirty="0">
                <a:solidFill>
                  <a:srgbClr val="008000"/>
                </a:solidFill>
                <a:latin typeface="Arial"/>
                <a:cs typeface="Arial"/>
              </a:rPr>
              <a:t>Processing Engines </a:t>
            </a:r>
            <a:r>
              <a:rPr sz="3400" b="1" spc="-356" dirty="0">
                <a:solidFill>
                  <a:srgbClr val="008000"/>
                </a:solidFill>
                <a:latin typeface="Arial"/>
                <a:cs typeface="Arial"/>
              </a:rPr>
              <a:t>Run </a:t>
            </a:r>
            <a:r>
              <a:rPr sz="3400" b="1" spc="-185" dirty="0">
                <a:solidFill>
                  <a:srgbClr val="008000"/>
                </a:solidFill>
                <a:latin typeface="Arial"/>
                <a:cs typeface="Arial"/>
              </a:rPr>
              <a:t>Natively </a:t>
            </a:r>
            <a:r>
              <a:rPr sz="3400" b="1" spc="-135" dirty="0">
                <a:latin typeface="Arial"/>
                <a:cs typeface="Arial"/>
              </a:rPr>
              <a:t>IN</a:t>
            </a:r>
            <a:r>
              <a:rPr sz="3400" b="1" spc="341" dirty="0">
                <a:latin typeface="Arial"/>
                <a:cs typeface="Arial"/>
              </a:rPr>
              <a:t> </a:t>
            </a:r>
            <a:r>
              <a:rPr sz="3400" b="1" spc="-256" dirty="0">
                <a:solidFill>
                  <a:srgbClr val="008000"/>
                </a:solidFill>
                <a:latin typeface="Arial"/>
                <a:cs typeface="Arial"/>
              </a:rPr>
              <a:t>Hadoop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9786" y="5832111"/>
            <a:ext cx="1267968" cy="821831"/>
            <a:chOff x="1082662" y="4100703"/>
            <a:chExt cx="891540" cy="577850"/>
          </a:xfrm>
        </p:grpSpPr>
        <p:sp>
          <p:nvSpPr>
            <p:cNvPr id="5" name="object 5"/>
            <p:cNvSpPr/>
            <p:nvPr/>
          </p:nvSpPr>
          <p:spPr>
            <a:xfrm>
              <a:off x="1089012" y="4107053"/>
              <a:ext cx="878840" cy="565150"/>
            </a:xfrm>
            <a:custGeom>
              <a:avLst/>
              <a:gdLst/>
              <a:ahLst/>
              <a:cxnLst/>
              <a:rect l="l" t="t" r="r" b="b"/>
              <a:pathLst>
                <a:path w="878839" h="565150">
                  <a:moveTo>
                    <a:pt x="845705" y="0"/>
                  </a:moveTo>
                  <a:lnTo>
                    <a:pt x="32524" y="0"/>
                  </a:lnTo>
                  <a:lnTo>
                    <a:pt x="19866" y="2561"/>
                  </a:lnTo>
                  <a:lnTo>
                    <a:pt x="9528" y="9540"/>
                  </a:lnTo>
                  <a:lnTo>
                    <a:pt x="2556" y="19877"/>
                  </a:lnTo>
                  <a:lnTo>
                    <a:pt x="0" y="32512"/>
                  </a:lnTo>
                  <a:lnTo>
                    <a:pt x="0" y="532384"/>
                  </a:lnTo>
                  <a:lnTo>
                    <a:pt x="2556" y="545018"/>
                  </a:lnTo>
                  <a:lnTo>
                    <a:pt x="9528" y="555355"/>
                  </a:lnTo>
                  <a:lnTo>
                    <a:pt x="19866" y="562334"/>
                  </a:lnTo>
                  <a:lnTo>
                    <a:pt x="32524" y="564896"/>
                  </a:lnTo>
                  <a:lnTo>
                    <a:pt x="845705" y="564896"/>
                  </a:lnTo>
                  <a:lnTo>
                    <a:pt x="858340" y="562334"/>
                  </a:lnTo>
                  <a:lnTo>
                    <a:pt x="868676" y="555355"/>
                  </a:lnTo>
                  <a:lnTo>
                    <a:pt x="875655" y="545018"/>
                  </a:lnTo>
                  <a:lnTo>
                    <a:pt x="878217" y="532384"/>
                  </a:lnTo>
                  <a:lnTo>
                    <a:pt x="878217" y="32512"/>
                  </a:lnTo>
                  <a:lnTo>
                    <a:pt x="875655" y="19877"/>
                  </a:lnTo>
                  <a:lnTo>
                    <a:pt x="868676" y="9540"/>
                  </a:lnTo>
                  <a:lnTo>
                    <a:pt x="858340" y="2561"/>
                  </a:lnTo>
                  <a:lnTo>
                    <a:pt x="845705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9012" y="4107053"/>
              <a:ext cx="878840" cy="565150"/>
            </a:xfrm>
            <a:custGeom>
              <a:avLst/>
              <a:gdLst/>
              <a:ahLst/>
              <a:cxnLst/>
              <a:rect l="l" t="t" r="r" b="b"/>
              <a:pathLst>
                <a:path w="878839" h="565150">
                  <a:moveTo>
                    <a:pt x="0" y="32512"/>
                  </a:moveTo>
                  <a:lnTo>
                    <a:pt x="2556" y="19877"/>
                  </a:lnTo>
                  <a:lnTo>
                    <a:pt x="9528" y="9540"/>
                  </a:lnTo>
                  <a:lnTo>
                    <a:pt x="19866" y="2561"/>
                  </a:lnTo>
                  <a:lnTo>
                    <a:pt x="32524" y="0"/>
                  </a:lnTo>
                  <a:lnTo>
                    <a:pt x="845705" y="0"/>
                  </a:lnTo>
                  <a:lnTo>
                    <a:pt x="858340" y="2561"/>
                  </a:lnTo>
                  <a:lnTo>
                    <a:pt x="868676" y="9540"/>
                  </a:lnTo>
                  <a:lnTo>
                    <a:pt x="875655" y="19877"/>
                  </a:lnTo>
                  <a:lnTo>
                    <a:pt x="878217" y="32512"/>
                  </a:lnTo>
                  <a:lnTo>
                    <a:pt x="878217" y="532384"/>
                  </a:lnTo>
                  <a:lnTo>
                    <a:pt x="875655" y="545018"/>
                  </a:lnTo>
                  <a:lnTo>
                    <a:pt x="868676" y="555355"/>
                  </a:lnTo>
                  <a:lnTo>
                    <a:pt x="858340" y="562334"/>
                  </a:lnTo>
                  <a:lnTo>
                    <a:pt x="845705" y="564896"/>
                  </a:lnTo>
                  <a:lnTo>
                    <a:pt x="32524" y="564896"/>
                  </a:lnTo>
                  <a:lnTo>
                    <a:pt x="19866" y="562334"/>
                  </a:lnTo>
                  <a:lnTo>
                    <a:pt x="9528" y="555355"/>
                  </a:lnTo>
                  <a:lnTo>
                    <a:pt x="2556" y="545018"/>
                  </a:lnTo>
                  <a:lnTo>
                    <a:pt x="0" y="532384"/>
                  </a:lnTo>
                  <a:lnTo>
                    <a:pt x="0" y="32512"/>
                  </a:lnTo>
                  <a:close/>
                </a:path>
              </a:pathLst>
            </a:custGeom>
            <a:ln w="12700">
              <a:solidFill>
                <a:srgbClr val="4F8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35714" y="5952947"/>
            <a:ext cx="1074702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" algn="ctr">
              <a:spcBef>
                <a:spcPts val="142"/>
              </a:spcBef>
            </a:pPr>
            <a:r>
              <a:rPr sz="1700" b="1" spc="-277" dirty="0">
                <a:solidFill>
                  <a:srgbClr val="1E1E1E"/>
                </a:solidFill>
                <a:latin typeface="Arial"/>
                <a:cs typeface="Arial"/>
              </a:rPr>
              <a:t>BATCH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700" i="1" spc="36" dirty="0">
                <a:solidFill>
                  <a:srgbClr val="1E1E1E"/>
                </a:solidFill>
                <a:latin typeface="Arial"/>
                <a:cs typeface="Arial"/>
              </a:rPr>
              <a:t>M</a:t>
            </a:r>
            <a:r>
              <a:rPr sz="1700" i="1" spc="-85" dirty="0">
                <a:solidFill>
                  <a:srgbClr val="1E1E1E"/>
                </a:solidFill>
                <a:latin typeface="Arial"/>
                <a:cs typeface="Arial"/>
              </a:rPr>
              <a:t>ap</a:t>
            </a:r>
            <a:r>
              <a:rPr sz="1700" i="1" spc="-348" dirty="0">
                <a:solidFill>
                  <a:srgbClr val="1E1E1E"/>
                </a:solidFill>
                <a:latin typeface="Arial"/>
                <a:cs typeface="Arial"/>
              </a:rPr>
              <a:t>R</a:t>
            </a:r>
            <a:r>
              <a:rPr sz="1700" i="1" spc="-92" dirty="0">
                <a:solidFill>
                  <a:srgbClr val="1E1E1E"/>
                </a:solidFill>
                <a:latin typeface="Arial"/>
                <a:cs typeface="Arial"/>
              </a:rPr>
              <a:t>ed</a:t>
            </a:r>
            <a:r>
              <a:rPr sz="1700" i="1" spc="-107" dirty="0">
                <a:solidFill>
                  <a:srgbClr val="1E1E1E"/>
                </a:solidFill>
                <a:latin typeface="Arial"/>
                <a:cs typeface="Arial"/>
              </a:rPr>
              <a:t>u</a:t>
            </a:r>
            <a:r>
              <a:rPr sz="1700" i="1" spc="-162" dirty="0">
                <a:solidFill>
                  <a:srgbClr val="1E1E1E"/>
                </a:solidFill>
                <a:latin typeface="Arial"/>
                <a:cs typeface="Arial"/>
              </a:rPr>
              <a:t>c</a:t>
            </a:r>
            <a:r>
              <a:rPr sz="1700" i="1" spc="-135" dirty="0">
                <a:solidFill>
                  <a:srgbClr val="1E1E1E"/>
                </a:solidFill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01694" y="5832111"/>
            <a:ext cx="1273387" cy="821831"/>
            <a:chOff x="2040254" y="4100703"/>
            <a:chExt cx="895350" cy="577850"/>
          </a:xfrm>
        </p:grpSpPr>
        <p:sp>
          <p:nvSpPr>
            <p:cNvPr id="9" name="object 9"/>
            <p:cNvSpPr/>
            <p:nvPr/>
          </p:nvSpPr>
          <p:spPr>
            <a:xfrm>
              <a:off x="2046604" y="4107053"/>
              <a:ext cx="882650" cy="565150"/>
            </a:xfrm>
            <a:custGeom>
              <a:avLst/>
              <a:gdLst/>
              <a:ahLst/>
              <a:cxnLst/>
              <a:rect l="l" t="t" r="r" b="b"/>
              <a:pathLst>
                <a:path w="882650" h="565150">
                  <a:moveTo>
                    <a:pt x="849757" y="0"/>
                  </a:moveTo>
                  <a:lnTo>
                    <a:pt x="32512" y="0"/>
                  </a:lnTo>
                  <a:lnTo>
                    <a:pt x="19877" y="2561"/>
                  </a:lnTo>
                  <a:lnTo>
                    <a:pt x="9540" y="9540"/>
                  </a:lnTo>
                  <a:lnTo>
                    <a:pt x="2561" y="19877"/>
                  </a:lnTo>
                  <a:lnTo>
                    <a:pt x="0" y="32512"/>
                  </a:lnTo>
                  <a:lnTo>
                    <a:pt x="0" y="532384"/>
                  </a:lnTo>
                  <a:lnTo>
                    <a:pt x="2561" y="545018"/>
                  </a:lnTo>
                  <a:lnTo>
                    <a:pt x="9540" y="555355"/>
                  </a:lnTo>
                  <a:lnTo>
                    <a:pt x="19877" y="562334"/>
                  </a:lnTo>
                  <a:lnTo>
                    <a:pt x="32512" y="564896"/>
                  </a:lnTo>
                  <a:lnTo>
                    <a:pt x="849757" y="564896"/>
                  </a:lnTo>
                  <a:lnTo>
                    <a:pt x="862391" y="562334"/>
                  </a:lnTo>
                  <a:lnTo>
                    <a:pt x="872728" y="555355"/>
                  </a:lnTo>
                  <a:lnTo>
                    <a:pt x="879707" y="545018"/>
                  </a:lnTo>
                  <a:lnTo>
                    <a:pt x="882269" y="532384"/>
                  </a:lnTo>
                  <a:lnTo>
                    <a:pt x="882269" y="32512"/>
                  </a:lnTo>
                  <a:lnTo>
                    <a:pt x="879707" y="19877"/>
                  </a:lnTo>
                  <a:lnTo>
                    <a:pt x="872728" y="9540"/>
                  </a:lnTo>
                  <a:lnTo>
                    <a:pt x="862391" y="2561"/>
                  </a:lnTo>
                  <a:lnTo>
                    <a:pt x="849757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6604" y="4107053"/>
              <a:ext cx="882650" cy="565150"/>
            </a:xfrm>
            <a:custGeom>
              <a:avLst/>
              <a:gdLst/>
              <a:ahLst/>
              <a:cxnLst/>
              <a:rect l="l" t="t" r="r" b="b"/>
              <a:pathLst>
                <a:path w="882650" h="565150">
                  <a:moveTo>
                    <a:pt x="0" y="32512"/>
                  </a:moveTo>
                  <a:lnTo>
                    <a:pt x="2561" y="19877"/>
                  </a:lnTo>
                  <a:lnTo>
                    <a:pt x="9540" y="9540"/>
                  </a:lnTo>
                  <a:lnTo>
                    <a:pt x="19877" y="2561"/>
                  </a:lnTo>
                  <a:lnTo>
                    <a:pt x="32512" y="0"/>
                  </a:lnTo>
                  <a:lnTo>
                    <a:pt x="849757" y="0"/>
                  </a:lnTo>
                  <a:lnTo>
                    <a:pt x="862391" y="2561"/>
                  </a:lnTo>
                  <a:lnTo>
                    <a:pt x="872728" y="9540"/>
                  </a:lnTo>
                  <a:lnTo>
                    <a:pt x="879707" y="19877"/>
                  </a:lnTo>
                  <a:lnTo>
                    <a:pt x="882269" y="32512"/>
                  </a:lnTo>
                  <a:lnTo>
                    <a:pt x="882269" y="532384"/>
                  </a:lnTo>
                  <a:lnTo>
                    <a:pt x="879707" y="545018"/>
                  </a:lnTo>
                  <a:lnTo>
                    <a:pt x="872728" y="555355"/>
                  </a:lnTo>
                  <a:lnTo>
                    <a:pt x="862391" y="562334"/>
                  </a:lnTo>
                  <a:lnTo>
                    <a:pt x="849757" y="564896"/>
                  </a:lnTo>
                  <a:lnTo>
                    <a:pt x="32512" y="564896"/>
                  </a:lnTo>
                  <a:lnTo>
                    <a:pt x="19877" y="562334"/>
                  </a:lnTo>
                  <a:lnTo>
                    <a:pt x="9540" y="555355"/>
                  </a:lnTo>
                  <a:lnTo>
                    <a:pt x="2561" y="545018"/>
                  </a:lnTo>
                  <a:lnTo>
                    <a:pt x="0" y="532384"/>
                  </a:lnTo>
                  <a:lnTo>
                    <a:pt x="0" y="32512"/>
                  </a:lnTo>
                  <a:close/>
                </a:path>
              </a:pathLst>
            </a:custGeom>
            <a:ln w="12700">
              <a:solidFill>
                <a:srgbClr val="4F8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28788" y="5952947"/>
            <a:ext cx="1219200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algn="ctr">
              <a:spcBef>
                <a:spcPts val="142"/>
              </a:spcBef>
            </a:pPr>
            <a:r>
              <a:rPr sz="1700" b="1" spc="-21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700" b="1" spc="-171" dirty="0">
                <a:solidFill>
                  <a:srgbClr val="1E1E1E"/>
                </a:solidFill>
                <a:latin typeface="Arial"/>
                <a:cs typeface="Arial"/>
              </a:rPr>
              <a:t>N</a:t>
            </a:r>
            <a:r>
              <a:rPr sz="1700" b="1" spc="-135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sz="1700" b="1" spc="-256" dirty="0">
                <a:solidFill>
                  <a:srgbClr val="1E1E1E"/>
                </a:solidFill>
                <a:latin typeface="Arial"/>
                <a:cs typeface="Arial"/>
              </a:rPr>
              <a:t>ER</a:t>
            </a:r>
            <a:r>
              <a:rPr sz="1700" b="1" spc="-284" dirty="0">
                <a:solidFill>
                  <a:srgbClr val="1E1E1E"/>
                </a:solidFill>
                <a:latin typeface="Arial"/>
                <a:cs typeface="Arial"/>
              </a:rPr>
              <a:t>A</a:t>
            </a:r>
            <a:r>
              <a:rPr sz="1700" b="1" spc="-299" dirty="0">
                <a:solidFill>
                  <a:srgbClr val="1E1E1E"/>
                </a:solidFill>
                <a:latin typeface="Arial"/>
                <a:cs typeface="Arial"/>
              </a:rPr>
              <a:t>C</a:t>
            </a:r>
            <a:r>
              <a:rPr sz="1700" b="1" spc="-235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sz="1700" b="1" spc="-21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700" b="1" spc="-228" dirty="0">
                <a:solidFill>
                  <a:srgbClr val="1E1E1E"/>
                </a:solidFill>
                <a:latin typeface="Arial"/>
                <a:cs typeface="Arial"/>
              </a:rPr>
              <a:t>VE</a:t>
            </a:r>
            <a:endParaRPr sz="1700">
              <a:latin typeface="Arial"/>
              <a:cs typeface="Arial"/>
            </a:endParaRPr>
          </a:p>
          <a:p>
            <a:pPr marL="903" algn="ctr"/>
            <a:r>
              <a:rPr sz="1700" i="1" spc="-228" dirty="0">
                <a:solidFill>
                  <a:srgbClr val="1E1E1E"/>
                </a:solidFill>
                <a:latin typeface="Arial"/>
                <a:cs typeface="Arial"/>
              </a:rPr>
              <a:t>Tez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21326" y="5832111"/>
            <a:ext cx="1257129" cy="821831"/>
            <a:chOff x="3952494" y="4100703"/>
            <a:chExt cx="883919" cy="577850"/>
          </a:xfrm>
        </p:grpSpPr>
        <p:sp>
          <p:nvSpPr>
            <p:cNvPr id="13" name="object 13"/>
            <p:cNvSpPr/>
            <p:nvPr/>
          </p:nvSpPr>
          <p:spPr>
            <a:xfrm>
              <a:off x="3958844" y="4107053"/>
              <a:ext cx="871219" cy="565150"/>
            </a:xfrm>
            <a:custGeom>
              <a:avLst/>
              <a:gdLst/>
              <a:ahLst/>
              <a:cxnLst/>
              <a:rect l="l" t="t" r="r" b="b"/>
              <a:pathLst>
                <a:path w="871220" h="565150">
                  <a:moveTo>
                    <a:pt x="838580" y="0"/>
                  </a:moveTo>
                  <a:lnTo>
                    <a:pt x="32511" y="0"/>
                  </a:lnTo>
                  <a:lnTo>
                    <a:pt x="19823" y="2561"/>
                  </a:lnTo>
                  <a:lnTo>
                    <a:pt x="9493" y="9540"/>
                  </a:lnTo>
                  <a:lnTo>
                    <a:pt x="2543" y="19877"/>
                  </a:lnTo>
                  <a:lnTo>
                    <a:pt x="0" y="32512"/>
                  </a:lnTo>
                  <a:lnTo>
                    <a:pt x="0" y="532384"/>
                  </a:lnTo>
                  <a:lnTo>
                    <a:pt x="2543" y="545018"/>
                  </a:lnTo>
                  <a:lnTo>
                    <a:pt x="9493" y="555355"/>
                  </a:lnTo>
                  <a:lnTo>
                    <a:pt x="19823" y="562334"/>
                  </a:lnTo>
                  <a:lnTo>
                    <a:pt x="32511" y="564896"/>
                  </a:lnTo>
                  <a:lnTo>
                    <a:pt x="838580" y="564896"/>
                  </a:lnTo>
                  <a:lnTo>
                    <a:pt x="851215" y="562334"/>
                  </a:lnTo>
                  <a:lnTo>
                    <a:pt x="861552" y="555355"/>
                  </a:lnTo>
                  <a:lnTo>
                    <a:pt x="868531" y="545018"/>
                  </a:lnTo>
                  <a:lnTo>
                    <a:pt x="871092" y="532384"/>
                  </a:lnTo>
                  <a:lnTo>
                    <a:pt x="871092" y="32512"/>
                  </a:lnTo>
                  <a:lnTo>
                    <a:pt x="868531" y="19877"/>
                  </a:lnTo>
                  <a:lnTo>
                    <a:pt x="861552" y="9540"/>
                  </a:lnTo>
                  <a:lnTo>
                    <a:pt x="851215" y="2561"/>
                  </a:lnTo>
                  <a:lnTo>
                    <a:pt x="838580" y="0"/>
                  </a:lnTo>
                  <a:close/>
                </a:path>
              </a:pathLst>
            </a:custGeom>
            <a:solidFill>
              <a:srgbClr val="ACC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58844" y="4107053"/>
              <a:ext cx="871219" cy="565150"/>
            </a:xfrm>
            <a:custGeom>
              <a:avLst/>
              <a:gdLst/>
              <a:ahLst/>
              <a:cxnLst/>
              <a:rect l="l" t="t" r="r" b="b"/>
              <a:pathLst>
                <a:path w="871220" h="565150">
                  <a:moveTo>
                    <a:pt x="0" y="32512"/>
                  </a:moveTo>
                  <a:lnTo>
                    <a:pt x="2543" y="19877"/>
                  </a:lnTo>
                  <a:lnTo>
                    <a:pt x="9493" y="9540"/>
                  </a:lnTo>
                  <a:lnTo>
                    <a:pt x="19823" y="2561"/>
                  </a:lnTo>
                  <a:lnTo>
                    <a:pt x="32511" y="0"/>
                  </a:lnTo>
                  <a:lnTo>
                    <a:pt x="838580" y="0"/>
                  </a:lnTo>
                  <a:lnTo>
                    <a:pt x="851215" y="2561"/>
                  </a:lnTo>
                  <a:lnTo>
                    <a:pt x="861552" y="9540"/>
                  </a:lnTo>
                  <a:lnTo>
                    <a:pt x="868531" y="19877"/>
                  </a:lnTo>
                  <a:lnTo>
                    <a:pt x="871092" y="32512"/>
                  </a:lnTo>
                  <a:lnTo>
                    <a:pt x="871092" y="532384"/>
                  </a:lnTo>
                  <a:lnTo>
                    <a:pt x="868531" y="545018"/>
                  </a:lnTo>
                  <a:lnTo>
                    <a:pt x="861552" y="555355"/>
                  </a:lnTo>
                  <a:lnTo>
                    <a:pt x="851215" y="562334"/>
                  </a:lnTo>
                  <a:lnTo>
                    <a:pt x="838580" y="564896"/>
                  </a:lnTo>
                  <a:lnTo>
                    <a:pt x="32511" y="564896"/>
                  </a:lnTo>
                  <a:lnTo>
                    <a:pt x="19823" y="562334"/>
                  </a:lnTo>
                  <a:lnTo>
                    <a:pt x="9493" y="555355"/>
                  </a:lnTo>
                  <a:lnTo>
                    <a:pt x="2543" y="545018"/>
                  </a:lnTo>
                  <a:lnTo>
                    <a:pt x="0" y="532384"/>
                  </a:lnTo>
                  <a:lnTo>
                    <a:pt x="0" y="32512"/>
                  </a:lnTo>
                  <a:close/>
                </a:path>
              </a:pathLst>
            </a:custGeom>
            <a:ln w="12700">
              <a:solidFill>
                <a:srgbClr val="4F8E1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83640" y="5952947"/>
            <a:ext cx="1129792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700" b="1" spc="-361" dirty="0">
                <a:solidFill>
                  <a:srgbClr val="1E1E1E"/>
                </a:solidFill>
                <a:latin typeface="Arial"/>
                <a:cs typeface="Arial"/>
              </a:rPr>
              <a:t>S</a:t>
            </a:r>
            <a:r>
              <a:rPr sz="1700" b="1" spc="-199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sz="1700" b="1" spc="-284" dirty="0">
                <a:solidFill>
                  <a:srgbClr val="1E1E1E"/>
                </a:solidFill>
                <a:latin typeface="Arial"/>
                <a:cs typeface="Arial"/>
              </a:rPr>
              <a:t>R</a:t>
            </a:r>
            <a:r>
              <a:rPr sz="1700" b="1" spc="-320" dirty="0">
                <a:solidFill>
                  <a:srgbClr val="1E1E1E"/>
                </a:solidFill>
                <a:latin typeface="Arial"/>
                <a:cs typeface="Arial"/>
              </a:rPr>
              <a:t>E</a:t>
            </a:r>
            <a:r>
              <a:rPr sz="1700" b="1" spc="-199" dirty="0">
                <a:solidFill>
                  <a:srgbClr val="1E1E1E"/>
                </a:solidFill>
                <a:latin typeface="Arial"/>
                <a:cs typeface="Arial"/>
              </a:rPr>
              <a:t>A</a:t>
            </a:r>
            <a:r>
              <a:rPr sz="1700" b="1" spc="57" dirty="0">
                <a:solidFill>
                  <a:srgbClr val="1E1E1E"/>
                </a:solidFill>
                <a:latin typeface="Arial"/>
                <a:cs typeface="Arial"/>
              </a:rPr>
              <a:t>M</a:t>
            </a:r>
            <a:r>
              <a:rPr sz="1700" b="1" spc="-21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700" b="1" spc="-178" dirty="0">
                <a:solidFill>
                  <a:srgbClr val="1E1E1E"/>
                </a:solidFill>
                <a:latin typeface="Arial"/>
                <a:cs typeface="Arial"/>
              </a:rPr>
              <a:t>NG</a:t>
            </a:r>
            <a:endParaRPr sz="1700">
              <a:latin typeface="Arial"/>
              <a:cs typeface="Arial"/>
            </a:endParaRPr>
          </a:p>
          <a:p>
            <a:pPr marL="21674"/>
            <a:r>
              <a:rPr sz="1700" i="1" spc="-85" dirty="0">
                <a:solidFill>
                  <a:srgbClr val="1E1E1E"/>
                </a:solidFill>
                <a:latin typeface="Arial"/>
                <a:cs typeface="Arial"/>
              </a:rPr>
              <a:t>Storm, </a:t>
            </a:r>
            <a:r>
              <a:rPr sz="1700" i="1" spc="-178" dirty="0">
                <a:solidFill>
                  <a:srgbClr val="1E1E1E"/>
                </a:solidFill>
                <a:latin typeface="Arial"/>
                <a:cs typeface="Arial"/>
              </a:rPr>
              <a:t>S4,</a:t>
            </a:r>
            <a:r>
              <a:rPr sz="1700" i="1" spc="-213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700" i="1" spc="-533" dirty="0">
                <a:solidFill>
                  <a:srgbClr val="1E1E1E"/>
                </a:solidFill>
                <a:latin typeface="Arial"/>
                <a:cs typeface="Arial"/>
              </a:rPr>
              <a:t>…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73101" y="5832111"/>
            <a:ext cx="1257129" cy="821831"/>
            <a:chOff x="4902961" y="4100703"/>
            <a:chExt cx="883919" cy="577850"/>
          </a:xfrm>
        </p:grpSpPr>
        <p:sp>
          <p:nvSpPr>
            <p:cNvPr id="17" name="object 17"/>
            <p:cNvSpPr/>
            <p:nvPr/>
          </p:nvSpPr>
          <p:spPr>
            <a:xfrm>
              <a:off x="4909311" y="4107053"/>
              <a:ext cx="871219" cy="565150"/>
            </a:xfrm>
            <a:custGeom>
              <a:avLst/>
              <a:gdLst/>
              <a:ahLst/>
              <a:cxnLst/>
              <a:rect l="l" t="t" r="r" b="b"/>
              <a:pathLst>
                <a:path w="871220" h="565150">
                  <a:moveTo>
                    <a:pt x="838708" y="0"/>
                  </a:moveTo>
                  <a:lnTo>
                    <a:pt x="32512" y="0"/>
                  </a:lnTo>
                  <a:lnTo>
                    <a:pt x="19877" y="2561"/>
                  </a:lnTo>
                  <a:lnTo>
                    <a:pt x="9540" y="9540"/>
                  </a:lnTo>
                  <a:lnTo>
                    <a:pt x="2561" y="19877"/>
                  </a:lnTo>
                  <a:lnTo>
                    <a:pt x="0" y="32512"/>
                  </a:lnTo>
                  <a:lnTo>
                    <a:pt x="0" y="532384"/>
                  </a:lnTo>
                  <a:lnTo>
                    <a:pt x="2561" y="545018"/>
                  </a:lnTo>
                  <a:lnTo>
                    <a:pt x="9540" y="555355"/>
                  </a:lnTo>
                  <a:lnTo>
                    <a:pt x="19877" y="562334"/>
                  </a:lnTo>
                  <a:lnTo>
                    <a:pt x="32512" y="564896"/>
                  </a:lnTo>
                  <a:lnTo>
                    <a:pt x="838708" y="564896"/>
                  </a:lnTo>
                  <a:lnTo>
                    <a:pt x="851342" y="562334"/>
                  </a:lnTo>
                  <a:lnTo>
                    <a:pt x="861679" y="555355"/>
                  </a:lnTo>
                  <a:lnTo>
                    <a:pt x="868658" y="545018"/>
                  </a:lnTo>
                  <a:lnTo>
                    <a:pt x="871220" y="532384"/>
                  </a:lnTo>
                  <a:lnTo>
                    <a:pt x="871220" y="32512"/>
                  </a:lnTo>
                  <a:lnTo>
                    <a:pt x="868658" y="19877"/>
                  </a:lnTo>
                  <a:lnTo>
                    <a:pt x="861679" y="9540"/>
                  </a:lnTo>
                  <a:lnTo>
                    <a:pt x="851342" y="2561"/>
                  </a:lnTo>
                  <a:lnTo>
                    <a:pt x="838708" y="0"/>
                  </a:lnTo>
                  <a:close/>
                </a:path>
              </a:pathLst>
            </a:custGeom>
            <a:solidFill>
              <a:srgbClr val="ACC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9311" y="4107053"/>
              <a:ext cx="871219" cy="565150"/>
            </a:xfrm>
            <a:custGeom>
              <a:avLst/>
              <a:gdLst/>
              <a:ahLst/>
              <a:cxnLst/>
              <a:rect l="l" t="t" r="r" b="b"/>
              <a:pathLst>
                <a:path w="871220" h="565150">
                  <a:moveTo>
                    <a:pt x="0" y="32512"/>
                  </a:moveTo>
                  <a:lnTo>
                    <a:pt x="2561" y="19877"/>
                  </a:lnTo>
                  <a:lnTo>
                    <a:pt x="9540" y="9540"/>
                  </a:lnTo>
                  <a:lnTo>
                    <a:pt x="19877" y="2561"/>
                  </a:lnTo>
                  <a:lnTo>
                    <a:pt x="32512" y="0"/>
                  </a:lnTo>
                  <a:lnTo>
                    <a:pt x="838708" y="0"/>
                  </a:lnTo>
                  <a:lnTo>
                    <a:pt x="851342" y="2561"/>
                  </a:lnTo>
                  <a:lnTo>
                    <a:pt x="861679" y="9540"/>
                  </a:lnTo>
                  <a:lnTo>
                    <a:pt x="868658" y="19877"/>
                  </a:lnTo>
                  <a:lnTo>
                    <a:pt x="871220" y="32512"/>
                  </a:lnTo>
                  <a:lnTo>
                    <a:pt x="871220" y="532384"/>
                  </a:lnTo>
                  <a:lnTo>
                    <a:pt x="868658" y="545018"/>
                  </a:lnTo>
                  <a:lnTo>
                    <a:pt x="861679" y="555355"/>
                  </a:lnTo>
                  <a:lnTo>
                    <a:pt x="851342" y="562334"/>
                  </a:lnTo>
                  <a:lnTo>
                    <a:pt x="838708" y="564896"/>
                  </a:lnTo>
                  <a:lnTo>
                    <a:pt x="32512" y="564896"/>
                  </a:lnTo>
                  <a:lnTo>
                    <a:pt x="19877" y="562334"/>
                  </a:lnTo>
                  <a:lnTo>
                    <a:pt x="9540" y="555355"/>
                  </a:lnTo>
                  <a:lnTo>
                    <a:pt x="2561" y="545018"/>
                  </a:lnTo>
                  <a:lnTo>
                    <a:pt x="0" y="532384"/>
                  </a:lnTo>
                  <a:lnTo>
                    <a:pt x="0" y="32512"/>
                  </a:lnTo>
                  <a:close/>
                </a:path>
              </a:pathLst>
            </a:custGeom>
            <a:ln w="12700">
              <a:solidFill>
                <a:srgbClr val="4F8E1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61554" y="5952947"/>
            <a:ext cx="680946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700" b="1" spc="-249" dirty="0">
                <a:solidFill>
                  <a:srgbClr val="1E1E1E"/>
                </a:solidFill>
                <a:latin typeface="Arial"/>
                <a:cs typeface="Arial"/>
              </a:rPr>
              <a:t>GR</a:t>
            </a:r>
            <a:r>
              <a:rPr sz="1700" b="1" spc="-235" dirty="0">
                <a:solidFill>
                  <a:srgbClr val="1E1E1E"/>
                </a:solidFill>
                <a:latin typeface="Arial"/>
                <a:cs typeface="Arial"/>
              </a:rPr>
              <a:t>A</a:t>
            </a:r>
            <a:r>
              <a:rPr sz="1700" b="1" spc="-206" dirty="0">
                <a:solidFill>
                  <a:srgbClr val="1E1E1E"/>
                </a:solidFill>
                <a:latin typeface="Arial"/>
                <a:cs typeface="Arial"/>
              </a:rPr>
              <a:t>PH</a:t>
            </a:r>
            <a:endParaRPr sz="1700">
              <a:latin typeface="Arial"/>
              <a:cs typeface="Arial"/>
            </a:endParaRPr>
          </a:p>
          <a:p>
            <a:pPr marL="43349"/>
            <a:r>
              <a:rPr sz="1700" i="1" spc="-78" dirty="0">
                <a:solidFill>
                  <a:srgbClr val="1E1E1E"/>
                </a:solidFill>
                <a:latin typeface="Arial"/>
                <a:cs typeface="Arial"/>
              </a:rPr>
              <a:t>Giraph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25060" y="5832111"/>
            <a:ext cx="1257129" cy="821831"/>
            <a:chOff x="5853557" y="4100703"/>
            <a:chExt cx="883919" cy="577850"/>
          </a:xfrm>
        </p:grpSpPr>
        <p:sp>
          <p:nvSpPr>
            <p:cNvPr id="21" name="object 21"/>
            <p:cNvSpPr/>
            <p:nvPr/>
          </p:nvSpPr>
          <p:spPr>
            <a:xfrm>
              <a:off x="5859907" y="4107053"/>
              <a:ext cx="871219" cy="565150"/>
            </a:xfrm>
            <a:custGeom>
              <a:avLst/>
              <a:gdLst/>
              <a:ahLst/>
              <a:cxnLst/>
              <a:rect l="l" t="t" r="r" b="b"/>
              <a:pathLst>
                <a:path w="871220" h="565150">
                  <a:moveTo>
                    <a:pt x="838581" y="0"/>
                  </a:moveTo>
                  <a:lnTo>
                    <a:pt x="32512" y="0"/>
                  </a:lnTo>
                  <a:lnTo>
                    <a:pt x="19823" y="2561"/>
                  </a:lnTo>
                  <a:lnTo>
                    <a:pt x="9493" y="9540"/>
                  </a:lnTo>
                  <a:lnTo>
                    <a:pt x="2543" y="19877"/>
                  </a:lnTo>
                  <a:lnTo>
                    <a:pt x="0" y="32512"/>
                  </a:lnTo>
                  <a:lnTo>
                    <a:pt x="0" y="532384"/>
                  </a:lnTo>
                  <a:lnTo>
                    <a:pt x="2543" y="545018"/>
                  </a:lnTo>
                  <a:lnTo>
                    <a:pt x="9493" y="555355"/>
                  </a:lnTo>
                  <a:lnTo>
                    <a:pt x="19823" y="562334"/>
                  </a:lnTo>
                  <a:lnTo>
                    <a:pt x="32512" y="564896"/>
                  </a:lnTo>
                  <a:lnTo>
                    <a:pt x="838581" y="564896"/>
                  </a:lnTo>
                  <a:lnTo>
                    <a:pt x="851269" y="562334"/>
                  </a:lnTo>
                  <a:lnTo>
                    <a:pt x="861599" y="555355"/>
                  </a:lnTo>
                  <a:lnTo>
                    <a:pt x="868549" y="545018"/>
                  </a:lnTo>
                  <a:lnTo>
                    <a:pt x="871092" y="532384"/>
                  </a:lnTo>
                  <a:lnTo>
                    <a:pt x="871092" y="32512"/>
                  </a:lnTo>
                  <a:lnTo>
                    <a:pt x="868549" y="19877"/>
                  </a:lnTo>
                  <a:lnTo>
                    <a:pt x="861599" y="9540"/>
                  </a:lnTo>
                  <a:lnTo>
                    <a:pt x="851269" y="2561"/>
                  </a:lnTo>
                  <a:lnTo>
                    <a:pt x="838581" y="0"/>
                  </a:lnTo>
                  <a:close/>
                </a:path>
              </a:pathLst>
            </a:custGeom>
            <a:solidFill>
              <a:srgbClr val="ACC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59907" y="4107053"/>
              <a:ext cx="871219" cy="565150"/>
            </a:xfrm>
            <a:custGeom>
              <a:avLst/>
              <a:gdLst/>
              <a:ahLst/>
              <a:cxnLst/>
              <a:rect l="l" t="t" r="r" b="b"/>
              <a:pathLst>
                <a:path w="871220" h="565150">
                  <a:moveTo>
                    <a:pt x="0" y="32512"/>
                  </a:moveTo>
                  <a:lnTo>
                    <a:pt x="2543" y="19877"/>
                  </a:lnTo>
                  <a:lnTo>
                    <a:pt x="9493" y="9540"/>
                  </a:lnTo>
                  <a:lnTo>
                    <a:pt x="19823" y="2561"/>
                  </a:lnTo>
                  <a:lnTo>
                    <a:pt x="32512" y="0"/>
                  </a:lnTo>
                  <a:lnTo>
                    <a:pt x="838581" y="0"/>
                  </a:lnTo>
                  <a:lnTo>
                    <a:pt x="851269" y="2561"/>
                  </a:lnTo>
                  <a:lnTo>
                    <a:pt x="861599" y="9540"/>
                  </a:lnTo>
                  <a:lnTo>
                    <a:pt x="868549" y="19877"/>
                  </a:lnTo>
                  <a:lnTo>
                    <a:pt x="871092" y="32512"/>
                  </a:lnTo>
                  <a:lnTo>
                    <a:pt x="871092" y="532384"/>
                  </a:lnTo>
                  <a:lnTo>
                    <a:pt x="868549" y="545018"/>
                  </a:lnTo>
                  <a:lnTo>
                    <a:pt x="861599" y="555355"/>
                  </a:lnTo>
                  <a:lnTo>
                    <a:pt x="851269" y="562334"/>
                  </a:lnTo>
                  <a:lnTo>
                    <a:pt x="838581" y="564896"/>
                  </a:lnTo>
                  <a:lnTo>
                    <a:pt x="32512" y="564896"/>
                  </a:lnTo>
                  <a:lnTo>
                    <a:pt x="19823" y="562334"/>
                  </a:lnTo>
                  <a:lnTo>
                    <a:pt x="9493" y="555355"/>
                  </a:lnTo>
                  <a:lnTo>
                    <a:pt x="2543" y="545018"/>
                  </a:lnTo>
                  <a:lnTo>
                    <a:pt x="0" y="532384"/>
                  </a:lnTo>
                  <a:lnTo>
                    <a:pt x="0" y="32512"/>
                  </a:lnTo>
                  <a:close/>
                </a:path>
              </a:pathLst>
            </a:custGeom>
            <a:ln w="12700">
              <a:solidFill>
                <a:srgbClr val="4F8E1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392611" y="5952947"/>
            <a:ext cx="1120761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algn="ctr">
              <a:spcBef>
                <a:spcPts val="142"/>
              </a:spcBef>
            </a:pPr>
            <a:r>
              <a:rPr sz="1700" b="1" spc="57" dirty="0">
                <a:solidFill>
                  <a:srgbClr val="1E1E1E"/>
                </a:solidFill>
                <a:latin typeface="Arial"/>
                <a:cs typeface="Arial"/>
              </a:rPr>
              <a:t>M</a:t>
            </a:r>
            <a:r>
              <a:rPr sz="1700" b="1" spc="-21" dirty="0">
                <a:solidFill>
                  <a:srgbClr val="1E1E1E"/>
                </a:solidFill>
                <a:latin typeface="Arial"/>
                <a:cs typeface="Arial"/>
              </a:rPr>
              <a:t>I</a:t>
            </a:r>
            <a:r>
              <a:rPr sz="1700" b="1" spc="-313" dirty="0">
                <a:solidFill>
                  <a:srgbClr val="1E1E1E"/>
                </a:solidFill>
                <a:latin typeface="Arial"/>
                <a:cs typeface="Arial"/>
              </a:rPr>
              <a:t>C</a:t>
            </a:r>
            <a:r>
              <a:rPr sz="1700" b="1" spc="-326" dirty="0">
                <a:solidFill>
                  <a:srgbClr val="1E1E1E"/>
                </a:solidFill>
                <a:latin typeface="Arial"/>
                <a:cs typeface="Arial"/>
              </a:rPr>
              <a:t>R</a:t>
            </a:r>
            <a:r>
              <a:rPr sz="1700" b="1" spc="-178" dirty="0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sz="1700" b="1" spc="-242" dirty="0">
                <a:solidFill>
                  <a:srgbClr val="1E1E1E"/>
                </a:solidFill>
                <a:latin typeface="Arial"/>
                <a:cs typeface="Arial"/>
              </a:rPr>
              <a:t>SOFT</a:t>
            </a:r>
            <a:endParaRPr sz="1700">
              <a:latin typeface="Arial"/>
              <a:cs typeface="Arial"/>
            </a:endParaRPr>
          </a:p>
          <a:p>
            <a:pPr marL="3612" algn="ctr"/>
            <a:r>
              <a:rPr sz="1700" i="1" spc="-299" dirty="0">
                <a:solidFill>
                  <a:srgbClr val="1E1E1E"/>
                </a:solidFill>
                <a:latin typeface="Arial"/>
                <a:cs typeface="Arial"/>
              </a:rPr>
              <a:t>REEF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640711" y="5832111"/>
            <a:ext cx="1069284" cy="821831"/>
            <a:chOff x="6778625" y="4100703"/>
            <a:chExt cx="751840" cy="577850"/>
          </a:xfrm>
        </p:grpSpPr>
        <p:sp>
          <p:nvSpPr>
            <p:cNvPr id="25" name="object 25"/>
            <p:cNvSpPr/>
            <p:nvPr/>
          </p:nvSpPr>
          <p:spPr>
            <a:xfrm>
              <a:off x="6784975" y="4107053"/>
              <a:ext cx="739140" cy="565150"/>
            </a:xfrm>
            <a:custGeom>
              <a:avLst/>
              <a:gdLst/>
              <a:ahLst/>
              <a:cxnLst/>
              <a:rect l="l" t="t" r="r" b="b"/>
              <a:pathLst>
                <a:path w="739140" h="565150">
                  <a:moveTo>
                    <a:pt x="706501" y="0"/>
                  </a:moveTo>
                  <a:lnTo>
                    <a:pt x="32511" y="0"/>
                  </a:lnTo>
                  <a:lnTo>
                    <a:pt x="19877" y="2561"/>
                  </a:lnTo>
                  <a:lnTo>
                    <a:pt x="9540" y="9540"/>
                  </a:lnTo>
                  <a:lnTo>
                    <a:pt x="2561" y="19877"/>
                  </a:lnTo>
                  <a:lnTo>
                    <a:pt x="0" y="32512"/>
                  </a:lnTo>
                  <a:lnTo>
                    <a:pt x="0" y="532384"/>
                  </a:lnTo>
                  <a:lnTo>
                    <a:pt x="2561" y="545018"/>
                  </a:lnTo>
                  <a:lnTo>
                    <a:pt x="9540" y="555355"/>
                  </a:lnTo>
                  <a:lnTo>
                    <a:pt x="19877" y="562334"/>
                  </a:lnTo>
                  <a:lnTo>
                    <a:pt x="32511" y="564896"/>
                  </a:lnTo>
                  <a:lnTo>
                    <a:pt x="706501" y="564896"/>
                  </a:lnTo>
                  <a:lnTo>
                    <a:pt x="719189" y="562334"/>
                  </a:lnTo>
                  <a:lnTo>
                    <a:pt x="729519" y="555355"/>
                  </a:lnTo>
                  <a:lnTo>
                    <a:pt x="736469" y="545018"/>
                  </a:lnTo>
                  <a:lnTo>
                    <a:pt x="739013" y="532384"/>
                  </a:lnTo>
                  <a:lnTo>
                    <a:pt x="739013" y="32512"/>
                  </a:lnTo>
                  <a:lnTo>
                    <a:pt x="736469" y="19877"/>
                  </a:lnTo>
                  <a:lnTo>
                    <a:pt x="729519" y="9540"/>
                  </a:lnTo>
                  <a:lnTo>
                    <a:pt x="719189" y="2561"/>
                  </a:lnTo>
                  <a:lnTo>
                    <a:pt x="706501" y="0"/>
                  </a:lnTo>
                  <a:close/>
                </a:path>
              </a:pathLst>
            </a:custGeom>
            <a:solidFill>
              <a:srgbClr val="ACC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84975" y="4107053"/>
              <a:ext cx="739140" cy="565150"/>
            </a:xfrm>
            <a:custGeom>
              <a:avLst/>
              <a:gdLst/>
              <a:ahLst/>
              <a:cxnLst/>
              <a:rect l="l" t="t" r="r" b="b"/>
              <a:pathLst>
                <a:path w="739140" h="565150">
                  <a:moveTo>
                    <a:pt x="0" y="32512"/>
                  </a:moveTo>
                  <a:lnTo>
                    <a:pt x="2561" y="19877"/>
                  </a:lnTo>
                  <a:lnTo>
                    <a:pt x="9540" y="9540"/>
                  </a:lnTo>
                  <a:lnTo>
                    <a:pt x="19877" y="2561"/>
                  </a:lnTo>
                  <a:lnTo>
                    <a:pt x="32511" y="0"/>
                  </a:lnTo>
                  <a:lnTo>
                    <a:pt x="706501" y="0"/>
                  </a:lnTo>
                  <a:lnTo>
                    <a:pt x="719189" y="2561"/>
                  </a:lnTo>
                  <a:lnTo>
                    <a:pt x="729519" y="9540"/>
                  </a:lnTo>
                  <a:lnTo>
                    <a:pt x="736469" y="19877"/>
                  </a:lnTo>
                  <a:lnTo>
                    <a:pt x="739013" y="32512"/>
                  </a:lnTo>
                  <a:lnTo>
                    <a:pt x="739013" y="532384"/>
                  </a:lnTo>
                  <a:lnTo>
                    <a:pt x="736469" y="545018"/>
                  </a:lnTo>
                  <a:lnTo>
                    <a:pt x="729519" y="555355"/>
                  </a:lnTo>
                  <a:lnTo>
                    <a:pt x="719189" y="562334"/>
                  </a:lnTo>
                  <a:lnTo>
                    <a:pt x="706501" y="564896"/>
                  </a:lnTo>
                  <a:lnTo>
                    <a:pt x="32511" y="564896"/>
                  </a:lnTo>
                  <a:lnTo>
                    <a:pt x="19877" y="562334"/>
                  </a:lnTo>
                  <a:lnTo>
                    <a:pt x="9540" y="555355"/>
                  </a:lnTo>
                  <a:lnTo>
                    <a:pt x="2561" y="545018"/>
                  </a:lnTo>
                  <a:lnTo>
                    <a:pt x="0" y="532384"/>
                  </a:lnTo>
                  <a:lnTo>
                    <a:pt x="0" y="32512"/>
                  </a:lnTo>
                  <a:close/>
                </a:path>
              </a:pathLst>
            </a:custGeom>
            <a:ln w="12700">
              <a:solidFill>
                <a:srgbClr val="4F8E1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712058" y="5952947"/>
            <a:ext cx="929301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algn="ctr">
              <a:spcBef>
                <a:spcPts val="142"/>
              </a:spcBef>
            </a:pPr>
            <a:r>
              <a:rPr sz="1700" b="1" spc="-299" dirty="0">
                <a:solidFill>
                  <a:srgbClr val="1E1E1E"/>
                </a:solidFill>
                <a:latin typeface="Arial"/>
                <a:cs typeface="Arial"/>
              </a:rPr>
              <a:t>SAS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700" i="1" spc="-235" dirty="0">
                <a:solidFill>
                  <a:srgbClr val="1E1E1E"/>
                </a:solidFill>
                <a:latin typeface="Arial"/>
                <a:cs typeface="Arial"/>
              </a:rPr>
              <a:t>LASR,</a:t>
            </a:r>
            <a:r>
              <a:rPr sz="1700" i="1" spc="-162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1700" i="1" spc="-235" dirty="0">
                <a:solidFill>
                  <a:srgbClr val="1E1E1E"/>
                </a:solidFill>
                <a:latin typeface="Arial"/>
                <a:cs typeface="Arial"/>
              </a:rPr>
              <a:t>HPA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69367" y="5832111"/>
            <a:ext cx="1257129" cy="821831"/>
            <a:chOff x="3001898" y="4100703"/>
            <a:chExt cx="883919" cy="577850"/>
          </a:xfrm>
        </p:grpSpPr>
        <p:sp>
          <p:nvSpPr>
            <p:cNvPr id="29" name="object 29"/>
            <p:cNvSpPr/>
            <p:nvPr/>
          </p:nvSpPr>
          <p:spPr>
            <a:xfrm>
              <a:off x="3008248" y="4107053"/>
              <a:ext cx="871219" cy="565150"/>
            </a:xfrm>
            <a:custGeom>
              <a:avLst/>
              <a:gdLst/>
              <a:ahLst/>
              <a:cxnLst/>
              <a:rect l="l" t="t" r="r" b="b"/>
              <a:pathLst>
                <a:path w="871220" h="565150">
                  <a:moveTo>
                    <a:pt x="838580" y="0"/>
                  </a:moveTo>
                  <a:lnTo>
                    <a:pt x="32512" y="0"/>
                  </a:lnTo>
                  <a:lnTo>
                    <a:pt x="19877" y="2561"/>
                  </a:lnTo>
                  <a:lnTo>
                    <a:pt x="9540" y="9540"/>
                  </a:lnTo>
                  <a:lnTo>
                    <a:pt x="2561" y="19877"/>
                  </a:lnTo>
                  <a:lnTo>
                    <a:pt x="0" y="32512"/>
                  </a:lnTo>
                  <a:lnTo>
                    <a:pt x="0" y="532384"/>
                  </a:lnTo>
                  <a:lnTo>
                    <a:pt x="2561" y="545018"/>
                  </a:lnTo>
                  <a:lnTo>
                    <a:pt x="9540" y="555355"/>
                  </a:lnTo>
                  <a:lnTo>
                    <a:pt x="19877" y="562334"/>
                  </a:lnTo>
                  <a:lnTo>
                    <a:pt x="32512" y="564896"/>
                  </a:lnTo>
                  <a:lnTo>
                    <a:pt x="838580" y="564896"/>
                  </a:lnTo>
                  <a:lnTo>
                    <a:pt x="851288" y="562334"/>
                  </a:lnTo>
                  <a:lnTo>
                    <a:pt x="861663" y="555355"/>
                  </a:lnTo>
                  <a:lnTo>
                    <a:pt x="868656" y="545018"/>
                  </a:lnTo>
                  <a:lnTo>
                    <a:pt x="871220" y="532384"/>
                  </a:lnTo>
                  <a:lnTo>
                    <a:pt x="871220" y="32512"/>
                  </a:lnTo>
                  <a:lnTo>
                    <a:pt x="868656" y="19877"/>
                  </a:lnTo>
                  <a:lnTo>
                    <a:pt x="861663" y="9540"/>
                  </a:lnTo>
                  <a:lnTo>
                    <a:pt x="851288" y="2561"/>
                  </a:lnTo>
                  <a:lnTo>
                    <a:pt x="838580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08248" y="4107053"/>
              <a:ext cx="871219" cy="565150"/>
            </a:xfrm>
            <a:custGeom>
              <a:avLst/>
              <a:gdLst/>
              <a:ahLst/>
              <a:cxnLst/>
              <a:rect l="l" t="t" r="r" b="b"/>
              <a:pathLst>
                <a:path w="871220" h="565150">
                  <a:moveTo>
                    <a:pt x="0" y="32512"/>
                  </a:moveTo>
                  <a:lnTo>
                    <a:pt x="2561" y="19877"/>
                  </a:lnTo>
                  <a:lnTo>
                    <a:pt x="9540" y="9540"/>
                  </a:lnTo>
                  <a:lnTo>
                    <a:pt x="19877" y="2561"/>
                  </a:lnTo>
                  <a:lnTo>
                    <a:pt x="32512" y="0"/>
                  </a:lnTo>
                  <a:lnTo>
                    <a:pt x="838580" y="0"/>
                  </a:lnTo>
                  <a:lnTo>
                    <a:pt x="851288" y="2561"/>
                  </a:lnTo>
                  <a:lnTo>
                    <a:pt x="861663" y="9540"/>
                  </a:lnTo>
                  <a:lnTo>
                    <a:pt x="868656" y="19877"/>
                  </a:lnTo>
                  <a:lnTo>
                    <a:pt x="871220" y="32512"/>
                  </a:lnTo>
                  <a:lnTo>
                    <a:pt x="871220" y="532384"/>
                  </a:lnTo>
                  <a:lnTo>
                    <a:pt x="868656" y="545018"/>
                  </a:lnTo>
                  <a:lnTo>
                    <a:pt x="861663" y="555355"/>
                  </a:lnTo>
                  <a:lnTo>
                    <a:pt x="851288" y="562334"/>
                  </a:lnTo>
                  <a:lnTo>
                    <a:pt x="838580" y="564896"/>
                  </a:lnTo>
                  <a:lnTo>
                    <a:pt x="32512" y="564896"/>
                  </a:lnTo>
                  <a:lnTo>
                    <a:pt x="19877" y="562334"/>
                  </a:lnTo>
                  <a:lnTo>
                    <a:pt x="9540" y="555355"/>
                  </a:lnTo>
                  <a:lnTo>
                    <a:pt x="2561" y="545018"/>
                  </a:lnTo>
                  <a:lnTo>
                    <a:pt x="0" y="532384"/>
                  </a:lnTo>
                  <a:lnTo>
                    <a:pt x="0" y="32512"/>
                  </a:lnTo>
                  <a:close/>
                </a:path>
              </a:pathLst>
            </a:custGeom>
            <a:ln w="12700">
              <a:solidFill>
                <a:srgbClr val="4F8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35425" y="5952947"/>
            <a:ext cx="725198" cy="54145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700" b="1" spc="-178" dirty="0">
                <a:solidFill>
                  <a:srgbClr val="1E1E1E"/>
                </a:solidFill>
                <a:latin typeface="Arial"/>
                <a:cs typeface="Arial"/>
              </a:rPr>
              <a:t>ONLINE</a:t>
            </a:r>
            <a:endParaRPr sz="1700">
              <a:latin typeface="Arial"/>
              <a:cs typeface="Arial"/>
            </a:endParaRPr>
          </a:p>
          <a:p>
            <a:pPr marL="86697"/>
            <a:r>
              <a:rPr sz="1700" i="1" spc="-162" dirty="0">
                <a:solidFill>
                  <a:srgbClr val="1E1E1E"/>
                </a:solidFill>
                <a:latin typeface="Arial"/>
                <a:cs typeface="Arial"/>
              </a:rPr>
              <a:t>HBase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757858" y="5832111"/>
            <a:ext cx="1069284" cy="821831"/>
            <a:chOff x="7564119" y="4100703"/>
            <a:chExt cx="751840" cy="577850"/>
          </a:xfrm>
        </p:grpSpPr>
        <p:sp>
          <p:nvSpPr>
            <p:cNvPr id="33" name="object 33"/>
            <p:cNvSpPr/>
            <p:nvPr/>
          </p:nvSpPr>
          <p:spPr>
            <a:xfrm>
              <a:off x="7570469" y="4107053"/>
              <a:ext cx="739140" cy="565150"/>
            </a:xfrm>
            <a:custGeom>
              <a:avLst/>
              <a:gdLst/>
              <a:ahLst/>
              <a:cxnLst/>
              <a:rect l="l" t="t" r="r" b="b"/>
              <a:pathLst>
                <a:path w="739140" h="565150">
                  <a:moveTo>
                    <a:pt x="706501" y="0"/>
                  </a:moveTo>
                  <a:lnTo>
                    <a:pt x="32511" y="0"/>
                  </a:lnTo>
                  <a:lnTo>
                    <a:pt x="19877" y="2561"/>
                  </a:lnTo>
                  <a:lnTo>
                    <a:pt x="9540" y="9540"/>
                  </a:lnTo>
                  <a:lnTo>
                    <a:pt x="2561" y="19877"/>
                  </a:lnTo>
                  <a:lnTo>
                    <a:pt x="0" y="32512"/>
                  </a:lnTo>
                  <a:lnTo>
                    <a:pt x="0" y="532384"/>
                  </a:lnTo>
                  <a:lnTo>
                    <a:pt x="2561" y="545018"/>
                  </a:lnTo>
                  <a:lnTo>
                    <a:pt x="9540" y="555355"/>
                  </a:lnTo>
                  <a:lnTo>
                    <a:pt x="19877" y="562334"/>
                  </a:lnTo>
                  <a:lnTo>
                    <a:pt x="32511" y="564896"/>
                  </a:lnTo>
                  <a:lnTo>
                    <a:pt x="706501" y="564896"/>
                  </a:lnTo>
                  <a:lnTo>
                    <a:pt x="719135" y="562334"/>
                  </a:lnTo>
                  <a:lnTo>
                    <a:pt x="729472" y="555355"/>
                  </a:lnTo>
                  <a:lnTo>
                    <a:pt x="736451" y="545018"/>
                  </a:lnTo>
                  <a:lnTo>
                    <a:pt x="739012" y="532384"/>
                  </a:lnTo>
                  <a:lnTo>
                    <a:pt x="739012" y="32512"/>
                  </a:lnTo>
                  <a:lnTo>
                    <a:pt x="736451" y="19877"/>
                  </a:lnTo>
                  <a:lnTo>
                    <a:pt x="729472" y="9540"/>
                  </a:lnTo>
                  <a:lnTo>
                    <a:pt x="719135" y="2561"/>
                  </a:lnTo>
                  <a:lnTo>
                    <a:pt x="706501" y="0"/>
                  </a:lnTo>
                  <a:close/>
                </a:path>
              </a:pathLst>
            </a:custGeom>
            <a:solidFill>
              <a:srgbClr val="ACC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70469" y="4107053"/>
              <a:ext cx="739140" cy="565150"/>
            </a:xfrm>
            <a:custGeom>
              <a:avLst/>
              <a:gdLst/>
              <a:ahLst/>
              <a:cxnLst/>
              <a:rect l="l" t="t" r="r" b="b"/>
              <a:pathLst>
                <a:path w="739140" h="565150">
                  <a:moveTo>
                    <a:pt x="0" y="32512"/>
                  </a:moveTo>
                  <a:lnTo>
                    <a:pt x="2561" y="19877"/>
                  </a:lnTo>
                  <a:lnTo>
                    <a:pt x="9540" y="9540"/>
                  </a:lnTo>
                  <a:lnTo>
                    <a:pt x="19877" y="2561"/>
                  </a:lnTo>
                  <a:lnTo>
                    <a:pt x="32511" y="0"/>
                  </a:lnTo>
                  <a:lnTo>
                    <a:pt x="706501" y="0"/>
                  </a:lnTo>
                  <a:lnTo>
                    <a:pt x="719135" y="2561"/>
                  </a:lnTo>
                  <a:lnTo>
                    <a:pt x="729472" y="9540"/>
                  </a:lnTo>
                  <a:lnTo>
                    <a:pt x="736451" y="19877"/>
                  </a:lnTo>
                  <a:lnTo>
                    <a:pt x="739012" y="32512"/>
                  </a:lnTo>
                  <a:lnTo>
                    <a:pt x="739012" y="532384"/>
                  </a:lnTo>
                  <a:lnTo>
                    <a:pt x="736451" y="545018"/>
                  </a:lnTo>
                  <a:lnTo>
                    <a:pt x="729472" y="555355"/>
                  </a:lnTo>
                  <a:lnTo>
                    <a:pt x="719135" y="562334"/>
                  </a:lnTo>
                  <a:lnTo>
                    <a:pt x="706501" y="564896"/>
                  </a:lnTo>
                  <a:lnTo>
                    <a:pt x="32511" y="564896"/>
                  </a:lnTo>
                  <a:lnTo>
                    <a:pt x="19877" y="562334"/>
                  </a:lnTo>
                  <a:lnTo>
                    <a:pt x="9540" y="555355"/>
                  </a:lnTo>
                  <a:lnTo>
                    <a:pt x="2561" y="545018"/>
                  </a:lnTo>
                  <a:lnTo>
                    <a:pt x="0" y="532384"/>
                  </a:lnTo>
                  <a:lnTo>
                    <a:pt x="0" y="32512"/>
                  </a:lnTo>
                  <a:close/>
                </a:path>
              </a:pathLst>
            </a:custGeom>
            <a:ln w="12700">
              <a:solidFill>
                <a:srgbClr val="8E8E8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918071" y="6082995"/>
            <a:ext cx="752292" cy="279848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1700" b="1" spc="-206" dirty="0">
                <a:solidFill>
                  <a:srgbClr val="1E1E1E"/>
                </a:solidFill>
                <a:latin typeface="Arial"/>
                <a:cs typeface="Arial"/>
              </a:rPr>
              <a:t>O</a:t>
            </a:r>
            <a:r>
              <a:rPr sz="1700" b="1" spc="-199" dirty="0">
                <a:solidFill>
                  <a:srgbClr val="1E1E1E"/>
                </a:solidFill>
                <a:latin typeface="Arial"/>
                <a:cs typeface="Arial"/>
              </a:rPr>
              <a:t>T</a:t>
            </a:r>
            <a:r>
              <a:rPr sz="1700" b="1" spc="-242" dirty="0">
                <a:solidFill>
                  <a:srgbClr val="1E1E1E"/>
                </a:solidFill>
                <a:latin typeface="Arial"/>
                <a:cs typeface="Arial"/>
              </a:rPr>
              <a:t>HE</a:t>
            </a:r>
            <a:r>
              <a:rPr sz="1700" b="1" spc="-277" dirty="0">
                <a:solidFill>
                  <a:srgbClr val="1E1E1E"/>
                </a:solidFill>
                <a:latin typeface="Arial"/>
                <a:cs typeface="Arial"/>
              </a:rPr>
              <a:t>R</a:t>
            </a:r>
            <a:r>
              <a:rPr sz="1700" b="1" spc="-334" dirty="0">
                <a:solidFill>
                  <a:srgbClr val="1E1E1E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62226" y="297124"/>
            <a:ext cx="4166052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spc="-7" dirty="0">
                <a:solidFill>
                  <a:srgbClr val="000000"/>
                </a:solidFill>
              </a:rPr>
              <a:t>Apache</a:t>
            </a:r>
            <a:r>
              <a:rPr sz="5100" spc="-199" dirty="0">
                <a:solidFill>
                  <a:srgbClr val="000000"/>
                </a:solidFill>
              </a:rPr>
              <a:t> </a:t>
            </a:r>
            <a:r>
              <a:rPr sz="5100" spc="-100" dirty="0">
                <a:solidFill>
                  <a:srgbClr val="000000"/>
                </a:solidFill>
              </a:rPr>
              <a:t>YARN</a:t>
            </a:r>
            <a:endParaRPr sz="5100"/>
          </a:p>
        </p:txBody>
      </p:sp>
      <p:grpSp>
        <p:nvGrpSpPr>
          <p:cNvPr id="37" name="object 37"/>
          <p:cNvGrpSpPr/>
          <p:nvPr/>
        </p:nvGrpSpPr>
        <p:grpSpPr>
          <a:xfrm>
            <a:off x="1539822" y="6693497"/>
            <a:ext cx="10287337" cy="1878471"/>
            <a:chOff x="1082687" y="4706365"/>
            <a:chExt cx="7233284" cy="1320800"/>
          </a:xfrm>
        </p:grpSpPr>
        <p:sp>
          <p:nvSpPr>
            <p:cNvPr id="38" name="object 38"/>
            <p:cNvSpPr/>
            <p:nvPr/>
          </p:nvSpPr>
          <p:spPr>
            <a:xfrm>
              <a:off x="1089037" y="5424550"/>
              <a:ext cx="7220584" cy="596265"/>
            </a:xfrm>
            <a:custGeom>
              <a:avLst/>
              <a:gdLst/>
              <a:ahLst/>
              <a:cxnLst/>
              <a:rect l="l" t="t" r="r" b="b"/>
              <a:pathLst>
                <a:path w="7220584" h="596264">
                  <a:moveTo>
                    <a:pt x="7186155" y="0"/>
                  </a:moveTo>
                  <a:lnTo>
                    <a:pt x="34328" y="0"/>
                  </a:lnTo>
                  <a:lnTo>
                    <a:pt x="20965" y="2696"/>
                  </a:lnTo>
                  <a:lnTo>
                    <a:pt x="10053" y="10048"/>
                  </a:lnTo>
                  <a:lnTo>
                    <a:pt x="2697" y="20949"/>
                  </a:lnTo>
                  <a:lnTo>
                    <a:pt x="0" y="34290"/>
                  </a:lnTo>
                  <a:lnTo>
                    <a:pt x="0" y="561886"/>
                  </a:lnTo>
                  <a:lnTo>
                    <a:pt x="2697" y="575249"/>
                  </a:lnTo>
                  <a:lnTo>
                    <a:pt x="10053" y="586160"/>
                  </a:lnTo>
                  <a:lnTo>
                    <a:pt x="20965" y="593516"/>
                  </a:lnTo>
                  <a:lnTo>
                    <a:pt x="34328" y="596214"/>
                  </a:lnTo>
                  <a:lnTo>
                    <a:pt x="7186155" y="596214"/>
                  </a:lnTo>
                  <a:lnTo>
                    <a:pt x="7199496" y="593516"/>
                  </a:lnTo>
                  <a:lnTo>
                    <a:pt x="7210396" y="586160"/>
                  </a:lnTo>
                  <a:lnTo>
                    <a:pt x="7217748" y="575249"/>
                  </a:lnTo>
                  <a:lnTo>
                    <a:pt x="7220445" y="561886"/>
                  </a:lnTo>
                  <a:lnTo>
                    <a:pt x="7220445" y="34290"/>
                  </a:lnTo>
                  <a:lnTo>
                    <a:pt x="7217748" y="20949"/>
                  </a:lnTo>
                  <a:lnTo>
                    <a:pt x="7210396" y="10048"/>
                  </a:lnTo>
                  <a:lnTo>
                    <a:pt x="7199496" y="2696"/>
                  </a:lnTo>
                  <a:lnTo>
                    <a:pt x="7186155" y="0"/>
                  </a:lnTo>
                  <a:close/>
                </a:path>
              </a:pathLst>
            </a:custGeom>
            <a:solidFill>
              <a:srgbClr val="69B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89037" y="5424550"/>
              <a:ext cx="7220584" cy="596265"/>
            </a:xfrm>
            <a:custGeom>
              <a:avLst/>
              <a:gdLst/>
              <a:ahLst/>
              <a:cxnLst/>
              <a:rect l="l" t="t" r="r" b="b"/>
              <a:pathLst>
                <a:path w="7220584" h="596264">
                  <a:moveTo>
                    <a:pt x="0" y="34290"/>
                  </a:moveTo>
                  <a:lnTo>
                    <a:pt x="2697" y="20949"/>
                  </a:lnTo>
                  <a:lnTo>
                    <a:pt x="10053" y="10048"/>
                  </a:lnTo>
                  <a:lnTo>
                    <a:pt x="20965" y="2696"/>
                  </a:lnTo>
                  <a:lnTo>
                    <a:pt x="34328" y="0"/>
                  </a:lnTo>
                  <a:lnTo>
                    <a:pt x="7186155" y="0"/>
                  </a:lnTo>
                  <a:lnTo>
                    <a:pt x="7199496" y="2696"/>
                  </a:lnTo>
                  <a:lnTo>
                    <a:pt x="7210396" y="10048"/>
                  </a:lnTo>
                  <a:lnTo>
                    <a:pt x="7217748" y="20949"/>
                  </a:lnTo>
                  <a:lnTo>
                    <a:pt x="7220445" y="34290"/>
                  </a:lnTo>
                  <a:lnTo>
                    <a:pt x="7220445" y="561886"/>
                  </a:lnTo>
                  <a:lnTo>
                    <a:pt x="7217748" y="575249"/>
                  </a:lnTo>
                  <a:lnTo>
                    <a:pt x="7210396" y="586160"/>
                  </a:lnTo>
                  <a:lnTo>
                    <a:pt x="7199496" y="593516"/>
                  </a:lnTo>
                  <a:lnTo>
                    <a:pt x="7186155" y="596214"/>
                  </a:lnTo>
                  <a:lnTo>
                    <a:pt x="34328" y="596214"/>
                  </a:lnTo>
                  <a:lnTo>
                    <a:pt x="20965" y="593516"/>
                  </a:lnTo>
                  <a:lnTo>
                    <a:pt x="10053" y="586160"/>
                  </a:lnTo>
                  <a:lnTo>
                    <a:pt x="2697" y="575249"/>
                  </a:lnTo>
                  <a:lnTo>
                    <a:pt x="0" y="561886"/>
                  </a:lnTo>
                  <a:lnTo>
                    <a:pt x="0" y="34290"/>
                  </a:lnTo>
                  <a:close/>
                </a:path>
              </a:pathLst>
            </a:custGeom>
            <a:ln w="12699">
              <a:solidFill>
                <a:srgbClr val="4F8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9037" y="4712715"/>
              <a:ext cx="7220584" cy="771525"/>
            </a:xfrm>
            <a:custGeom>
              <a:avLst/>
              <a:gdLst/>
              <a:ahLst/>
              <a:cxnLst/>
              <a:rect l="l" t="t" r="r" b="b"/>
              <a:pathLst>
                <a:path w="7220584" h="771525">
                  <a:moveTo>
                    <a:pt x="7175995" y="0"/>
                  </a:moveTo>
                  <a:lnTo>
                    <a:pt x="44399" y="0"/>
                  </a:lnTo>
                  <a:lnTo>
                    <a:pt x="27115" y="3498"/>
                  </a:lnTo>
                  <a:lnTo>
                    <a:pt x="13003" y="13033"/>
                  </a:lnTo>
                  <a:lnTo>
                    <a:pt x="3488" y="27164"/>
                  </a:lnTo>
                  <a:lnTo>
                    <a:pt x="0" y="44449"/>
                  </a:lnTo>
                  <a:lnTo>
                    <a:pt x="0" y="726693"/>
                  </a:lnTo>
                  <a:lnTo>
                    <a:pt x="3488" y="743979"/>
                  </a:lnTo>
                  <a:lnTo>
                    <a:pt x="13003" y="758110"/>
                  </a:lnTo>
                  <a:lnTo>
                    <a:pt x="27115" y="767645"/>
                  </a:lnTo>
                  <a:lnTo>
                    <a:pt x="44399" y="771143"/>
                  </a:lnTo>
                  <a:lnTo>
                    <a:pt x="7175995" y="771143"/>
                  </a:lnTo>
                  <a:lnTo>
                    <a:pt x="7193334" y="767645"/>
                  </a:lnTo>
                  <a:lnTo>
                    <a:pt x="7207459" y="758110"/>
                  </a:lnTo>
                  <a:lnTo>
                    <a:pt x="7216964" y="743979"/>
                  </a:lnTo>
                  <a:lnTo>
                    <a:pt x="7220445" y="726693"/>
                  </a:lnTo>
                  <a:lnTo>
                    <a:pt x="7220445" y="44449"/>
                  </a:lnTo>
                  <a:lnTo>
                    <a:pt x="7216964" y="27164"/>
                  </a:lnTo>
                  <a:lnTo>
                    <a:pt x="7207459" y="13033"/>
                  </a:lnTo>
                  <a:lnTo>
                    <a:pt x="7193334" y="3498"/>
                  </a:lnTo>
                  <a:lnTo>
                    <a:pt x="7175995" y="0"/>
                  </a:lnTo>
                  <a:close/>
                </a:path>
              </a:pathLst>
            </a:custGeom>
            <a:solidFill>
              <a:srgbClr val="A3E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9037" y="4712715"/>
              <a:ext cx="7220584" cy="771525"/>
            </a:xfrm>
            <a:custGeom>
              <a:avLst/>
              <a:gdLst/>
              <a:ahLst/>
              <a:cxnLst/>
              <a:rect l="l" t="t" r="r" b="b"/>
              <a:pathLst>
                <a:path w="7220584" h="771525">
                  <a:moveTo>
                    <a:pt x="0" y="44449"/>
                  </a:moveTo>
                  <a:lnTo>
                    <a:pt x="3488" y="27164"/>
                  </a:lnTo>
                  <a:lnTo>
                    <a:pt x="13003" y="13033"/>
                  </a:lnTo>
                  <a:lnTo>
                    <a:pt x="27115" y="3498"/>
                  </a:lnTo>
                  <a:lnTo>
                    <a:pt x="44399" y="0"/>
                  </a:lnTo>
                  <a:lnTo>
                    <a:pt x="7175995" y="0"/>
                  </a:lnTo>
                  <a:lnTo>
                    <a:pt x="7193334" y="3498"/>
                  </a:lnTo>
                  <a:lnTo>
                    <a:pt x="7207459" y="13033"/>
                  </a:lnTo>
                  <a:lnTo>
                    <a:pt x="7216964" y="27164"/>
                  </a:lnTo>
                  <a:lnTo>
                    <a:pt x="7220445" y="44449"/>
                  </a:lnTo>
                  <a:lnTo>
                    <a:pt x="7220445" y="726693"/>
                  </a:lnTo>
                  <a:lnTo>
                    <a:pt x="7216964" y="743979"/>
                  </a:lnTo>
                  <a:lnTo>
                    <a:pt x="7207459" y="758110"/>
                  </a:lnTo>
                  <a:lnTo>
                    <a:pt x="7193334" y="767645"/>
                  </a:lnTo>
                  <a:lnTo>
                    <a:pt x="7175995" y="771143"/>
                  </a:lnTo>
                  <a:lnTo>
                    <a:pt x="44399" y="771143"/>
                  </a:lnTo>
                  <a:lnTo>
                    <a:pt x="27115" y="767645"/>
                  </a:lnTo>
                  <a:lnTo>
                    <a:pt x="13003" y="758110"/>
                  </a:lnTo>
                  <a:lnTo>
                    <a:pt x="3488" y="743979"/>
                  </a:lnTo>
                  <a:lnTo>
                    <a:pt x="0" y="726693"/>
                  </a:lnTo>
                  <a:lnTo>
                    <a:pt x="0" y="44449"/>
                  </a:lnTo>
                  <a:close/>
                </a:path>
              </a:pathLst>
            </a:custGeom>
            <a:ln w="12699">
              <a:solidFill>
                <a:srgbClr val="4F8E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565034" y="6946007"/>
            <a:ext cx="10236764" cy="140323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628284">
              <a:spcBef>
                <a:spcPts val="142"/>
              </a:spcBef>
            </a:pPr>
            <a:r>
              <a:rPr sz="3400" b="1" spc="-434" dirty="0">
                <a:solidFill>
                  <a:srgbClr val="1E1E1E"/>
                </a:solidFill>
                <a:latin typeface="Arial"/>
                <a:cs typeface="Arial"/>
              </a:rPr>
              <a:t>YARN: </a:t>
            </a:r>
            <a:r>
              <a:rPr sz="3400" b="1" spc="-277" dirty="0">
                <a:solidFill>
                  <a:srgbClr val="1E1E1E"/>
                </a:solidFill>
                <a:latin typeface="Arial"/>
                <a:cs typeface="Arial"/>
              </a:rPr>
              <a:t>Cluster </a:t>
            </a:r>
            <a:r>
              <a:rPr sz="3400" b="1" spc="-334" dirty="0">
                <a:solidFill>
                  <a:srgbClr val="1E1E1E"/>
                </a:solidFill>
                <a:latin typeface="Arial"/>
                <a:cs typeface="Arial"/>
              </a:rPr>
              <a:t>Resource</a:t>
            </a:r>
            <a:r>
              <a:rPr sz="3400" b="1" spc="-377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3400" b="1" spc="-199" dirty="0">
                <a:solidFill>
                  <a:srgbClr val="1E1E1E"/>
                </a:solidFill>
                <a:latin typeface="Arial"/>
                <a:cs typeface="Arial"/>
              </a:rPr>
              <a:t>Management</a:t>
            </a:r>
            <a:endParaRPr sz="3400"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2800">
              <a:latin typeface="Arial"/>
              <a:cs typeface="Arial"/>
            </a:endParaRPr>
          </a:p>
          <a:p>
            <a:pPr marL="1623768"/>
            <a:r>
              <a:rPr sz="2800" b="1" spc="-306" dirty="0">
                <a:solidFill>
                  <a:srgbClr val="1E1E1E"/>
                </a:solidFill>
                <a:latin typeface="Arial"/>
                <a:cs typeface="Arial"/>
              </a:rPr>
              <a:t>HDFS2: </a:t>
            </a:r>
            <a:r>
              <a:rPr sz="2800" b="1" spc="-192" dirty="0">
                <a:solidFill>
                  <a:srgbClr val="1E1E1E"/>
                </a:solidFill>
                <a:latin typeface="Arial"/>
                <a:cs typeface="Arial"/>
              </a:rPr>
              <a:t>Redundant, </a:t>
            </a:r>
            <a:r>
              <a:rPr sz="2800" b="1" spc="-185" dirty="0">
                <a:solidFill>
                  <a:srgbClr val="1E1E1E"/>
                </a:solidFill>
                <a:latin typeface="Arial"/>
                <a:cs typeface="Arial"/>
              </a:rPr>
              <a:t>Reliable</a:t>
            </a:r>
            <a:r>
              <a:rPr sz="2800" b="1" spc="-85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2800" b="1" spc="-242" dirty="0">
                <a:solidFill>
                  <a:srgbClr val="1E1E1E"/>
                </a:solidFill>
                <a:latin typeface="Arial"/>
                <a:cs typeface="Arial"/>
              </a:rPr>
              <a:t>Storage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27531" y="6612038"/>
            <a:ext cx="10519438" cy="1951623"/>
            <a:chOff x="652170" y="4649089"/>
            <a:chExt cx="7396480" cy="1372235"/>
          </a:xfrm>
        </p:grpSpPr>
        <p:sp>
          <p:nvSpPr>
            <p:cNvPr id="44" name="object 44"/>
            <p:cNvSpPr/>
            <p:nvPr/>
          </p:nvSpPr>
          <p:spPr>
            <a:xfrm>
              <a:off x="3318383" y="4652010"/>
              <a:ext cx="229362" cy="180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73121" y="4652010"/>
              <a:ext cx="229234" cy="180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3383" y="4652010"/>
              <a:ext cx="229361" cy="180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18754" y="4664964"/>
              <a:ext cx="229362" cy="169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06717" y="4662551"/>
              <a:ext cx="229234" cy="1697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80963" y="4649089"/>
              <a:ext cx="229362" cy="1697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39638" y="4656836"/>
              <a:ext cx="229362" cy="169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83456" y="4667885"/>
              <a:ext cx="229362" cy="1697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2170" y="4755159"/>
              <a:ext cx="291147" cy="12656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62226" y="2750155"/>
            <a:ext cx="3680178" cy="1649454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2600" b="1" spc="-7" dirty="0">
                <a:solidFill>
                  <a:srgbClr val="1FBC0D"/>
                </a:solidFill>
                <a:latin typeface="Arial"/>
                <a:cs typeface="Arial"/>
              </a:rPr>
              <a:t>Flexible</a:t>
            </a:r>
            <a:endParaRPr sz="2600">
              <a:latin typeface="Arial"/>
              <a:cs typeface="Arial"/>
            </a:endParaRPr>
          </a:p>
          <a:p>
            <a:pPr marL="18062" marR="7225"/>
            <a:r>
              <a:rPr sz="2000" dirty="0">
                <a:latin typeface="Arial"/>
                <a:cs typeface="Arial"/>
              </a:rPr>
              <a:t>Enables other purpose-built</a:t>
            </a:r>
            <a:r>
              <a:rPr sz="2000" spc="-25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  processing models </a:t>
            </a:r>
            <a:r>
              <a:rPr sz="2000" spc="-7" dirty="0">
                <a:latin typeface="Arial"/>
                <a:cs typeface="Arial"/>
              </a:rPr>
              <a:t>beyond  </a:t>
            </a:r>
            <a:r>
              <a:rPr sz="2000" dirty="0">
                <a:latin typeface="Arial"/>
                <a:cs typeface="Arial"/>
              </a:rPr>
              <a:t>MapReduce (batch), such as  </a:t>
            </a:r>
            <a:r>
              <a:rPr sz="2000" spc="-7" dirty="0">
                <a:latin typeface="Arial"/>
                <a:cs typeface="Arial"/>
              </a:rPr>
              <a:t>interactive and</a:t>
            </a:r>
            <a:r>
              <a:rPr sz="2000" spc="-7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streaming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570463" y="2711320"/>
            <a:ext cx="9031" cy="1788160"/>
          </a:xfrm>
          <a:custGeom>
            <a:avLst/>
            <a:gdLst/>
            <a:ahLst/>
            <a:cxnLst/>
            <a:rect l="l" t="t" r="r" b="b"/>
            <a:pathLst>
              <a:path w="6350" h="1257300">
                <a:moveTo>
                  <a:pt x="0" y="0"/>
                </a:moveTo>
                <a:lnTo>
                  <a:pt x="5842" y="1257173"/>
                </a:lnTo>
              </a:path>
            </a:pathLst>
          </a:custGeom>
          <a:ln w="12700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674501" y="2781040"/>
            <a:ext cx="3637732" cy="1649454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2600" b="1" spc="-7" dirty="0">
                <a:solidFill>
                  <a:srgbClr val="1FBC0D"/>
                </a:solidFill>
                <a:latin typeface="Arial"/>
                <a:cs typeface="Arial"/>
              </a:rPr>
              <a:t>Efficient</a:t>
            </a:r>
            <a:endParaRPr sz="2600">
              <a:latin typeface="Arial"/>
              <a:cs typeface="Arial"/>
            </a:endParaRPr>
          </a:p>
          <a:p>
            <a:pPr marL="18062" marR="7225"/>
            <a:r>
              <a:rPr sz="2000" dirty="0">
                <a:latin typeface="Arial"/>
                <a:cs typeface="Arial"/>
              </a:rPr>
              <a:t>Increase processing </a:t>
            </a:r>
            <a:r>
              <a:rPr sz="2000" b="1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Hadoop  on the same </a:t>
            </a:r>
            <a:r>
              <a:rPr sz="2000" spc="-7" dirty="0">
                <a:latin typeface="Arial"/>
                <a:cs typeface="Arial"/>
              </a:rPr>
              <a:t>hardware while  providing </a:t>
            </a:r>
            <a:r>
              <a:rPr sz="2000" dirty="0">
                <a:latin typeface="Arial"/>
                <a:cs typeface="Arial"/>
              </a:rPr>
              <a:t>predictable  </a:t>
            </a:r>
            <a:r>
              <a:rPr sz="2000" spc="-7" dirty="0">
                <a:latin typeface="Arial"/>
                <a:cs typeface="Arial"/>
              </a:rPr>
              <a:t>performance </a:t>
            </a:r>
            <a:r>
              <a:rPr sz="2000" dirty="0">
                <a:latin typeface="Arial"/>
                <a:cs typeface="Arial"/>
              </a:rPr>
              <a:t>&amp; quality of</a:t>
            </a:r>
            <a:r>
              <a:rPr sz="2000" spc="-142" dirty="0">
                <a:latin typeface="Arial"/>
                <a:cs typeface="Arial"/>
              </a:rPr>
              <a:t> </a:t>
            </a:r>
            <a:r>
              <a:rPr sz="2000" spc="-7" dirty="0">
                <a:latin typeface="Arial"/>
                <a:cs typeface="Arial"/>
              </a:rPr>
              <a:t>service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670407" y="2787109"/>
            <a:ext cx="3119346" cy="1649454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2600" b="1" spc="-7" dirty="0">
                <a:solidFill>
                  <a:srgbClr val="1FBC0D"/>
                </a:solidFill>
                <a:latin typeface="Arial"/>
                <a:cs typeface="Arial"/>
              </a:rPr>
              <a:t>Shared</a:t>
            </a:r>
            <a:endParaRPr sz="2600">
              <a:latin typeface="Arial"/>
              <a:cs typeface="Arial"/>
            </a:endParaRPr>
          </a:p>
          <a:p>
            <a:pPr marL="18062" marR="7225">
              <a:spcBef>
                <a:spcPts val="7"/>
              </a:spcBef>
            </a:pPr>
            <a:r>
              <a:rPr sz="2000" spc="-7" dirty="0">
                <a:latin typeface="Arial"/>
                <a:cs typeface="Arial"/>
              </a:rPr>
              <a:t>Provides </a:t>
            </a:r>
            <a:r>
              <a:rPr sz="2000" dirty="0">
                <a:latin typeface="Arial"/>
                <a:cs typeface="Arial"/>
              </a:rPr>
              <a:t>a stable, reliable,  secure foundation </a:t>
            </a:r>
            <a:r>
              <a:rPr sz="2000" spc="-7" dirty="0">
                <a:latin typeface="Arial"/>
                <a:cs typeface="Arial"/>
              </a:rPr>
              <a:t>and  </a:t>
            </a:r>
            <a:r>
              <a:rPr sz="2000" dirty="0">
                <a:latin typeface="Arial"/>
                <a:cs typeface="Arial"/>
              </a:rPr>
              <a:t>shared operational</a:t>
            </a:r>
            <a:r>
              <a:rPr sz="2000" spc="-192" dirty="0">
                <a:latin typeface="Arial"/>
                <a:cs typeface="Arial"/>
              </a:rPr>
              <a:t> </a:t>
            </a:r>
            <a:r>
              <a:rPr sz="2000" spc="-7" dirty="0">
                <a:latin typeface="Arial"/>
                <a:cs typeface="Arial"/>
              </a:rPr>
              <a:t>services  </a:t>
            </a:r>
            <a:r>
              <a:rPr sz="2000" dirty="0">
                <a:latin typeface="Arial"/>
                <a:cs typeface="Arial"/>
              </a:rPr>
              <a:t>across multiple</a:t>
            </a:r>
            <a:r>
              <a:rPr sz="2000" spc="-142" dirty="0">
                <a:latin typeface="Arial"/>
                <a:cs typeface="Arial"/>
              </a:rPr>
              <a:t> </a:t>
            </a:r>
            <a:r>
              <a:rPr sz="2000" spc="-7" dirty="0">
                <a:latin typeface="Arial"/>
                <a:cs typeface="Arial"/>
              </a:rPr>
              <a:t>workloads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65467" y="2711320"/>
            <a:ext cx="9031" cy="1788160"/>
          </a:xfrm>
          <a:custGeom>
            <a:avLst/>
            <a:gdLst/>
            <a:ahLst/>
            <a:cxnLst/>
            <a:rect l="l" t="t" r="r" b="b"/>
            <a:pathLst>
              <a:path w="6350" h="1257300">
                <a:moveTo>
                  <a:pt x="0" y="0"/>
                </a:moveTo>
                <a:lnTo>
                  <a:pt x="5968" y="1257173"/>
                </a:lnTo>
              </a:path>
            </a:pathLst>
          </a:custGeom>
          <a:ln w="12700">
            <a:solidFill>
              <a:srgbClr val="8E8E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387323" y="1781837"/>
            <a:ext cx="10330688" cy="1248433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spcBef>
                <a:spcPts val="135"/>
              </a:spcBef>
            </a:pPr>
            <a:r>
              <a:rPr sz="4000" b="1" spc="-14" dirty="0">
                <a:solidFill>
                  <a:srgbClr val="E06F00"/>
                </a:solidFill>
                <a:latin typeface="Arial"/>
                <a:cs typeface="Arial"/>
              </a:rPr>
              <a:t>The </a:t>
            </a:r>
            <a:r>
              <a:rPr sz="4000" b="1" spc="-7" dirty="0">
                <a:solidFill>
                  <a:srgbClr val="E06F00"/>
                </a:solidFill>
                <a:latin typeface="Arial"/>
                <a:cs typeface="Arial"/>
              </a:rPr>
              <a:t>Data Operating </a:t>
            </a:r>
            <a:r>
              <a:rPr sz="4000" b="1" spc="-14" dirty="0">
                <a:solidFill>
                  <a:srgbClr val="E06F00"/>
                </a:solidFill>
                <a:latin typeface="Arial"/>
                <a:cs typeface="Arial"/>
              </a:rPr>
              <a:t>System </a:t>
            </a:r>
            <a:r>
              <a:rPr sz="4000" b="1" spc="-7" dirty="0">
                <a:solidFill>
                  <a:srgbClr val="E06F00"/>
                </a:solidFill>
                <a:latin typeface="Arial"/>
                <a:cs typeface="Arial"/>
              </a:rPr>
              <a:t>for Hadoop</a:t>
            </a:r>
            <a:r>
              <a:rPr sz="4000" b="1" spc="213" dirty="0">
                <a:solidFill>
                  <a:srgbClr val="E06F00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rgbClr val="E06F00"/>
                </a:solidFill>
                <a:latin typeface="Arial"/>
                <a:cs typeface="Arial"/>
              </a:rPr>
              <a:t>2.0</a:t>
            </a:r>
            <a:endParaRPr sz="40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20</a:t>
            </a:fld>
            <a:endParaRPr dirty="0"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0" cy="9753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6682" y="2645486"/>
            <a:ext cx="7433309" cy="34283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065" marR="5080" indent="-259715" algn="ctr">
              <a:lnSpc>
                <a:spcPts val="8930"/>
              </a:lnSpc>
              <a:spcBef>
                <a:spcPts val="395"/>
              </a:spcBef>
              <a:tabLst>
                <a:tab pos="1062990" algn="l"/>
              </a:tabLst>
            </a:pPr>
            <a:r>
              <a:rPr sz="7450" spc="-5" dirty="0">
                <a:solidFill>
                  <a:srgbClr val="FFFFFF"/>
                </a:solidFill>
              </a:rPr>
              <a:t>With </a:t>
            </a:r>
            <a:r>
              <a:rPr sz="7450" spc="-10" dirty="0">
                <a:solidFill>
                  <a:srgbClr val="FFFFFF"/>
                </a:solidFill>
              </a:rPr>
              <a:t>YARN  Hadoop</a:t>
            </a:r>
            <a:r>
              <a:rPr sz="7450" spc="-45" dirty="0">
                <a:solidFill>
                  <a:srgbClr val="FFFFFF"/>
                </a:solidFill>
              </a:rPr>
              <a:t> </a:t>
            </a:r>
            <a:r>
              <a:rPr sz="7450" spc="-10" dirty="0">
                <a:solidFill>
                  <a:srgbClr val="FFFFFF"/>
                </a:solidFill>
              </a:rPr>
              <a:t>becomes  a	</a:t>
            </a:r>
            <a:r>
              <a:rPr sz="7450" spc="-5" dirty="0">
                <a:solidFill>
                  <a:srgbClr val="FFFFFF"/>
                </a:solidFill>
              </a:rPr>
              <a:t>distributed</a:t>
            </a:r>
            <a:r>
              <a:rPr sz="7450" spc="-60" dirty="0">
                <a:solidFill>
                  <a:srgbClr val="FFFFFF"/>
                </a:solidFill>
              </a:rPr>
              <a:t> </a:t>
            </a:r>
            <a:r>
              <a:rPr sz="7450" spc="-25" dirty="0">
                <a:solidFill>
                  <a:srgbClr val="FFFFFF"/>
                </a:solidFill>
              </a:rPr>
              <a:t>OS</a:t>
            </a:r>
            <a:endParaRPr sz="74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812673"/>
            <a:ext cx="1132459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8000" dirty="0"/>
              <a:t>The </a:t>
            </a:r>
            <a:r>
              <a:rPr sz="8000" b="1" dirty="0">
                <a:latin typeface="Arial"/>
                <a:cs typeface="Arial"/>
              </a:rPr>
              <a:t>Resource</a:t>
            </a:r>
            <a:r>
              <a:rPr sz="8000" b="1" spc="-70" dirty="0">
                <a:latin typeface="Arial"/>
                <a:cs typeface="Arial"/>
              </a:rPr>
              <a:t> </a:t>
            </a:r>
            <a:r>
              <a:rPr sz="8000" b="1" dirty="0">
                <a:latin typeface="Arial"/>
                <a:cs typeface="Arial"/>
              </a:rPr>
              <a:t>Manager</a:t>
            </a:r>
            <a:endParaRPr sz="8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0" dirty="0"/>
              <a:t>is essentially a</a:t>
            </a:r>
            <a:r>
              <a:rPr sz="8000" spc="-80" dirty="0"/>
              <a:t> </a:t>
            </a:r>
            <a:r>
              <a:rPr sz="8000" dirty="0"/>
              <a:t>scheduler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477510" y="3897591"/>
            <a:ext cx="10265934" cy="5523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205" y="917523"/>
            <a:ext cx="11318240" cy="2294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21105" marR="5080" indent="-1209040">
              <a:lnSpc>
                <a:spcPct val="100000"/>
              </a:lnSpc>
              <a:spcBef>
                <a:spcPts val="90"/>
              </a:spcBef>
            </a:pPr>
            <a:r>
              <a:rPr sz="7450" b="1" spc="-5" dirty="0">
                <a:latin typeface="Arial"/>
                <a:cs typeface="Arial"/>
              </a:rPr>
              <a:t>Containers </a:t>
            </a:r>
            <a:r>
              <a:rPr sz="7450" spc="-5" dirty="0"/>
              <a:t>are</a:t>
            </a:r>
            <a:r>
              <a:rPr sz="7450" spc="-85" dirty="0"/>
              <a:t> </a:t>
            </a:r>
            <a:r>
              <a:rPr sz="7450" spc="-5" dirty="0"/>
              <a:t>allocations  of physical</a:t>
            </a:r>
            <a:r>
              <a:rPr sz="7450" spc="-20" dirty="0"/>
              <a:t> </a:t>
            </a:r>
            <a:r>
              <a:rPr sz="7450" spc="-10" dirty="0"/>
              <a:t>resources</a:t>
            </a:r>
            <a:endParaRPr sz="7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957" y="3891512"/>
            <a:ext cx="10270473" cy="5526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921" y="418591"/>
            <a:ext cx="11323955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Each app instance spawns</a:t>
            </a:r>
            <a:r>
              <a:rPr sz="5600" spc="-135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an</a:t>
            </a:r>
            <a:endParaRPr sz="5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7309484" algn="l"/>
              </a:tabLst>
            </a:pPr>
            <a:r>
              <a:rPr sz="5600" b="1" dirty="0">
                <a:latin typeface="Arial"/>
                <a:cs typeface="Arial"/>
              </a:rPr>
              <a:t>application</a:t>
            </a:r>
            <a:r>
              <a:rPr sz="5600" b="1" spc="-15" dirty="0">
                <a:latin typeface="Arial"/>
                <a:cs typeface="Arial"/>
              </a:rPr>
              <a:t> </a:t>
            </a:r>
            <a:r>
              <a:rPr sz="5600" b="1" dirty="0">
                <a:latin typeface="Arial"/>
                <a:cs typeface="Arial"/>
              </a:rPr>
              <a:t>manager	</a:t>
            </a:r>
            <a:r>
              <a:rPr sz="5600" dirty="0">
                <a:latin typeface="Arial"/>
                <a:cs typeface="Arial"/>
              </a:rPr>
              <a:t>(container</a:t>
            </a:r>
            <a:r>
              <a:rPr sz="5600" spc="-13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0)</a:t>
            </a:r>
            <a:endParaRPr sz="5600">
              <a:latin typeface="Arial"/>
              <a:cs typeface="Arial"/>
            </a:endParaRPr>
          </a:p>
          <a:p>
            <a:pPr marL="722630" marR="717550" algn="ctr">
              <a:lnSpc>
                <a:spcPct val="100000"/>
              </a:lnSpc>
            </a:pPr>
            <a:r>
              <a:rPr sz="5600" dirty="0">
                <a:latin typeface="Arial"/>
                <a:cs typeface="Arial"/>
              </a:rPr>
              <a:t>- to negotiate resource and</a:t>
            </a:r>
            <a:r>
              <a:rPr sz="5600" spc="-19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and  monitor app progress</a:t>
            </a:r>
            <a:r>
              <a:rPr sz="5600" spc="-125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(tasks)</a:t>
            </a:r>
            <a:endParaRPr sz="5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957" y="3891512"/>
            <a:ext cx="10270473" cy="5526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495" y="333578"/>
            <a:ext cx="10480040" cy="34283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ctr">
              <a:lnSpc>
                <a:spcPts val="8930"/>
              </a:lnSpc>
              <a:spcBef>
                <a:spcPts val="395"/>
              </a:spcBef>
            </a:pPr>
            <a:r>
              <a:rPr sz="7450" b="1" spc="-10" dirty="0">
                <a:latin typeface="Arial"/>
                <a:cs typeface="Arial"/>
              </a:rPr>
              <a:t>Node </a:t>
            </a:r>
            <a:r>
              <a:rPr sz="7450" b="1" spc="-5" dirty="0">
                <a:latin typeface="Arial"/>
                <a:cs typeface="Arial"/>
              </a:rPr>
              <a:t>manager</a:t>
            </a:r>
            <a:r>
              <a:rPr sz="7450" spc="-5" dirty="0"/>
              <a:t>s</a:t>
            </a:r>
            <a:r>
              <a:rPr sz="7450" spc="-60" dirty="0"/>
              <a:t> </a:t>
            </a:r>
            <a:r>
              <a:rPr sz="7450" spc="-5" dirty="0"/>
              <a:t>monitor  nodes </a:t>
            </a:r>
            <a:r>
              <a:rPr sz="7450" spc="-10" dirty="0"/>
              <a:t>and manage  containers</a:t>
            </a:r>
            <a:r>
              <a:rPr sz="7450" spc="-15" dirty="0"/>
              <a:t> </a:t>
            </a:r>
            <a:r>
              <a:rPr sz="7450" spc="-5" dirty="0"/>
              <a:t>lifecycle</a:t>
            </a:r>
            <a:endParaRPr sz="7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938" y="3891495"/>
            <a:ext cx="10265934" cy="5523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658" y="3417218"/>
            <a:ext cx="9068435" cy="2101850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8000" dirty="0"/>
              <a:t>Application</a:t>
            </a:r>
            <a:r>
              <a:rPr sz="8000" spc="-60" dirty="0"/>
              <a:t> </a:t>
            </a:r>
            <a:r>
              <a:rPr sz="8000" dirty="0"/>
              <a:t>Initiation</a:t>
            </a:r>
            <a:endParaRPr sz="8000"/>
          </a:p>
          <a:p>
            <a:pPr marL="133350">
              <a:lnSpc>
                <a:spcPct val="100000"/>
              </a:lnSpc>
              <a:spcBef>
                <a:spcPts val="830"/>
              </a:spcBef>
            </a:pPr>
            <a:r>
              <a:rPr sz="3200" spc="-5" dirty="0"/>
              <a:t>(or “how </a:t>
            </a:r>
            <a:r>
              <a:rPr sz="3200" dirty="0"/>
              <a:t>to </a:t>
            </a:r>
            <a:r>
              <a:rPr sz="3200" spc="-5" dirty="0"/>
              <a:t>get </a:t>
            </a:r>
            <a:r>
              <a:rPr sz="3200" spc="-10" dirty="0"/>
              <a:t>an </a:t>
            </a:r>
            <a:r>
              <a:rPr sz="3200" dirty="0"/>
              <a:t>App </a:t>
            </a:r>
            <a:r>
              <a:rPr sz="3200" spc="-5" dirty="0"/>
              <a:t>running </a:t>
            </a:r>
            <a:r>
              <a:rPr sz="3200" spc="-10" dirty="0"/>
              <a:t>in 11 </a:t>
            </a:r>
            <a:r>
              <a:rPr sz="3200" spc="-5" dirty="0"/>
              <a:t>easy</a:t>
            </a:r>
            <a:r>
              <a:rPr sz="3200" spc="-60" dirty="0"/>
              <a:t> </a:t>
            </a:r>
            <a:r>
              <a:rPr sz="3200" dirty="0"/>
              <a:t>steps”)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012" y="7626502"/>
            <a:ext cx="107988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Arial"/>
                <a:cs typeface="Arial"/>
              </a:rPr>
              <a:t>1. Client submits a</a:t>
            </a:r>
            <a:r>
              <a:rPr sz="7200" spc="-125" dirty="0">
                <a:latin typeface="Arial"/>
                <a:cs typeface="Arial"/>
              </a:rPr>
              <a:t> </a:t>
            </a:r>
            <a:r>
              <a:rPr sz="7200" dirty="0">
                <a:latin typeface="Arial"/>
                <a:cs typeface="Arial"/>
              </a:rPr>
              <a:t>job/app</a:t>
            </a:r>
            <a:endParaRPr sz="7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764" y="4724399"/>
              <a:ext cx="12058015" cy="1504315"/>
            </a:xfrm>
            <a:custGeom>
              <a:avLst/>
              <a:gdLst/>
              <a:ahLst/>
              <a:cxnLst/>
              <a:rect l="l" t="t" r="r" b="b"/>
              <a:pathLst>
                <a:path w="12058015" h="1504314">
                  <a:moveTo>
                    <a:pt x="3540252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3540252" y="1496568"/>
                  </a:lnTo>
                  <a:lnTo>
                    <a:pt x="3540252" y="109728"/>
                  </a:lnTo>
                  <a:close/>
                </a:path>
                <a:path w="12058015" h="1504314">
                  <a:moveTo>
                    <a:pt x="7799832" y="0"/>
                  </a:moveTo>
                  <a:lnTo>
                    <a:pt x="4259580" y="0"/>
                  </a:lnTo>
                  <a:lnTo>
                    <a:pt x="4259580" y="1504188"/>
                  </a:lnTo>
                  <a:lnTo>
                    <a:pt x="7799832" y="1504188"/>
                  </a:lnTo>
                  <a:lnTo>
                    <a:pt x="7799832" y="0"/>
                  </a:lnTo>
                  <a:close/>
                </a:path>
                <a:path w="12058015" h="1504314">
                  <a:moveTo>
                    <a:pt x="12057888" y="109728"/>
                  </a:moveTo>
                  <a:lnTo>
                    <a:pt x="8517636" y="109728"/>
                  </a:lnTo>
                  <a:lnTo>
                    <a:pt x="8517636" y="1496568"/>
                  </a:lnTo>
                  <a:lnTo>
                    <a:pt x="12057888" y="1496568"/>
                  </a:lnTo>
                  <a:lnTo>
                    <a:pt x="12057888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468" y="7152588"/>
            <a:ext cx="10362565" cy="207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8365" marR="5080" indent="-876300">
              <a:lnSpc>
                <a:spcPct val="100299"/>
              </a:lnSpc>
              <a:spcBef>
                <a:spcPts val="95"/>
              </a:spcBef>
            </a:pPr>
            <a:r>
              <a:rPr sz="6700" spc="5" dirty="0">
                <a:latin typeface="Arial"/>
                <a:cs typeface="Arial"/>
              </a:rPr>
              <a:t>2. Resource Manager</a:t>
            </a:r>
            <a:r>
              <a:rPr sz="6700" spc="-30" dirty="0">
                <a:latin typeface="Arial"/>
                <a:cs typeface="Arial"/>
              </a:rPr>
              <a:t> </a:t>
            </a:r>
            <a:r>
              <a:rPr sz="6700" spc="10" dirty="0">
                <a:latin typeface="Arial"/>
                <a:cs typeface="Arial"/>
              </a:rPr>
              <a:t>(RM)  </a:t>
            </a:r>
            <a:r>
              <a:rPr sz="6700" spc="5" dirty="0">
                <a:latin typeface="Arial"/>
                <a:cs typeface="Arial"/>
              </a:rPr>
              <a:t>provides Application</a:t>
            </a:r>
            <a:r>
              <a:rPr sz="6700" spc="-15" dirty="0">
                <a:latin typeface="Arial"/>
                <a:cs typeface="Arial"/>
              </a:rPr>
              <a:t> </a:t>
            </a:r>
            <a:r>
              <a:rPr sz="6700" spc="5" dirty="0">
                <a:latin typeface="Arial"/>
                <a:cs typeface="Arial"/>
              </a:rPr>
              <a:t>Id</a:t>
            </a:r>
            <a:endParaRPr sz="6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907" y="38057"/>
            <a:ext cx="12519173" cy="6736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960" y="7376617"/>
            <a:ext cx="10869295" cy="1638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90"/>
              </a:spcBef>
            </a:pPr>
            <a:r>
              <a:rPr sz="7150" spc="-5" dirty="0">
                <a:latin typeface="Arial"/>
                <a:cs typeface="Arial"/>
              </a:rPr>
              <a:t>3. Client provides</a:t>
            </a:r>
            <a:r>
              <a:rPr sz="7150" spc="-10" dirty="0">
                <a:latin typeface="Arial"/>
                <a:cs typeface="Arial"/>
              </a:rPr>
              <a:t> </a:t>
            </a:r>
            <a:r>
              <a:rPr sz="7150" spc="-5" dirty="0">
                <a:latin typeface="Arial"/>
                <a:cs typeface="Arial"/>
              </a:rPr>
              <a:t>context</a:t>
            </a:r>
            <a:endParaRPr sz="7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5" dirty="0">
                <a:latin typeface="Arial"/>
                <a:cs typeface="Arial"/>
              </a:rPr>
              <a:t>(queue, </a:t>
            </a:r>
            <a:r>
              <a:rPr sz="3350" dirty="0">
                <a:latin typeface="Arial"/>
                <a:cs typeface="Arial"/>
              </a:rPr>
              <a:t>resource requirements, files, </a:t>
            </a:r>
            <a:r>
              <a:rPr sz="3350" spc="5" dirty="0">
                <a:latin typeface="Arial"/>
                <a:cs typeface="Arial"/>
              </a:rPr>
              <a:t>security tokens</a:t>
            </a:r>
            <a:r>
              <a:rPr sz="3350" spc="-140" dirty="0">
                <a:latin typeface="Arial"/>
                <a:cs typeface="Arial"/>
              </a:rPr>
              <a:t> </a:t>
            </a:r>
            <a:r>
              <a:rPr sz="3350" dirty="0">
                <a:latin typeface="Arial"/>
                <a:cs typeface="Arial"/>
              </a:rPr>
              <a:t>etc.)</a:t>
            </a:r>
            <a:endParaRPr sz="33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764" y="4724399"/>
              <a:ext cx="12058015" cy="1504315"/>
            </a:xfrm>
            <a:custGeom>
              <a:avLst/>
              <a:gdLst/>
              <a:ahLst/>
              <a:cxnLst/>
              <a:rect l="l" t="t" r="r" b="b"/>
              <a:pathLst>
                <a:path w="12058015" h="1504314">
                  <a:moveTo>
                    <a:pt x="3540252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3540252" y="1496568"/>
                  </a:lnTo>
                  <a:lnTo>
                    <a:pt x="3540252" y="109728"/>
                  </a:lnTo>
                  <a:close/>
                </a:path>
                <a:path w="12058015" h="1504314">
                  <a:moveTo>
                    <a:pt x="7799832" y="0"/>
                  </a:moveTo>
                  <a:lnTo>
                    <a:pt x="4259580" y="0"/>
                  </a:lnTo>
                  <a:lnTo>
                    <a:pt x="4259580" y="1504188"/>
                  </a:lnTo>
                  <a:lnTo>
                    <a:pt x="7799832" y="1504188"/>
                  </a:lnTo>
                  <a:lnTo>
                    <a:pt x="7799832" y="0"/>
                  </a:lnTo>
                  <a:close/>
                </a:path>
                <a:path w="12058015" h="1504314">
                  <a:moveTo>
                    <a:pt x="12057888" y="109728"/>
                  </a:moveTo>
                  <a:lnTo>
                    <a:pt x="8517636" y="109728"/>
                  </a:lnTo>
                  <a:lnTo>
                    <a:pt x="8517636" y="1496568"/>
                  </a:lnTo>
                  <a:lnTo>
                    <a:pt x="12057888" y="1496568"/>
                  </a:lnTo>
                  <a:lnTo>
                    <a:pt x="12057888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1" cy="9753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95" y="7991652"/>
            <a:ext cx="1280414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800" dirty="0">
                <a:solidFill>
                  <a:srgbClr val="FFFFFF"/>
                </a:solidFill>
              </a:rPr>
              <a:t>et </a:t>
            </a:r>
            <a:r>
              <a:rPr sz="6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0" dirty="0">
                <a:solidFill>
                  <a:srgbClr val="FFFFFF"/>
                </a:solidFill>
              </a:rPr>
              <a:t>nother </a:t>
            </a:r>
            <a:r>
              <a:rPr sz="6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0" dirty="0">
                <a:solidFill>
                  <a:srgbClr val="FFFFFF"/>
                </a:solidFill>
              </a:rPr>
              <a:t>esource</a:t>
            </a:r>
            <a:r>
              <a:rPr sz="6800" spc="-50" dirty="0">
                <a:solidFill>
                  <a:srgbClr val="FFFFFF"/>
                </a:solidFill>
              </a:rPr>
              <a:t> </a:t>
            </a:r>
            <a:r>
              <a:rPr sz="6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0" dirty="0">
                <a:solidFill>
                  <a:srgbClr val="FFFFFF"/>
                </a:solidFill>
              </a:rPr>
              <a:t>egotiator</a:t>
            </a:r>
            <a:endParaRPr sz="6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7152588"/>
            <a:ext cx="11122660" cy="207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8180" marR="5080" indent="-666115">
              <a:lnSpc>
                <a:spcPct val="100299"/>
              </a:lnSpc>
              <a:spcBef>
                <a:spcPts val="95"/>
              </a:spcBef>
            </a:pPr>
            <a:r>
              <a:rPr sz="6700" spc="5" dirty="0">
                <a:latin typeface="Arial"/>
                <a:cs typeface="Arial"/>
              </a:rPr>
              <a:t>4. </a:t>
            </a:r>
            <a:r>
              <a:rPr sz="6700" spc="15" dirty="0">
                <a:latin typeface="Arial"/>
                <a:cs typeface="Arial"/>
              </a:rPr>
              <a:t>RM </a:t>
            </a:r>
            <a:r>
              <a:rPr sz="6700" spc="10" dirty="0">
                <a:latin typeface="Arial"/>
                <a:cs typeface="Arial"/>
              </a:rPr>
              <a:t>asks Node </a:t>
            </a:r>
            <a:r>
              <a:rPr sz="6700" spc="5" dirty="0">
                <a:latin typeface="Arial"/>
                <a:cs typeface="Arial"/>
              </a:rPr>
              <a:t>Manager</a:t>
            </a:r>
            <a:r>
              <a:rPr sz="6700" spc="-85" dirty="0">
                <a:latin typeface="Arial"/>
                <a:cs typeface="Arial"/>
              </a:rPr>
              <a:t> </a:t>
            </a:r>
            <a:r>
              <a:rPr sz="6700" spc="5" dirty="0">
                <a:latin typeface="Arial"/>
                <a:cs typeface="Arial"/>
              </a:rPr>
              <a:t>to  launch Application</a:t>
            </a:r>
            <a:r>
              <a:rPr sz="6700" spc="-40" dirty="0">
                <a:latin typeface="Arial"/>
                <a:cs typeface="Arial"/>
              </a:rPr>
              <a:t> </a:t>
            </a:r>
            <a:r>
              <a:rPr sz="6700" spc="10" dirty="0">
                <a:latin typeface="Arial"/>
                <a:cs typeface="Arial"/>
              </a:rPr>
              <a:t>Master</a:t>
            </a:r>
            <a:endParaRPr sz="6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764" y="4724399"/>
              <a:ext cx="12058015" cy="1504315"/>
            </a:xfrm>
            <a:custGeom>
              <a:avLst/>
              <a:gdLst/>
              <a:ahLst/>
              <a:cxnLst/>
              <a:rect l="l" t="t" r="r" b="b"/>
              <a:pathLst>
                <a:path w="12058015" h="1504314">
                  <a:moveTo>
                    <a:pt x="3540252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3540252" y="1496568"/>
                  </a:lnTo>
                  <a:lnTo>
                    <a:pt x="3540252" y="109728"/>
                  </a:lnTo>
                  <a:close/>
                </a:path>
                <a:path w="12058015" h="1504314">
                  <a:moveTo>
                    <a:pt x="7799832" y="0"/>
                  </a:moveTo>
                  <a:lnTo>
                    <a:pt x="4259580" y="0"/>
                  </a:lnTo>
                  <a:lnTo>
                    <a:pt x="4259580" y="1504188"/>
                  </a:lnTo>
                  <a:lnTo>
                    <a:pt x="7799832" y="1504188"/>
                  </a:lnTo>
                  <a:lnTo>
                    <a:pt x="7799832" y="0"/>
                  </a:lnTo>
                  <a:close/>
                </a:path>
                <a:path w="12058015" h="1504314">
                  <a:moveTo>
                    <a:pt x="12057888" y="109728"/>
                  </a:moveTo>
                  <a:lnTo>
                    <a:pt x="8517636" y="109728"/>
                  </a:lnTo>
                  <a:lnTo>
                    <a:pt x="8517636" y="1496568"/>
                  </a:lnTo>
                  <a:lnTo>
                    <a:pt x="12057888" y="1496568"/>
                  </a:lnTo>
                  <a:lnTo>
                    <a:pt x="12057888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712" y="7152588"/>
            <a:ext cx="10267315" cy="207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4965" marR="5080" indent="-1612900">
              <a:lnSpc>
                <a:spcPct val="100299"/>
              </a:lnSpc>
              <a:spcBef>
                <a:spcPts val="95"/>
              </a:spcBef>
            </a:pPr>
            <a:r>
              <a:rPr sz="6700" spc="5" dirty="0">
                <a:latin typeface="Arial"/>
                <a:cs typeface="Arial"/>
              </a:rPr>
              <a:t>5. Node Manager</a:t>
            </a:r>
            <a:r>
              <a:rPr sz="6700" spc="-45" dirty="0">
                <a:latin typeface="Arial"/>
                <a:cs typeface="Arial"/>
              </a:rPr>
              <a:t> </a:t>
            </a:r>
            <a:r>
              <a:rPr sz="6700" spc="5" dirty="0">
                <a:latin typeface="Arial"/>
                <a:cs typeface="Arial"/>
              </a:rPr>
              <a:t>launches  Application</a:t>
            </a:r>
            <a:r>
              <a:rPr sz="6700" spc="-25" dirty="0">
                <a:latin typeface="Arial"/>
                <a:cs typeface="Arial"/>
              </a:rPr>
              <a:t> </a:t>
            </a:r>
            <a:r>
              <a:rPr sz="6700" spc="10" dirty="0">
                <a:latin typeface="Arial"/>
                <a:cs typeface="Arial"/>
              </a:rPr>
              <a:t>Master</a:t>
            </a:r>
            <a:endParaRPr sz="6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556" y="4724399"/>
              <a:ext cx="10293350" cy="1504315"/>
            </a:xfrm>
            <a:custGeom>
              <a:avLst/>
              <a:gdLst/>
              <a:ahLst/>
              <a:cxnLst/>
              <a:rect l="l" t="t" r="r" b="b"/>
              <a:pathLst>
                <a:path w="10293350" h="1504314">
                  <a:moveTo>
                    <a:pt x="1775460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1775460" y="1496568"/>
                  </a:lnTo>
                  <a:lnTo>
                    <a:pt x="1775460" y="109728"/>
                  </a:lnTo>
                  <a:close/>
                </a:path>
                <a:path w="10293350" h="1504314">
                  <a:moveTo>
                    <a:pt x="6035040" y="0"/>
                  </a:moveTo>
                  <a:lnTo>
                    <a:pt x="2494788" y="0"/>
                  </a:lnTo>
                  <a:lnTo>
                    <a:pt x="2494788" y="1504188"/>
                  </a:lnTo>
                  <a:lnTo>
                    <a:pt x="6035040" y="1504188"/>
                  </a:lnTo>
                  <a:lnTo>
                    <a:pt x="6035040" y="0"/>
                  </a:lnTo>
                  <a:close/>
                </a:path>
                <a:path w="10293350" h="1504314">
                  <a:moveTo>
                    <a:pt x="10293096" y="109728"/>
                  </a:moveTo>
                  <a:lnTo>
                    <a:pt x="6752844" y="109728"/>
                  </a:lnTo>
                  <a:lnTo>
                    <a:pt x="6752844" y="1496568"/>
                  </a:lnTo>
                  <a:lnTo>
                    <a:pt x="10293096" y="1496568"/>
                  </a:lnTo>
                  <a:lnTo>
                    <a:pt x="10293096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1089" y="7152588"/>
            <a:ext cx="7994650" cy="207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1675" marR="5080" indent="-689610">
              <a:lnSpc>
                <a:spcPct val="100299"/>
              </a:lnSpc>
              <a:spcBef>
                <a:spcPts val="95"/>
              </a:spcBef>
            </a:pPr>
            <a:r>
              <a:rPr sz="6700" spc="5" dirty="0">
                <a:latin typeface="Arial"/>
                <a:cs typeface="Arial"/>
              </a:rPr>
              <a:t>6. Application</a:t>
            </a:r>
            <a:r>
              <a:rPr sz="6700" spc="-60" dirty="0">
                <a:latin typeface="Arial"/>
                <a:cs typeface="Arial"/>
              </a:rPr>
              <a:t> </a:t>
            </a:r>
            <a:r>
              <a:rPr sz="6700" spc="10" dirty="0">
                <a:latin typeface="Arial"/>
                <a:cs typeface="Arial"/>
              </a:rPr>
              <a:t>Master  </a:t>
            </a:r>
            <a:r>
              <a:rPr sz="6700" dirty="0">
                <a:latin typeface="Arial"/>
                <a:cs typeface="Arial"/>
              </a:rPr>
              <a:t>registers </a:t>
            </a:r>
            <a:r>
              <a:rPr sz="6700" spc="5" dirty="0">
                <a:latin typeface="Arial"/>
                <a:cs typeface="Arial"/>
              </a:rPr>
              <a:t>with</a:t>
            </a:r>
            <a:r>
              <a:rPr sz="6700" spc="-10" dirty="0">
                <a:latin typeface="Arial"/>
                <a:cs typeface="Arial"/>
              </a:rPr>
              <a:t> </a:t>
            </a:r>
            <a:r>
              <a:rPr sz="6700" spc="15" dirty="0">
                <a:latin typeface="Arial"/>
                <a:cs typeface="Arial"/>
              </a:rPr>
              <a:t>RM</a:t>
            </a:r>
            <a:endParaRPr sz="6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556" y="4724399"/>
              <a:ext cx="10293350" cy="1504315"/>
            </a:xfrm>
            <a:custGeom>
              <a:avLst/>
              <a:gdLst/>
              <a:ahLst/>
              <a:cxnLst/>
              <a:rect l="l" t="t" r="r" b="b"/>
              <a:pathLst>
                <a:path w="10293350" h="1504314">
                  <a:moveTo>
                    <a:pt x="1775460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1775460" y="1496568"/>
                  </a:lnTo>
                  <a:lnTo>
                    <a:pt x="1775460" y="109728"/>
                  </a:lnTo>
                  <a:close/>
                </a:path>
                <a:path w="10293350" h="1504314">
                  <a:moveTo>
                    <a:pt x="6035040" y="0"/>
                  </a:moveTo>
                  <a:lnTo>
                    <a:pt x="2494788" y="0"/>
                  </a:lnTo>
                  <a:lnTo>
                    <a:pt x="2494788" y="1504188"/>
                  </a:lnTo>
                  <a:lnTo>
                    <a:pt x="6035040" y="1504188"/>
                  </a:lnTo>
                  <a:lnTo>
                    <a:pt x="6035040" y="0"/>
                  </a:lnTo>
                  <a:close/>
                </a:path>
                <a:path w="10293350" h="1504314">
                  <a:moveTo>
                    <a:pt x="10293096" y="109728"/>
                  </a:moveTo>
                  <a:lnTo>
                    <a:pt x="6752844" y="109728"/>
                  </a:lnTo>
                  <a:lnTo>
                    <a:pt x="6752844" y="1496568"/>
                  </a:lnTo>
                  <a:lnTo>
                    <a:pt x="10293096" y="1496568"/>
                  </a:lnTo>
                  <a:lnTo>
                    <a:pt x="10293096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956" y="7328154"/>
            <a:ext cx="1093216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0" marR="5080" indent="-1797685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7. </a:t>
            </a:r>
            <a:r>
              <a:rPr sz="5600" spc="-10" dirty="0">
                <a:latin typeface="Arial"/>
                <a:cs typeface="Arial"/>
              </a:rPr>
              <a:t>RM </a:t>
            </a:r>
            <a:r>
              <a:rPr sz="5600" dirty="0">
                <a:latin typeface="Arial"/>
                <a:cs typeface="Arial"/>
              </a:rPr>
              <a:t>shares resource</a:t>
            </a:r>
            <a:r>
              <a:rPr sz="5600" spc="-114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capabilities  with Application</a:t>
            </a:r>
            <a:r>
              <a:rPr sz="5600" spc="-65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Master</a:t>
            </a:r>
            <a:endParaRPr sz="5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556" y="4724399"/>
              <a:ext cx="10293350" cy="1504315"/>
            </a:xfrm>
            <a:custGeom>
              <a:avLst/>
              <a:gdLst/>
              <a:ahLst/>
              <a:cxnLst/>
              <a:rect l="l" t="t" r="r" b="b"/>
              <a:pathLst>
                <a:path w="10293350" h="1504314">
                  <a:moveTo>
                    <a:pt x="1775460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1775460" y="1496568"/>
                  </a:lnTo>
                  <a:lnTo>
                    <a:pt x="1775460" y="109728"/>
                  </a:lnTo>
                  <a:close/>
                </a:path>
                <a:path w="10293350" h="1504314">
                  <a:moveTo>
                    <a:pt x="6035040" y="0"/>
                  </a:moveTo>
                  <a:lnTo>
                    <a:pt x="2494788" y="0"/>
                  </a:lnTo>
                  <a:lnTo>
                    <a:pt x="2494788" y="1504188"/>
                  </a:lnTo>
                  <a:lnTo>
                    <a:pt x="6035040" y="1504188"/>
                  </a:lnTo>
                  <a:lnTo>
                    <a:pt x="6035040" y="0"/>
                  </a:lnTo>
                  <a:close/>
                </a:path>
                <a:path w="10293350" h="1504314">
                  <a:moveTo>
                    <a:pt x="10293096" y="109728"/>
                  </a:moveTo>
                  <a:lnTo>
                    <a:pt x="6752844" y="109728"/>
                  </a:lnTo>
                  <a:lnTo>
                    <a:pt x="6752844" y="1496568"/>
                  </a:lnTo>
                  <a:lnTo>
                    <a:pt x="10293096" y="1496568"/>
                  </a:lnTo>
                  <a:lnTo>
                    <a:pt x="10293096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1089" y="7152588"/>
            <a:ext cx="7994650" cy="207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marR="5080" indent="-260985">
              <a:lnSpc>
                <a:spcPct val="100299"/>
              </a:lnSpc>
              <a:spcBef>
                <a:spcPts val="95"/>
              </a:spcBef>
            </a:pPr>
            <a:r>
              <a:rPr sz="6700" spc="5" dirty="0">
                <a:latin typeface="Arial"/>
                <a:cs typeface="Arial"/>
              </a:rPr>
              <a:t>8. Application</a:t>
            </a:r>
            <a:r>
              <a:rPr sz="6700" spc="-60" dirty="0">
                <a:latin typeface="Arial"/>
                <a:cs typeface="Arial"/>
              </a:rPr>
              <a:t> </a:t>
            </a:r>
            <a:r>
              <a:rPr sz="6700" spc="10" dirty="0">
                <a:latin typeface="Arial"/>
                <a:cs typeface="Arial"/>
              </a:rPr>
              <a:t>Master  </a:t>
            </a:r>
            <a:r>
              <a:rPr sz="6700" spc="5" dirty="0">
                <a:latin typeface="Arial"/>
                <a:cs typeface="Arial"/>
              </a:rPr>
              <a:t>requests</a:t>
            </a:r>
            <a:r>
              <a:rPr sz="6700" spc="-5" dirty="0">
                <a:latin typeface="Arial"/>
                <a:cs typeface="Arial"/>
              </a:rPr>
              <a:t> </a:t>
            </a:r>
            <a:r>
              <a:rPr sz="6700" spc="5" dirty="0">
                <a:latin typeface="Arial"/>
                <a:cs typeface="Arial"/>
              </a:rPr>
              <a:t>containers</a:t>
            </a:r>
            <a:endParaRPr sz="6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556" y="4724399"/>
              <a:ext cx="10293350" cy="1504315"/>
            </a:xfrm>
            <a:custGeom>
              <a:avLst/>
              <a:gdLst/>
              <a:ahLst/>
              <a:cxnLst/>
              <a:rect l="l" t="t" r="r" b="b"/>
              <a:pathLst>
                <a:path w="10293350" h="1504314">
                  <a:moveTo>
                    <a:pt x="1775460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1775460" y="1496568"/>
                  </a:lnTo>
                  <a:lnTo>
                    <a:pt x="1775460" y="109728"/>
                  </a:lnTo>
                  <a:close/>
                </a:path>
                <a:path w="10293350" h="1504314">
                  <a:moveTo>
                    <a:pt x="6035040" y="0"/>
                  </a:moveTo>
                  <a:lnTo>
                    <a:pt x="2494788" y="0"/>
                  </a:lnTo>
                  <a:lnTo>
                    <a:pt x="2494788" y="1504188"/>
                  </a:lnTo>
                  <a:lnTo>
                    <a:pt x="6035040" y="1504188"/>
                  </a:lnTo>
                  <a:lnTo>
                    <a:pt x="6035040" y="0"/>
                  </a:lnTo>
                  <a:close/>
                </a:path>
                <a:path w="10293350" h="1504314">
                  <a:moveTo>
                    <a:pt x="10293096" y="109728"/>
                  </a:moveTo>
                  <a:lnTo>
                    <a:pt x="6752844" y="109728"/>
                  </a:lnTo>
                  <a:lnTo>
                    <a:pt x="6752844" y="1496568"/>
                  </a:lnTo>
                  <a:lnTo>
                    <a:pt x="10293096" y="1496568"/>
                  </a:lnTo>
                  <a:lnTo>
                    <a:pt x="10293096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344" y="7354061"/>
            <a:ext cx="10817225" cy="1683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0540" marR="5080" indent="-498475">
              <a:lnSpc>
                <a:spcPct val="100699"/>
              </a:lnSpc>
              <a:spcBef>
                <a:spcPts val="90"/>
              </a:spcBef>
            </a:pPr>
            <a:r>
              <a:rPr sz="5400" spc="15" dirty="0">
                <a:latin typeface="Arial"/>
                <a:cs typeface="Arial"/>
              </a:rPr>
              <a:t>9. </a:t>
            </a:r>
            <a:r>
              <a:rPr sz="5400" spc="25" dirty="0">
                <a:latin typeface="Arial"/>
                <a:cs typeface="Arial"/>
              </a:rPr>
              <a:t>RM </a:t>
            </a:r>
            <a:r>
              <a:rPr sz="5400" spc="15" dirty="0">
                <a:latin typeface="Arial"/>
                <a:cs typeface="Arial"/>
              </a:rPr>
              <a:t>assigns containers </a:t>
            </a:r>
            <a:r>
              <a:rPr sz="5400" spc="20" dirty="0">
                <a:latin typeface="Arial"/>
                <a:cs typeface="Arial"/>
              </a:rPr>
              <a:t>based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15" dirty="0">
                <a:latin typeface="Arial"/>
                <a:cs typeface="Arial"/>
              </a:rPr>
              <a:t>on  policies </a:t>
            </a:r>
            <a:r>
              <a:rPr sz="5400" spc="20" dirty="0">
                <a:latin typeface="Arial"/>
                <a:cs typeface="Arial"/>
              </a:rPr>
              <a:t>and </a:t>
            </a:r>
            <a:r>
              <a:rPr sz="5400" spc="15" dirty="0">
                <a:latin typeface="Arial"/>
                <a:cs typeface="Arial"/>
              </a:rPr>
              <a:t>available</a:t>
            </a:r>
            <a:r>
              <a:rPr sz="5400" spc="-5" dirty="0">
                <a:latin typeface="Arial"/>
                <a:cs typeface="Arial"/>
              </a:rPr>
              <a:t> </a:t>
            </a:r>
            <a:r>
              <a:rPr sz="5400" spc="15" dirty="0">
                <a:latin typeface="Arial"/>
                <a:cs typeface="Arial"/>
              </a:rPr>
              <a:t>resources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556" y="4724399"/>
              <a:ext cx="10293350" cy="1504315"/>
            </a:xfrm>
            <a:custGeom>
              <a:avLst/>
              <a:gdLst/>
              <a:ahLst/>
              <a:cxnLst/>
              <a:rect l="l" t="t" r="r" b="b"/>
              <a:pathLst>
                <a:path w="10293350" h="1504314">
                  <a:moveTo>
                    <a:pt x="1775460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1775460" y="1496568"/>
                  </a:lnTo>
                  <a:lnTo>
                    <a:pt x="1775460" y="109728"/>
                  </a:lnTo>
                  <a:close/>
                </a:path>
                <a:path w="10293350" h="1504314">
                  <a:moveTo>
                    <a:pt x="6035040" y="0"/>
                  </a:moveTo>
                  <a:lnTo>
                    <a:pt x="2494788" y="0"/>
                  </a:lnTo>
                  <a:lnTo>
                    <a:pt x="2494788" y="1504188"/>
                  </a:lnTo>
                  <a:lnTo>
                    <a:pt x="6035040" y="1504188"/>
                  </a:lnTo>
                  <a:lnTo>
                    <a:pt x="6035040" y="0"/>
                  </a:lnTo>
                  <a:close/>
                </a:path>
                <a:path w="10293350" h="1504314">
                  <a:moveTo>
                    <a:pt x="10293096" y="109728"/>
                  </a:moveTo>
                  <a:lnTo>
                    <a:pt x="6752844" y="109728"/>
                  </a:lnTo>
                  <a:lnTo>
                    <a:pt x="6752844" y="1496568"/>
                  </a:lnTo>
                  <a:lnTo>
                    <a:pt x="10293096" y="1496568"/>
                  </a:lnTo>
                  <a:lnTo>
                    <a:pt x="10293096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2212" y="7204709"/>
            <a:ext cx="10644505" cy="199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latin typeface="Arial"/>
                <a:cs typeface="Arial"/>
              </a:rPr>
              <a:t>10. Application Master contacts assigned  node mageres to instantiate</a:t>
            </a:r>
            <a:r>
              <a:rPr sz="4600" spc="1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containers</a:t>
            </a:r>
            <a:endParaRPr sz="46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50"/>
              </a:spcBef>
            </a:pPr>
            <a:r>
              <a:rPr sz="3650" spc="15" dirty="0">
                <a:latin typeface="Arial"/>
                <a:cs typeface="Arial"/>
              </a:rPr>
              <a:t>(passing container</a:t>
            </a:r>
            <a:r>
              <a:rPr sz="3650" spc="-25" dirty="0">
                <a:latin typeface="Arial"/>
                <a:cs typeface="Arial"/>
              </a:rPr>
              <a:t> </a:t>
            </a:r>
            <a:r>
              <a:rPr sz="3650" spc="15" dirty="0">
                <a:latin typeface="Arial"/>
                <a:cs typeface="Arial"/>
              </a:rPr>
              <a:t>contexts)</a:t>
            </a:r>
            <a:endParaRPr sz="36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556" y="4724399"/>
              <a:ext cx="10293350" cy="1504315"/>
            </a:xfrm>
            <a:custGeom>
              <a:avLst/>
              <a:gdLst/>
              <a:ahLst/>
              <a:cxnLst/>
              <a:rect l="l" t="t" r="r" b="b"/>
              <a:pathLst>
                <a:path w="10293350" h="1504314">
                  <a:moveTo>
                    <a:pt x="1775460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1775460" y="1496568"/>
                  </a:lnTo>
                  <a:lnTo>
                    <a:pt x="1775460" y="109728"/>
                  </a:lnTo>
                  <a:close/>
                </a:path>
                <a:path w="10293350" h="1504314">
                  <a:moveTo>
                    <a:pt x="6035040" y="0"/>
                  </a:moveTo>
                  <a:lnTo>
                    <a:pt x="2494788" y="0"/>
                  </a:lnTo>
                  <a:lnTo>
                    <a:pt x="2494788" y="1504188"/>
                  </a:lnTo>
                  <a:lnTo>
                    <a:pt x="6035040" y="1504188"/>
                  </a:lnTo>
                  <a:lnTo>
                    <a:pt x="6035040" y="0"/>
                  </a:lnTo>
                  <a:close/>
                </a:path>
                <a:path w="10293350" h="1504314">
                  <a:moveTo>
                    <a:pt x="10293096" y="109728"/>
                  </a:moveTo>
                  <a:lnTo>
                    <a:pt x="6752844" y="109728"/>
                  </a:lnTo>
                  <a:lnTo>
                    <a:pt x="6752844" y="1496568"/>
                  </a:lnTo>
                  <a:lnTo>
                    <a:pt x="10293096" y="1496568"/>
                  </a:lnTo>
                  <a:lnTo>
                    <a:pt x="10293096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122" y="7157466"/>
            <a:ext cx="9764395" cy="2067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8425" marR="5080" indent="-2626360">
              <a:lnSpc>
                <a:spcPct val="100000"/>
              </a:lnSpc>
              <a:spcBef>
                <a:spcPts val="95"/>
              </a:spcBef>
              <a:tabLst>
                <a:tab pos="1430655" algn="l"/>
                <a:tab pos="3699510" algn="l"/>
                <a:tab pos="7293609" algn="l"/>
              </a:tabLst>
            </a:pPr>
            <a:r>
              <a:rPr sz="6700" spc="-5" dirty="0">
                <a:latin typeface="Arial"/>
                <a:cs typeface="Arial"/>
              </a:rPr>
              <a:t>11.	Node	</a:t>
            </a:r>
            <a:r>
              <a:rPr sz="6700" spc="5" dirty="0">
                <a:latin typeface="Arial"/>
                <a:cs typeface="Arial"/>
              </a:rPr>
              <a:t>M</a:t>
            </a:r>
            <a:r>
              <a:rPr sz="6700" spc="-5" dirty="0">
                <a:latin typeface="Arial"/>
                <a:cs typeface="Arial"/>
              </a:rPr>
              <a:t>anager</a:t>
            </a:r>
            <a:r>
              <a:rPr sz="6700" dirty="0">
                <a:latin typeface="Arial"/>
                <a:cs typeface="Arial"/>
              </a:rPr>
              <a:t>	</a:t>
            </a:r>
            <a:r>
              <a:rPr sz="6700" spc="-5" dirty="0">
                <a:latin typeface="Arial"/>
                <a:cs typeface="Arial"/>
              </a:rPr>
              <a:t>initiate  container(s)</a:t>
            </a:r>
            <a:endParaRPr sz="6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907" y="38057"/>
            <a:ext cx="12519173" cy="6736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3004292" cy="97535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267" y="6132576"/>
              <a:ext cx="10347960" cy="33848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1891" y="6146291"/>
              <a:ext cx="10269220" cy="3305810"/>
            </a:xfrm>
            <a:custGeom>
              <a:avLst/>
              <a:gdLst/>
              <a:ahLst/>
              <a:cxnLst/>
              <a:rect l="l" t="t" r="r" b="b"/>
              <a:pathLst>
                <a:path w="10269220" h="3305809">
                  <a:moveTo>
                    <a:pt x="10268712" y="0"/>
                  </a:moveTo>
                  <a:lnTo>
                    <a:pt x="0" y="0"/>
                  </a:lnTo>
                  <a:lnTo>
                    <a:pt x="0" y="3305555"/>
                  </a:lnTo>
                  <a:lnTo>
                    <a:pt x="10268712" y="3305555"/>
                  </a:lnTo>
                  <a:lnTo>
                    <a:pt x="10268712" y="0"/>
                  </a:lnTo>
                  <a:close/>
                </a:path>
              </a:pathLst>
            </a:custGeom>
            <a:solidFill>
              <a:srgbClr val="000000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0099" y="7163765"/>
            <a:ext cx="10408920" cy="217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66800">
              <a:lnSpc>
                <a:spcPct val="100000"/>
              </a:lnSpc>
              <a:spcBef>
                <a:spcPts val="95"/>
              </a:spcBef>
              <a:tabLst>
                <a:tab pos="7589520" algn="l"/>
              </a:tabLst>
            </a:pPr>
            <a:r>
              <a:rPr sz="7050" spc="-10" dirty="0">
                <a:solidFill>
                  <a:srgbClr val="FFFFFF"/>
                </a:solidFill>
                <a:latin typeface="Arial"/>
                <a:cs typeface="Arial"/>
              </a:rPr>
              <a:t>Congratulations	your  </a:t>
            </a:r>
            <a:r>
              <a:rPr sz="7050" spc="-5" dirty="0">
                <a:solidFill>
                  <a:srgbClr val="FFFFFF"/>
                </a:solidFill>
                <a:latin typeface="Arial"/>
                <a:cs typeface="Arial"/>
              </a:rPr>
              <a:t>Application is </a:t>
            </a:r>
            <a:r>
              <a:rPr sz="7050" spc="-15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70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50" spc="-10" dirty="0">
                <a:solidFill>
                  <a:srgbClr val="FFFFFF"/>
                </a:solidFill>
                <a:latin typeface="Arial"/>
                <a:cs typeface="Arial"/>
              </a:rPr>
              <a:t>running</a:t>
            </a:r>
            <a:endParaRPr sz="7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926" y="3417218"/>
            <a:ext cx="9349740" cy="2101850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75"/>
              </a:spcBef>
            </a:pPr>
            <a:r>
              <a:rPr sz="8000" dirty="0"/>
              <a:t>Application</a:t>
            </a:r>
            <a:r>
              <a:rPr sz="8000" spc="-55" dirty="0"/>
              <a:t> </a:t>
            </a:r>
            <a:r>
              <a:rPr sz="8000" dirty="0"/>
              <a:t>Progress</a:t>
            </a:r>
            <a:endParaRPr sz="8000"/>
          </a:p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3200" spc="-5" dirty="0"/>
              <a:t>(or “it doesn’t end</a:t>
            </a:r>
            <a:r>
              <a:rPr sz="3200" spc="-35" dirty="0"/>
              <a:t> </a:t>
            </a:r>
            <a:r>
              <a:rPr sz="3200" spc="-5" dirty="0"/>
              <a:t>there”)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26" y="297124"/>
            <a:ext cx="7233920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spc="-7" dirty="0">
                <a:solidFill>
                  <a:srgbClr val="000000"/>
                </a:solidFill>
              </a:rPr>
              <a:t>Apache </a:t>
            </a:r>
            <a:r>
              <a:rPr sz="5100" dirty="0">
                <a:solidFill>
                  <a:srgbClr val="000000"/>
                </a:solidFill>
              </a:rPr>
              <a:t>Hadoop &amp;</a:t>
            </a:r>
            <a:r>
              <a:rPr sz="5100" spc="-242" dirty="0">
                <a:solidFill>
                  <a:srgbClr val="000000"/>
                </a:solidFill>
              </a:rPr>
              <a:t> </a:t>
            </a:r>
            <a:r>
              <a:rPr sz="5100" spc="-100" dirty="0">
                <a:solidFill>
                  <a:srgbClr val="000000"/>
                </a:solidFill>
              </a:rPr>
              <a:t>YARN</a:t>
            </a:r>
            <a:endParaRPr sz="5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226" y="1590043"/>
            <a:ext cx="11431580" cy="6247862"/>
          </a:xfrm>
          <a:prstGeom prst="rect">
            <a:avLst/>
          </a:prstGeom>
        </p:spPr>
        <p:txBody>
          <a:bodyPr vert="horz" wrap="square" lIns="0" tIns="121918" rIns="0" bIns="0" rtlCol="0">
            <a:spAutoFit/>
          </a:bodyPr>
          <a:lstStyle/>
          <a:p>
            <a:pPr marL="256480" indent="-238418">
              <a:spcBef>
                <a:spcPts val="960"/>
              </a:spcBef>
              <a:buClr>
                <a:srgbClr val="69BD28"/>
              </a:buClr>
              <a:buFont typeface="Arial"/>
              <a:buChar char="•"/>
              <a:tabLst>
                <a:tab pos="256480" algn="l"/>
              </a:tabLst>
            </a:pPr>
            <a:r>
              <a:rPr sz="3400" b="1" spc="-7" dirty="0">
                <a:latin typeface="Arial"/>
                <a:cs typeface="Arial"/>
              </a:rPr>
              <a:t>Apache</a:t>
            </a:r>
            <a:r>
              <a:rPr sz="3400" b="1" spc="-21" dirty="0">
                <a:latin typeface="Arial"/>
                <a:cs typeface="Arial"/>
              </a:rPr>
              <a:t> </a:t>
            </a:r>
            <a:r>
              <a:rPr sz="3400" b="1" spc="-7" dirty="0">
                <a:latin typeface="Arial"/>
                <a:cs typeface="Arial"/>
              </a:rPr>
              <a:t>Hadoop</a:t>
            </a:r>
            <a:endParaRPr sz="3400">
              <a:latin typeface="Arial"/>
              <a:cs typeface="Arial"/>
            </a:endParaRPr>
          </a:p>
          <a:p>
            <a:pPr marL="585207">
              <a:spcBef>
                <a:spcPts val="683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68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 facto Big Data open source platform</a:t>
            </a:r>
            <a:endParaRPr sz="2800">
              <a:latin typeface="Arial"/>
              <a:cs typeface="Arial"/>
            </a:endParaRPr>
          </a:p>
          <a:p>
            <a:pPr marL="585207">
              <a:spcBef>
                <a:spcPts val="683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49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Running</a:t>
            </a:r>
            <a:r>
              <a:rPr sz="2800" spc="-3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3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about</a:t>
            </a:r>
            <a:r>
              <a:rPr sz="2800" spc="-3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5</a:t>
            </a:r>
            <a:r>
              <a:rPr sz="2800" spc="-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years</a:t>
            </a:r>
            <a:r>
              <a:rPr sz="2800" spc="-2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production</a:t>
            </a:r>
            <a:r>
              <a:rPr sz="2800" spc="-7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</a:t>
            </a:r>
            <a:r>
              <a:rPr sz="2800" spc="-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hundreds</a:t>
            </a:r>
            <a:r>
              <a:rPr sz="2800" spc="-6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companies</a:t>
            </a:r>
            <a:endParaRPr sz="2800">
              <a:latin typeface="Arial"/>
              <a:cs typeface="Arial"/>
            </a:endParaRPr>
          </a:p>
          <a:p>
            <a:pPr marL="824528">
              <a:spcBef>
                <a:spcPts val="7"/>
              </a:spcBef>
            </a:pPr>
            <a:r>
              <a:rPr sz="2800" dirty="0">
                <a:latin typeface="Arial"/>
                <a:cs typeface="Arial"/>
              </a:rPr>
              <a:t>like </a:t>
            </a:r>
            <a:r>
              <a:rPr sz="2800" spc="-36" dirty="0">
                <a:latin typeface="Arial"/>
                <a:cs typeface="Arial"/>
              </a:rPr>
              <a:t>Yahoo, </a:t>
            </a:r>
            <a:r>
              <a:rPr sz="2800" dirty="0">
                <a:latin typeface="Arial"/>
                <a:cs typeface="Arial"/>
              </a:rPr>
              <a:t>Ebay and</a:t>
            </a:r>
            <a:r>
              <a:rPr sz="2800" spc="-142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Facebook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300">
              <a:latin typeface="Arial"/>
              <a:cs typeface="Arial"/>
            </a:endParaRPr>
          </a:p>
          <a:p>
            <a:pPr marL="256480" indent="-238418">
              <a:buClr>
                <a:srgbClr val="69BD28"/>
              </a:buClr>
              <a:buFont typeface="Arial"/>
              <a:buChar char="•"/>
              <a:tabLst>
                <a:tab pos="256480" algn="l"/>
              </a:tabLst>
            </a:pPr>
            <a:r>
              <a:rPr sz="3400" b="1" spc="-7" dirty="0">
                <a:latin typeface="Arial"/>
                <a:cs typeface="Arial"/>
              </a:rPr>
              <a:t>Hadoop</a:t>
            </a:r>
            <a:r>
              <a:rPr sz="3400" b="1" spc="-28" dirty="0">
                <a:latin typeface="Arial"/>
                <a:cs typeface="Arial"/>
              </a:rPr>
              <a:t> </a:t>
            </a:r>
            <a:r>
              <a:rPr sz="3400" b="1" spc="-7" dirty="0">
                <a:latin typeface="Arial"/>
                <a:cs typeface="Arial"/>
              </a:rPr>
              <a:t>2</a:t>
            </a:r>
            <a:endParaRPr sz="3400">
              <a:latin typeface="Arial"/>
              <a:cs typeface="Arial"/>
            </a:endParaRPr>
          </a:p>
          <a:p>
            <a:pPr marL="585207">
              <a:spcBef>
                <a:spcPts val="688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68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Significant improvements in HDFS distributed storage </a:t>
            </a:r>
            <a:r>
              <a:rPr sz="2800" spc="-28" dirty="0">
                <a:latin typeface="Arial"/>
                <a:cs typeface="Arial"/>
              </a:rPr>
              <a:t>layer. </a:t>
            </a:r>
            <a:r>
              <a:rPr sz="2800" dirty="0">
                <a:latin typeface="Arial"/>
                <a:cs typeface="Arial"/>
              </a:rPr>
              <a:t>High</a:t>
            </a:r>
            <a:endParaRPr sz="2800">
              <a:latin typeface="Arial"/>
              <a:cs typeface="Arial"/>
            </a:endParaRPr>
          </a:p>
          <a:p>
            <a:pPr marL="824528">
              <a:spcBef>
                <a:spcPts val="7"/>
              </a:spcBef>
            </a:pPr>
            <a:r>
              <a:rPr sz="2800" spc="-21" dirty="0">
                <a:latin typeface="Arial"/>
                <a:cs typeface="Arial"/>
              </a:rPr>
              <a:t>Availability, </a:t>
            </a:r>
            <a:r>
              <a:rPr sz="2800" dirty="0">
                <a:latin typeface="Arial"/>
                <a:cs typeface="Arial"/>
              </a:rPr>
              <a:t>NFS, Snapshots</a:t>
            </a:r>
            <a:endParaRPr sz="2800">
              <a:latin typeface="Arial"/>
              <a:cs typeface="Arial"/>
            </a:endParaRPr>
          </a:p>
          <a:p>
            <a:pPr marL="824528" marR="7225" indent="-239321">
              <a:spcBef>
                <a:spcPts val="683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498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YARN</a:t>
            </a:r>
            <a:r>
              <a:rPr sz="2800" spc="-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–</a:t>
            </a:r>
            <a:r>
              <a:rPr sz="2800" spc="-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next</a:t>
            </a:r>
            <a:r>
              <a:rPr sz="2800" spc="-3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generation</a:t>
            </a:r>
            <a:r>
              <a:rPr sz="2800" spc="-6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compute</a:t>
            </a:r>
            <a:r>
              <a:rPr sz="2800" spc="-4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framework</a:t>
            </a:r>
            <a:r>
              <a:rPr sz="2800" spc="-6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4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Hadoop designed  from the ground up based on experience gained from Hadoop</a:t>
            </a:r>
            <a:r>
              <a:rPr sz="2800" spc="-34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585207">
              <a:spcBef>
                <a:spcPts val="683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697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YARN </a:t>
            </a:r>
            <a:r>
              <a:rPr sz="2800" dirty="0">
                <a:latin typeface="Arial"/>
                <a:cs typeface="Arial"/>
              </a:rPr>
              <a:t>running in production at </a:t>
            </a:r>
            <a:r>
              <a:rPr sz="2800" spc="-43" dirty="0">
                <a:latin typeface="Arial"/>
                <a:cs typeface="Arial"/>
              </a:rPr>
              <a:t>Yahoo </a:t>
            </a:r>
            <a:r>
              <a:rPr sz="2800" dirty="0">
                <a:latin typeface="Arial"/>
                <a:cs typeface="Arial"/>
              </a:rPr>
              <a:t>for about a </a:t>
            </a:r>
            <a:r>
              <a:rPr sz="2800" spc="-7" dirty="0">
                <a:latin typeface="Arial"/>
                <a:cs typeface="Arial"/>
              </a:rPr>
              <a:t>year</a:t>
            </a:r>
            <a:endParaRPr sz="2800">
              <a:latin typeface="Arial"/>
              <a:cs typeface="Arial"/>
            </a:endParaRPr>
          </a:p>
          <a:p>
            <a:pPr marL="585207">
              <a:spcBef>
                <a:spcPts val="683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617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YARN </a:t>
            </a:r>
            <a:r>
              <a:rPr sz="2800" dirty="0">
                <a:latin typeface="Arial"/>
                <a:cs typeface="Arial"/>
              </a:rPr>
              <a:t>awarded Best Paper at SOCC 2013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7157466"/>
            <a:ext cx="1056957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6356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8335" algn="l"/>
              </a:tabLst>
            </a:pPr>
            <a:r>
              <a:rPr sz="4500" dirty="0">
                <a:latin typeface="Arial"/>
                <a:cs typeface="Arial"/>
              </a:rPr>
              <a:t>continuous heartbeat &amp; progress</a:t>
            </a:r>
            <a:r>
              <a:rPr sz="4500" spc="-120" dirty="0">
                <a:latin typeface="Arial"/>
                <a:cs typeface="Arial"/>
              </a:rPr>
              <a:t> </a:t>
            </a:r>
            <a:r>
              <a:rPr sz="4500" spc="-5" dirty="0">
                <a:latin typeface="Arial"/>
                <a:cs typeface="Arial"/>
              </a:rPr>
              <a:t>report</a:t>
            </a:r>
            <a:endParaRPr sz="4500">
              <a:latin typeface="Arial"/>
              <a:cs typeface="Arial"/>
            </a:endParaRPr>
          </a:p>
          <a:p>
            <a:pPr marL="647700" indent="-635635">
              <a:lnSpc>
                <a:spcPct val="100000"/>
              </a:lnSpc>
              <a:buAutoNum type="arabicPeriod"/>
              <a:tabLst>
                <a:tab pos="648335" algn="l"/>
              </a:tabLst>
            </a:pPr>
            <a:r>
              <a:rPr sz="4500" dirty="0">
                <a:latin typeface="Arial"/>
                <a:cs typeface="Arial"/>
              </a:rPr>
              <a:t>Request container</a:t>
            </a:r>
            <a:r>
              <a:rPr sz="4500" spc="-65" dirty="0">
                <a:latin typeface="Arial"/>
                <a:cs typeface="Arial"/>
              </a:rPr>
              <a:t> </a:t>
            </a:r>
            <a:r>
              <a:rPr sz="4500" dirty="0">
                <a:latin typeface="Arial"/>
                <a:cs typeface="Arial"/>
              </a:rPr>
              <a:t>status</a:t>
            </a:r>
            <a:endParaRPr sz="4500">
              <a:latin typeface="Arial"/>
              <a:cs typeface="Arial"/>
            </a:endParaRPr>
          </a:p>
          <a:p>
            <a:pPr marL="648335" indent="-636270">
              <a:lnSpc>
                <a:spcPct val="100000"/>
              </a:lnSpc>
              <a:buAutoNum type="arabicPeriod"/>
              <a:tabLst>
                <a:tab pos="648970" algn="l"/>
              </a:tabLst>
            </a:pPr>
            <a:r>
              <a:rPr sz="4500" dirty="0">
                <a:latin typeface="Arial"/>
                <a:cs typeface="Arial"/>
              </a:rPr>
              <a:t>Status</a:t>
            </a:r>
            <a:r>
              <a:rPr sz="4500" spc="-35" dirty="0">
                <a:latin typeface="Arial"/>
                <a:cs typeface="Arial"/>
              </a:rPr>
              <a:t> </a:t>
            </a:r>
            <a:r>
              <a:rPr sz="4500" dirty="0">
                <a:latin typeface="Arial"/>
                <a:cs typeface="Arial"/>
              </a:rPr>
              <a:t>response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4104" y="2715768"/>
              <a:ext cx="653796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3915" y="2705100"/>
              <a:ext cx="614172" cy="7193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4767" y="2729484"/>
              <a:ext cx="572468" cy="530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3466" y="279171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7031" y="4407408"/>
            <a:ext cx="655320" cy="719455"/>
            <a:chOff x="637031" y="4407408"/>
            <a:chExt cx="655320" cy="719455"/>
          </a:xfrm>
        </p:grpSpPr>
        <p:sp>
          <p:nvSpPr>
            <p:cNvPr id="10" name="object 10"/>
            <p:cNvSpPr/>
            <p:nvPr/>
          </p:nvSpPr>
          <p:spPr>
            <a:xfrm>
              <a:off x="637031" y="4416552"/>
              <a:ext cx="655319" cy="6111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6843" y="4407408"/>
              <a:ext cx="614172" cy="719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7691" y="4430204"/>
              <a:ext cx="573947" cy="5318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6647" y="449376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01011" y="4588764"/>
            <a:ext cx="654050" cy="719455"/>
            <a:chOff x="2001011" y="4588764"/>
            <a:chExt cx="654050" cy="719455"/>
          </a:xfrm>
        </p:grpSpPr>
        <p:sp>
          <p:nvSpPr>
            <p:cNvPr id="15" name="object 15"/>
            <p:cNvSpPr/>
            <p:nvPr/>
          </p:nvSpPr>
          <p:spPr>
            <a:xfrm>
              <a:off x="2001011" y="4597908"/>
              <a:ext cx="653795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9299" y="4588764"/>
              <a:ext cx="614172" cy="7193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41675" y="4611624"/>
              <a:ext cx="572468" cy="5303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29739" y="467448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175117" y="953465"/>
            <a:ext cx="417449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spc="-5" dirty="0"/>
              <a:t>Monitoring</a:t>
            </a:r>
            <a:endParaRPr sz="7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3" name="object 3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4104" y="2715768"/>
              <a:ext cx="653796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915" y="2705100"/>
              <a:ext cx="614172" cy="7193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4767" y="2729484"/>
              <a:ext cx="572468" cy="530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2813" y="7286625"/>
            <a:ext cx="115614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Heartbeat also </a:t>
            </a:r>
            <a:r>
              <a:rPr sz="2800" dirty="0">
                <a:latin typeface="Arial"/>
                <a:cs typeface="Arial"/>
              </a:rPr>
              <a:t>carries </a:t>
            </a:r>
            <a:r>
              <a:rPr sz="2800" spc="-5" dirty="0">
                <a:latin typeface="Arial"/>
                <a:cs typeface="Arial"/>
              </a:rPr>
              <a:t>request </a:t>
            </a:r>
            <a:r>
              <a:rPr sz="2800" dirty="0">
                <a:latin typeface="Arial"/>
                <a:cs typeface="Arial"/>
              </a:rPr>
              <a:t>for new container </a:t>
            </a:r>
            <a:r>
              <a:rPr sz="2800" spc="-5" dirty="0">
                <a:latin typeface="Arial"/>
                <a:cs typeface="Arial"/>
              </a:rPr>
              <a:t>allocations / </a:t>
            </a:r>
            <a:r>
              <a:rPr sz="2800" dirty="0">
                <a:latin typeface="Arial"/>
                <a:cs typeface="Arial"/>
              </a:rPr>
              <a:t>container  </a:t>
            </a:r>
            <a:r>
              <a:rPr sz="2800" spc="-5" dirty="0">
                <a:latin typeface="Arial"/>
                <a:cs typeface="Arial"/>
              </a:rPr>
              <a:t>releases</a:t>
            </a:r>
            <a:endParaRPr sz="2800">
              <a:latin typeface="Arial"/>
              <a:cs typeface="Arial"/>
            </a:endParaRPr>
          </a:p>
          <a:p>
            <a:pPr marL="12700" marR="857250">
              <a:lnSpc>
                <a:spcPct val="100000"/>
              </a:lnSpc>
              <a:buAutoNum type="arabicPeriod"/>
              <a:tabLst>
                <a:tab pos="408305" algn="l"/>
              </a:tabLst>
            </a:pPr>
            <a:r>
              <a:rPr sz="2800" spc="-5" dirty="0">
                <a:latin typeface="Arial"/>
                <a:cs typeface="Arial"/>
              </a:rPr>
              <a:t>Application master </a:t>
            </a:r>
            <a:r>
              <a:rPr sz="2800" dirty="0">
                <a:latin typeface="Arial"/>
                <a:cs typeface="Arial"/>
              </a:rPr>
              <a:t>connects </a:t>
            </a:r>
            <a:r>
              <a:rPr sz="2800" spc="-5" dirty="0">
                <a:latin typeface="Arial"/>
                <a:cs typeface="Arial"/>
              </a:rPr>
              <a:t>to node manger to </a:t>
            </a:r>
            <a:r>
              <a:rPr sz="2800" dirty="0">
                <a:latin typeface="Arial"/>
                <a:cs typeface="Arial"/>
              </a:rPr>
              <a:t>activate allocated  containers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Container releases go </a:t>
            </a:r>
            <a:r>
              <a:rPr sz="2800" dirty="0">
                <a:latin typeface="Arial"/>
                <a:cs typeface="Arial"/>
              </a:rPr>
              <a:t>through </a:t>
            </a:r>
            <a:r>
              <a:rPr sz="2800" spc="-5" dirty="0">
                <a:latin typeface="Arial"/>
                <a:cs typeface="Arial"/>
              </a:rPr>
              <a:t>the Resource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Manager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3466" y="279171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5775" y="4588764"/>
            <a:ext cx="654050" cy="719455"/>
            <a:chOff x="1255775" y="4588764"/>
            <a:chExt cx="654050" cy="719455"/>
          </a:xfrm>
        </p:grpSpPr>
        <p:sp>
          <p:nvSpPr>
            <p:cNvPr id="10" name="object 10"/>
            <p:cNvSpPr/>
            <p:nvPr/>
          </p:nvSpPr>
          <p:spPr>
            <a:xfrm>
              <a:off x="1255775" y="4597908"/>
              <a:ext cx="653795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4063" y="4588764"/>
              <a:ext cx="614172" cy="7193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6448" y="4611624"/>
              <a:ext cx="572459" cy="5303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84757" y="467448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39483" y="3118104"/>
            <a:ext cx="654050" cy="719455"/>
            <a:chOff x="6539483" y="3118104"/>
            <a:chExt cx="654050" cy="719455"/>
          </a:xfrm>
        </p:grpSpPr>
        <p:sp>
          <p:nvSpPr>
            <p:cNvPr id="15" name="object 15"/>
            <p:cNvSpPr/>
            <p:nvPr/>
          </p:nvSpPr>
          <p:spPr>
            <a:xfrm>
              <a:off x="6539483" y="3127248"/>
              <a:ext cx="653796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57771" y="3118104"/>
              <a:ext cx="614172" cy="7193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0147" y="3140964"/>
              <a:ext cx="572468" cy="5303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68465" y="320357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519541" y="953465"/>
            <a:ext cx="348297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spc="-5" dirty="0"/>
              <a:t>Lifecycle</a:t>
            </a:r>
            <a:endParaRPr sz="7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" y="0"/>
            <a:ext cx="12998450" cy="9753600"/>
            <a:chOff x="3047" y="0"/>
            <a:chExt cx="12998450" cy="9753600"/>
          </a:xfrm>
        </p:grpSpPr>
        <p:sp>
          <p:nvSpPr>
            <p:cNvPr id="3" name="object 3"/>
            <p:cNvSpPr/>
            <p:nvPr/>
          </p:nvSpPr>
          <p:spPr>
            <a:xfrm>
              <a:off x="3047" y="0"/>
              <a:ext cx="12998196" cy="97535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4108" y="338327"/>
              <a:ext cx="11628120" cy="2806065"/>
            </a:xfrm>
            <a:custGeom>
              <a:avLst/>
              <a:gdLst/>
              <a:ahLst/>
              <a:cxnLst/>
              <a:rect l="l" t="t" r="r" b="b"/>
              <a:pathLst>
                <a:path w="11628120" h="2806065">
                  <a:moveTo>
                    <a:pt x="11628120" y="0"/>
                  </a:moveTo>
                  <a:lnTo>
                    <a:pt x="0" y="0"/>
                  </a:lnTo>
                  <a:lnTo>
                    <a:pt x="0" y="2805683"/>
                  </a:lnTo>
                  <a:lnTo>
                    <a:pt x="11628120" y="2805683"/>
                  </a:lnTo>
                  <a:lnTo>
                    <a:pt x="11628120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5355" marR="5080" indent="-922019">
              <a:lnSpc>
                <a:spcPct val="100299"/>
              </a:lnSpc>
              <a:spcBef>
                <a:spcPts val="95"/>
              </a:spcBef>
            </a:pPr>
            <a:r>
              <a:rPr spc="15" dirty="0"/>
              <a:t>YARN </a:t>
            </a:r>
            <a:r>
              <a:rPr dirty="0"/>
              <a:t>Limitation:</a:t>
            </a:r>
            <a:r>
              <a:rPr spc="-45" dirty="0"/>
              <a:t> </a:t>
            </a:r>
            <a:r>
              <a:rPr spc="5" dirty="0"/>
              <a:t>Relatively  complex to develop</a:t>
            </a:r>
            <a:r>
              <a:rPr spc="-10" dirty="0"/>
              <a:t> </a:t>
            </a:r>
            <a:r>
              <a:rPr spc="5" dirty="0"/>
              <a:t>for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58"/>
            <a:ext cx="13004291" cy="970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9476" y="6525844"/>
            <a:ext cx="10507345" cy="207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2875" marR="5080" indent="-1400810">
              <a:lnSpc>
                <a:spcPct val="100299"/>
              </a:lnSpc>
              <a:spcBef>
                <a:spcPts val="95"/>
              </a:spcBef>
            </a:pPr>
            <a:r>
              <a:rPr spc="10" dirty="0"/>
              <a:t>Apache </a:t>
            </a:r>
            <a:r>
              <a:rPr dirty="0"/>
              <a:t>Slider </a:t>
            </a:r>
            <a:r>
              <a:rPr spc="5" dirty="0"/>
              <a:t>is </a:t>
            </a:r>
            <a:r>
              <a:rPr spc="10" dirty="0"/>
              <a:t>an </a:t>
            </a:r>
            <a:r>
              <a:rPr dirty="0"/>
              <a:t>effort </a:t>
            </a:r>
            <a:r>
              <a:rPr spc="5" dirty="0"/>
              <a:t>to  mitigate </a:t>
            </a:r>
            <a:r>
              <a:rPr spc="10" dirty="0"/>
              <a:t>YARN</a:t>
            </a:r>
            <a:r>
              <a:rPr spc="-10" dirty="0"/>
              <a:t> </a:t>
            </a:r>
            <a:r>
              <a:rPr dirty="0"/>
              <a:t>gaps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101" y="297124"/>
            <a:ext cx="10631424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54186">
              <a:spcBef>
                <a:spcPts val="142"/>
              </a:spcBef>
            </a:pPr>
            <a:r>
              <a:rPr sz="5100" dirty="0">
                <a:solidFill>
                  <a:srgbClr val="000000"/>
                </a:solidFill>
              </a:rPr>
              <a:t>1</a:t>
            </a:r>
            <a:r>
              <a:rPr sz="5100" baseline="25462" dirty="0">
                <a:solidFill>
                  <a:srgbClr val="000000"/>
                </a:solidFill>
              </a:rPr>
              <a:t>st </a:t>
            </a:r>
            <a:r>
              <a:rPr sz="5100" spc="-7" dirty="0">
                <a:solidFill>
                  <a:srgbClr val="000000"/>
                </a:solidFill>
              </a:rPr>
              <a:t>Generation </a:t>
            </a:r>
            <a:r>
              <a:rPr sz="5100" dirty="0">
                <a:solidFill>
                  <a:srgbClr val="000000"/>
                </a:solidFill>
              </a:rPr>
              <a:t>Hadoop: Batch</a:t>
            </a:r>
            <a:r>
              <a:rPr sz="5100" spc="-617" dirty="0">
                <a:solidFill>
                  <a:srgbClr val="000000"/>
                </a:solidFill>
              </a:rPr>
              <a:t> </a:t>
            </a:r>
            <a:r>
              <a:rPr sz="5100" dirty="0">
                <a:solidFill>
                  <a:srgbClr val="000000"/>
                </a:solidFill>
              </a:rPr>
              <a:t>Focus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795604" y="1810014"/>
            <a:ext cx="5979499" cy="121856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" algn="ctr">
              <a:spcBef>
                <a:spcPts val="142"/>
              </a:spcBef>
            </a:pPr>
            <a:r>
              <a:rPr sz="4700" b="1" dirty="0">
                <a:solidFill>
                  <a:srgbClr val="33CC33"/>
                </a:solidFill>
                <a:latin typeface="Arial"/>
                <a:cs typeface="Arial"/>
              </a:rPr>
              <a:t>HADOOP</a:t>
            </a:r>
            <a:r>
              <a:rPr sz="4700" b="1" spc="-142" dirty="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sz="4700" b="1" spc="-7" dirty="0">
                <a:solidFill>
                  <a:srgbClr val="33CC33"/>
                </a:solidFill>
                <a:latin typeface="Arial"/>
                <a:cs typeface="Arial"/>
              </a:rPr>
              <a:t>1.0</a:t>
            </a:r>
            <a:endParaRPr sz="4700">
              <a:latin typeface="Arial"/>
              <a:cs typeface="Arial"/>
            </a:endParaRPr>
          </a:p>
          <a:p>
            <a:pPr algn="ctr">
              <a:spcBef>
                <a:spcPts val="43"/>
              </a:spcBef>
            </a:pPr>
            <a:r>
              <a:rPr sz="3100" b="1" spc="-7" dirty="0">
                <a:solidFill>
                  <a:srgbClr val="1E1E1E"/>
                </a:solidFill>
                <a:latin typeface="Arial"/>
                <a:cs typeface="Arial"/>
              </a:rPr>
              <a:t>Built for </a:t>
            </a:r>
            <a:r>
              <a:rPr sz="3100" b="1" spc="-14" dirty="0">
                <a:solidFill>
                  <a:srgbClr val="1E1E1E"/>
                </a:solidFill>
                <a:latin typeface="Arial"/>
                <a:cs typeface="Arial"/>
              </a:rPr>
              <a:t>Web-Scale </a:t>
            </a:r>
            <a:r>
              <a:rPr sz="3100" b="1" spc="-7" dirty="0">
                <a:solidFill>
                  <a:srgbClr val="1E1E1E"/>
                </a:solidFill>
                <a:latin typeface="Arial"/>
                <a:cs typeface="Arial"/>
              </a:rPr>
              <a:t>Batch</a:t>
            </a:r>
            <a:r>
              <a:rPr sz="3100" b="1" spc="-50" dirty="0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sz="3100" b="1" spc="-7" dirty="0">
                <a:solidFill>
                  <a:srgbClr val="1E1E1E"/>
                </a:solidFill>
                <a:latin typeface="Arial"/>
                <a:cs typeface="Arial"/>
              </a:rPr>
              <a:t>Apps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84228" y="3696073"/>
            <a:ext cx="2173788" cy="4361124"/>
            <a:chOff x="1887347" y="2598801"/>
            <a:chExt cx="1528445" cy="3066415"/>
          </a:xfrm>
        </p:grpSpPr>
        <p:sp>
          <p:nvSpPr>
            <p:cNvPr id="5" name="object 5"/>
            <p:cNvSpPr/>
            <p:nvPr/>
          </p:nvSpPr>
          <p:spPr>
            <a:xfrm>
              <a:off x="2298573" y="2598801"/>
              <a:ext cx="693420" cy="3066415"/>
            </a:xfrm>
            <a:custGeom>
              <a:avLst/>
              <a:gdLst/>
              <a:ahLst/>
              <a:cxnLst/>
              <a:rect l="l" t="t" r="r" b="b"/>
              <a:pathLst>
                <a:path w="693419" h="3066415">
                  <a:moveTo>
                    <a:pt x="346456" y="0"/>
                  </a:moveTo>
                  <a:lnTo>
                    <a:pt x="0" y="346456"/>
                  </a:lnTo>
                  <a:lnTo>
                    <a:pt x="173227" y="346456"/>
                  </a:lnTo>
                  <a:lnTo>
                    <a:pt x="173227" y="3065792"/>
                  </a:lnTo>
                  <a:lnTo>
                    <a:pt x="519683" y="3065792"/>
                  </a:lnTo>
                  <a:lnTo>
                    <a:pt x="519683" y="346456"/>
                  </a:lnTo>
                  <a:lnTo>
                    <a:pt x="693038" y="346456"/>
                  </a:lnTo>
                  <a:lnTo>
                    <a:pt x="346456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7169" y="4354957"/>
              <a:ext cx="1316355" cy="935990"/>
            </a:xfrm>
            <a:custGeom>
              <a:avLst/>
              <a:gdLst/>
              <a:ahLst/>
              <a:cxnLst/>
              <a:rect l="l" t="t" r="r" b="b"/>
              <a:pathLst>
                <a:path w="1316354" h="935989">
                  <a:moveTo>
                    <a:pt x="1255141" y="0"/>
                  </a:moveTo>
                  <a:lnTo>
                    <a:pt x="61087" y="0"/>
                  </a:lnTo>
                  <a:lnTo>
                    <a:pt x="37290" y="4792"/>
                  </a:lnTo>
                  <a:lnTo>
                    <a:pt x="17875" y="17859"/>
                  </a:lnTo>
                  <a:lnTo>
                    <a:pt x="4794" y="37236"/>
                  </a:lnTo>
                  <a:lnTo>
                    <a:pt x="0" y="60960"/>
                  </a:lnTo>
                  <a:lnTo>
                    <a:pt x="0" y="874776"/>
                  </a:lnTo>
                  <a:lnTo>
                    <a:pt x="4794" y="898519"/>
                  </a:lnTo>
                  <a:lnTo>
                    <a:pt x="17875" y="917940"/>
                  </a:lnTo>
                  <a:lnTo>
                    <a:pt x="37290" y="931050"/>
                  </a:lnTo>
                  <a:lnTo>
                    <a:pt x="61087" y="935863"/>
                  </a:lnTo>
                  <a:lnTo>
                    <a:pt x="1255141" y="935863"/>
                  </a:lnTo>
                  <a:lnTo>
                    <a:pt x="1278864" y="931050"/>
                  </a:lnTo>
                  <a:lnTo>
                    <a:pt x="1298241" y="917940"/>
                  </a:lnTo>
                  <a:lnTo>
                    <a:pt x="1311308" y="898519"/>
                  </a:lnTo>
                  <a:lnTo>
                    <a:pt x="1316101" y="874776"/>
                  </a:lnTo>
                  <a:lnTo>
                    <a:pt x="1316101" y="60960"/>
                  </a:lnTo>
                  <a:lnTo>
                    <a:pt x="1311308" y="37236"/>
                  </a:lnTo>
                  <a:lnTo>
                    <a:pt x="1298241" y="17859"/>
                  </a:lnTo>
                  <a:lnTo>
                    <a:pt x="1278864" y="4792"/>
                  </a:lnTo>
                  <a:lnTo>
                    <a:pt x="1255141" y="0"/>
                  </a:lnTo>
                  <a:close/>
                </a:path>
              </a:pathLst>
            </a:custGeom>
            <a:solidFill>
              <a:srgbClr val="69B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7169" y="4354957"/>
              <a:ext cx="1316355" cy="935990"/>
            </a:xfrm>
            <a:custGeom>
              <a:avLst/>
              <a:gdLst/>
              <a:ahLst/>
              <a:cxnLst/>
              <a:rect l="l" t="t" r="r" b="b"/>
              <a:pathLst>
                <a:path w="1316354" h="935989">
                  <a:moveTo>
                    <a:pt x="0" y="60960"/>
                  </a:moveTo>
                  <a:lnTo>
                    <a:pt x="4794" y="37236"/>
                  </a:lnTo>
                  <a:lnTo>
                    <a:pt x="17875" y="17859"/>
                  </a:lnTo>
                  <a:lnTo>
                    <a:pt x="37290" y="4792"/>
                  </a:lnTo>
                  <a:lnTo>
                    <a:pt x="61087" y="0"/>
                  </a:lnTo>
                  <a:lnTo>
                    <a:pt x="1255141" y="0"/>
                  </a:lnTo>
                  <a:lnTo>
                    <a:pt x="1278864" y="4792"/>
                  </a:lnTo>
                  <a:lnTo>
                    <a:pt x="1298241" y="17859"/>
                  </a:lnTo>
                  <a:lnTo>
                    <a:pt x="1311308" y="37236"/>
                  </a:lnTo>
                  <a:lnTo>
                    <a:pt x="1316101" y="60960"/>
                  </a:lnTo>
                  <a:lnTo>
                    <a:pt x="1316101" y="874776"/>
                  </a:lnTo>
                  <a:lnTo>
                    <a:pt x="1311308" y="898519"/>
                  </a:lnTo>
                  <a:lnTo>
                    <a:pt x="1298241" y="917940"/>
                  </a:lnTo>
                  <a:lnTo>
                    <a:pt x="1278864" y="931050"/>
                  </a:lnTo>
                  <a:lnTo>
                    <a:pt x="1255141" y="935863"/>
                  </a:lnTo>
                  <a:lnTo>
                    <a:pt x="61087" y="935863"/>
                  </a:lnTo>
                  <a:lnTo>
                    <a:pt x="37290" y="931050"/>
                  </a:lnTo>
                  <a:lnTo>
                    <a:pt x="17875" y="917940"/>
                  </a:lnTo>
                  <a:lnTo>
                    <a:pt x="4794" y="898519"/>
                  </a:lnTo>
                  <a:lnTo>
                    <a:pt x="0" y="874776"/>
                  </a:lnTo>
                  <a:lnTo>
                    <a:pt x="0" y="60960"/>
                  </a:lnTo>
                  <a:close/>
                </a:path>
              </a:pathLst>
            </a:custGeom>
            <a:ln w="28575">
              <a:solidFill>
                <a:srgbClr val="69B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3697" y="4754626"/>
              <a:ext cx="1515745" cy="400685"/>
            </a:xfrm>
            <a:custGeom>
              <a:avLst/>
              <a:gdLst/>
              <a:ahLst/>
              <a:cxnLst/>
              <a:rect l="l" t="t" r="r" b="b"/>
              <a:pathLst>
                <a:path w="1515745" h="400685">
                  <a:moveTo>
                    <a:pt x="757808" y="0"/>
                  </a:moveTo>
                  <a:lnTo>
                    <a:pt x="684816" y="916"/>
                  </a:lnTo>
                  <a:lnTo>
                    <a:pt x="613789" y="3611"/>
                  </a:lnTo>
                  <a:lnTo>
                    <a:pt x="545045" y="7999"/>
                  </a:lnTo>
                  <a:lnTo>
                    <a:pt x="478900" y="13996"/>
                  </a:lnTo>
                  <a:lnTo>
                    <a:pt x="415673" y="21520"/>
                  </a:lnTo>
                  <a:lnTo>
                    <a:pt x="355680" y="30486"/>
                  </a:lnTo>
                  <a:lnTo>
                    <a:pt x="299239" y="40809"/>
                  </a:lnTo>
                  <a:lnTo>
                    <a:pt x="246668" y="52407"/>
                  </a:lnTo>
                  <a:lnTo>
                    <a:pt x="198283" y="65195"/>
                  </a:lnTo>
                  <a:lnTo>
                    <a:pt x="154402" y="79090"/>
                  </a:lnTo>
                  <a:lnTo>
                    <a:pt x="115342" y="94006"/>
                  </a:lnTo>
                  <a:lnTo>
                    <a:pt x="52955" y="126571"/>
                  </a:lnTo>
                  <a:lnTo>
                    <a:pt x="13662" y="162219"/>
                  </a:lnTo>
                  <a:lnTo>
                    <a:pt x="0" y="200279"/>
                  </a:lnTo>
                  <a:lnTo>
                    <a:pt x="3468" y="219566"/>
                  </a:lnTo>
                  <a:lnTo>
                    <a:pt x="30263" y="256495"/>
                  </a:lnTo>
                  <a:lnTo>
                    <a:pt x="81421" y="290669"/>
                  </a:lnTo>
                  <a:lnTo>
                    <a:pt x="154402" y="321421"/>
                  </a:lnTo>
                  <a:lnTo>
                    <a:pt x="198283" y="335304"/>
                  </a:lnTo>
                  <a:lnTo>
                    <a:pt x="246668" y="348081"/>
                  </a:lnTo>
                  <a:lnTo>
                    <a:pt x="299239" y="359668"/>
                  </a:lnTo>
                  <a:lnTo>
                    <a:pt x="355680" y="369981"/>
                  </a:lnTo>
                  <a:lnTo>
                    <a:pt x="415673" y="378936"/>
                  </a:lnTo>
                  <a:lnTo>
                    <a:pt x="478900" y="386451"/>
                  </a:lnTo>
                  <a:lnTo>
                    <a:pt x="545045" y="392442"/>
                  </a:lnTo>
                  <a:lnTo>
                    <a:pt x="613789" y="396824"/>
                  </a:lnTo>
                  <a:lnTo>
                    <a:pt x="684816" y="399515"/>
                  </a:lnTo>
                  <a:lnTo>
                    <a:pt x="757808" y="400431"/>
                  </a:lnTo>
                  <a:lnTo>
                    <a:pt x="830801" y="399515"/>
                  </a:lnTo>
                  <a:lnTo>
                    <a:pt x="901828" y="396824"/>
                  </a:lnTo>
                  <a:lnTo>
                    <a:pt x="970572" y="392442"/>
                  </a:lnTo>
                  <a:lnTo>
                    <a:pt x="1036717" y="386451"/>
                  </a:lnTo>
                  <a:lnTo>
                    <a:pt x="1099944" y="378936"/>
                  </a:lnTo>
                  <a:lnTo>
                    <a:pt x="1159937" y="369981"/>
                  </a:lnTo>
                  <a:lnTo>
                    <a:pt x="1216378" y="359668"/>
                  </a:lnTo>
                  <a:lnTo>
                    <a:pt x="1268949" y="348081"/>
                  </a:lnTo>
                  <a:lnTo>
                    <a:pt x="1317334" y="335304"/>
                  </a:lnTo>
                  <a:lnTo>
                    <a:pt x="1361215" y="321421"/>
                  </a:lnTo>
                  <a:lnTo>
                    <a:pt x="1400275" y="306514"/>
                  </a:lnTo>
                  <a:lnTo>
                    <a:pt x="1462662" y="273968"/>
                  </a:lnTo>
                  <a:lnTo>
                    <a:pt x="1501955" y="238333"/>
                  </a:lnTo>
                  <a:lnTo>
                    <a:pt x="1515617" y="200279"/>
                  </a:lnTo>
                  <a:lnTo>
                    <a:pt x="1512149" y="180989"/>
                  </a:lnTo>
                  <a:lnTo>
                    <a:pt x="1485354" y="144052"/>
                  </a:lnTo>
                  <a:lnTo>
                    <a:pt x="1434196" y="109862"/>
                  </a:lnTo>
                  <a:lnTo>
                    <a:pt x="1361215" y="79090"/>
                  </a:lnTo>
                  <a:lnTo>
                    <a:pt x="1317334" y="65195"/>
                  </a:lnTo>
                  <a:lnTo>
                    <a:pt x="1268949" y="52407"/>
                  </a:lnTo>
                  <a:lnTo>
                    <a:pt x="1216378" y="40809"/>
                  </a:lnTo>
                  <a:lnTo>
                    <a:pt x="1159937" y="30486"/>
                  </a:lnTo>
                  <a:lnTo>
                    <a:pt x="1099944" y="21520"/>
                  </a:lnTo>
                  <a:lnTo>
                    <a:pt x="1036717" y="13996"/>
                  </a:lnTo>
                  <a:lnTo>
                    <a:pt x="970572" y="7999"/>
                  </a:lnTo>
                  <a:lnTo>
                    <a:pt x="901828" y="3611"/>
                  </a:lnTo>
                  <a:lnTo>
                    <a:pt x="830801" y="916"/>
                  </a:lnTo>
                  <a:lnTo>
                    <a:pt x="757808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3697" y="4754626"/>
              <a:ext cx="1515745" cy="400685"/>
            </a:xfrm>
            <a:custGeom>
              <a:avLst/>
              <a:gdLst/>
              <a:ahLst/>
              <a:cxnLst/>
              <a:rect l="l" t="t" r="r" b="b"/>
              <a:pathLst>
                <a:path w="1515745" h="400685">
                  <a:moveTo>
                    <a:pt x="0" y="200279"/>
                  </a:moveTo>
                  <a:lnTo>
                    <a:pt x="13662" y="162219"/>
                  </a:lnTo>
                  <a:lnTo>
                    <a:pt x="52955" y="126571"/>
                  </a:lnTo>
                  <a:lnTo>
                    <a:pt x="115342" y="94006"/>
                  </a:lnTo>
                  <a:lnTo>
                    <a:pt x="154402" y="79090"/>
                  </a:lnTo>
                  <a:lnTo>
                    <a:pt x="198283" y="65195"/>
                  </a:lnTo>
                  <a:lnTo>
                    <a:pt x="246668" y="52407"/>
                  </a:lnTo>
                  <a:lnTo>
                    <a:pt x="299239" y="40809"/>
                  </a:lnTo>
                  <a:lnTo>
                    <a:pt x="355680" y="30486"/>
                  </a:lnTo>
                  <a:lnTo>
                    <a:pt x="415673" y="21520"/>
                  </a:lnTo>
                  <a:lnTo>
                    <a:pt x="478900" y="13996"/>
                  </a:lnTo>
                  <a:lnTo>
                    <a:pt x="545045" y="7999"/>
                  </a:lnTo>
                  <a:lnTo>
                    <a:pt x="613789" y="3611"/>
                  </a:lnTo>
                  <a:lnTo>
                    <a:pt x="684816" y="916"/>
                  </a:lnTo>
                  <a:lnTo>
                    <a:pt x="757808" y="0"/>
                  </a:lnTo>
                  <a:lnTo>
                    <a:pt x="830801" y="916"/>
                  </a:lnTo>
                  <a:lnTo>
                    <a:pt x="901828" y="3611"/>
                  </a:lnTo>
                  <a:lnTo>
                    <a:pt x="970572" y="7999"/>
                  </a:lnTo>
                  <a:lnTo>
                    <a:pt x="1036717" y="13996"/>
                  </a:lnTo>
                  <a:lnTo>
                    <a:pt x="1099944" y="21520"/>
                  </a:lnTo>
                  <a:lnTo>
                    <a:pt x="1159937" y="30486"/>
                  </a:lnTo>
                  <a:lnTo>
                    <a:pt x="1216378" y="40809"/>
                  </a:lnTo>
                  <a:lnTo>
                    <a:pt x="1268949" y="52407"/>
                  </a:lnTo>
                  <a:lnTo>
                    <a:pt x="1317334" y="65195"/>
                  </a:lnTo>
                  <a:lnTo>
                    <a:pt x="1361215" y="79090"/>
                  </a:lnTo>
                  <a:lnTo>
                    <a:pt x="1400275" y="94006"/>
                  </a:lnTo>
                  <a:lnTo>
                    <a:pt x="1462662" y="126571"/>
                  </a:lnTo>
                  <a:lnTo>
                    <a:pt x="1501955" y="162219"/>
                  </a:lnTo>
                  <a:lnTo>
                    <a:pt x="1515617" y="200279"/>
                  </a:lnTo>
                  <a:lnTo>
                    <a:pt x="1512149" y="219566"/>
                  </a:lnTo>
                  <a:lnTo>
                    <a:pt x="1501955" y="238333"/>
                  </a:lnTo>
                  <a:lnTo>
                    <a:pt x="1462662" y="273968"/>
                  </a:lnTo>
                  <a:lnTo>
                    <a:pt x="1400275" y="306514"/>
                  </a:lnTo>
                  <a:lnTo>
                    <a:pt x="1361215" y="321421"/>
                  </a:lnTo>
                  <a:lnTo>
                    <a:pt x="1317334" y="335304"/>
                  </a:lnTo>
                  <a:lnTo>
                    <a:pt x="1268949" y="348081"/>
                  </a:lnTo>
                  <a:lnTo>
                    <a:pt x="1216378" y="359668"/>
                  </a:lnTo>
                  <a:lnTo>
                    <a:pt x="1159937" y="369981"/>
                  </a:lnTo>
                  <a:lnTo>
                    <a:pt x="1099944" y="378936"/>
                  </a:lnTo>
                  <a:lnTo>
                    <a:pt x="1036717" y="386451"/>
                  </a:lnTo>
                  <a:lnTo>
                    <a:pt x="970572" y="392442"/>
                  </a:lnTo>
                  <a:lnTo>
                    <a:pt x="901828" y="396824"/>
                  </a:lnTo>
                  <a:lnTo>
                    <a:pt x="830801" y="399515"/>
                  </a:lnTo>
                  <a:lnTo>
                    <a:pt x="757808" y="400431"/>
                  </a:lnTo>
                  <a:lnTo>
                    <a:pt x="684816" y="399515"/>
                  </a:lnTo>
                  <a:lnTo>
                    <a:pt x="613789" y="396824"/>
                  </a:lnTo>
                  <a:lnTo>
                    <a:pt x="545045" y="392442"/>
                  </a:lnTo>
                  <a:lnTo>
                    <a:pt x="478900" y="386451"/>
                  </a:lnTo>
                  <a:lnTo>
                    <a:pt x="415673" y="378936"/>
                  </a:lnTo>
                  <a:lnTo>
                    <a:pt x="355680" y="369981"/>
                  </a:lnTo>
                  <a:lnTo>
                    <a:pt x="299239" y="359668"/>
                  </a:lnTo>
                  <a:lnTo>
                    <a:pt x="246668" y="348081"/>
                  </a:lnTo>
                  <a:lnTo>
                    <a:pt x="198283" y="335304"/>
                  </a:lnTo>
                  <a:lnTo>
                    <a:pt x="154402" y="321421"/>
                  </a:lnTo>
                  <a:lnTo>
                    <a:pt x="115342" y="306514"/>
                  </a:lnTo>
                  <a:lnTo>
                    <a:pt x="52955" y="273968"/>
                  </a:lnTo>
                  <a:lnTo>
                    <a:pt x="13662" y="238333"/>
                  </a:lnTo>
                  <a:lnTo>
                    <a:pt x="0" y="200279"/>
                  </a:lnTo>
                  <a:close/>
                </a:path>
              </a:pathLst>
            </a:custGeom>
            <a:ln w="12699">
              <a:solidFill>
                <a:srgbClr val="8189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74914" y="6245554"/>
            <a:ext cx="1456718" cy="936438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algn="ctr">
              <a:spcBef>
                <a:spcPts val="142"/>
              </a:spcBef>
            </a:pPr>
            <a:r>
              <a:rPr sz="2600" b="1" spc="-228" dirty="0">
                <a:latin typeface="Arial"/>
                <a:cs typeface="Arial"/>
              </a:rPr>
              <a:t>Single</a:t>
            </a:r>
            <a:r>
              <a:rPr sz="2600" b="1" spc="-277" dirty="0">
                <a:latin typeface="Arial"/>
                <a:cs typeface="Arial"/>
              </a:rPr>
              <a:t> </a:t>
            </a:r>
            <a:r>
              <a:rPr sz="2600" b="1" spc="-228" dirty="0">
                <a:latin typeface="Arial"/>
                <a:cs typeface="Arial"/>
              </a:rPr>
              <a:t>App</a:t>
            </a:r>
            <a:endParaRPr sz="2600">
              <a:latin typeface="Arial"/>
              <a:cs typeface="Arial"/>
            </a:endParaRPr>
          </a:p>
          <a:p>
            <a:pPr marR="50573" algn="ctr">
              <a:spcBef>
                <a:spcPts val="2027"/>
              </a:spcBef>
            </a:pPr>
            <a:r>
              <a:rPr sz="1700" b="1" spc="-43" dirty="0">
                <a:solidFill>
                  <a:srgbClr val="313131"/>
                </a:solidFill>
                <a:latin typeface="Arial"/>
                <a:cs typeface="Arial"/>
              </a:rPr>
              <a:t>BATCH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12650" y="7884161"/>
            <a:ext cx="1899243" cy="779385"/>
            <a:chOff x="1977644" y="5543550"/>
            <a:chExt cx="1335405" cy="548005"/>
          </a:xfrm>
        </p:grpSpPr>
        <p:sp>
          <p:nvSpPr>
            <p:cNvPr id="12" name="object 12"/>
            <p:cNvSpPr/>
            <p:nvPr/>
          </p:nvSpPr>
          <p:spPr>
            <a:xfrm>
              <a:off x="1987169" y="5553075"/>
              <a:ext cx="1316355" cy="528955"/>
            </a:xfrm>
            <a:custGeom>
              <a:avLst/>
              <a:gdLst/>
              <a:ahLst/>
              <a:cxnLst/>
              <a:rect l="l" t="t" r="r" b="b"/>
              <a:pathLst>
                <a:path w="1316354" h="528954">
                  <a:moveTo>
                    <a:pt x="1311402" y="0"/>
                  </a:moveTo>
                  <a:lnTo>
                    <a:pt x="4825" y="0"/>
                  </a:lnTo>
                  <a:lnTo>
                    <a:pt x="0" y="4699"/>
                  </a:lnTo>
                  <a:lnTo>
                    <a:pt x="0" y="523824"/>
                  </a:lnTo>
                  <a:lnTo>
                    <a:pt x="4825" y="528586"/>
                  </a:lnTo>
                  <a:lnTo>
                    <a:pt x="1311402" y="528586"/>
                  </a:lnTo>
                  <a:lnTo>
                    <a:pt x="1316101" y="523824"/>
                  </a:lnTo>
                  <a:lnTo>
                    <a:pt x="1316101" y="4699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7169" y="5553075"/>
              <a:ext cx="1316355" cy="528955"/>
            </a:xfrm>
            <a:custGeom>
              <a:avLst/>
              <a:gdLst/>
              <a:ahLst/>
              <a:cxnLst/>
              <a:rect l="l" t="t" r="r" b="b"/>
              <a:pathLst>
                <a:path w="1316354" h="528954">
                  <a:moveTo>
                    <a:pt x="0" y="10668"/>
                  </a:moveTo>
                  <a:lnTo>
                    <a:pt x="0" y="4699"/>
                  </a:lnTo>
                  <a:lnTo>
                    <a:pt x="4825" y="0"/>
                  </a:lnTo>
                  <a:lnTo>
                    <a:pt x="10668" y="0"/>
                  </a:lnTo>
                  <a:lnTo>
                    <a:pt x="1305559" y="0"/>
                  </a:lnTo>
                  <a:lnTo>
                    <a:pt x="1311402" y="0"/>
                  </a:lnTo>
                  <a:lnTo>
                    <a:pt x="1316101" y="4699"/>
                  </a:lnTo>
                  <a:lnTo>
                    <a:pt x="1316101" y="10668"/>
                  </a:lnTo>
                  <a:lnTo>
                    <a:pt x="1316101" y="517956"/>
                  </a:lnTo>
                  <a:lnTo>
                    <a:pt x="1316101" y="523824"/>
                  </a:lnTo>
                  <a:lnTo>
                    <a:pt x="1311402" y="528586"/>
                  </a:lnTo>
                  <a:lnTo>
                    <a:pt x="4825" y="528586"/>
                  </a:lnTo>
                  <a:lnTo>
                    <a:pt x="0" y="523824"/>
                  </a:lnTo>
                  <a:lnTo>
                    <a:pt x="0" y="517956"/>
                  </a:lnTo>
                  <a:lnTo>
                    <a:pt x="0" y="10668"/>
                  </a:lnTo>
                  <a:close/>
                </a:path>
              </a:pathLst>
            </a:custGeom>
            <a:ln w="19050">
              <a:solidFill>
                <a:srgbClr val="334F5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43175" y="8053584"/>
            <a:ext cx="1838734" cy="426268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475932">
              <a:spcBef>
                <a:spcPts val="142"/>
              </a:spcBef>
            </a:pPr>
            <a:r>
              <a:rPr sz="2600" b="1" spc="-7" dirty="0">
                <a:latin typeface="Arial"/>
                <a:cs typeface="Arial"/>
              </a:rPr>
              <a:t>HDFS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84228" y="4537501"/>
            <a:ext cx="2173788" cy="1371826"/>
            <a:chOff x="1887347" y="3190430"/>
            <a:chExt cx="1528445" cy="964565"/>
          </a:xfrm>
        </p:grpSpPr>
        <p:sp>
          <p:nvSpPr>
            <p:cNvPr id="16" name="object 16"/>
            <p:cNvSpPr/>
            <p:nvPr/>
          </p:nvSpPr>
          <p:spPr>
            <a:xfrm>
              <a:off x="1987169" y="3204717"/>
              <a:ext cx="1316355" cy="935990"/>
            </a:xfrm>
            <a:custGeom>
              <a:avLst/>
              <a:gdLst/>
              <a:ahLst/>
              <a:cxnLst/>
              <a:rect l="l" t="t" r="r" b="b"/>
              <a:pathLst>
                <a:path w="1316354" h="935989">
                  <a:moveTo>
                    <a:pt x="1255141" y="0"/>
                  </a:moveTo>
                  <a:lnTo>
                    <a:pt x="61087" y="0"/>
                  </a:lnTo>
                  <a:lnTo>
                    <a:pt x="37290" y="4792"/>
                  </a:lnTo>
                  <a:lnTo>
                    <a:pt x="17875" y="17859"/>
                  </a:lnTo>
                  <a:lnTo>
                    <a:pt x="4794" y="37236"/>
                  </a:lnTo>
                  <a:lnTo>
                    <a:pt x="0" y="60960"/>
                  </a:lnTo>
                  <a:lnTo>
                    <a:pt x="0" y="874776"/>
                  </a:lnTo>
                  <a:lnTo>
                    <a:pt x="4794" y="898519"/>
                  </a:lnTo>
                  <a:lnTo>
                    <a:pt x="17875" y="917940"/>
                  </a:lnTo>
                  <a:lnTo>
                    <a:pt x="37290" y="931050"/>
                  </a:lnTo>
                  <a:lnTo>
                    <a:pt x="61087" y="935863"/>
                  </a:lnTo>
                  <a:lnTo>
                    <a:pt x="1255141" y="935863"/>
                  </a:lnTo>
                  <a:lnTo>
                    <a:pt x="1278864" y="931050"/>
                  </a:lnTo>
                  <a:lnTo>
                    <a:pt x="1298241" y="917940"/>
                  </a:lnTo>
                  <a:lnTo>
                    <a:pt x="1311308" y="898519"/>
                  </a:lnTo>
                  <a:lnTo>
                    <a:pt x="1316101" y="874776"/>
                  </a:lnTo>
                  <a:lnTo>
                    <a:pt x="1316101" y="60960"/>
                  </a:lnTo>
                  <a:lnTo>
                    <a:pt x="1311308" y="37236"/>
                  </a:lnTo>
                  <a:lnTo>
                    <a:pt x="1298241" y="17859"/>
                  </a:lnTo>
                  <a:lnTo>
                    <a:pt x="1278864" y="4792"/>
                  </a:lnTo>
                  <a:lnTo>
                    <a:pt x="1255141" y="0"/>
                  </a:lnTo>
                  <a:close/>
                </a:path>
              </a:pathLst>
            </a:custGeom>
            <a:solidFill>
              <a:srgbClr val="69B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87169" y="3204717"/>
              <a:ext cx="1316355" cy="935990"/>
            </a:xfrm>
            <a:custGeom>
              <a:avLst/>
              <a:gdLst/>
              <a:ahLst/>
              <a:cxnLst/>
              <a:rect l="l" t="t" r="r" b="b"/>
              <a:pathLst>
                <a:path w="1316354" h="935989">
                  <a:moveTo>
                    <a:pt x="0" y="60960"/>
                  </a:moveTo>
                  <a:lnTo>
                    <a:pt x="4794" y="37236"/>
                  </a:lnTo>
                  <a:lnTo>
                    <a:pt x="17875" y="17859"/>
                  </a:lnTo>
                  <a:lnTo>
                    <a:pt x="37290" y="4792"/>
                  </a:lnTo>
                  <a:lnTo>
                    <a:pt x="61087" y="0"/>
                  </a:lnTo>
                  <a:lnTo>
                    <a:pt x="1255141" y="0"/>
                  </a:lnTo>
                  <a:lnTo>
                    <a:pt x="1278864" y="4792"/>
                  </a:lnTo>
                  <a:lnTo>
                    <a:pt x="1298241" y="17859"/>
                  </a:lnTo>
                  <a:lnTo>
                    <a:pt x="1311308" y="37236"/>
                  </a:lnTo>
                  <a:lnTo>
                    <a:pt x="1316101" y="60960"/>
                  </a:lnTo>
                  <a:lnTo>
                    <a:pt x="1316101" y="874776"/>
                  </a:lnTo>
                  <a:lnTo>
                    <a:pt x="1311308" y="898519"/>
                  </a:lnTo>
                  <a:lnTo>
                    <a:pt x="1298241" y="917940"/>
                  </a:lnTo>
                  <a:lnTo>
                    <a:pt x="1278864" y="931050"/>
                  </a:lnTo>
                  <a:lnTo>
                    <a:pt x="1255141" y="935863"/>
                  </a:lnTo>
                  <a:lnTo>
                    <a:pt x="61087" y="935863"/>
                  </a:lnTo>
                  <a:lnTo>
                    <a:pt x="37290" y="931050"/>
                  </a:lnTo>
                  <a:lnTo>
                    <a:pt x="17875" y="917940"/>
                  </a:lnTo>
                  <a:lnTo>
                    <a:pt x="4794" y="898519"/>
                  </a:lnTo>
                  <a:lnTo>
                    <a:pt x="0" y="874776"/>
                  </a:lnTo>
                  <a:lnTo>
                    <a:pt x="0" y="60960"/>
                  </a:lnTo>
                  <a:close/>
                </a:path>
              </a:pathLst>
            </a:custGeom>
            <a:ln w="28575">
              <a:solidFill>
                <a:srgbClr val="69B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3697" y="3604386"/>
              <a:ext cx="1515745" cy="400685"/>
            </a:xfrm>
            <a:custGeom>
              <a:avLst/>
              <a:gdLst/>
              <a:ahLst/>
              <a:cxnLst/>
              <a:rect l="l" t="t" r="r" b="b"/>
              <a:pathLst>
                <a:path w="1515745" h="400685">
                  <a:moveTo>
                    <a:pt x="757808" y="0"/>
                  </a:moveTo>
                  <a:lnTo>
                    <a:pt x="684816" y="916"/>
                  </a:lnTo>
                  <a:lnTo>
                    <a:pt x="613789" y="3611"/>
                  </a:lnTo>
                  <a:lnTo>
                    <a:pt x="545045" y="7999"/>
                  </a:lnTo>
                  <a:lnTo>
                    <a:pt x="478900" y="13996"/>
                  </a:lnTo>
                  <a:lnTo>
                    <a:pt x="415673" y="21520"/>
                  </a:lnTo>
                  <a:lnTo>
                    <a:pt x="355680" y="30486"/>
                  </a:lnTo>
                  <a:lnTo>
                    <a:pt x="299239" y="40809"/>
                  </a:lnTo>
                  <a:lnTo>
                    <a:pt x="246668" y="52407"/>
                  </a:lnTo>
                  <a:lnTo>
                    <a:pt x="198283" y="65195"/>
                  </a:lnTo>
                  <a:lnTo>
                    <a:pt x="154402" y="79090"/>
                  </a:lnTo>
                  <a:lnTo>
                    <a:pt x="115342" y="94006"/>
                  </a:lnTo>
                  <a:lnTo>
                    <a:pt x="52955" y="126571"/>
                  </a:lnTo>
                  <a:lnTo>
                    <a:pt x="13662" y="162219"/>
                  </a:lnTo>
                  <a:lnTo>
                    <a:pt x="0" y="200279"/>
                  </a:lnTo>
                  <a:lnTo>
                    <a:pt x="3468" y="219566"/>
                  </a:lnTo>
                  <a:lnTo>
                    <a:pt x="30263" y="256495"/>
                  </a:lnTo>
                  <a:lnTo>
                    <a:pt x="81421" y="290669"/>
                  </a:lnTo>
                  <a:lnTo>
                    <a:pt x="154402" y="321421"/>
                  </a:lnTo>
                  <a:lnTo>
                    <a:pt x="198283" y="335304"/>
                  </a:lnTo>
                  <a:lnTo>
                    <a:pt x="246668" y="348081"/>
                  </a:lnTo>
                  <a:lnTo>
                    <a:pt x="299239" y="359668"/>
                  </a:lnTo>
                  <a:lnTo>
                    <a:pt x="355680" y="369981"/>
                  </a:lnTo>
                  <a:lnTo>
                    <a:pt x="415673" y="378936"/>
                  </a:lnTo>
                  <a:lnTo>
                    <a:pt x="478900" y="386451"/>
                  </a:lnTo>
                  <a:lnTo>
                    <a:pt x="545045" y="392442"/>
                  </a:lnTo>
                  <a:lnTo>
                    <a:pt x="613789" y="396824"/>
                  </a:lnTo>
                  <a:lnTo>
                    <a:pt x="684816" y="399515"/>
                  </a:lnTo>
                  <a:lnTo>
                    <a:pt x="757808" y="400431"/>
                  </a:lnTo>
                  <a:lnTo>
                    <a:pt x="830801" y="399515"/>
                  </a:lnTo>
                  <a:lnTo>
                    <a:pt x="901828" y="396824"/>
                  </a:lnTo>
                  <a:lnTo>
                    <a:pt x="970572" y="392442"/>
                  </a:lnTo>
                  <a:lnTo>
                    <a:pt x="1036717" y="386451"/>
                  </a:lnTo>
                  <a:lnTo>
                    <a:pt x="1099944" y="378936"/>
                  </a:lnTo>
                  <a:lnTo>
                    <a:pt x="1159937" y="369981"/>
                  </a:lnTo>
                  <a:lnTo>
                    <a:pt x="1216378" y="359668"/>
                  </a:lnTo>
                  <a:lnTo>
                    <a:pt x="1268949" y="348081"/>
                  </a:lnTo>
                  <a:lnTo>
                    <a:pt x="1317334" y="335304"/>
                  </a:lnTo>
                  <a:lnTo>
                    <a:pt x="1361215" y="321421"/>
                  </a:lnTo>
                  <a:lnTo>
                    <a:pt x="1400275" y="306514"/>
                  </a:lnTo>
                  <a:lnTo>
                    <a:pt x="1462662" y="273968"/>
                  </a:lnTo>
                  <a:lnTo>
                    <a:pt x="1501955" y="238333"/>
                  </a:lnTo>
                  <a:lnTo>
                    <a:pt x="1515617" y="200279"/>
                  </a:lnTo>
                  <a:lnTo>
                    <a:pt x="1512149" y="180989"/>
                  </a:lnTo>
                  <a:lnTo>
                    <a:pt x="1485354" y="144052"/>
                  </a:lnTo>
                  <a:lnTo>
                    <a:pt x="1434196" y="109862"/>
                  </a:lnTo>
                  <a:lnTo>
                    <a:pt x="1361215" y="79090"/>
                  </a:lnTo>
                  <a:lnTo>
                    <a:pt x="1317334" y="65195"/>
                  </a:lnTo>
                  <a:lnTo>
                    <a:pt x="1268949" y="52407"/>
                  </a:lnTo>
                  <a:lnTo>
                    <a:pt x="1216378" y="40809"/>
                  </a:lnTo>
                  <a:lnTo>
                    <a:pt x="1159937" y="30486"/>
                  </a:lnTo>
                  <a:lnTo>
                    <a:pt x="1099944" y="21520"/>
                  </a:lnTo>
                  <a:lnTo>
                    <a:pt x="1036717" y="13996"/>
                  </a:lnTo>
                  <a:lnTo>
                    <a:pt x="970572" y="7999"/>
                  </a:lnTo>
                  <a:lnTo>
                    <a:pt x="901828" y="3611"/>
                  </a:lnTo>
                  <a:lnTo>
                    <a:pt x="830801" y="916"/>
                  </a:lnTo>
                  <a:lnTo>
                    <a:pt x="757808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3697" y="3604386"/>
              <a:ext cx="1515745" cy="400685"/>
            </a:xfrm>
            <a:custGeom>
              <a:avLst/>
              <a:gdLst/>
              <a:ahLst/>
              <a:cxnLst/>
              <a:rect l="l" t="t" r="r" b="b"/>
              <a:pathLst>
                <a:path w="1515745" h="400685">
                  <a:moveTo>
                    <a:pt x="0" y="200279"/>
                  </a:moveTo>
                  <a:lnTo>
                    <a:pt x="13662" y="162219"/>
                  </a:lnTo>
                  <a:lnTo>
                    <a:pt x="52955" y="126571"/>
                  </a:lnTo>
                  <a:lnTo>
                    <a:pt x="115342" y="94006"/>
                  </a:lnTo>
                  <a:lnTo>
                    <a:pt x="154402" y="79090"/>
                  </a:lnTo>
                  <a:lnTo>
                    <a:pt x="198283" y="65195"/>
                  </a:lnTo>
                  <a:lnTo>
                    <a:pt x="246668" y="52407"/>
                  </a:lnTo>
                  <a:lnTo>
                    <a:pt x="299239" y="40809"/>
                  </a:lnTo>
                  <a:lnTo>
                    <a:pt x="355680" y="30486"/>
                  </a:lnTo>
                  <a:lnTo>
                    <a:pt x="415673" y="21520"/>
                  </a:lnTo>
                  <a:lnTo>
                    <a:pt x="478900" y="13996"/>
                  </a:lnTo>
                  <a:lnTo>
                    <a:pt x="545045" y="7999"/>
                  </a:lnTo>
                  <a:lnTo>
                    <a:pt x="613789" y="3611"/>
                  </a:lnTo>
                  <a:lnTo>
                    <a:pt x="684816" y="916"/>
                  </a:lnTo>
                  <a:lnTo>
                    <a:pt x="757808" y="0"/>
                  </a:lnTo>
                  <a:lnTo>
                    <a:pt x="830801" y="916"/>
                  </a:lnTo>
                  <a:lnTo>
                    <a:pt x="901828" y="3611"/>
                  </a:lnTo>
                  <a:lnTo>
                    <a:pt x="970572" y="7999"/>
                  </a:lnTo>
                  <a:lnTo>
                    <a:pt x="1036717" y="13996"/>
                  </a:lnTo>
                  <a:lnTo>
                    <a:pt x="1099944" y="21520"/>
                  </a:lnTo>
                  <a:lnTo>
                    <a:pt x="1159937" y="30486"/>
                  </a:lnTo>
                  <a:lnTo>
                    <a:pt x="1216378" y="40809"/>
                  </a:lnTo>
                  <a:lnTo>
                    <a:pt x="1268949" y="52407"/>
                  </a:lnTo>
                  <a:lnTo>
                    <a:pt x="1317334" y="65195"/>
                  </a:lnTo>
                  <a:lnTo>
                    <a:pt x="1361215" y="79090"/>
                  </a:lnTo>
                  <a:lnTo>
                    <a:pt x="1400275" y="94006"/>
                  </a:lnTo>
                  <a:lnTo>
                    <a:pt x="1462662" y="126571"/>
                  </a:lnTo>
                  <a:lnTo>
                    <a:pt x="1501955" y="162219"/>
                  </a:lnTo>
                  <a:lnTo>
                    <a:pt x="1515617" y="200279"/>
                  </a:lnTo>
                  <a:lnTo>
                    <a:pt x="1512149" y="219566"/>
                  </a:lnTo>
                  <a:lnTo>
                    <a:pt x="1501955" y="238333"/>
                  </a:lnTo>
                  <a:lnTo>
                    <a:pt x="1462662" y="273968"/>
                  </a:lnTo>
                  <a:lnTo>
                    <a:pt x="1400275" y="306514"/>
                  </a:lnTo>
                  <a:lnTo>
                    <a:pt x="1361215" y="321421"/>
                  </a:lnTo>
                  <a:lnTo>
                    <a:pt x="1317334" y="335304"/>
                  </a:lnTo>
                  <a:lnTo>
                    <a:pt x="1268949" y="348081"/>
                  </a:lnTo>
                  <a:lnTo>
                    <a:pt x="1216378" y="359668"/>
                  </a:lnTo>
                  <a:lnTo>
                    <a:pt x="1159937" y="369981"/>
                  </a:lnTo>
                  <a:lnTo>
                    <a:pt x="1099944" y="378936"/>
                  </a:lnTo>
                  <a:lnTo>
                    <a:pt x="1036717" y="386451"/>
                  </a:lnTo>
                  <a:lnTo>
                    <a:pt x="970572" y="392442"/>
                  </a:lnTo>
                  <a:lnTo>
                    <a:pt x="901828" y="396824"/>
                  </a:lnTo>
                  <a:lnTo>
                    <a:pt x="830801" y="399515"/>
                  </a:lnTo>
                  <a:lnTo>
                    <a:pt x="757808" y="400431"/>
                  </a:lnTo>
                  <a:lnTo>
                    <a:pt x="684816" y="399515"/>
                  </a:lnTo>
                  <a:lnTo>
                    <a:pt x="613789" y="396824"/>
                  </a:lnTo>
                  <a:lnTo>
                    <a:pt x="545045" y="392442"/>
                  </a:lnTo>
                  <a:lnTo>
                    <a:pt x="478900" y="386451"/>
                  </a:lnTo>
                  <a:lnTo>
                    <a:pt x="415673" y="378936"/>
                  </a:lnTo>
                  <a:lnTo>
                    <a:pt x="355680" y="369981"/>
                  </a:lnTo>
                  <a:lnTo>
                    <a:pt x="299239" y="359668"/>
                  </a:lnTo>
                  <a:lnTo>
                    <a:pt x="246668" y="348081"/>
                  </a:lnTo>
                  <a:lnTo>
                    <a:pt x="198283" y="335304"/>
                  </a:lnTo>
                  <a:lnTo>
                    <a:pt x="154402" y="321421"/>
                  </a:lnTo>
                  <a:lnTo>
                    <a:pt x="115342" y="306514"/>
                  </a:lnTo>
                  <a:lnTo>
                    <a:pt x="52955" y="273968"/>
                  </a:lnTo>
                  <a:lnTo>
                    <a:pt x="13662" y="238333"/>
                  </a:lnTo>
                  <a:lnTo>
                    <a:pt x="0" y="200279"/>
                  </a:lnTo>
                  <a:close/>
                </a:path>
              </a:pathLst>
            </a:custGeom>
            <a:ln w="12699">
              <a:solidFill>
                <a:srgbClr val="8189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32465" y="4609479"/>
            <a:ext cx="1499164" cy="936438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60507">
              <a:spcBef>
                <a:spcPts val="142"/>
              </a:spcBef>
            </a:pPr>
            <a:r>
              <a:rPr sz="2600" b="1" spc="-228" dirty="0">
                <a:latin typeface="Arial"/>
                <a:cs typeface="Arial"/>
              </a:rPr>
              <a:t>Single</a:t>
            </a:r>
            <a:r>
              <a:rPr sz="2600" b="1" spc="-306" dirty="0">
                <a:latin typeface="Arial"/>
                <a:cs typeface="Arial"/>
              </a:rPr>
              <a:t> </a:t>
            </a:r>
            <a:r>
              <a:rPr sz="2600" b="1" spc="-228" dirty="0">
                <a:latin typeface="Arial"/>
                <a:cs typeface="Arial"/>
              </a:rPr>
              <a:t>App</a:t>
            </a:r>
            <a:endParaRPr sz="2600">
              <a:latin typeface="Arial"/>
              <a:cs typeface="Arial"/>
            </a:endParaRPr>
          </a:p>
          <a:p>
            <a:pPr marL="18062">
              <a:spcBef>
                <a:spcPts val="2027"/>
              </a:spcBef>
            </a:pPr>
            <a:r>
              <a:rPr sz="1700" b="1" spc="-7" dirty="0">
                <a:solidFill>
                  <a:srgbClr val="313131"/>
                </a:solidFill>
                <a:latin typeface="Arial"/>
                <a:cs typeface="Arial"/>
              </a:rPr>
              <a:t>INTERACTIVE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05476" y="5001880"/>
            <a:ext cx="626759" cy="2100636"/>
            <a:chOff x="1831975" y="3516947"/>
            <a:chExt cx="440690" cy="1477010"/>
          </a:xfrm>
        </p:grpSpPr>
        <p:sp>
          <p:nvSpPr>
            <p:cNvPr id="22" name="object 22"/>
            <p:cNvSpPr/>
            <p:nvPr/>
          </p:nvSpPr>
          <p:spPr>
            <a:xfrm>
              <a:off x="1831975" y="3516947"/>
              <a:ext cx="440220" cy="3295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31975" y="4664011"/>
              <a:ext cx="440220" cy="3295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23259" y="3696073"/>
            <a:ext cx="2173788" cy="4361124"/>
            <a:chOff x="227291" y="2598801"/>
            <a:chExt cx="1528445" cy="3066415"/>
          </a:xfrm>
        </p:grpSpPr>
        <p:sp>
          <p:nvSpPr>
            <p:cNvPr id="25" name="object 25"/>
            <p:cNvSpPr/>
            <p:nvPr/>
          </p:nvSpPr>
          <p:spPr>
            <a:xfrm>
              <a:off x="638530" y="2598801"/>
              <a:ext cx="693420" cy="3066415"/>
            </a:xfrm>
            <a:custGeom>
              <a:avLst/>
              <a:gdLst/>
              <a:ahLst/>
              <a:cxnLst/>
              <a:rect l="l" t="t" r="r" b="b"/>
              <a:pathLst>
                <a:path w="693419" h="3066415">
                  <a:moveTo>
                    <a:pt x="346506" y="0"/>
                  </a:moveTo>
                  <a:lnTo>
                    <a:pt x="0" y="346456"/>
                  </a:lnTo>
                  <a:lnTo>
                    <a:pt x="173253" y="346456"/>
                  </a:lnTo>
                  <a:lnTo>
                    <a:pt x="173253" y="3065792"/>
                  </a:lnTo>
                  <a:lnTo>
                    <a:pt x="519747" y="3065792"/>
                  </a:lnTo>
                  <a:lnTo>
                    <a:pt x="519747" y="346456"/>
                  </a:lnTo>
                  <a:lnTo>
                    <a:pt x="693064" y="346456"/>
                  </a:lnTo>
                  <a:lnTo>
                    <a:pt x="346506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7164" y="4354957"/>
              <a:ext cx="1316355" cy="935990"/>
            </a:xfrm>
            <a:custGeom>
              <a:avLst/>
              <a:gdLst/>
              <a:ahLst/>
              <a:cxnLst/>
              <a:rect l="l" t="t" r="r" b="b"/>
              <a:pathLst>
                <a:path w="1316355" h="935989">
                  <a:moveTo>
                    <a:pt x="1255128" y="0"/>
                  </a:moveTo>
                  <a:lnTo>
                    <a:pt x="61061" y="0"/>
                  </a:lnTo>
                  <a:lnTo>
                    <a:pt x="37295" y="4792"/>
                  </a:lnTo>
                  <a:lnTo>
                    <a:pt x="17886" y="17859"/>
                  </a:lnTo>
                  <a:lnTo>
                    <a:pt x="4799" y="37236"/>
                  </a:lnTo>
                  <a:lnTo>
                    <a:pt x="0" y="60960"/>
                  </a:lnTo>
                  <a:lnTo>
                    <a:pt x="0" y="874776"/>
                  </a:lnTo>
                  <a:lnTo>
                    <a:pt x="4799" y="898519"/>
                  </a:lnTo>
                  <a:lnTo>
                    <a:pt x="17886" y="917940"/>
                  </a:lnTo>
                  <a:lnTo>
                    <a:pt x="37295" y="931050"/>
                  </a:lnTo>
                  <a:lnTo>
                    <a:pt x="61061" y="935863"/>
                  </a:lnTo>
                  <a:lnTo>
                    <a:pt x="1255128" y="935863"/>
                  </a:lnTo>
                  <a:lnTo>
                    <a:pt x="1278851" y="931050"/>
                  </a:lnTo>
                  <a:lnTo>
                    <a:pt x="1298228" y="917940"/>
                  </a:lnTo>
                  <a:lnTo>
                    <a:pt x="1311296" y="898519"/>
                  </a:lnTo>
                  <a:lnTo>
                    <a:pt x="1316088" y="874776"/>
                  </a:lnTo>
                  <a:lnTo>
                    <a:pt x="1316088" y="60960"/>
                  </a:lnTo>
                  <a:lnTo>
                    <a:pt x="1311296" y="37236"/>
                  </a:lnTo>
                  <a:lnTo>
                    <a:pt x="1298228" y="17859"/>
                  </a:lnTo>
                  <a:lnTo>
                    <a:pt x="1278851" y="4792"/>
                  </a:lnTo>
                  <a:lnTo>
                    <a:pt x="1255128" y="0"/>
                  </a:lnTo>
                  <a:close/>
                </a:path>
              </a:pathLst>
            </a:custGeom>
            <a:solidFill>
              <a:srgbClr val="69B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164" y="4354957"/>
              <a:ext cx="1316355" cy="935990"/>
            </a:xfrm>
            <a:custGeom>
              <a:avLst/>
              <a:gdLst/>
              <a:ahLst/>
              <a:cxnLst/>
              <a:rect l="l" t="t" r="r" b="b"/>
              <a:pathLst>
                <a:path w="1316355" h="935989">
                  <a:moveTo>
                    <a:pt x="0" y="60960"/>
                  </a:moveTo>
                  <a:lnTo>
                    <a:pt x="4799" y="37236"/>
                  </a:lnTo>
                  <a:lnTo>
                    <a:pt x="17886" y="17859"/>
                  </a:lnTo>
                  <a:lnTo>
                    <a:pt x="37295" y="4792"/>
                  </a:lnTo>
                  <a:lnTo>
                    <a:pt x="61061" y="0"/>
                  </a:lnTo>
                  <a:lnTo>
                    <a:pt x="1255128" y="0"/>
                  </a:lnTo>
                  <a:lnTo>
                    <a:pt x="1278851" y="4792"/>
                  </a:lnTo>
                  <a:lnTo>
                    <a:pt x="1298228" y="17859"/>
                  </a:lnTo>
                  <a:lnTo>
                    <a:pt x="1311296" y="37236"/>
                  </a:lnTo>
                  <a:lnTo>
                    <a:pt x="1316088" y="60960"/>
                  </a:lnTo>
                  <a:lnTo>
                    <a:pt x="1316088" y="874776"/>
                  </a:lnTo>
                  <a:lnTo>
                    <a:pt x="1311296" y="898519"/>
                  </a:lnTo>
                  <a:lnTo>
                    <a:pt x="1298228" y="917940"/>
                  </a:lnTo>
                  <a:lnTo>
                    <a:pt x="1278851" y="931050"/>
                  </a:lnTo>
                  <a:lnTo>
                    <a:pt x="1255128" y="935863"/>
                  </a:lnTo>
                  <a:lnTo>
                    <a:pt x="61061" y="935863"/>
                  </a:lnTo>
                  <a:lnTo>
                    <a:pt x="37295" y="931050"/>
                  </a:lnTo>
                  <a:lnTo>
                    <a:pt x="17886" y="917940"/>
                  </a:lnTo>
                  <a:lnTo>
                    <a:pt x="4799" y="898519"/>
                  </a:lnTo>
                  <a:lnTo>
                    <a:pt x="0" y="874776"/>
                  </a:lnTo>
                  <a:lnTo>
                    <a:pt x="0" y="60960"/>
                  </a:lnTo>
                  <a:close/>
                </a:path>
              </a:pathLst>
            </a:custGeom>
            <a:ln w="28575">
              <a:solidFill>
                <a:srgbClr val="69B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641" y="4754626"/>
              <a:ext cx="1515745" cy="400685"/>
            </a:xfrm>
            <a:custGeom>
              <a:avLst/>
              <a:gdLst/>
              <a:ahLst/>
              <a:cxnLst/>
              <a:rect l="l" t="t" r="r" b="b"/>
              <a:pathLst>
                <a:path w="1515745" h="400685">
                  <a:moveTo>
                    <a:pt x="757859" y="0"/>
                  </a:moveTo>
                  <a:lnTo>
                    <a:pt x="684872" y="916"/>
                  </a:lnTo>
                  <a:lnTo>
                    <a:pt x="613848" y="3611"/>
                  </a:lnTo>
                  <a:lnTo>
                    <a:pt x="545105" y="7999"/>
                  </a:lnTo>
                  <a:lnTo>
                    <a:pt x="478959" y="13996"/>
                  </a:lnTo>
                  <a:lnTo>
                    <a:pt x="415730" y="21520"/>
                  </a:lnTo>
                  <a:lnTo>
                    <a:pt x="355733" y="30486"/>
                  </a:lnTo>
                  <a:lnTo>
                    <a:pt x="299288" y="40809"/>
                  </a:lnTo>
                  <a:lnTo>
                    <a:pt x="246710" y="52407"/>
                  </a:lnTo>
                  <a:lnTo>
                    <a:pt x="198319" y="65195"/>
                  </a:lnTo>
                  <a:lnTo>
                    <a:pt x="154432" y="79090"/>
                  </a:lnTo>
                  <a:lnTo>
                    <a:pt x="115365" y="94006"/>
                  </a:lnTo>
                  <a:lnTo>
                    <a:pt x="52967" y="126571"/>
                  </a:lnTo>
                  <a:lnTo>
                    <a:pt x="13665" y="162219"/>
                  </a:lnTo>
                  <a:lnTo>
                    <a:pt x="0" y="200279"/>
                  </a:lnTo>
                  <a:lnTo>
                    <a:pt x="3469" y="219566"/>
                  </a:lnTo>
                  <a:lnTo>
                    <a:pt x="30270" y="256495"/>
                  </a:lnTo>
                  <a:lnTo>
                    <a:pt x="81438" y="290669"/>
                  </a:lnTo>
                  <a:lnTo>
                    <a:pt x="154432" y="321421"/>
                  </a:lnTo>
                  <a:lnTo>
                    <a:pt x="198319" y="335304"/>
                  </a:lnTo>
                  <a:lnTo>
                    <a:pt x="246710" y="348081"/>
                  </a:lnTo>
                  <a:lnTo>
                    <a:pt x="299288" y="359668"/>
                  </a:lnTo>
                  <a:lnTo>
                    <a:pt x="355733" y="369981"/>
                  </a:lnTo>
                  <a:lnTo>
                    <a:pt x="415730" y="378936"/>
                  </a:lnTo>
                  <a:lnTo>
                    <a:pt x="478959" y="386451"/>
                  </a:lnTo>
                  <a:lnTo>
                    <a:pt x="545105" y="392442"/>
                  </a:lnTo>
                  <a:lnTo>
                    <a:pt x="613848" y="396824"/>
                  </a:lnTo>
                  <a:lnTo>
                    <a:pt x="684872" y="399515"/>
                  </a:lnTo>
                  <a:lnTo>
                    <a:pt x="757859" y="400431"/>
                  </a:lnTo>
                  <a:lnTo>
                    <a:pt x="830850" y="399515"/>
                  </a:lnTo>
                  <a:lnTo>
                    <a:pt x="901875" y="396824"/>
                  </a:lnTo>
                  <a:lnTo>
                    <a:pt x="970618" y="392442"/>
                  </a:lnTo>
                  <a:lnTo>
                    <a:pt x="1036761" y="386451"/>
                  </a:lnTo>
                  <a:lnTo>
                    <a:pt x="1099987" y="378936"/>
                  </a:lnTo>
                  <a:lnTo>
                    <a:pt x="1159979" y="369981"/>
                  </a:lnTo>
                  <a:lnTo>
                    <a:pt x="1216418" y="359668"/>
                  </a:lnTo>
                  <a:lnTo>
                    <a:pt x="1268989" y="348081"/>
                  </a:lnTo>
                  <a:lnTo>
                    <a:pt x="1317374" y="335304"/>
                  </a:lnTo>
                  <a:lnTo>
                    <a:pt x="1361254" y="321421"/>
                  </a:lnTo>
                  <a:lnTo>
                    <a:pt x="1400314" y="306514"/>
                  </a:lnTo>
                  <a:lnTo>
                    <a:pt x="1462700" y="273968"/>
                  </a:lnTo>
                  <a:lnTo>
                    <a:pt x="1501994" y="238333"/>
                  </a:lnTo>
                  <a:lnTo>
                    <a:pt x="1515656" y="200279"/>
                  </a:lnTo>
                  <a:lnTo>
                    <a:pt x="1512187" y="180989"/>
                  </a:lnTo>
                  <a:lnTo>
                    <a:pt x="1485392" y="144052"/>
                  </a:lnTo>
                  <a:lnTo>
                    <a:pt x="1434235" y="109862"/>
                  </a:lnTo>
                  <a:lnTo>
                    <a:pt x="1361254" y="79090"/>
                  </a:lnTo>
                  <a:lnTo>
                    <a:pt x="1317374" y="65195"/>
                  </a:lnTo>
                  <a:lnTo>
                    <a:pt x="1268989" y="52407"/>
                  </a:lnTo>
                  <a:lnTo>
                    <a:pt x="1216418" y="40809"/>
                  </a:lnTo>
                  <a:lnTo>
                    <a:pt x="1159979" y="30486"/>
                  </a:lnTo>
                  <a:lnTo>
                    <a:pt x="1099987" y="21520"/>
                  </a:lnTo>
                  <a:lnTo>
                    <a:pt x="1036761" y="13996"/>
                  </a:lnTo>
                  <a:lnTo>
                    <a:pt x="970618" y="7999"/>
                  </a:lnTo>
                  <a:lnTo>
                    <a:pt x="901875" y="3611"/>
                  </a:lnTo>
                  <a:lnTo>
                    <a:pt x="830850" y="916"/>
                  </a:lnTo>
                  <a:lnTo>
                    <a:pt x="757859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641" y="4754626"/>
              <a:ext cx="1515745" cy="400685"/>
            </a:xfrm>
            <a:custGeom>
              <a:avLst/>
              <a:gdLst/>
              <a:ahLst/>
              <a:cxnLst/>
              <a:rect l="l" t="t" r="r" b="b"/>
              <a:pathLst>
                <a:path w="1515745" h="400685">
                  <a:moveTo>
                    <a:pt x="0" y="200279"/>
                  </a:moveTo>
                  <a:lnTo>
                    <a:pt x="13665" y="162219"/>
                  </a:lnTo>
                  <a:lnTo>
                    <a:pt x="52967" y="126571"/>
                  </a:lnTo>
                  <a:lnTo>
                    <a:pt x="115365" y="94006"/>
                  </a:lnTo>
                  <a:lnTo>
                    <a:pt x="154432" y="79090"/>
                  </a:lnTo>
                  <a:lnTo>
                    <a:pt x="198319" y="65195"/>
                  </a:lnTo>
                  <a:lnTo>
                    <a:pt x="246710" y="52407"/>
                  </a:lnTo>
                  <a:lnTo>
                    <a:pt x="299288" y="40809"/>
                  </a:lnTo>
                  <a:lnTo>
                    <a:pt x="355733" y="30486"/>
                  </a:lnTo>
                  <a:lnTo>
                    <a:pt x="415730" y="21520"/>
                  </a:lnTo>
                  <a:lnTo>
                    <a:pt x="478959" y="13996"/>
                  </a:lnTo>
                  <a:lnTo>
                    <a:pt x="545105" y="7999"/>
                  </a:lnTo>
                  <a:lnTo>
                    <a:pt x="613848" y="3611"/>
                  </a:lnTo>
                  <a:lnTo>
                    <a:pt x="684872" y="916"/>
                  </a:lnTo>
                  <a:lnTo>
                    <a:pt x="757859" y="0"/>
                  </a:lnTo>
                  <a:lnTo>
                    <a:pt x="830850" y="916"/>
                  </a:lnTo>
                  <a:lnTo>
                    <a:pt x="901875" y="3611"/>
                  </a:lnTo>
                  <a:lnTo>
                    <a:pt x="970618" y="7999"/>
                  </a:lnTo>
                  <a:lnTo>
                    <a:pt x="1036761" y="13996"/>
                  </a:lnTo>
                  <a:lnTo>
                    <a:pt x="1099987" y="21520"/>
                  </a:lnTo>
                  <a:lnTo>
                    <a:pt x="1159979" y="30486"/>
                  </a:lnTo>
                  <a:lnTo>
                    <a:pt x="1216418" y="40809"/>
                  </a:lnTo>
                  <a:lnTo>
                    <a:pt x="1268989" y="52407"/>
                  </a:lnTo>
                  <a:lnTo>
                    <a:pt x="1317374" y="65195"/>
                  </a:lnTo>
                  <a:lnTo>
                    <a:pt x="1361254" y="79090"/>
                  </a:lnTo>
                  <a:lnTo>
                    <a:pt x="1400314" y="94006"/>
                  </a:lnTo>
                  <a:lnTo>
                    <a:pt x="1462700" y="126571"/>
                  </a:lnTo>
                  <a:lnTo>
                    <a:pt x="1501994" y="162219"/>
                  </a:lnTo>
                  <a:lnTo>
                    <a:pt x="1515656" y="200279"/>
                  </a:lnTo>
                  <a:lnTo>
                    <a:pt x="1512187" y="219566"/>
                  </a:lnTo>
                  <a:lnTo>
                    <a:pt x="1501994" y="238333"/>
                  </a:lnTo>
                  <a:lnTo>
                    <a:pt x="1462700" y="273968"/>
                  </a:lnTo>
                  <a:lnTo>
                    <a:pt x="1400314" y="306514"/>
                  </a:lnTo>
                  <a:lnTo>
                    <a:pt x="1361254" y="321421"/>
                  </a:lnTo>
                  <a:lnTo>
                    <a:pt x="1317374" y="335304"/>
                  </a:lnTo>
                  <a:lnTo>
                    <a:pt x="1268989" y="348081"/>
                  </a:lnTo>
                  <a:lnTo>
                    <a:pt x="1216418" y="359668"/>
                  </a:lnTo>
                  <a:lnTo>
                    <a:pt x="1159979" y="369981"/>
                  </a:lnTo>
                  <a:lnTo>
                    <a:pt x="1099987" y="378936"/>
                  </a:lnTo>
                  <a:lnTo>
                    <a:pt x="1036761" y="386451"/>
                  </a:lnTo>
                  <a:lnTo>
                    <a:pt x="970618" y="392442"/>
                  </a:lnTo>
                  <a:lnTo>
                    <a:pt x="901875" y="396824"/>
                  </a:lnTo>
                  <a:lnTo>
                    <a:pt x="830850" y="399515"/>
                  </a:lnTo>
                  <a:lnTo>
                    <a:pt x="757859" y="400431"/>
                  </a:lnTo>
                  <a:lnTo>
                    <a:pt x="684872" y="399515"/>
                  </a:lnTo>
                  <a:lnTo>
                    <a:pt x="613848" y="396824"/>
                  </a:lnTo>
                  <a:lnTo>
                    <a:pt x="545105" y="392442"/>
                  </a:lnTo>
                  <a:lnTo>
                    <a:pt x="478959" y="386451"/>
                  </a:lnTo>
                  <a:lnTo>
                    <a:pt x="415730" y="378936"/>
                  </a:lnTo>
                  <a:lnTo>
                    <a:pt x="355733" y="369981"/>
                  </a:lnTo>
                  <a:lnTo>
                    <a:pt x="299288" y="359668"/>
                  </a:lnTo>
                  <a:lnTo>
                    <a:pt x="246710" y="348081"/>
                  </a:lnTo>
                  <a:lnTo>
                    <a:pt x="198319" y="335304"/>
                  </a:lnTo>
                  <a:lnTo>
                    <a:pt x="154432" y="321421"/>
                  </a:lnTo>
                  <a:lnTo>
                    <a:pt x="115365" y="306514"/>
                  </a:lnTo>
                  <a:lnTo>
                    <a:pt x="52967" y="273968"/>
                  </a:lnTo>
                  <a:lnTo>
                    <a:pt x="13665" y="238333"/>
                  </a:lnTo>
                  <a:lnTo>
                    <a:pt x="0" y="200279"/>
                  </a:lnTo>
                  <a:close/>
                </a:path>
              </a:pathLst>
            </a:custGeom>
            <a:ln w="12700">
              <a:solidFill>
                <a:srgbClr val="8189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13675" y="6245554"/>
            <a:ext cx="1456718" cy="936438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algn="ctr">
              <a:spcBef>
                <a:spcPts val="142"/>
              </a:spcBef>
            </a:pPr>
            <a:r>
              <a:rPr sz="2600" b="1" spc="-228" dirty="0">
                <a:latin typeface="Arial"/>
                <a:cs typeface="Arial"/>
              </a:rPr>
              <a:t>Single</a:t>
            </a:r>
            <a:r>
              <a:rPr sz="2600" b="1" spc="-277" dirty="0">
                <a:latin typeface="Arial"/>
                <a:cs typeface="Arial"/>
              </a:rPr>
              <a:t> </a:t>
            </a:r>
            <a:r>
              <a:rPr sz="2600" b="1" spc="-228" dirty="0">
                <a:latin typeface="Arial"/>
                <a:cs typeface="Arial"/>
              </a:rPr>
              <a:t>App</a:t>
            </a:r>
            <a:endParaRPr sz="2600">
              <a:latin typeface="Arial"/>
              <a:cs typeface="Arial"/>
            </a:endParaRPr>
          </a:p>
          <a:p>
            <a:pPr marR="50573" algn="ctr">
              <a:spcBef>
                <a:spcPts val="2027"/>
              </a:spcBef>
            </a:pPr>
            <a:r>
              <a:rPr sz="1700" b="1" spc="-43" dirty="0">
                <a:solidFill>
                  <a:srgbClr val="313131"/>
                </a:solidFill>
                <a:latin typeface="Arial"/>
                <a:cs typeface="Arial"/>
              </a:rPr>
              <a:t>BATCH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1754" y="7884161"/>
            <a:ext cx="1899243" cy="779385"/>
            <a:chOff x="317639" y="5543550"/>
            <a:chExt cx="1335405" cy="548005"/>
          </a:xfrm>
        </p:grpSpPr>
        <p:sp>
          <p:nvSpPr>
            <p:cNvPr id="32" name="object 32"/>
            <p:cNvSpPr/>
            <p:nvPr/>
          </p:nvSpPr>
          <p:spPr>
            <a:xfrm>
              <a:off x="327164" y="5553075"/>
              <a:ext cx="1316355" cy="528955"/>
            </a:xfrm>
            <a:custGeom>
              <a:avLst/>
              <a:gdLst/>
              <a:ahLst/>
              <a:cxnLst/>
              <a:rect l="l" t="t" r="r" b="b"/>
              <a:pathLst>
                <a:path w="1316355" h="528954">
                  <a:moveTo>
                    <a:pt x="1311389" y="0"/>
                  </a:moveTo>
                  <a:lnTo>
                    <a:pt x="4762" y="0"/>
                  </a:lnTo>
                  <a:lnTo>
                    <a:pt x="0" y="4699"/>
                  </a:lnTo>
                  <a:lnTo>
                    <a:pt x="0" y="523824"/>
                  </a:lnTo>
                  <a:lnTo>
                    <a:pt x="4762" y="528586"/>
                  </a:lnTo>
                  <a:lnTo>
                    <a:pt x="1311389" y="528586"/>
                  </a:lnTo>
                  <a:lnTo>
                    <a:pt x="1316088" y="523824"/>
                  </a:lnTo>
                  <a:lnTo>
                    <a:pt x="1316088" y="4699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7164" y="5553075"/>
              <a:ext cx="1316355" cy="528955"/>
            </a:xfrm>
            <a:custGeom>
              <a:avLst/>
              <a:gdLst/>
              <a:ahLst/>
              <a:cxnLst/>
              <a:rect l="l" t="t" r="r" b="b"/>
              <a:pathLst>
                <a:path w="1316355" h="528954">
                  <a:moveTo>
                    <a:pt x="0" y="10668"/>
                  </a:moveTo>
                  <a:lnTo>
                    <a:pt x="0" y="4699"/>
                  </a:lnTo>
                  <a:lnTo>
                    <a:pt x="4762" y="0"/>
                  </a:lnTo>
                  <a:lnTo>
                    <a:pt x="10629" y="0"/>
                  </a:lnTo>
                  <a:lnTo>
                    <a:pt x="1305547" y="0"/>
                  </a:lnTo>
                  <a:lnTo>
                    <a:pt x="1311389" y="0"/>
                  </a:lnTo>
                  <a:lnTo>
                    <a:pt x="1316088" y="4699"/>
                  </a:lnTo>
                  <a:lnTo>
                    <a:pt x="1316088" y="10668"/>
                  </a:lnTo>
                  <a:lnTo>
                    <a:pt x="1316088" y="517956"/>
                  </a:lnTo>
                  <a:lnTo>
                    <a:pt x="1316088" y="523824"/>
                  </a:lnTo>
                  <a:lnTo>
                    <a:pt x="1311389" y="528586"/>
                  </a:lnTo>
                  <a:lnTo>
                    <a:pt x="4762" y="528586"/>
                  </a:lnTo>
                  <a:lnTo>
                    <a:pt x="0" y="523824"/>
                  </a:lnTo>
                  <a:lnTo>
                    <a:pt x="0" y="517956"/>
                  </a:lnTo>
                  <a:lnTo>
                    <a:pt x="0" y="10668"/>
                  </a:lnTo>
                  <a:close/>
                </a:path>
              </a:pathLst>
            </a:custGeom>
            <a:ln w="19050">
              <a:solidFill>
                <a:srgbClr val="334F5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82233" y="8053584"/>
            <a:ext cx="1838734" cy="426268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475932">
              <a:spcBef>
                <a:spcPts val="142"/>
              </a:spcBef>
            </a:pPr>
            <a:r>
              <a:rPr sz="2600" b="1" spc="-7" dirty="0">
                <a:latin typeface="Arial"/>
                <a:cs typeface="Arial"/>
              </a:rPr>
              <a:t>HDFS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6306" y="6599123"/>
            <a:ext cx="626091" cy="46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17018" y="3517075"/>
            <a:ext cx="4585998" cy="1448488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 marR="7225">
              <a:spcBef>
                <a:spcPts val="135"/>
              </a:spcBef>
            </a:pPr>
            <a:r>
              <a:rPr sz="3100" b="1" spc="-7" dirty="0">
                <a:solidFill>
                  <a:srgbClr val="E06F00"/>
                </a:solidFill>
                <a:latin typeface="Arial"/>
                <a:cs typeface="Arial"/>
              </a:rPr>
              <a:t>All other usage patterns  </a:t>
            </a:r>
            <a:r>
              <a:rPr sz="3100" b="1" spc="-14" dirty="0">
                <a:solidFill>
                  <a:srgbClr val="E06F00"/>
                </a:solidFill>
                <a:latin typeface="Arial"/>
                <a:cs typeface="Arial"/>
              </a:rPr>
              <a:t>MUST </a:t>
            </a:r>
            <a:r>
              <a:rPr sz="3100" b="1" spc="-7" dirty="0">
                <a:solidFill>
                  <a:srgbClr val="E06F00"/>
                </a:solidFill>
                <a:latin typeface="Arial"/>
                <a:cs typeface="Arial"/>
              </a:rPr>
              <a:t>leverage same  infrastructure</a:t>
            </a:r>
            <a:endParaRPr sz="3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17018" y="6083718"/>
            <a:ext cx="5096255" cy="989810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 marR="7225">
              <a:spcBef>
                <a:spcPts val="135"/>
              </a:spcBef>
            </a:pPr>
            <a:r>
              <a:rPr sz="3100" b="1" spc="-7" dirty="0">
                <a:solidFill>
                  <a:srgbClr val="E06F00"/>
                </a:solidFill>
                <a:latin typeface="Arial"/>
                <a:cs typeface="Arial"/>
              </a:rPr>
              <a:t>Forces Creation of Silos to  Manage Mixed</a:t>
            </a:r>
            <a:r>
              <a:rPr sz="3100" b="1" spc="43" dirty="0">
                <a:solidFill>
                  <a:srgbClr val="E06F00"/>
                </a:solidFill>
                <a:latin typeface="Arial"/>
                <a:cs typeface="Arial"/>
              </a:rPr>
              <a:t> </a:t>
            </a:r>
            <a:r>
              <a:rPr sz="3100" b="1" spc="-14" dirty="0">
                <a:solidFill>
                  <a:srgbClr val="E06F00"/>
                </a:solidFill>
                <a:latin typeface="Arial"/>
                <a:cs typeface="Arial"/>
              </a:rPr>
              <a:t>Workloads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045141" y="3686860"/>
            <a:ext cx="2173788" cy="4361124"/>
            <a:chOff x="3547364" y="2592323"/>
            <a:chExt cx="1528445" cy="3066415"/>
          </a:xfrm>
        </p:grpSpPr>
        <p:sp>
          <p:nvSpPr>
            <p:cNvPr id="39" name="object 39"/>
            <p:cNvSpPr/>
            <p:nvPr/>
          </p:nvSpPr>
          <p:spPr>
            <a:xfrm>
              <a:off x="3958590" y="2592323"/>
              <a:ext cx="693420" cy="3066415"/>
            </a:xfrm>
            <a:custGeom>
              <a:avLst/>
              <a:gdLst/>
              <a:ahLst/>
              <a:cxnLst/>
              <a:rect l="l" t="t" r="r" b="b"/>
              <a:pathLst>
                <a:path w="693420" h="3066415">
                  <a:moveTo>
                    <a:pt x="346456" y="0"/>
                  </a:moveTo>
                  <a:lnTo>
                    <a:pt x="0" y="346455"/>
                  </a:lnTo>
                  <a:lnTo>
                    <a:pt x="173227" y="346455"/>
                  </a:lnTo>
                  <a:lnTo>
                    <a:pt x="173227" y="3065818"/>
                  </a:lnTo>
                  <a:lnTo>
                    <a:pt x="519684" y="3065818"/>
                  </a:lnTo>
                  <a:lnTo>
                    <a:pt x="519684" y="346455"/>
                  </a:lnTo>
                  <a:lnTo>
                    <a:pt x="693038" y="346455"/>
                  </a:lnTo>
                  <a:lnTo>
                    <a:pt x="346456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47186" y="4348479"/>
              <a:ext cx="1316355" cy="935990"/>
            </a:xfrm>
            <a:custGeom>
              <a:avLst/>
              <a:gdLst/>
              <a:ahLst/>
              <a:cxnLst/>
              <a:rect l="l" t="t" r="r" b="b"/>
              <a:pathLst>
                <a:path w="1316354" h="935989">
                  <a:moveTo>
                    <a:pt x="1255140" y="0"/>
                  </a:moveTo>
                  <a:lnTo>
                    <a:pt x="61087" y="0"/>
                  </a:lnTo>
                  <a:lnTo>
                    <a:pt x="37290" y="4794"/>
                  </a:lnTo>
                  <a:lnTo>
                    <a:pt x="17875" y="17875"/>
                  </a:lnTo>
                  <a:lnTo>
                    <a:pt x="4794" y="37290"/>
                  </a:lnTo>
                  <a:lnTo>
                    <a:pt x="0" y="61087"/>
                  </a:lnTo>
                  <a:lnTo>
                    <a:pt x="0" y="874776"/>
                  </a:lnTo>
                  <a:lnTo>
                    <a:pt x="4794" y="898572"/>
                  </a:lnTo>
                  <a:lnTo>
                    <a:pt x="17875" y="917987"/>
                  </a:lnTo>
                  <a:lnTo>
                    <a:pt x="37290" y="931068"/>
                  </a:lnTo>
                  <a:lnTo>
                    <a:pt x="61087" y="935863"/>
                  </a:lnTo>
                  <a:lnTo>
                    <a:pt x="1255140" y="935863"/>
                  </a:lnTo>
                  <a:lnTo>
                    <a:pt x="1278864" y="931068"/>
                  </a:lnTo>
                  <a:lnTo>
                    <a:pt x="1298241" y="917987"/>
                  </a:lnTo>
                  <a:lnTo>
                    <a:pt x="1311308" y="898572"/>
                  </a:lnTo>
                  <a:lnTo>
                    <a:pt x="1316101" y="874776"/>
                  </a:lnTo>
                  <a:lnTo>
                    <a:pt x="1316101" y="61087"/>
                  </a:lnTo>
                  <a:lnTo>
                    <a:pt x="1311308" y="37290"/>
                  </a:lnTo>
                  <a:lnTo>
                    <a:pt x="1298241" y="17875"/>
                  </a:lnTo>
                  <a:lnTo>
                    <a:pt x="1278864" y="4794"/>
                  </a:lnTo>
                  <a:lnTo>
                    <a:pt x="1255140" y="0"/>
                  </a:lnTo>
                  <a:close/>
                </a:path>
              </a:pathLst>
            </a:custGeom>
            <a:solidFill>
              <a:srgbClr val="69B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47186" y="4348479"/>
              <a:ext cx="1316355" cy="935990"/>
            </a:xfrm>
            <a:custGeom>
              <a:avLst/>
              <a:gdLst/>
              <a:ahLst/>
              <a:cxnLst/>
              <a:rect l="l" t="t" r="r" b="b"/>
              <a:pathLst>
                <a:path w="1316354" h="935989">
                  <a:moveTo>
                    <a:pt x="0" y="61087"/>
                  </a:moveTo>
                  <a:lnTo>
                    <a:pt x="4794" y="37290"/>
                  </a:lnTo>
                  <a:lnTo>
                    <a:pt x="17875" y="17875"/>
                  </a:lnTo>
                  <a:lnTo>
                    <a:pt x="37290" y="4794"/>
                  </a:lnTo>
                  <a:lnTo>
                    <a:pt x="61087" y="0"/>
                  </a:lnTo>
                  <a:lnTo>
                    <a:pt x="1255140" y="0"/>
                  </a:lnTo>
                  <a:lnTo>
                    <a:pt x="1278864" y="4794"/>
                  </a:lnTo>
                  <a:lnTo>
                    <a:pt x="1298241" y="17875"/>
                  </a:lnTo>
                  <a:lnTo>
                    <a:pt x="1311308" y="37290"/>
                  </a:lnTo>
                  <a:lnTo>
                    <a:pt x="1316101" y="61087"/>
                  </a:lnTo>
                  <a:lnTo>
                    <a:pt x="1316101" y="874776"/>
                  </a:lnTo>
                  <a:lnTo>
                    <a:pt x="1311308" y="898572"/>
                  </a:lnTo>
                  <a:lnTo>
                    <a:pt x="1298241" y="917987"/>
                  </a:lnTo>
                  <a:lnTo>
                    <a:pt x="1278864" y="931068"/>
                  </a:lnTo>
                  <a:lnTo>
                    <a:pt x="1255140" y="935863"/>
                  </a:lnTo>
                  <a:lnTo>
                    <a:pt x="61087" y="935863"/>
                  </a:lnTo>
                  <a:lnTo>
                    <a:pt x="37290" y="931068"/>
                  </a:lnTo>
                  <a:lnTo>
                    <a:pt x="17875" y="917987"/>
                  </a:lnTo>
                  <a:lnTo>
                    <a:pt x="4794" y="898572"/>
                  </a:lnTo>
                  <a:lnTo>
                    <a:pt x="0" y="874776"/>
                  </a:lnTo>
                  <a:lnTo>
                    <a:pt x="0" y="61087"/>
                  </a:lnTo>
                  <a:close/>
                </a:path>
              </a:pathLst>
            </a:custGeom>
            <a:ln w="28575">
              <a:solidFill>
                <a:srgbClr val="69B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53714" y="4748275"/>
              <a:ext cx="1515745" cy="400685"/>
            </a:xfrm>
            <a:custGeom>
              <a:avLst/>
              <a:gdLst/>
              <a:ahLst/>
              <a:cxnLst/>
              <a:rect l="l" t="t" r="r" b="b"/>
              <a:pathLst>
                <a:path w="1515745" h="400685">
                  <a:moveTo>
                    <a:pt x="757809" y="0"/>
                  </a:moveTo>
                  <a:lnTo>
                    <a:pt x="684816" y="915"/>
                  </a:lnTo>
                  <a:lnTo>
                    <a:pt x="613789" y="3606"/>
                  </a:lnTo>
                  <a:lnTo>
                    <a:pt x="545045" y="7988"/>
                  </a:lnTo>
                  <a:lnTo>
                    <a:pt x="478900" y="13979"/>
                  </a:lnTo>
                  <a:lnTo>
                    <a:pt x="415673" y="21494"/>
                  </a:lnTo>
                  <a:lnTo>
                    <a:pt x="355680" y="30449"/>
                  </a:lnTo>
                  <a:lnTo>
                    <a:pt x="299239" y="40762"/>
                  </a:lnTo>
                  <a:lnTo>
                    <a:pt x="246668" y="52349"/>
                  </a:lnTo>
                  <a:lnTo>
                    <a:pt x="198283" y="65126"/>
                  </a:lnTo>
                  <a:lnTo>
                    <a:pt x="154402" y="79009"/>
                  </a:lnTo>
                  <a:lnTo>
                    <a:pt x="115342" y="93916"/>
                  </a:lnTo>
                  <a:lnTo>
                    <a:pt x="52955" y="126462"/>
                  </a:lnTo>
                  <a:lnTo>
                    <a:pt x="13662" y="162097"/>
                  </a:lnTo>
                  <a:lnTo>
                    <a:pt x="0" y="200151"/>
                  </a:lnTo>
                  <a:lnTo>
                    <a:pt x="3468" y="219441"/>
                  </a:lnTo>
                  <a:lnTo>
                    <a:pt x="30263" y="256378"/>
                  </a:lnTo>
                  <a:lnTo>
                    <a:pt x="81421" y="290568"/>
                  </a:lnTo>
                  <a:lnTo>
                    <a:pt x="154402" y="321340"/>
                  </a:lnTo>
                  <a:lnTo>
                    <a:pt x="198283" y="335235"/>
                  </a:lnTo>
                  <a:lnTo>
                    <a:pt x="246668" y="348023"/>
                  </a:lnTo>
                  <a:lnTo>
                    <a:pt x="299239" y="359621"/>
                  </a:lnTo>
                  <a:lnTo>
                    <a:pt x="355680" y="369944"/>
                  </a:lnTo>
                  <a:lnTo>
                    <a:pt x="415673" y="378910"/>
                  </a:lnTo>
                  <a:lnTo>
                    <a:pt x="478900" y="386434"/>
                  </a:lnTo>
                  <a:lnTo>
                    <a:pt x="545045" y="392431"/>
                  </a:lnTo>
                  <a:lnTo>
                    <a:pt x="613789" y="396819"/>
                  </a:lnTo>
                  <a:lnTo>
                    <a:pt x="684816" y="399514"/>
                  </a:lnTo>
                  <a:lnTo>
                    <a:pt x="757809" y="400431"/>
                  </a:lnTo>
                  <a:lnTo>
                    <a:pt x="830801" y="399514"/>
                  </a:lnTo>
                  <a:lnTo>
                    <a:pt x="901828" y="396819"/>
                  </a:lnTo>
                  <a:lnTo>
                    <a:pt x="970572" y="392431"/>
                  </a:lnTo>
                  <a:lnTo>
                    <a:pt x="1036717" y="386434"/>
                  </a:lnTo>
                  <a:lnTo>
                    <a:pt x="1099944" y="378910"/>
                  </a:lnTo>
                  <a:lnTo>
                    <a:pt x="1159937" y="369944"/>
                  </a:lnTo>
                  <a:lnTo>
                    <a:pt x="1216378" y="359621"/>
                  </a:lnTo>
                  <a:lnTo>
                    <a:pt x="1268949" y="348023"/>
                  </a:lnTo>
                  <a:lnTo>
                    <a:pt x="1317334" y="335235"/>
                  </a:lnTo>
                  <a:lnTo>
                    <a:pt x="1361215" y="321340"/>
                  </a:lnTo>
                  <a:lnTo>
                    <a:pt x="1400275" y="306424"/>
                  </a:lnTo>
                  <a:lnTo>
                    <a:pt x="1462662" y="273859"/>
                  </a:lnTo>
                  <a:lnTo>
                    <a:pt x="1501955" y="238211"/>
                  </a:lnTo>
                  <a:lnTo>
                    <a:pt x="1515618" y="200151"/>
                  </a:lnTo>
                  <a:lnTo>
                    <a:pt x="1512149" y="180864"/>
                  </a:lnTo>
                  <a:lnTo>
                    <a:pt x="1485354" y="143935"/>
                  </a:lnTo>
                  <a:lnTo>
                    <a:pt x="1434196" y="109761"/>
                  </a:lnTo>
                  <a:lnTo>
                    <a:pt x="1361215" y="79009"/>
                  </a:lnTo>
                  <a:lnTo>
                    <a:pt x="1317334" y="65126"/>
                  </a:lnTo>
                  <a:lnTo>
                    <a:pt x="1268949" y="52349"/>
                  </a:lnTo>
                  <a:lnTo>
                    <a:pt x="1216378" y="40762"/>
                  </a:lnTo>
                  <a:lnTo>
                    <a:pt x="1159937" y="30449"/>
                  </a:lnTo>
                  <a:lnTo>
                    <a:pt x="1099944" y="21494"/>
                  </a:lnTo>
                  <a:lnTo>
                    <a:pt x="1036717" y="13979"/>
                  </a:lnTo>
                  <a:lnTo>
                    <a:pt x="970572" y="7988"/>
                  </a:lnTo>
                  <a:lnTo>
                    <a:pt x="901828" y="3606"/>
                  </a:lnTo>
                  <a:lnTo>
                    <a:pt x="830801" y="915"/>
                  </a:lnTo>
                  <a:lnTo>
                    <a:pt x="757809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53714" y="4748275"/>
              <a:ext cx="1515745" cy="400685"/>
            </a:xfrm>
            <a:custGeom>
              <a:avLst/>
              <a:gdLst/>
              <a:ahLst/>
              <a:cxnLst/>
              <a:rect l="l" t="t" r="r" b="b"/>
              <a:pathLst>
                <a:path w="1515745" h="400685">
                  <a:moveTo>
                    <a:pt x="0" y="200151"/>
                  </a:moveTo>
                  <a:lnTo>
                    <a:pt x="13662" y="162097"/>
                  </a:lnTo>
                  <a:lnTo>
                    <a:pt x="52955" y="126462"/>
                  </a:lnTo>
                  <a:lnTo>
                    <a:pt x="115342" y="93916"/>
                  </a:lnTo>
                  <a:lnTo>
                    <a:pt x="154402" y="79009"/>
                  </a:lnTo>
                  <a:lnTo>
                    <a:pt x="198283" y="65126"/>
                  </a:lnTo>
                  <a:lnTo>
                    <a:pt x="246668" y="52349"/>
                  </a:lnTo>
                  <a:lnTo>
                    <a:pt x="299239" y="40762"/>
                  </a:lnTo>
                  <a:lnTo>
                    <a:pt x="355680" y="30449"/>
                  </a:lnTo>
                  <a:lnTo>
                    <a:pt x="415673" y="21494"/>
                  </a:lnTo>
                  <a:lnTo>
                    <a:pt x="478900" y="13979"/>
                  </a:lnTo>
                  <a:lnTo>
                    <a:pt x="545045" y="7988"/>
                  </a:lnTo>
                  <a:lnTo>
                    <a:pt x="613789" y="3606"/>
                  </a:lnTo>
                  <a:lnTo>
                    <a:pt x="684816" y="915"/>
                  </a:lnTo>
                  <a:lnTo>
                    <a:pt x="757809" y="0"/>
                  </a:lnTo>
                  <a:lnTo>
                    <a:pt x="830801" y="915"/>
                  </a:lnTo>
                  <a:lnTo>
                    <a:pt x="901828" y="3606"/>
                  </a:lnTo>
                  <a:lnTo>
                    <a:pt x="970572" y="7988"/>
                  </a:lnTo>
                  <a:lnTo>
                    <a:pt x="1036717" y="13979"/>
                  </a:lnTo>
                  <a:lnTo>
                    <a:pt x="1099944" y="21494"/>
                  </a:lnTo>
                  <a:lnTo>
                    <a:pt x="1159937" y="30449"/>
                  </a:lnTo>
                  <a:lnTo>
                    <a:pt x="1216378" y="40762"/>
                  </a:lnTo>
                  <a:lnTo>
                    <a:pt x="1268949" y="52349"/>
                  </a:lnTo>
                  <a:lnTo>
                    <a:pt x="1317334" y="65126"/>
                  </a:lnTo>
                  <a:lnTo>
                    <a:pt x="1361215" y="79009"/>
                  </a:lnTo>
                  <a:lnTo>
                    <a:pt x="1400275" y="93916"/>
                  </a:lnTo>
                  <a:lnTo>
                    <a:pt x="1462662" y="126462"/>
                  </a:lnTo>
                  <a:lnTo>
                    <a:pt x="1501955" y="162097"/>
                  </a:lnTo>
                  <a:lnTo>
                    <a:pt x="1515618" y="200151"/>
                  </a:lnTo>
                  <a:lnTo>
                    <a:pt x="1512149" y="219441"/>
                  </a:lnTo>
                  <a:lnTo>
                    <a:pt x="1501955" y="238211"/>
                  </a:lnTo>
                  <a:lnTo>
                    <a:pt x="1462662" y="273859"/>
                  </a:lnTo>
                  <a:lnTo>
                    <a:pt x="1400275" y="306424"/>
                  </a:lnTo>
                  <a:lnTo>
                    <a:pt x="1361215" y="321340"/>
                  </a:lnTo>
                  <a:lnTo>
                    <a:pt x="1317334" y="335235"/>
                  </a:lnTo>
                  <a:lnTo>
                    <a:pt x="1268949" y="348023"/>
                  </a:lnTo>
                  <a:lnTo>
                    <a:pt x="1216378" y="359621"/>
                  </a:lnTo>
                  <a:lnTo>
                    <a:pt x="1159937" y="369944"/>
                  </a:lnTo>
                  <a:lnTo>
                    <a:pt x="1099944" y="378910"/>
                  </a:lnTo>
                  <a:lnTo>
                    <a:pt x="1036717" y="386434"/>
                  </a:lnTo>
                  <a:lnTo>
                    <a:pt x="970572" y="392431"/>
                  </a:lnTo>
                  <a:lnTo>
                    <a:pt x="901828" y="396819"/>
                  </a:lnTo>
                  <a:lnTo>
                    <a:pt x="830801" y="399514"/>
                  </a:lnTo>
                  <a:lnTo>
                    <a:pt x="757809" y="400431"/>
                  </a:lnTo>
                  <a:lnTo>
                    <a:pt x="684816" y="399514"/>
                  </a:lnTo>
                  <a:lnTo>
                    <a:pt x="613789" y="396819"/>
                  </a:lnTo>
                  <a:lnTo>
                    <a:pt x="545045" y="392431"/>
                  </a:lnTo>
                  <a:lnTo>
                    <a:pt x="478900" y="386434"/>
                  </a:lnTo>
                  <a:lnTo>
                    <a:pt x="415673" y="378910"/>
                  </a:lnTo>
                  <a:lnTo>
                    <a:pt x="355680" y="369944"/>
                  </a:lnTo>
                  <a:lnTo>
                    <a:pt x="299239" y="359621"/>
                  </a:lnTo>
                  <a:lnTo>
                    <a:pt x="246668" y="348023"/>
                  </a:lnTo>
                  <a:lnTo>
                    <a:pt x="198283" y="335235"/>
                  </a:lnTo>
                  <a:lnTo>
                    <a:pt x="154402" y="321340"/>
                  </a:lnTo>
                  <a:lnTo>
                    <a:pt x="115342" y="306424"/>
                  </a:lnTo>
                  <a:lnTo>
                    <a:pt x="52955" y="273859"/>
                  </a:lnTo>
                  <a:lnTo>
                    <a:pt x="13662" y="238211"/>
                  </a:lnTo>
                  <a:lnTo>
                    <a:pt x="0" y="200151"/>
                  </a:lnTo>
                  <a:close/>
                </a:path>
              </a:pathLst>
            </a:custGeom>
            <a:ln w="12700">
              <a:solidFill>
                <a:srgbClr val="8189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436188" y="6236344"/>
            <a:ext cx="1456718" cy="936438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algn="ctr">
              <a:spcBef>
                <a:spcPts val="142"/>
              </a:spcBef>
            </a:pPr>
            <a:r>
              <a:rPr sz="2600" b="1" spc="-228" dirty="0">
                <a:latin typeface="Arial"/>
                <a:cs typeface="Arial"/>
              </a:rPr>
              <a:t>Single</a:t>
            </a:r>
            <a:r>
              <a:rPr sz="2600" b="1" spc="-277" dirty="0">
                <a:latin typeface="Arial"/>
                <a:cs typeface="Arial"/>
              </a:rPr>
              <a:t> </a:t>
            </a:r>
            <a:r>
              <a:rPr sz="2600" b="1" spc="-228" dirty="0">
                <a:latin typeface="Arial"/>
                <a:cs typeface="Arial"/>
              </a:rPr>
              <a:t>App</a:t>
            </a:r>
            <a:endParaRPr sz="2600">
              <a:latin typeface="Arial"/>
              <a:cs typeface="Arial"/>
            </a:endParaRPr>
          </a:p>
          <a:p>
            <a:pPr marR="50573" algn="ctr">
              <a:spcBef>
                <a:spcPts val="2027"/>
              </a:spcBef>
            </a:pPr>
            <a:r>
              <a:rPr sz="1700" b="1" spc="-43" dirty="0">
                <a:solidFill>
                  <a:srgbClr val="313131"/>
                </a:solidFill>
                <a:latin typeface="Arial"/>
                <a:cs typeface="Arial"/>
              </a:rPr>
              <a:t>BATCH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173561" y="7874948"/>
            <a:ext cx="1899243" cy="779385"/>
            <a:chOff x="3637660" y="5537072"/>
            <a:chExt cx="1335405" cy="548005"/>
          </a:xfrm>
        </p:grpSpPr>
        <p:sp>
          <p:nvSpPr>
            <p:cNvPr id="46" name="object 46"/>
            <p:cNvSpPr/>
            <p:nvPr/>
          </p:nvSpPr>
          <p:spPr>
            <a:xfrm>
              <a:off x="3647185" y="5546597"/>
              <a:ext cx="1316355" cy="528955"/>
            </a:xfrm>
            <a:custGeom>
              <a:avLst/>
              <a:gdLst/>
              <a:ahLst/>
              <a:cxnLst/>
              <a:rect l="l" t="t" r="r" b="b"/>
              <a:pathLst>
                <a:path w="1316354" h="528954">
                  <a:moveTo>
                    <a:pt x="1311402" y="0"/>
                  </a:moveTo>
                  <a:lnTo>
                    <a:pt x="4825" y="0"/>
                  </a:lnTo>
                  <a:lnTo>
                    <a:pt x="0" y="4825"/>
                  </a:lnTo>
                  <a:lnTo>
                    <a:pt x="0" y="523862"/>
                  </a:lnTo>
                  <a:lnTo>
                    <a:pt x="4825" y="528612"/>
                  </a:lnTo>
                  <a:lnTo>
                    <a:pt x="1311402" y="528612"/>
                  </a:lnTo>
                  <a:lnTo>
                    <a:pt x="1316101" y="523862"/>
                  </a:lnTo>
                  <a:lnTo>
                    <a:pt x="1316101" y="4825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47185" y="5546597"/>
              <a:ext cx="1316355" cy="528955"/>
            </a:xfrm>
            <a:custGeom>
              <a:avLst/>
              <a:gdLst/>
              <a:ahLst/>
              <a:cxnLst/>
              <a:rect l="l" t="t" r="r" b="b"/>
              <a:pathLst>
                <a:path w="1316354" h="528954">
                  <a:moveTo>
                    <a:pt x="0" y="10667"/>
                  </a:moveTo>
                  <a:lnTo>
                    <a:pt x="0" y="4825"/>
                  </a:lnTo>
                  <a:lnTo>
                    <a:pt x="4825" y="0"/>
                  </a:lnTo>
                  <a:lnTo>
                    <a:pt x="10667" y="0"/>
                  </a:lnTo>
                  <a:lnTo>
                    <a:pt x="1305560" y="0"/>
                  </a:lnTo>
                  <a:lnTo>
                    <a:pt x="1311402" y="0"/>
                  </a:lnTo>
                  <a:lnTo>
                    <a:pt x="1316101" y="4825"/>
                  </a:lnTo>
                  <a:lnTo>
                    <a:pt x="1316101" y="10667"/>
                  </a:lnTo>
                  <a:lnTo>
                    <a:pt x="1316101" y="517982"/>
                  </a:lnTo>
                  <a:lnTo>
                    <a:pt x="1316101" y="523862"/>
                  </a:lnTo>
                  <a:lnTo>
                    <a:pt x="1311402" y="528612"/>
                  </a:lnTo>
                  <a:lnTo>
                    <a:pt x="4825" y="528612"/>
                  </a:lnTo>
                  <a:lnTo>
                    <a:pt x="0" y="523862"/>
                  </a:lnTo>
                  <a:lnTo>
                    <a:pt x="0" y="517982"/>
                  </a:lnTo>
                  <a:lnTo>
                    <a:pt x="0" y="10667"/>
                  </a:lnTo>
                  <a:close/>
                </a:path>
              </a:pathLst>
            </a:custGeom>
            <a:ln w="19050">
              <a:solidFill>
                <a:srgbClr val="334F5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204086" y="8044047"/>
            <a:ext cx="1838734" cy="42717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475932">
              <a:spcBef>
                <a:spcPts val="142"/>
              </a:spcBef>
            </a:pPr>
            <a:r>
              <a:rPr sz="2600" b="1" spc="-7" dirty="0">
                <a:latin typeface="Arial"/>
                <a:cs typeface="Arial"/>
              </a:rPr>
              <a:t>HDFS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045141" y="4528289"/>
            <a:ext cx="2173788" cy="1371826"/>
            <a:chOff x="3547364" y="3183953"/>
            <a:chExt cx="1528445" cy="964565"/>
          </a:xfrm>
        </p:grpSpPr>
        <p:sp>
          <p:nvSpPr>
            <p:cNvPr id="50" name="object 50"/>
            <p:cNvSpPr/>
            <p:nvPr/>
          </p:nvSpPr>
          <p:spPr>
            <a:xfrm>
              <a:off x="3647186" y="3198241"/>
              <a:ext cx="1316355" cy="935990"/>
            </a:xfrm>
            <a:custGeom>
              <a:avLst/>
              <a:gdLst/>
              <a:ahLst/>
              <a:cxnLst/>
              <a:rect l="l" t="t" r="r" b="b"/>
              <a:pathLst>
                <a:path w="1316354" h="935989">
                  <a:moveTo>
                    <a:pt x="1255140" y="0"/>
                  </a:moveTo>
                  <a:lnTo>
                    <a:pt x="61087" y="0"/>
                  </a:lnTo>
                  <a:lnTo>
                    <a:pt x="37290" y="4794"/>
                  </a:lnTo>
                  <a:lnTo>
                    <a:pt x="17875" y="17875"/>
                  </a:lnTo>
                  <a:lnTo>
                    <a:pt x="4794" y="37290"/>
                  </a:lnTo>
                  <a:lnTo>
                    <a:pt x="0" y="61087"/>
                  </a:lnTo>
                  <a:lnTo>
                    <a:pt x="0" y="874776"/>
                  </a:lnTo>
                  <a:lnTo>
                    <a:pt x="4794" y="898572"/>
                  </a:lnTo>
                  <a:lnTo>
                    <a:pt x="17875" y="917987"/>
                  </a:lnTo>
                  <a:lnTo>
                    <a:pt x="37290" y="931068"/>
                  </a:lnTo>
                  <a:lnTo>
                    <a:pt x="61087" y="935863"/>
                  </a:lnTo>
                  <a:lnTo>
                    <a:pt x="1255140" y="935863"/>
                  </a:lnTo>
                  <a:lnTo>
                    <a:pt x="1278864" y="931068"/>
                  </a:lnTo>
                  <a:lnTo>
                    <a:pt x="1298241" y="917987"/>
                  </a:lnTo>
                  <a:lnTo>
                    <a:pt x="1311308" y="898572"/>
                  </a:lnTo>
                  <a:lnTo>
                    <a:pt x="1316101" y="874776"/>
                  </a:lnTo>
                  <a:lnTo>
                    <a:pt x="1316101" y="61087"/>
                  </a:lnTo>
                  <a:lnTo>
                    <a:pt x="1311308" y="37290"/>
                  </a:lnTo>
                  <a:lnTo>
                    <a:pt x="1298241" y="17875"/>
                  </a:lnTo>
                  <a:lnTo>
                    <a:pt x="1278864" y="4794"/>
                  </a:lnTo>
                  <a:lnTo>
                    <a:pt x="1255140" y="0"/>
                  </a:lnTo>
                  <a:close/>
                </a:path>
              </a:pathLst>
            </a:custGeom>
            <a:solidFill>
              <a:srgbClr val="69B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47186" y="3198241"/>
              <a:ext cx="1316355" cy="935990"/>
            </a:xfrm>
            <a:custGeom>
              <a:avLst/>
              <a:gdLst/>
              <a:ahLst/>
              <a:cxnLst/>
              <a:rect l="l" t="t" r="r" b="b"/>
              <a:pathLst>
                <a:path w="1316354" h="935989">
                  <a:moveTo>
                    <a:pt x="0" y="61087"/>
                  </a:moveTo>
                  <a:lnTo>
                    <a:pt x="4794" y="37290"/>
                  </a:lnTo>
                  <a:lnTo>
                    <a:pt x="17875" y="17875"/>
                  </a:lnTo>
                  <a:lnTo>
                    <a:pt x="37290" y="4794"/>
                  </a:lnTo>
                  <a:lnTo>
                    <a:pt x="61087" y="0"/>
                  </a:lnTo>
                  <a:lnTo>
                    <a:pt x="1255140" y="0"/>
                  </a:lnTo>
                  <a:lnTo>
                    <a:pt x="1278864" y="4794"/>
                  </a:lnTo>
                  <a:lnTo>
                    <a:pt x="1298241" y="17875"/>
                  </a:lnTo>
                  <a:lnTo>
                    <a:pt x="1311308" y="37290"/>
                  </a:lnTo>
                  <a:lnTo>
                    <a:pt x="1316101" y="61087"/>
                  </a:lnTo>
                  <a:lnTo>
                    <a:pt x="1316101" y="874776"/>
                  </a:lnTo>
                  <a:lnTo>
                    <a:pt x="1311308" y="898572"/>
                  </a:lnTo>
                  <a:lnTo>
                    <a:pt x="1298241" y="917987"/>
                  </a:lnTo>
                  <a:lnTo>
                    <a:pt x="1278864" y="931068"/>
                  </a:lnTo>
                  <a:lnTo>
                    <a:pt x="1255140" y="935863"/>
                  </a:lnTo>
                  <a:lnTo>
                    <a:pt x="61087" y="935863"/>
                  </a:lnTo>
                  <a:lnTo>
                    <a:pt x="37290" y="931068"/>
                  </a:lnTo>
                  <a:lnTo>
                    <a:pt x="17875" y="917987"/>
                  </a:lnTo>
                  <a:lnTo>
                    <a:pt x="4794" y="898572"/>
                  </a:lnTo>
                  <a:lnTo>
                    <a:pt x="0" y="874776"/>
                  </a:lnTo>
                  <a:lnTo>
                    <a:pt x="0" y="61087"/>
                  </a:lnTo>
                  <a:close/>
                </a:path>
              </a:pathLst>
            </a:custGeom>
            <a:ln w="28575">
              <a:solidFill>
                <a:srgbClr val="69B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53714" y="3598037"/>
              <a:ext cx="1515745" cy="400685"/>
            </a:xfrm>
            <a:custGeom>
              <a:avLst/>
              <a:gdLst/>
              <a:ahLst/>
              <a:cxnLst/>
              <a:rect l="l" t="t" r="r" b="b"/>
              <a:pathLst>
                <a:path w="1515745" h="400685">
                  <a:moveTo>
                    <a:pt x="757809" y="0"/>
                  </a:moveTo>
                  <a:lnTo>
                    <a:pt x="684816" y="915"/>
                  </a:lnTo>
                  <a:lnTo>
                    <a:pt x="613789" y="3606"/>
                  </a:lnTo>
                  <a:lnTo>
                    <a:pt x="545045" y="7988"/>
                  </a:lnTo>
                  <a:lnTo>
                    <a:pt x="478900" y="13979"/>
                  </a:lnTo>
                  <a:lnTo>
                    <a:pt x="415673" y="21494"/>
                  </a:lnTo>
                  <a:lnTo>
                    <a:pt x="355680" y="30449"/>
                  </a:lnTo>
                  <a:lnTo>
                    <a:pt x="299239" y="40762"/>
                  </a:lnTo>
                  <a:lnTo>
                    <a:pt x="246668" y="52349"/>
                  </a:lnTo>
                  <a:lnTo>
                    <a:pt x="198283" y="65126"/>
                  </a:lnTo>
                  <a:lnTo>
                    <a:pt x="154402" y="79009"/>
                  </a:lnTo>
                  <a:lnTo>
                    <a:pt x="115342" y="93916"/>
                  </a:lnTo>
                  <a:lnTo>
                    <a:pt x="52955" y="126462"/>
                  </a:lnTo>
                  <a:lnTo>
                    <a:pt x="13662" y="162097"/>
                  </a:lnTo>
                  <a:lnTo>
                    <a:pt x="0" y="200151"/>
                  </a:lnTo>
                  <a:lnTo>
                    <a:pt x="3468" y="219441"/>
                  </a:lnTo>
                  <a:lnTo>
                    <a:pt x="30263" y="256378"/>
                  </a:lnTo>
                  <a:lnTo>
                    <a:pt x="81421" y="290568"/>
                  </a:lnTo>
                  <a:lnTo>
                    <a:pt x="154402" y="321340"/>
                  </a:lnTo>
                  <a:lnTo>
                    <a:pt x="198283" y="335235"/>
                  </a:lnTo>
                  <a:lnTo>
                    <a:pt x="246668" y="348023"/>
                  </a:lnTo>
                  <a:lnTo>
                    <a:pt x="299239" y="359621"/>
                  </a:lnTo>
                  <a:lnTo>
                    <a:pt x="355680" y="369944"/>
                  </a:lnTo>
                  <a:lnTo>
                    <a:pt x="415673" y="378910"/>
                  </a:lnTo>
                  <a:lnTo>
                    <a:pt x="478900" y="386434"/>
                  </a:lnTo>
                  <a:lnTo>
                    <a:pt x="545045" y="392431"/>
                  </a:lnTo>
                  <a:lnTo>
                    <a:pt x="613789" y="396819"/>
                  </a:lnTo>
                  <a:lnTo>
                    <a:pt x="684816" y="399514"/>
                  </a:lnTo>
                  <a:lnTo>
                    <a:pt x="757809" y="400431"/>
                  </a:lnTo>
                  <a:lnTo>
                    <a:pt x="830801" y="399514"/>
                  </a:lnTo>
                  <a:lnTo>
                    <a:pt x="901828" y="396819"/>
                  </a:lnTo>
                  <a:lnTo>
                    <a:pt x="970572" y="392431"/>
                  </a:lnTo>
                  <a:lnTo>
                    <a:pt x="1036717" y="386434"/>
                  </a:lnTo>
                  <a:lnTo>
                    <a:pt x="1099944" y="378910"/>
                  </a:lnTo>
                  <a:lnTo>
                    <a:pt x="1159937" y="369944"/>
                  </a:lnTo>
                  <a:lnTo>
                    <a:pt x="1216378" y="359621"/>
                  </a:lnTo>
                  <a:lnTo>
                    <a:pt x="1268949" y="348023"/>
                  </a:lnTo>
                  <a:lnTo>
                    <a:pt x="1317334" y="335235"/>
                  </a:lnTo>
                  <a:lnTo>
                    <a:pt x="1361215" y="321340"/>
                  </a:lnTo>
                  <a:lnTo>
                    <a:pt x="1400275" y="306424"/>
                  </a:lnTo>
                  <a:lnTo>
                    <a:pt x="1462662" y="273859"/>
                  </a:lnTo>
                  <a:lnTo>
                    <a:pt x="1501955" y="238211"/>
                  </a:lnTo>
                  <a:lnTo>
                    <a:pt x="1515618" y="200151"/>
                  </a:lnTo>
                  <a:lnTo>
                    <a:pt x="1512149" y="180864"/>
                  </a:lnTo>
                  <a:lnTo>
                    <a:pt x="1485354" y="143935"/>
                  </a:lnTo>
                  <a:lnTo>
                    <a:pt x="1434196" y="109761"/>
                  </a:lnTo>
                  <a:lnTo>
                    <a:pt x="1361215" y="79009"/>
                  </a:lnTo>
                  <a:lnTo>
                    <a:pt x="1317334" y="65126"/>
                  </a:lnTo>
                  <a:lnTo>
                    <a:pt x="1268949" y="52349"/>
                  </a:lnTo>
                  <a:lnTo>
                    <a:pt x="1216378" y="40762"/>
                  </a:lnTo>
                  <a:lnTo>
                    <a:pt x="1159937" y="30449"/>
                  </a:lnTo>
                  <a:lnTo>
                    <a:pt x="1099944" y="21494"/>
                  </a:lnTo>
                  <a:lnTo>
                    <a:pt x="1036717" y="13979"/>
                  </a:lnTo>
                  <a:lnTo>
                    <a:pt x="970572" y="7988"/>
                  </a:lnTo>
                  <a:lnTo>
                    <a:pt x="901828" y="3606"/>
                  </a:lnTo>
                  <a:lnTo>
                    <a:pt x="830801" y="915"/>
                  </a:lnTo>
                  <a:lnTo>
                    <a:pt x="757809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53714" y="3598037"/>
              <a:ext cx="1515745" cy="400685"/>
            </a:xfrm>
            <a:custGeom>
              <a:avLst/>
              <a:gdLst/>
              <a:ahLst/>
              <a:cxnLst/>
              <a:rect l="l" t="t" r="r" b="b"/>
              <a:pathLst>
                <a:path w="1515745" h="400685">
                  <a:moveTo>
                    <a:pt x="0" y="200151"/>
                  </a:moveTo>
                  <a:lnTo>
                    <a:pt x="13662" y="162097"/>
                  </a:lnTo>
                  <a:lnTo>
                    <a:pt x="52955" y="126462"/>
                  </a:lnTo>
                  <a:lnTo>
                    <a:pt x="115342" y="93916"/>
                  </a:lnTo>
                  <a:lnTo>
                    <a:pt x="154402" y="79009"/>
                  </a:lnTo>
                  <a:lnTo>
                    <a:pt x="198283" y="65126"/>
                  </a:lnTo>
                  <a:lnTo>
                    <a:pt x="246668" y="52349"/>
                  </a:lnTo>
                  <a:lnTo>
                    <a:pt x="299239" y="40762"/>
                  </a:lnTo>
                  <a:lnTo>
                    <a:pt x="355680" y="30449"/>
                  </a:lnTo>
                  <a:lnTo>
                    <a:pt x="415673" y="21494"/>
                  </a:lnTo>
                  <a:lnTo>
                    <a:pt x="478900" y="13979"/>
                  </a:lnTo>
                  <a:lnTo>
                    <a:pt x="545045" y="7988"/>
                  </a:lnTo>
                  <a:lnTo>
                    <a:pt x="613789" y="3606"/>
                  </a:lnTo>
                  <a:lnTo>
                    <a:pt x="684816" y="915"/>
                  </a:lnTo>
                  <a:lnTo>
                    <a:pt x="757809" y="0"/>
                  </a:lnTo>
                  <a:lnTo>
                    <a:pt x="830801" y="915"/>
                  </a:lnTo>
                  <a:lnTo>
                    <a:pt x="901828" y="3606"/>
                  </a:lnTo>
                  <a:lnTo>
                    <a:pt x="970572" y="7988"/>
                  </a:lnTo>
                  <a:lnTo>
                    <a:pt x="1036717" y="13979"/>
                  </a:lnTo>
                  <a:lnTo>
                    <a:pt x="1099944" y="21494"/>
                  </a:lnTo>
                  <a:lnTo>
                    <a:pt x="1159937" y="30449"/>
                  </a:lnTo>
                  <a:lnTo>
                    <a:pt x="1216378" y="40762"/>
                  </a:lnTo>
                  <a:lnTo>
                    <a:pt x="1268949" y="52349"/>
                  </a:lnTo>
                  <a:lnTo>
                    <a:pt x="1317334" y="65126"/>
                  </a:lnTo>
                  <a:lnTo>
                    <a:pt x="1361215" y="79009"/>
                  </a:lnTo>
                  <a:lnTo>
                    <a:pt x="1400275" y="93916"/>
                  </a:lnTo>
                  <a:lnTo>
                    <a:pt x="1462662" y="126462"/>
                  </a:lnTo>
                  <a:lnTo>
                    <a:pt x="1501955" y="162097"/>
                  </a:lnTo>
                  <a:lnTo>
                    <a:pt x="1515618" y="200151"/>
                  </a:lnTo>
                  <a:lnTo>
                    <a:pt x="1512149" y="219441"/>
                  </a:lnTo>
                  <a:lnTo>
                    <a:pt x="1501955" y="238211"/>
                  </a:lnTo>
                  <a:lnTo>
                    <a:pt x="1462662" y="273859"/>
                  </a:lnTo>
                  <a:lnTo>
                    <a:pt x="1400275" y="306424"/>
                  </a:lnTo>
                  <a:lnTo>
                    <a:pt x="1361215" y="321340"/>
                  </a:lnTo>
                  <a:lnTo>
                    <a:pt x="1317334" y="335235"/>
                  </a:lnTo>
                  <a:lnTo>
                    <a:pt x="1268949" y="348023"/>
                  </a:lnTo>
                  <a:lnTo>
                    <a:pt x="1216378" y="359621"/>
                  </a:lnTo>
                  <a:lnTo>
                    <a:pt x="1159937" y="369944"/>
                  </a:lnTo>
                  <a:lnTo>
                    <a:pt x="1099944" y="378910"/>
                  </a:lnTo>
                  <a:lnTo>
                    <a:pt x="1036717" y="386434"/>
                  </a:lnTo>
                  <a:lnTo>
                    <a:pt x="970572" y="392431"/>
                  </a:lnTo>
                  <a:lnTo>
                    <a:pt x="901828" y="396819"/>
                  </a:lnTo>
                  <a:lnTo>
                    <a:pt x="830801" y="399514"/>
                  </a:lnTo>
                  <a:lnTo>
                    <a:pt x="757809" y="400431"/>
                  </a:lnTo>
                  <a:lnTo>
                    <a:pt x="684816" y="399514"/>
                  </a:lnTo>
                  <a:lnTo>
                    <a:pt x="613789" y="396819"/>
                  </a:lnTo>
                  <a:lnTo>
                    <a:pt x="545045" y="392431"/>
                  </a:lnTo>
                  <a:lnTo>
                    <a:pt x="478900" y="386434"/>
                  </a:lnTo>
                  <a:lnTo>
                    <a:pt x="415673" y="378910"/>
                  </a:lnTo>
                  <a:lnTo>
                    <a:pt x="355680" y="369944"/>
                  </a:lnTo>
                  <a:lnTo>
                    <a:pt x="299239" y="359621"/>
                  </a:lnTo>
                  <a:lnTo>
                    <a:pt x="246668" y="348023"/>
                  </a:lnTo>
                  <a:lnTo>
                    <a:pt x="198283" y="335235"/>
                  </a:lnTo>
                  <a:lnTo>
                    <a:pt x="154402" y="321340"/>
                  </a:lnTo>
                  <a:lnTo>
                    <a:pt x="115342" y="306424"/>
                  </a:lnTo>
                  <a:lnTo>
                    <a:pt x="52955" y="273859"/>
                  </a:lnTo>
                  <a:lnTo>
                    <a:pt x="13662" y="238211"/>
                  </a:lnTo>
                  <a:lnTo>
                    <a:pt x="0" y="200151"/>
                  </a:lnTo>
                  <a:close/>
                </a:path>
              </a:pathLst>
            </a:custGeom>
            <a:ln w="12700">
              <a:solidFill>
                <a:srgbClr val="8189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436188" y="4600448"/>
            <a:ext cx="1456718" cy="936438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algn="ctr">
              <a:spcBef>
                <a:spcPts val="142"/>
              </a:spcBef>
            </a:pPr>
            <a:r>
              <a:rPr sz="2600" b="1" spc="-228" dirty="0">
                <a:latin typeface="Arial"/>
                <a:cs typeface="Arial"/>
              </a:rPr>
              <a:t>Single</a:t>
            </a:r>
            <a:r>
              <a:rPr sz="2600" b="1" spc="-277" dirty="0">
                <a:latin typeface="Arial"/>
                <a:cs typeface="Arial"/>
              </a:rPr>
              <a:t> </a:t>
            </a:r>
            <a:r>
              <a:rPr sz="2600" b="1" spc="-228" dirty="0">
                <a:latin typeface="Arial"/>
                <a:cs typeface="Arial"/>
              </a:rPr>
              <a:t>App</a:t>
            </a:r>
            <a:endParaRPr sz="2600">
              <a:latin typeface="Arial"/>
              <a:cs typeface="Arial"/>
            </a:endParaRPr>
          </a:p>
          <a:p>
            <a:pPr marR="55992" algn="ctr">
              <a:spcBef>
                <a:spcPts val="2027"/>
              </a:spcBef>
            </a:pPr>
            <a:r>
              <a:rPr sz="1700" b="1" spc="-7" dirty="0">
                <a:solidFill>
                  <a:srgbClr val="313131"/>
                </a:solidFill>
                <a:latin typeface="Arial"/>
                <a:cs typeface="Arial"/>
              </a:rPr>
              <a:t>ONLINE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966387" y="4992669"/>
            <a:ext cx="626759" cy="2100636"/>
            <a:chOff x="3491991" y="3510470"/>
            <a:chExt cx="440690" cy="1477010"/>
          </a:xfrm>
        </p:grpSpPr>
        <p:sp>
          <p:nvSpPr>
            <p:cNvPr id="56" name="object 56"/>
            <p:cNvSpPr/>
            <p:nvPr/>
          </p:nvSpPr>
          <p:spPr>
            <a:xfrm>
              <a:off x="3491991" y="3510470"/>
              <a:ext cx="440220" cy="3295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91991" y="4657534"/>
              <a:ext cx="440220" cy="3295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5</a:t>
            </a:fld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27" y="297124"/>
            <a:ext cx="6465372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dirty="0">
                <a:solidFill>
                  <a:srgbClr val="000000"/>
                </a:solidFill>
              </a:rPr>
              <a:t>Hadoop </a:t>
            </a:r>
            <a:r>
              <a:rPr sz="5100" spc="-7" dirty="0">
                <a:solidFill>
                  <a:srgbClr val="000000"/>
                </a:solidFill>
              </a:rPr>
              <a:t>1</a:t>
            </a:r>
            <a:r>
              <a:rPr sz="5100" spc="-462" dirty="0">
                <a:solidFill>
                  <a:srgbClr val="000000"/>
                </a:solidFill>
              </a:rPr>
              <a:t> </a:t>
            </a:r>
            <a:r>
              <a:rPr sz="5100" dirty="0">
                <a:solidFill>
                  <a:srgbClr val="000000"/>
                </a:solidFill>
              </a:rPr>
              <a:t>Architecture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762226" y="1397167"/>
            <a:ext cx="8621099" cy="4317531"/>
          </a:xfrm>
          <a:prstGeom prst="rect">
            <a:avLst/>
          </a:prstGeom>
        </p:spPr>
        <p:txBody>
          <a:bodyPr vert="horz" wrap="square" lIns="0" tIns="313375" rIns="0" bIns="0" rtlCol="0">
            <a:spAutoFit/>
          </a:bodyPr>
          <a:lstStyle/>
          <a:p>
            <a:pPr marL="18062">
              <a:spcBef>
                <a:spcPts val="2468"/>
              </a:spcBef>
            </a:pPr>
            <a:r>
              <a:rPr sz="3700" b="1" spc="-21" dirty="0">
                <a:solidFill>
                  <a:srgbClr val="E06F00"/>
                </a:solidFill>
                <a:latin typeface="Arial"/>
                <a:cs typeface="Arial"/>
              </a:rPr>
              <a:t>JobTracker</a:t>
            </a:r>
            <a:endParaRPr sz="3700">
              <a:latin typeface="Arial"/>
              <a:cs typeface="Arial"/>
            </a:endParaRPr>
          </a:p>
          <a:p>
            <a:pPr marL="585207">
              <a:spcBef>
                <a:spcPts val="1948"/>
              </a:spcBef>
            </a:pPr>
            <a:r>
              <a:rPr sz="3100" spc="-7" dirty="0">
                <a:latin typeface="Arial"/>
                <a:cs typeface="Arial"/>
              </a:rPr>
              <a:t>Manage Cluster Resources &amp; Job</a:t>
            </a:r>
            <a:r>
              <a:rPr sz="3100" spc="64" dirty="0">
                <a:latin typeface="Arial"/>
                <a:cs typeface="Arial"/>
              </a:rPr>
              <a:t> </a:t>
            </a:r>
            <a:r>
              <a:rPr sz="3100" spc="-7" dirty="0">
                <a:latin typeface="Arial"/>
                <a:cs typeface="Arial"/>
              </a:rPr>
              <a:t>Scheduling</a:t>
            </a:r>
            <a:endParaRPr sz="310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3800">
              <a:latin typeface="Arial"/>
              <a:cs typeface="Arial"/>
            </a:endParaRPr>
          </a:p>
          <a:p>
            <a:pPr marL="18062"/>
            <a:r>
              <a:rPr sz="3700" b="1" spc="-43" dirty="0">
                <a:solidFill>
                  <a:srgbClr val="E06F00"/>
                </a:solidFill>
                <a:latin typeface="Arial"/>
                <a:cs typeface="Arial"/>
              </a:rPr>
              <a:t>TaskTracker</a:t>
            </a:r>
            <a:endParaRPr sz="3700">
              <a:latin typeface="Arial"/>
              <a:cs typeface="Arial"/>
            </a:endParaRPr>
          </a:p>
          <a:p>
            <a:pPr marL="585207">
              <a:spcBef>
                <a:spcPts val="1956"/>
              </a:spcBef>
            </a:pPr>
            <a:r>
              <a:rPr sz="3100" spc="-7" dirty="0">
                <a:latin typeface="Arial"/>
                <a:cs typeface="Arial"/>
              </a:rPr>
              <a:t>Per-node</a:t>
            </a:r>
            <a:r>
              <a:rPr sz="3100" spc="-14" dirty="0">
                <a:latin typeface="Arial"/>
                <a:cs typeface="Arial"/>
              </a:rPr>
              <a:t> </a:t>
            </a:r>
            <a:r>
              <a:rPr sz="3100" spc="-7" dirty="0">
                <a:latin typeface="Arial"/>
                <a:cs typeface="Arial"/>
              </a:rPr>
              <a:t>agent</a:t>
            </a:r>
            <a:endParaRPr sz="3100">
              <a:latin typeface="Arial"/>
              <a:cs typeface="Arial"/>
            </a:endParaRPr>
          </a:p>
          <a:p>
            <a:pPr marL="585207">
              <a:spcBef>
                <a:spcPts val="2624"/>
              </a:spcBef>
            </a:pPr>
            <a:r>
              <a:rPr sz="3100" spc="-7" dirty="0">
                <a:latin typeface="Arial"/>
                <a:cs typeface="Arial"/>
              </a:rPr>
              <a:t>Manage</a:t>
            </a:r>
            <a:r>
              <a:rPr sz="3100" spc="-57" dirty="0">
                <a:latin typeface="Arial"/>
                <a:cs typeface="Arial"/>
              </a:rPr>
              <a:t> </a:t>
            </a:r>
            <a:r>
              <a:rPr sz="3100" spc="-71" dirty="0">
                <a:latin typeface="Arial"/>
                <a:cs typeface="Arial"/>
              </a:rPr>
              <a:t>Tasks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3806" y="3419706"/>
            <a:ext cx="6465569" cy="525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26" y="297124"/>
            <a:ext cx="6142059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dirty="0">
                <a:solidFill>
                  <a:srgbClr val="000000"/>
                </a:solidFill>
              </a:rPr>
              <a:t>Hadoop </a:t>
            </a:r>
            <a:r>
              <a:rPr sz="5100" spc="-7" dirty="0">
                <a:solidFill>
                  <a:srgbClr val="000000"/>
                </a:solidFill>
              </a:rPr>
              <a:t>1</a:t>
            </a:r>
            <a:r>
              <a:rPr sz="5100" spc="-171" dirty="0">
                <a:solidFill>
                  <a:srgbClr val="000000"/>
                </a:solidFill>
              </a:rPr>
              <a:t> </a:t>
            </a:r>
            <a:r>
              <a:rPr sz="5100" dirty="0">
                <a:solidFill>
                  <a:srgbClr val="000000"/>
                </a:solidFill>
              </a:rPr>
              <a:t>Limitations</a:t>
            </a:r>
            <a:endParaRPr sz="51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226" y="1370377"/>
            <a:ext cx="11082075" cy="7412452"/>
          </a:xfrm>
          <a:prstGeom prst="rect">
            <a:avLst/>
          </a:prstGeom>
        </p:spPr>
        <p:txBody>
          <a:bodyPr vert="horz" wrap="square" lIns="0" tIns="287185" rIns="0" bIns="0" rtlCol="0">
            <a:spAutoFit/>
          </a:bodyPr>
          <a:lstStyle/>
          <a:p>
            <a:pPr marL="18062">
              <a:spcBef>
                <a:spcPts val="2261"/>
              </a:spcBef>
            </a:pP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Lacks Support for Alternate Paradigms </a:t>
            </a:r>
            <a:r>
              <a:rPr sz="3400" b="1" dirty="0">
                <a:solidFill>
                  <a:srgbClr val="E06F00"/>
                </a:solidFill>
                <a:latin typeface="Arial"/>
                <a:cs typeface="Arial"/>
              </a:rPr>
              <a:t>and</a:t>
            </a:r>
            <a:r>
              <a:rPr sz="3400" b="1" spc="-43" dirty="0">
                <a:solidFill>
                  <a:srgbClr val="E06F00"/>
                </a:solidFill>
                <a:latin typeface="Arial"/>
                <a:cs typeface="Arial"/>
              </a:rPr>
              <a:t> </a:t>
            </a: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Services</a:t>
            </a:r>
            <a:endParaRPr sz="3400">
              <a:latin typeface="Arial"/>
              <a:cs typeface="Arial"/>
            </a:endParaRPr>
          </a:p>
          <a:p>
            <a:pPr marL="585207">
              <a:spcBef>
                <a:spcPts val="1948"/>
              </a:spcBef>
            </a:pPr>
            <a:r>
              <a:rPr sz="3100" spc="-7" dirty="0">
                <a:latin typeface="Arial"/>
                <a:cs typeface="Arial"/>
              </a:rPr>
              <a:t>Force everything needs to </a:t>
            </a:r>
            <a:r>
              <a:rPr sz="3100" dirty="0">
                <a:latin typeface="Arial"/>
                <a:cs typeface="Arial"/>
              </a:rPr>
              <a:t>look </a:t>
            </a:r>
            <a:r>
              <a:rPr sz="3100" spc="-7" dirty="0">
                <a:latin typeface="Arial"/>
                <a:cs typeface="Arial"/>
              </a:rPr>
              <a:t>like Map</a:t>
            </a:r>
            <a:r>
              <a:rPr sz="3100" spc="92" dirty="0">
                <a:latin typeface="Arial"/>
                <a:cs typeface="Arial"/>
              </a:rPr>
              <a:t> </a:t>
            </a:r>
            <a:r>
              <a:rPr sz="3100" spc="-7" dirty="0">
                <a:latin typeface="Arial"/>
                <a:cs typeface="Arial"/>
              </a:rPr>
              <a:t>Reduce</a:t>
            </a:r>
            <a:endParaRPr sz="3100">
              <a:latin typeface="Arial"/>
              <a:cs typeface="Arial"/>
            </a:endParaRPr>
          </a:p>
          <a:p>
            <a:pPr marL="585207">
              <a:spcBef>
                <a:spcPts val="1877"/>
              </a:spcBef>
            </a:pPr>
            <a:r>
              <a:rPr sz="3100" spc="-7" dirty="0">
                <a:latin typeface="Arial"/>
                <a:cs typeface="Arial"/>
              </a:rPr>
              <a:t>Iterative applications in MapReduce are 10x</a:t>
            </a:r>
            <a:r>
              <a:rPr sz="3100" spc="85" dirty="0">
                <a:latin typeface="Arial"/>
                <a:cs typeface="Arial"/>
              </a:rPr>
              <a:t> </a:t>
            </a:r>
            <a:r>
              <a:rPr sz="3100" spc="-7" dirty="0">
                <a:latin typeface="Arial"/>
                <a:cs typeface="Arial"/>
              </a:rPr>
              <a:t>slower</a:t>
            </a:r>
            <a:endParaRPr sz="3100">
              <a:latin typeface="Arial"/>
              <a:cs typeface="Arial"/>
            </a:endParaRPr>
          </a:p>
          <a:p>
            <a:pPr marL="18062">
              <a:spcBef>
                <a:spcPts val="1984"/>
              </a:spcBef>
            </a:pP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Scalability</a:t>
            </a:r>
            <a:endParaRPr sz="3400">
              <a:latin typeface="Arial"/>
              <a:cs typeface="Arial"/>
            </a:endParaRPr>
          </a:p>
          <a:p>
            <a:pPr marL="585207">
              <a:spcBef>
                <a:spcPts val="1941"/>
              </a:spcBef>
            </a:pPr>
            <a:r>
              <a:rPr sz="3100" spc="-7" dirty="0">
                <a:latin typeface="Arial"/>
                <a:cs typeface="Arial"/>
              </a:rPr>
              <a:t>Max Cluster </a:t>
            </a:r>
            <a:r>
              <a:rPr sz="3100" dirty="0">
                <a:latin typeface="Arial"/>
                <a:cs typeface="Arial"/>
              </a:rPr>
              <a:t>size </a:t>
            </a:r>
            <a:r>
              <a:rPr sz="3100" spc="-7" dirty="0">
                <a:latin typeface="Arial"/>
                <a:cs typeface="Arial"/>
              </a:rPr>
              <a:t>~5,000</a:t>
            </a:r>
            <a:r>
              <a:rPr sz="3100" spc="43" dirty="0">
                <a:latin typeface="Arial"/>
                <a:cs typeface="Arial"/>
              </a:rPr>
              <a:t> </a:t>
            </a:r>
            <a:r>
              <a:rPr sz="3100" spc="-7" dirty="0">
                <a:latin typeface="Arial"/>
                <a:cs typeface="Arial"/>
              </a:rPr>
              <a:t>nodes</a:t>
            </a:r>
            <a:endParaRPr sz="3100">
              <a:latin typeface="Arial"/>
              <a:cs typeface="Arial"/>
            </a:endParaRPr>
          </a:p>
          <a:p>
            <a:pPr marL="585207">
              <a:spcBef>
                <a:spcPts val="1877"/>
              </a:spcBef>
            </a:pPr>
            <a:r>
              <a:rPr sz="3100" spc="-7" dirty="0">
                <a:latin typeface="Arial"/>
                <a:cs typeface="Arial"/>
              </a:rPr>
              <a:t>Max concurrent tasks</a:t>
            </a:r>
            <a:r>
              <a:rPr sz="3100" spc="57" dirty="0">
                <a:latin typeface="Arial"/>
                <a:cs typeface="Arial"/>
              </a:rPr>
              <a:t> </a:t>
            </a:r>
            <a:r>
              <a:rPr sz="3100" spc="-7" dirty="0">
                <a:latin typeface="Arial"/>
                <a:cs typeface="Arial"/>
              </a:rPr>
              <a:t>~40,000</a:t>
            </a:r>
            <a:endParaRPr sz="3100">
              <a:latin typeface="Arial"/>
              <a:cs typeface="Arial"/>
            </a:endParaRPr>
          </a:p>
          <a:p>
            <a:pPr marL="18062">
              <a:spcBef>
                <a:spcPts val="1984"/>
              </a:spcBef>
            </a:pPr>
            <a:r>
              <a:rPr sz="3400" b="1" spc="-14" dirty="0">
                <a:solidFill>
                  <a:srgbClr val="E06F00"/>
                </a:solidFill>
                <a:latin typeface="Arial"/>
                <a:cs typeface="Arial"/>
              </a:rPr>
              <a:t>Availability</a:t>
            </a:r>
            <a:endParaRPr sz="3400">
              <a:latin typeface="Arial"/>
              <a:cs typeface="Arial"/>
            </a:endParaRPr>
          </a:p>
          <a:p>
            <a:pPr marL="585207">
              <a:spcBef>
                <a:spcPts val="1948"/>
              </a:spcBef>
            </a:pPr>
            <a:r>
              <a:rPr sz="3100" spc="-7" dirty="0">
                <a:latin typeface="Arial"/>
                <a:cs typeface="Arial"/>
              </a:rPr>
              <a:t>Failure </a:t>
            </a:r>
            <a:r>
              <a:rPr sz="3100" dirty="0">
                <a:latin typeface="Arial"/>
                <a:cs typeface="Arial"/>
              </a:rPr>
              <a:t>Kills </a:t>
            </a:r>
            <a:r>
              <a:rPr sz="3100" spc="-7" dirty="0">
                <a:latin typeface="Arial"/>
                <a:cs typeface="Arial"/>
              </a:rPr>
              <a:t>Queued &amp; Running</a:t>
            </a:r>
            <a:r>
              <a:rPr sz="3100" spc="28" dirty="0">
                <a:latin typeface="Arial"/>
                <a:cs typeface="Arial"/>
              </a:rPr>
              <a:t> </a:t>
            </a:r>
            <a:r>
              <a:rPr sz="3100" spc="-7" dirty="0">
                <a:latin typeface="Arial"/>
                <a:cs typeface="Arial"/>
              </a:rPr>
              <a:t>Jobs</a:t>
            </a:r>
            <a:endParaRPr sz="3100">
              <a:latin typeface="Arial"/>
              <a:cs typeface="Arial"/>
            </a:endParaRPr>
          </a:p>
          <a:p>
            <a:pPr marL="18062">
              <a:spcBef>
                <a:spcPts val="1984"/>
              </a:spcBef>
            </a:pP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Hard </a:t>
            </a:r>
            <a:r>
              <a:rPr sz="3400" b="1" dirty="0">
                <a:solidFill>
                  <a:srgbClr val="E06F00"/>
                </a:solidFill>
                <a:latin typeface="Arial"/>
                <a:cs typeface="Arial"/>
              </a:rPr>
              <a:t>partition of </a:t>
            </a: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resources </a:t>
            </a:r>
            <a:r>
              <a:rPr sz="3400" b="1" dirty="0">
                <a:solidFill>
                  <a:srgbClr val="E06F00"/>
                </a:solidFill>
                <a:latin typeface="Arial"/>
                <a:cs typeface="Arial"/>
              </a:rPr>
              <a:t>into </a:t>
            </a: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map </a:t>
            </a:r>
            <a:r>
              <a:rPr sz="3400" b="1" dirty="0">
                <a:solidFill>
                  <a:srgbClr val="E06F00"/>
                </a:solidFill>
                <a:latin typeface="Arial"/>
                <a:cs typeface="Arial"/>
              </a:rPr>
              <a:t>and </a:t>
            </a: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reduce</a:t>
            </a:r>
            <a:r>
              <a:rPr sz="3400" b="1" spc="-57" dirty="0">
                <a:solidFill>
                  <a:srgbClr val="E06F00"/>
                </a:solidFill>
                <a:latin typeface="Arial"/>
                <a:cs typeface="Arial"/>
              </a:rPr>
              <a:t> </a:t>
            </a: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slots</a:t>
            </a:r>
            <a:endParaRPr sz="3400">
              <a:latin typeface="Arial"/>
              <a:cs typeface="Arial"/>
            </a:endParaRPr>
          </a:p>
          <a:p>
            <a:pPr marL="585207">
              <a:spcBef>
                <a:spcPts val="1941"/>
              </a:spcBef>
            </a:pPr>
            <a:r>
              <a:rPr sz="3100" spc="-7" dirty="0">
                <a:latin typeface="Arial"/>
                <a:cs typeface="Arial"/>
              </a:rPr>
              <a:t>Non-optimal Resource</a:t>
            </a:r>
            <a:r>
              <a:rPr sz="3100" spc="28" dirty="0">
                <a:latin typeface="Arial"/>
                <a:cs typeface="Arial"/>
              </a:rPr>
              <a:t> </a:t>
            </a:r>
            <a:r>
              <a:rPr sz="3100" spc="-7" dirty="0">
                <a:latin typeface="Arial"/>
                <a:cs typeface="Arial"/>
              </a:rPr>
              <a:t>Utilization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6658" y="3715760"/>
            <a:ext cx="11257280" cy="4719659"/>
            <a:chOff x="644525" y="2612644"/>
            <a:chExt cx="7915275" cy="3318510"/>
          </a:xfrm>
        </p:grpSpPr>
        <p:sp>
          <p:nvSpPr>
            <p:cNvPr id="3" name="object 3"/>
            <p:cNvSpPr/>
            <p:nvPr/>
          </p:nvSpPr>
          <p:spPr>
            <a:xfrm>
              <a:off x="3967226" y="2618994"/>
              <a:ext cx="4585970" cy="3305810"/>
            </a:xfrm>
            <a:custGeom>
              <a:avLst/>
              <a:gdLst/>
              <a:ahLst/>
              <a:cxnLst/>
              <a:rect l="l" t="t" r="r" b="b"/>
              <a:pathLst>
                <a:path w="4585970" h="3305810">
                  <a:moveTo>
                    <a:pt x="4488560" y="0"/>
                  </a:moveTo>
                  <a:lnTo>
                    <a:pt x="97282" y="0"/>
                  </a:lnTo>
                  <a:lnTo>
                    <a:pt x="59418" y="7645"/>
                  </a:lnTo>
                  <a:lnTo>
                    <a:pt x="28495" y="28495"/>
                  </a:lnTo>
                  <a:lnTo>
                    <a:pt x="7645" y="59418"/>
                  </a:lnTo>
                  <a:lnTo>
                    <a:pt x="0" y="97281"/>
                  </a:lnTo>
                  <a:lnTo>
                    <a:pt x="0" y="3208324"/>
                  </a:lnTo>
                  <a:lnTo>
                    <a:pt x="7645" y="3246177"/>
                  </a:lnTo>
                  <a:lnTo>
                    <a:pt x="28495" y="3277087"/>
                  </a:lnTo>
                  <a:lnTo>
                    <a:pt x="59418" y="3297927"/>
                  </a:lnTo>
                  <a:lnTo>
                    <a:pt x="97282" y="3305568"/>
                  </a:lnTo>
                  <a:lnTo>
                    <a:pt x="4488560" y="3305568"/>
                  </a:lnTo>
                  <a:lnTo>
                    <a:pt x="4526424" y="3297927"/>
                  </a:lnTo>
                  <a:lnTo>
                    <a:pt x="4557347" y="3277087"/>
                  </a:lnTo>
                  <a:lnTo>
                    <a:pt x="4578197" y="3246177"/>
                  </a:lnTo>
                  <a:lnTo>
                    <a:pt x="4585843" y="3208324"/>
                  </a:lnTo>
                  <a:lnTo>
                    <a:pt x="4585843" y="97281"/>
                  </a:lnTo>
                  <a:lnTo>
                    <a:pt x="4578197" y="59418"/>
                  </a:lnTo>
                  <a:lnTo>
                    <a:pt x="4557347" y="28495"/>
                  </a:lnTo>
                  <a:lnTo>
                    <a:pt x="4526424" y="7645"/>
                  </a:lnTo>
                  <a:lnTo>
                    <a:pt x="448856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67226" y="2618994"/>
              <a:ext cx="4585970" cy="3305810"/>
            </a:xfrm>
            <a:custGeom>
              <a:avLst/>
              <a:gdLst/>
              <a:ahLst/>
              <a:cxnLst/>
              <a:rect l="l" t="t" r="r" b="b"/>
              <a:pathLst>
                <a:path w="4585970" h="3305810">
                  <a:moveTo>
                    <a:pt x="0" y="97281"/>
                  </a:moveTo>
                  <a:lnTo>
                    <a:pt x="7645" y="59418"/>
                  </a:lnTo>
                  <a:lnTo>
                    <a:pt x="28495" y="28495"/>
                  </a:lnTo>
                  <a:lnTo>
                    <a:pt x="59418" y="7645"/>
                  </a:lnTo>
                  <a:lnTo>
                    <a:pt x="97282" y="0"/>
                  </a:lnTo>
                  <a:lnTo>
                    <a:pt x="4488560" y="0"/>
                  </a:lnTo>
                  <a:lnTo>
                    <a:pt x="4526424" y="7645"/>
                  </a:lnTo>
                  <a:lnTo>
                    <a:pt x="4557347" y="28495"/>
                  </a:lnTo>
                  <a:lnTo>
                    <a:pt x="4578197" y="59418"/>
                  </a:lnTo>
                  <a:lnTo>
                    <a:pt x="4585843" y="97281"/>
                  </a:lnTo>
                  <a:lnTo>
                    <a:pt x="4585843" y="3208324"/>
                  </a:lnTo>
                  <a:lnTo>
                    <a:pt x="4578197" y="3246177"/>
                  </a:lnTo>
                  <a:lnTo>
                    <a:pt x="4557347" y="3277087"/>
                  </a:lnTo>
                  <a:lnTo>
                    <a:pt x="4526424" y="3297927"/>
                  </a:lnTo>
                  <a:lnTo>
                    <a:pt x="4488560" y="3305568"/>
                  </a:lnTo>
                  <a:lnTo>
                    <a:pt x="97282" y="3305568"/>
                  </a:lnTo>
                  <a:lnTo>
                    <a:pt x="59418" y="3297927"/>
                  </a:lnTo>
                  <a:lnTo>
                    <a:pt x="28495" y="3277087"/>
                  </a:lnTo>
                  <a:lnTo>
                    <a:pt x="7645" y="3246177"/>
                  </a:lnTo>
                  <a:lnTo>
                    <a:pt x="0" y="3208324"/>
                  </a:lnTo>
                  <a:lnTo>
                    <a:pt x="0" y="97281"/>
                  </a:lnTo>
                  <a:close/>
                </a:path>
              </a:pathLst>
            </a:custGeom>
            <a:ln w="12700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0875" y="2618994"/>
              <a:ext cx="2708275" cy="3305810"/>
            </a:xfrm>
            <a:custGeom>
              <a:avLst/>
              <a:gdLst/>
              <a:ahLst/>
              <a:cxnLst/>
              <a:rect l="l" t="t" r="r" b="b"/>
              <a:pathLst>
                <a:path w="2708275" h="3305810">
                  <a:moveTo>
                    <a:pt x="2628646" y="0"/>
                  </a:moveTo>
                  <a:lnTo>
                    <a:pt x="79679" y="0"/>
                  </a:lnTo>
                  <a:lnTo>
                    <a:pt x="48665" y="6262"/>
                  </a:lnTo>
                  <a:lnTo>
                    <a:pt x="23337" y="23336"/>
                  </a:lnTo>
                  <a:lnTo>
                    <a:pt x="6261" y="48648"/>
                  </a:lnTo>
                  <a:lnTo>
                    <a:pt x="0" y="79628"/>
                  </a:lnTo>
                  <a:lnTo>
                    <a:pt x="0" y="3225888"/>
                  </a:lnTo>
                  <a:lnTo>
                    <a:pt x="6261" y="3256903"/>
                  </a:lnTo>
                  <a:lnTo>
                    <a:pt x="23337" y="3282230"/>
                  </a:lnTo>
                  <a:lnTo>
                    <a:pt x="48665" y="3299307"/>
                  </a:lnTo>
                  <a:lnTo>
                    <a:pt x="79679" y="3305568"/>
                  </a:lnTo>
                  <a:lnTo>
                    <a:pt x="2628646" y="3305568"/>
                  </a:lnTo>
                  <a:lnTo>
                    <a:pt x="2659626" y="3299307"/>
                  </a:lnTo>
                  <a:lnTo>
                    <a:pt x="2684938" y="3282230"/>
                  </a:lnTo>
                  <a:lnTo>
                    <a:pt x="2702012" y="3256903"/>
                  </a:lnTo>
                  <a:lnTo>
                    <a:pt x="2708275" y="3225888"/>
                  </a:lnTo>
                  <a:lnTo>
                    <a:pt x="2708275" y="79628"/>
                  </a:lnTo>
                  <a:lnTo>
                    <a:pt x="2702012" y="48648"/>
                  </a:lnTo>
                  <a:lnTo>
                    <a:pt x="2684938" y="23336"/>
                  </a:lnTo>
                  <a:lnTo>
                    <a:pt x="2659626" y="6262"/>
                  </a:lnTo>
                  <a:lnTo>
                    <a:pt x="262864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875" y="2618994"/>
              <a:ext cx="2708275" cy="3305810"/>
            </a:xfrm>
            <a:custGeom>
              <a:avLst/>
              <a:gdLst/>
              <a:ahLst/>
              <a:cxnLst/>
              <a:rect l="l" t="t" r="r" b="b"/>
              <a:pathLst>
                <a:path w="2708275" h="3305810">
                  <a:moveTo>
                    <a:pt x="0" y="79628"/>
                  </a:moveTo>
                  <a:lnTo>
                    <a:pt x="6261" y="48648"/>
                  </a:lnTo>
                  <a:lnTo>
                    <a:pt x="23337" y="23336"/>
                  </a:lnTo>
                  <a:lnTo>
                    <a:pt x="48665" y="6262"/>
                  </a:lnTo>
                  <a:lnTo>
                    <a:pt x="79679" y="0"/>
                  </a:lnTo>
                  <a:lnTo>
                    <a:pt x="2628646" y="0"/>
                  </a:lnTo>
                  <a:lnTo>
                    <a:pt x="2659626" y="6262"/>
                  </a:lnTo>
                  <a:lnTo>
                    <a:pt x="2684938" y="23336"/>
                  </a:lnTo>
                  <a:lnTo>
                    <a:pt x="2702012" y="48648"/>
                  </a:lnTo>
                  <a:lnTo>
                    <a:pt x="2708275" y="79628"/>
                  </a:lnTo>
                  <a:lnTo>
                    <a:pt x="2708275" y="3225888"/>
                  </a:lnTo>
                  <a:lnTo>
                    <a:pt x="2702012" y="3256903"/>
                  </a:lnTo>
                  <a:lnTo>
                    <a:pt x="2684938" y="3282230"/>
                  </a:lnTo>
                  <a:lnTo>
                    <a:pt x="2659626" y="3299307"/>
                  </a:lnTo>
                  <a:lnTo>
                    <a:pt x="2628646" y="3305568"/>
                  </a:lnTo>
                  <a:lnTo>
                    <a:pt x="79679" y="3305568"/>
                  </a:lnTo>
                  <a:lnTo>
                    <a:pt x="48665" y="3299307"/>
                  </a:lnTo>
                  <a:lnTo>
                    <a:pt x="23337" y="3282230"/>
                  </a:lnTo>
                  <a:lnTo>
                    <a:pt x="6261" y="3256903"/>
                  </a:lnTo>
                  <a:lnTo>
                    <a:pt x="0" y="3225888"/>
                  </a:lnTo>
                  <a:lnTo>
                    <a:pt x="0" y="79628"/>
                  </a:lnTo>
                  <a:close/>
                </a:path>
              </a:pathLst>
            </a:custGeom>
            <a:ln w="12700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226" y="340474"/>
            <a:ext cx="10774116" cy="1434011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4600" dirty="0">
                <a:solidFill>
                  <a:srgbClr val="000000"/>
                </a:solidFill>
              </a:rPr>
              <a:t>Our </a:t>
            </a:r>
            <a:r>
              <a:rPr sz="4600" spc="-14" dirty="0">
                <a:solidFill>
                  <a:srgbClr val="000000"/>
                </a:solidFill>
              </a:rPr>
              <a:t>Vision: </a:t>
            </a:r>
            <a:r>
              <a:rPr sz="4600" spc="-7" dirty="0">
                <a:solidFill>
                  <a:srgbClr val="000000"/>
                </a:solidFill>
              </a:rPr>
              <a:t>Hadoop </a:t>
            </a:r>
            <a:r>
              <a:rPr sz="4600" dirty="0">
                <a:solidFill>
                  <a:srgbClr val="000000"/>
                </a:solidFill>
              </a:rPr>
              <a:t>as Next-Gen</a:t>
            </a:r>
            <a:r>
              <a:rPr sz="4600" spc="-149" dirty="0">
                <a:solidFill>
                  <a:srgbClr val="000000"/>
                </a:solidFill>
              </a:rPr>
              <a:t> </a:t>
            </a:r>
            <a:r>
              <a:rPr sz="4600" spc="-7" dirty="0">
                <a:solidFill>
                  <a:srgbClr val="000000"/>
                </a:solidFill>
              </a:rPr>
              <a:t>Platform</a:t>
            </a:r>
            <a:endParaRPr sz="4600"/>
          </a:p>
        </p:txBody>
      </p:sp>
      <p:sp>
        <p:nvSpPr>
          <p:cNvPr id="8" name="object 8"/>
          <p:cNvSpPr txBox="1"/>
          <p:nvPr/>
        </p:nvSpPr>
        <p:spPr>
          <a:xfrm>
            <a:off x="1296289" y="3759470"/>
            <a:ext cx="3085931" cy="643015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spcBef>
                <a:spcPts val="135"/>
              </a:spcBef>
            </a:pPr>
            <a:r>
              <a:rPr sz="4000" b="1" spc="-14" dirty="0">
                <a:solidFill>
                  <a:srgbClr val="008000"/>
                </a:solidFill>
                <a:latin typeface="Arial"/>
                <a:cs typeface="Arial"/>
              </a:rPr>
              <a:t>HADOOP</a:t>
            </a:r>
            <a:r>
              <a:rPr sz="4000" b="1" spc="-142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rgbClr val="008000"/>
                </a:solidFill>
                <a:latin typeface="Arial"/>
                <a:cs typeface="Arial"/>
              </a:rPr>
              <a:t>1.0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07285" y="6870508"/>
            <a:ext cx="3467947" cy="1349248"/>
            <a:chOff x="778560" y="4830826"/>
            <a:chExt cx="2438400" cy="948690"/>
          </a:xfrm>
        </p:grpSpPr>
        <p:sp>
          <p:nvSpPr>
            <p:cNvPr id="10" name="object 10"/>
            <p:cNvSpPr/>
            <p:nvPr/>
          </p:nvSpPr>
          <p:spPr>
            <a:xfrm>
              <a:off x="784910" y="4837176"/>
              <a:ext cx="2425700" cy="935990"/>
            </a:xfrm>
            <a:custGeom>
              <a:avLst/>
              <a:gdLst/>
              <a:ahLst/>
              <a:cxnLst/>
              <a:rect l="l" t="t" r="r" b="b"/>
              <a:pathLst>
                <a:path w="2425700" h="935989">
                  <a:moveTo>
                    <a:pt x="2364181" y="0"/>
                  </a:moveTo>
                  <a:lnTo>
                    <a:pt x="61061" y="0"/>
                  </a:lnTo>
                  <a:lnTo>
                    <a:pt x="37295" y="4812"/>
                  </a:lnTo>
                  <a:lnTo>
                    <a:pt x="17886" y="17922"/>
                  </a:lnTo>
                  <a:lnTo>
                    <a:pt x="4799" y="37343"/>
                  </a:lnTo>
                  <a:lnTo>
                    <a:pt x="0" y="61087"/>
                  </a:lnTo>
                  <a:lnTo>
                    <a:pt x="0" y="874864"/>
                  </a:lnTo>
                  <a:lnTo>
                    <a:pt x="4799" y="898630"/>
                  </a:lnTo>
                  <a:lnTo>
                    <a:pt x="17886" y="918040"/>
                  </a:lnTo>
                  <a:lnTo>
                    <a:pt x="37295" y="931127"/>
                  </a:lnTo>
                  <a:lnTo>
                    <a:pt x="61061" y="935926"/>
                  </a:lnTo>
                  <a:lnTo>
                    <a:pt x="2364181" y="935926"/>
                  </a:lnTo>
                  <a:lnTo>
                    <a:pt x="2387977" y="931127"/>
                  </a:lnTo>
                  <a:lnTo>
                    <a:pt x="2407392" y="918040"/>
                  </a:lnTo>
                  <a:lnTo>
                    <a:pt x="2420473" y="898630"/>
                  </a:lnTo>
                  <a:lnTo>
                    <a:pt x="2425268" y="874864"/>
                  </a:lnTo>
                  <a:lnTo>
                    <a:pt x="2425268" y="61087"/>
                  </a:lnTo>
                  <a:lnTo>
                    <a:pt x="2420473" y="37343"/>
                  </a:lnTo>
                  <a:lnTo>
                    <a:pt x="2407392" y="17922"/>
                  </a:lnTo>
                  <a:lnTo>
                    <a:pt x="2387977" y="4812"/>
                  </a:lnTo>
                  <a:lnTo>
                    <a:pt x="2364181" y="0"/>
                  </a:lnTo>
                  <a:close/>
                </a:path>
              </a:pathLst>
            </a:custGeom>
            <a:solidFill>
              <a:srgbClr val="69B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910" y="4837176"/>
              <a:ext cx="2425700" cy="935990"/>
            </a:xfrm>
            <a:custGeom>
              <a:avLst/>
              <a:gdLst/>
              <a:ahLst/>
              <a:cxnLst/>
              <a:rect l="l" t="t" r="r" b="b"/>
              <a:pathLst>
                <a:path w="2425700" h="935989">
                  <a:moveTo>
                    <a:pt x="0" y="61087"/>
                  </a:moveTo>
                  <a:lnTo>
                    <a:pt x="4799" y="37343"/>
                  </a:lnTo>
                  <a:lnTo>
                    <a:pt x="17886" y="17922"/>
                  </a:lnTo>
                  <a:lnTo>
                    <a:pt x="37295" y="4812"/>
                  </a:lnTo>
                  <a:lnTo>
                    <a:pt x="61061" y="0"/>
                  </a:lnTo>
                  <a:lnTo>
                    <a:pt x="2364181" y="0"/>
                  </a:lnTo>
                  <a:lnTo>
                    <a:pt x="2387977" y="4812"/>
                  </a:lnTo>
                  <a:lnTo>
                    <a:pt x="2407392" y="17922"/>
                  </a:lnTo>
                  <a:lnTo>
                    <a:pt x="2420473" y="37343"/>
                  </a:lnTo>
                  <a:lnTo>
                    <a:pt x="2425268" y="61087"/>
                  </a:lnTo>
                  <a:lnTo>
                    <a:pt x="2425268" y="874864"/>
                  </a:lnTo>
                  <a:lnTo>
                    <a:pt x="2420473" y="898630"/>
                  </a:lnTo>
                  <a:lnTo>
                    <a:pt x="2407392" y="918040"/>
                  </a:lnTo>
                  <a:lnTo>
                    <a:pt x="2387977" y="931127"/>
                  </a:lnTo>
                  <a:lnTo>
                    <a:pt x="2364181" y="935926"/>
                  </a:lnTo>
                  <a:lnTo>
                    <a:pt x="61061" y="935926"/>
                  </a:lnTo>
                  <a:lnTo>
                    <a:pt x="37295" y="931127"/>
                  </a:lnTo>
                  <a:lnTo>
                    <a:pt x="17886" y="918040"/>
                  </a:lnTo>
                  <a:lnTo>
                    <a:pt x="4799" y="898630"/>
                  </a:lnTo>
                  <a:lnTo>
                    <a:pt x="0" y="874864"/>
                  </a:lnTo>
                  <a:lnTo>
                    <a:pt x="0" y="61087"/>
                  </a:lnTo>
                  <a:close/>
                </a:path>
              </a:pathLst>
            </a:custGeom>
            <a:ln w="12700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10138" y="7263758"/>
            <a:ext cx="2544064" cy="1108508"/>
          </a:xfrm>
          <a:prstGeom prst="rect">
            <a:avLst/>
          </a:prstGeom>
        </p:spPr>
        <p:txBody>
          <a:bodyPr vert="horz" wrap="square" lIns="0" tIns="48767" rIns="0" bIns="0" rtlCol="0">
            <a:spAutoFit/>
          </a:bodyPr>
          <a:lstStyle/>
          <a:p>
            <a:pPr marL="2709" algn="ctr">
              <a:spcBef>
                <a:spcPts val="384"/>
              </a:spcBef>
            </a:pPr>
            <a:r>
              <a:rPr sz="3400" b="1" spc="-469" dirty="0">
                <a:solidFill>
                  <a:srgbClr val="1E1E1E"/>
                </a:solidFill>
                <a:latin typeface="Arial"/>
                <a:cs typeface="Arial"/>
              </a:rPr>
              <a:t>HDFS</a:t>
            </a:r>
            <a:endParaRPr sz="3400">
              <a:latin typeface="Arial"/>
              <a:cs typeface="Arial"/>
            </a:endParaRPr>
          </a:p>
          <a:p>
            <a:pPr algn="ctr">
              <a:spcBef>
                <a:spcPts val="128"/>
              </a:spcBef>
            </a:pPr>
            <a:r>
              <a:rPr sz="1700" spc="-14" dirty="0">
                <a:solidFill>
                  <a:srgbClr val="1E1E1E"/>
                </a:solidFill>
                <a:latin typeface="Carlito"/>
                <a:cs typeface="Carlito"/>
              </a:rPr>
              <a:t>(redundant, </a:t>
            </a:r>
            <a:r>
              <a:rPr sz="1700" spc="-7" dirty="0">
                <a:solidFill>
                  <a:srgbClr val="1E1E1E"/>
                </a:solidFill>
                <a:latin typeface="Carlito"/>
                <a:cs typeface="Carlito"/>
              </a:rPr>
              <a:t>reliable</a:t>
            </a:r>
            <a:r>
              <a:rPr sz="1700" spc="-92" dirty="0">
                <a:solidFill>
                  <a:srgbClr val="1E1E1E"/>
                </a:solidFill>
                <a:latin typeface="Carlito"/>
                <a:cs typeface="Carlito"/>
              </a:rPr>
              <a:t> </a:t>
            </a:r>
            <a:r>
              <a:rPr sz="1700" spc="-14" dirty="0">
                <a:solidFill>
                  <a:srgbClr val="1E1E1E"/>
                </a:solidFill>
                <a:latin typeface="Carlito"/>
                <a:cs typeface="Carlito"/>
              </a:rPr>
              <a:t>storage)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07285" y="5669912"/>
            <a:ext cx="3467947" cy="1349248"/>
            <a:chOff x="778560" y="3986657"/>
            <a:chExt cx="2438400" cy="948690"/>
          </a:xfrm>
        </p:grpSpPr>
        <p:sp>
          <p:nvSpPr>
            <p:cNvPr id="14" name="object 14"/>
            <p:cNvSpPr/>
            <p:nvPr/>
          </p:nvSpPr>
          <p:spPr>
            <a:xfrm>
              <a:off x="784910" y="3993007"/>
              <a:ext cx="2425700" cy="935990"/>
            </a:xfrm>
            <a:custGeom>
              <a:avLst/>
              <a:gdLst/>
              <a:ahLst/>
              <a:cxnLst/>
              <a:rect l="l" t="t" r="r" b="b"/>
              <a:pathLst>
                <a:path w="2425700" h="935989">
                  <a:moveTo>
                    <a:pt x="2364181" y="0"/>
                  </a:moveTo>
                  <a:lnTo>
                    <a:pt x="61061" y="0"/>
                  </a:lnTo>
                  <a:lnTo>
                    <a:pt x="37295" y="4812"/>
                  </a:lnTo>
                  <a:lnTo>
                    <a:pt x="17886" y="17922"/>
                  </a:lnTo>
                  <a:lnTo>
                    <a:pt x="4799" y="37343"/>
                  </a:lnTo>
                  <a:lnTo>
                    <a:pt x="0" y="61087"/>
                  </a:lnTo>
                  <a:lnTo>
                    <a:pt x="0" y="874776"/>
                  </a:lnTo>
                  <a:lnTo>
                    <a:pt x="4799" y="898572"/>
                  </a:lnTo>
                  <a:lnTo>
                    <a:pt x="17886" y="917987"/>
                  </a:lnTo>
                  <a:lnTo>
                    <a:pt x="37295" y="931068"/>
                  </a:lnTo>
                  <a:lnTo>
                    <a:pt x="61061" y="935863"/>
                  </a:lnTo>
                  <a:lnTo>
                    <a:pt x="2364181" y="935863"/>
                  </a:lnTo>
                  <a:lnTo>
                    <a:pt x="2387977" y="931068"/>
                  </a:lnTo>
                  <a:lnTo>
                    <a:pt x="2407392" y="917987"/>
                  </a:lnTo>
                  <a:lnTo>
                    <a:pt x="2420473" y="898572"/>
                  </a:lnTo>
                  <a:lnTo>
                    <a:pt x="2425268" y="874776"/>
                  </a:lnTo>
                  <a:lnTo>
                    <a:pt x="2425268" y="61087"/>
                  </a:lnTo>
                  <a:lnTo>
                    <a:pt x="2420473" y="37343"/>
                  </a:lnTo>
                  <a:lnTo>
                    <a:pt x="2407392" y="17922"/>
                  </a:lnTo>
                  <a:lnTo>
                    <a:pt x="2387977" y="4812"/>
                  </a:lnTo>
                  <a:lnTo>
                    <a:pt x="2364181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4910" y="3993007"/>
              <a:ext cx="2425700" cy="935990"/>
            </a:xfrm>
            <a:custGeom>
              <a:avLst/>
              <a:gdLst/>
              <a:ahLst/>
              <a:cxnLst/>
              <a:rect l="l" t="t" r="r" b="b"/>
              <a:pathLst>
                <a:path w="2425700" h="935989">
                  <a:moveTo>
                    <a:pt x="0" y="61087"/>
                  </a:moveTo>
                  <a:lnTo>
                    <a:pt x="4799" y="37343"/>
                  </a:lnTo>
                  <a:lnTo>
                    <a:pt x="17886" y="17922"/>
                  </a:lnTo>
                  <a:lnTo>
                    <a:pt x="37295" y="4812"/>
                  </a:lnTo>
                  <a:lnTo>
                    <a:pt x="61061" y="0"/>
                  </a:lnTo>
                  <a:lnTo>
                    <a:pt x="2364181" y="0"/>
                  </a:lnTo>
                  <a:lnTo>
                    <a:pt x="2387977" y="4812"/>
                  </a:lnTo>
                  <a:lnTo>
                    <a:pt x="2407392" y="17922"/>
                  </a:lnTo>
                  <a:lnTo>
                    <a:pt x="2420473" y="37343"/>
                  </a:lnTo>
                  <a:lnTo>
                    <a:pt x="2425268" y="61087"/>
                  </a:lnTo>
                  <a:lnTo>
                    <a:pt x="2425268" y="874776"/>
                  </a:lnTo>
                  <a:lnTo>
                    <a:pt x="2420473" y="898572"/>
                  </a:lnTo>
                  <a:lnTo>
                    <a:pt x="2407392" y="917987"/>
                  </a:lnTo>
                  <a:lnTo>
                    <a:pt x="2387977" y="931068"/>
                  </a:lnTo>
                  <a:lnTo>
                    <a:pt x="2364181" y="935863"/>
                  </a:lnTo>
                  <a:lnTo>
                    <a:pt x="61061" y="935863"/>
                  </a:lnTo>
                  <a:lnTo>
                    <a:pt x="37295" y="931068"/>
                  </a:lnTo>
                  <a:lnTo>
                    <a:pt x="17886" y="917987"/>
                  </a:lnTo>
                  <a:lnTo>
                    <a:pt x="4799" y="898572"/>
                  </a:lnTo>
                  <a:lnTo>
                    <a:pt x="0" y="874776"/>
                  </a:lnTo>
                  <a:lnTo>
                    <a:pt x="0" y="61087"/>
                  </a:lnTo>
                  <a:close/>
                </a:path>
              </a:pathLst>
            </a:custGeom>
            <a:ln w="12700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77056" y="5925131"/>
            <a:ext cx="2727396" cy="1246780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algn="ctr">
              <a:spcBef>
                <a:spcPts val="142"/>
              </a:spcBef>
            </a:pPr>
            <a:r>
              <a:rPr sz="2800" b="1" spc="-213" dirty="0">
                <a:solidFill>
                  <a:srgbClr val="1E1E1E"/>
                </a:solidFill>
                <a:latin typeface="Arial"/>
                <a:cs typeface="Arial"/>
              </a:rPr>
              <a:t>MapReduce</a:t>
            </a:r>
            <a:endParaRPr sz="2800">
              <a:latin typeface="Arial"/>
              <a:cs typeface="Arial"/>
            </a:endParaRPr>
          </a:p>
          <a:p>
            <a:pPr marL="18062" marR="7225" algn="ctr">
              <a:spcBef>
                <a:spcPts val="85"/>
              </a:spcBef>
            </a:pPr>
            <a:r>
              <a:rPr sz="1700" spc="-7" dirty="0">
                <a:solidFill>
                  <a:srgbClr val="1E1E1E"/>
                </a:solidFill>
                <a:latin typeface="Carlito"/>
                <a:cs typeface="Carlito"/>
              </a:rPr>
              <a:t>(cluster resource</a:t>
            </a:r>
            <a:r>
              <a:rPr sz="1700" spc="-114" dirty="0">
                <a:solidFill>
                  <a:srgbClr val="1E1E1E"/>
                </a:solidFill>
                <a:latin typeface="Carlito"/>
                <a:cs typeface="Carlito"/>
              </a:rPr>
              <a:t> </a:t>
            </a:r>
            <a:r>
              <a:rPr sz="1700" spc="-7" dirty="0">
                <a:solidFill>
                  <a:srgbClr val="1E1E1E"/>
                </a:solidFill>
                <a:latin typeface="Carlito"/>
                <a:cs typeface="Carlito"/>
              </a:rPr>
              <a:t>management  </a:t>
            </a:r>
            <a:r>
              <a:rPr sz="1700" dirty="0">
                <a:solidFill>
                  <a:srgbClr val="1E1E1E"/>
                </a:solidFill>
                <a:latin typeface="Carlito"/>
                <a:cs typeface="Carlito"/>
              </a:rPr>
              <a:t>&amp; </a:t>
            </a:r>
            <a:r>
              <a:rPr sz="1700" spc="-7" dirty="0">
                <a:solidFill>
                  <a:srgbClr val="1E1E1E"/>
                </a:solidFill>
                <a:latin typeface="Carlito"/>
                <a:cs typeface="Carlito"/>
              </a:rPr>
              <a:t>data</a:t>
            </a:r>
            <a:r>
              <a:rPr sz="1700" spc="-57" dirty="0">
                <a:solidFill>
                  <a:srgbClr val="1E1E1E"/>
                </a:solidFill>
                <a:latin typeface="Carlito"/>
                <a:cs typeface="Carlito"/>
              </a:rPr>
              <a:t> </a:t>
            </a:r>
            <a:r>
              <a:rPr sz="1700" spc="-7" dirty="0">
                <a:solidFill>
                  <a:srgbClr val="1E1E1E"/>
                </a:solidFill>
                <a:latin typeface="Carlito"/>
                <a:cs typeface="Carlito"/>
              </a:rPr>
              <a:t>processing)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57398" y="6870508"/>
            <a:ext cx="6067100" cy="1349248"/>
            <a:chOff x="4118483" y="4830826"/>
            <a:chExt cx="4265930" cy="948690"/>
          </a:xfrm>
        </p:grpSpPr>
        <p:sp>
          <p:nvSpPr>
            <p:cNvPr id="18" name="object 18"/>
            <p:cNvSpPr/>
            <p:nvPr/>
          </p:nvSpPr>
          <p:spPr>
            <a:xfrm>
              <a:off x="4124833" y="4837176"/>
              <a:ext cx="4253230" cy="935990"/>
            </a:xfrm>
            <a:custGeom>
              <a:avLst/>
              <a:gdLst/>
              <a:ahLst/>
              <a:cxnLst/>
              <a:rect l="l" t="t" r="r" b="b"/>
              <a:pathLst>
                <a:path w="4253230" h="935989">
                  <a:moveTo>
                    <a:pt x="4192142" y="0"/>
                  </a:moveTo>
                  <a:lnTo>
                    <a:pt x="61087" y="0"/>
                  </a:lnTo>
                  <a:lnTo>
                    <a:pt x="37290" y="4812"/>
                  </a:lnTo>
                  <a:lnTo>
                    <a:pt x="17875" y="17922"/>
                  </a:lnTo>
                  <a:lnTo>
                    <a:pt x="4794" y="37343"/>
                  </a:lnTo>
                  <a:lnTo>
                    <a:pt x="0" y="61087"/>
                  </a:lnTo>
                  <a:lnTo>
                    <a:pt x="0" y="874864"/>
                  </a:lnTo>
                  <a:lnTo>
                    <a:pt x="4794" y="898630"/>
                  </a:lnTo>
                  <a:lnTo>
                    <a:pt x="17875" y="918040"/>
                  </a:lnTo>
                  <a:lnTo>
                    <a:pt x="37290" y="931127"/>
                  </a:lnTo>
                  <a:lnTo>
                    <a:pt x="61087" y="935926"/>
                  </a:lnTo>
                  <a:lnTo>
                    <a:pt x="4192142" y="935926"/>
                  </a:lnTo>
                  <a:lnTo>
                    <a:pt x="4215939" y="931127"/>
                  </a:lnTo>
                  <a:lnTo>
                    <a:pt x="4235354" y="918040"/>
                  </a:lnTo>
                  <a:lnTo>
                    <a:pt x="4248435" y="898630"/>
                  </a:lnTo>
                  <a:lnTo>
                    <a:pt x="4253230" y="874864"/>
                  </a:lnTo>
                  <a:lnTo>
                    <a:pt x="4253230" y="61087"/>
                  </a:lnTo>
                  <a:lnTo>
                    <a:pt x="4248435" y="37343"/>
                  </a:lnTo>
                  <a:lnTo>
                    <a:pt x="4235354" y="17922"/>
                  </a:lnTo>
                  <a:lnTo>
                    <a:pt x="4215939" y="4812"/>
                  </a:lnTo>
                  <a:lnTo>
                    <a:pt x="4192142" y="0"/>
                  </a:lnTo>
                  <a:close/>
                </a:path>
              </a:pathLst>
            </a:custGeom>
            <a:solidFill>
              <a:srgbClr val="69B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24833" y="4837176"/>
              <a:ext cx="4253230" cy="935990"/>
            </a:xfrm>
            <a:custGeom>
              <a:avLst/>
              <a:gdLst/>
              <a:ahLst/>
              <a:cxnLst/>
              <a:rect l="l" t="t" r="r" b="b"/>
              <a:pathLst>
                <a:path w="4253230" h="935989">
                  <a:moveTo>
                    <a:pt x="0" y="61087"/>
                  </a:moveTo>
                  <a:lnTo>
                    <a:pt x="4794" y="37343"/>
                  </a:lnTo>
                  <a:lnTo>
                    <a:pt x="17875" y="17922"/>
                  </a:lnTo>
                  <a:lnTo>
                    <a:pt x="37290" y="4812"/>
                  </a:lnTo>
                  <a:lnTo>
                    <a:pt x="61087" y="0"/>
                  </a:lnTo>
                  <a:lnTo>
                    <a:pt x="4192142" y="0"/>
                  </a:lnTo>
                  <a:lnTo>
                    <a:pt x="4215939" y="4812"/>
                  </a:lnTo>
                  <a:lnTo>
                    <a:pt x="4235354" y="17922"/>
                  </a:lnTo>
                  <a:lnTo>
                    <a:pt x="4248435" y="37343"/>
                  </a:lnTo>
                  <a:lnTo>
                    <a:pt x="4253230" y="61087"/>
                  </a:lnTo>
                  <a:lnTo>
                    <a:pt x="4253230" y="874864"/>
                  </a:lnTo>
                  <a:lnTo>
                    <a:pt x="4248435" y="898630"/>
                  </a:lnTo>
                  <a:lnTo>
                    <a:pt x="4235354" y="918040"/>
                  </a:lnTo>
                  <a:lnTo>
                    <a:pt x="4215939" y="931127"/>
                  </a:lnTo>
                  <a:lnTo>
                    <a:pt x="4192142" y="935926"/>
                  </a:lnTo>
                  <a:lnTo>
                    <a:pt x="61087" y="935926"/>
                  </a:lnTo>
                  <a:lnTo>
                    <a:pt x="37290" y="931127"/>
                  </a:lnTo>
                  <a:lnTo>
                    <a:pt x="17875" y="918040"/>
                  </a:lnTo>
                  <a:lnTo>
                    <a:pt x="4794" y="898630"/>
                  </a:lnTo>
                  <a:lnTo>
                    <a:pt x="0" y="874864"/>
                  </a:lnTo>
                  <a:lnTo>
                    <a:pt x="0" y="61087"/>
                  </a:lnTo>
                  <a:close/>
                </a:path>
              </a:pathLst>
            </a:custGeom>
            <a:ln w="12700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59310" y="7263758"/>
            <a:ext cx="4149796" cy="1108508"/>
          </a:xfrm>
          <a:prstGeom prst="rect">
            <a:avLst/>
          </a:prstGeom>
        </p:spPr>
        <p:txBody>
          <a:bodyPr vert="horz" wrap="square" lIns="0" tIns="48767" rIns="0" bIns="0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sz="3400" b="1" spc="-412" dirty="0">
                <a:solidFill>
                  <a:srgbClr val="1E1E1E"/>
                </a:solidFill>
                <a:latin typeface="Arial"/>
                <a:cs typeface="Arial"/>
              </a:rPr>
              <a:t>HDFS2</a:t>
            </a:r>
            <a:endParaRPr sz="3400">
              <a:latin typeface="Arial"/>
              <a:cs typeface="Arial"/>
            </a:endParaRPr>
          </a:p>
          <a:p>
            <a:pPr algn="ctr">
              <a:spcBef>
                <a:spcPts val="128"/>
              </a:spcBef>
            </a:pPr>
            <a:r>
              <a:rPr sz="1700" spc="-14" dirty="0">
                <a:solidFill>
                  <a:srgbClr val="1E1E1E"/>
                </a:solidFill>
                <a:latin typeface="Carlito"/>
                <a:cs typeface="Carlito"/>
              </a:rPr>
              <a:t>(redundant, </a:t>
            </a:r>
            <a:r>
              <a:rPr sz="1700" spc="-7" dirty="0">
                <a:solidFill>
                  <a:srgbClr val="1E1E1E"/>
                </a:solidFill>
                <a:latin typeface="Carlito"/>
                <a:cs typeface="Carlito"/>
              </a:rPr>
              <a:t>highly-available </a:t>
            </a:r>
            <a:r>
              <a:rPr sz="1700" dirty="0">
                <a:solidFill>
                  <a:srgbClr val="1E1E1E"/>
                </a:solidFill>
                <a:latin typeface="Carlito"/>
                <a:cs typeface="Carlito"/>
              </a:rPr>
              <a:t>&amp; </a:t>
            </a:r>
            <a:r>
              <a:rPr sz="1700" spc="-7" dirty="0">
                <a:solidFill>
                  <a:srgbClr val="1E1E1E"/>
                </a:solidFill>
                <a:latin typeface="Carlito"/>
                <a:cs typeface="Carlito"/>
              </a:rPr>
              <a:t>reliable</a:t>
            </a:r>
            <a:r>
              <a:rPr sz="1700" spc="-121" dirty="0">
                <a:solidFill>
                  <a:srgbClr val="1E1E1E"/>
                </a:solidFill>
                <a:latin typeface="Carlito"/>
                <a:cs typeface="Carlito"/>
              </a:rPr>
              <a:t> </a:t>
            </a:r>
            <a:r>
              <a:rPr sz="1700" spc="-14" dirty="0">
                <a:solidFill>
                  <a:srgbClr val="1E1E1E"/>
                </a:solidFill>
                <a:latin typeface="Carlito"/>
                <a:cs typeface="Carlito"/>
              </a:rPr>
              <a:t>storage)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57398" y="5857758"/>
            <a:ext cx="6067100" cy="1161401"/>
            <a:chOff x="4118483" y="4118736"/>
            <a:chExt cx="4265930" cy="816610"/>
          </a:xfrm>
        </p:grpSpPr>
        <p:sp>
          <p:nvSpPr>
            <p:cNvPr id="22" name="object 22"/>
            <p:cNvSpPr/>
            <p:nvPr/>
          </p:nvSpPr>
          <p:spPr>
            <a:xfrm>
              <a:off x="4124833" y="4125086"/>
              <a:ext cx="4253230" cy="803910"/>
            </a:xfrm>
            <a:custGeom>
              <a:avLst/>
              <a:gdLst/>
              <a:ahLst/>
              <a:cxnLst/>
              <a:rect l="l" t="t" r="r" b="b"/>
              <a:pathLst>
                <a:path w="4253230" h="803910">
                  <a:moveTo>
                    <a:pt x="4200778" y="0"/>
                  </a:moveTo>
                  <a:lnTo>
                    <a:pt x="52450" y="0"/>
                  </a:lnTo>
                  <a:lnTo>
                    <a:pt x="32039" y="4123"/>
                  </a:lnTo>
                  <a:lnTo>
                    <a:pt x="15366" y="15367"/>
                  </a:lnTo>
                  <a:lnTo>
                    <a:pt x="4123" y="32039"/>
                  </a:lnTo>
                  <a:lnTo>
                    <a:pt x="0" y="52450"/>
                  </a:lnTo>
                  <a:lnTo>
                    <a:pt x="0" y="751332"/>
                  </a:lnTo>
                  <a:lnTo>
                    <a:pt x="4123" y="771743"/>
                  </a:lnTo>
                  <a:lnTo>
                    <a:pt x="15367" y="788416"/>
                  </a:lnTo>
                  <a:lnTo>
                    <a:pt x="32039" y="799659"/>
                  </a:lnTo>
                  <a:lnTo>
                    <a:pt x="52450" y="803782"/>
                  </a:lnTo>
                  <a:lnTo>
                    <a:pt x="4200778" y="803782"/>
                  </a:lnTo>
                  <a:lnTo>
                    <a:pt x="4221190" y="799659"/>
                  </a:lnTo>
                  <a:lnTo>
                    <a:pt x="4237863" y="788416"/>
                  </a:lnTo>
                  <a:lnTo>
                    <a:pt x="4249106" y="771743"/>
                  </a:lnTo>
                  <a:lnTo>
                    <a:pt x="4253230" y="751332"/>
                  </a:lnTo>
                  <a:lnTo>
                    <a:pt x="4253230" y="52450"/>
                  </a:lnTo>
                  <a:lnTo>
                    <a:pt x="4249106" y="32039"/>
                  </a:lnTo>
                  <a:lnTo>
                    <a:pt x="4237863" y="15367"/>
                  </a:lnTo>
                  <a:lnTo>
                    <a:pt x="4221190" y="4123"/>
                  </a:lnTo>
                  <a:lnTo>
                    <a:pt x="4200778" y="0"/>
                  </a:lnTo>
                  <a:close/>
                </a:path>
              </a:pathLst>
            </a:custGeom>
            <a:solidFill>
              <a:srgbClr val="A3E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4833" y="4125086"/>
              <a:ext cx="4253230" cy="803910"/>
            </a:xfrm>
            <a:custGeom>
              <a:avLst/>
              <a:gdLst/>
              <a:ahLst/>
              <a:cxnLst/>
              <a:rect l="l" t="t" r="r" b="b"/>
              <a:pathLst>
                <a:path w="4253230" h="803910">
                  <a:moveTo>
                    <a:pt x="0" y="52450"/>
                  </a:moveTo>
                  <a:lnTo>
                    <a:pt x="4123" y="32039"/>
                  </a:lnTo>
                  <a:lnTo>
                    <a:pt x="15366" y="15366"/>
                  </a:lnTo>
                  <a:lnTo>
                    <a:pt x="32039" y="4123"/>
                  </a:lnTo>
                  <a:lnTo>
                    <a:pt x="52450" y="0"/>
                  </a:lnTo>
                  <a:lnTo>
                    <a:pt x="4200778" y="0"/>
                  </a:lnTo>
                  <a:lnTo>
                    <a:pt x="4221190" y="4123"/>
                  </a:lnTo>
                  <a:lnTo>
                    <a:pt x="4237863" y="15367"/>
                  </a:lnTo>
                  <a:lnTo>
                    <a:pt x="4249106" y="32039"/>
                  </a:lnTo>
                  <a:lnTo>
                    <a:pt x="4253230" y="52450"/>
                  </a:lnTo>
                  <a:lnTo>
                    <a:pt x="4253230" y="751332"/>
                  </a:lnTo>
                  <a:lnTo>
                    <a:pt x="4249106" y="771743"/>
                  </a:lnTo>
                  <a:lnTo>
                    <a:pt x="4237863" y="788416"/>
                  </a:lnTo>
                  <a:lnTo>
                    <a:pt x="4221190" y="799659"/>
                  </a:lnTo>
                  <a:lnTo>
                    <a:pt x="4200778" y="803782"/>
                  </a:lnTo>
                  <a:lnTo>
                    <a:pt x="52450" y="803782"/>
                  </a:lnTo>
                  <a:lnTo>
                    <a:pt x="32039" y="799659"/>
                  </a:lnTo>
                  <a:lnTo>
                    <a:pt x="15366" y="788415"/>
                  </a:lnTo>
                  <a:lnTo>
                    <a:pt x="4123" y="771743"/>
                  </a:lnTo>
                  <a:lnTo>
                    <a:pt x="0" y="751332"/>
                  </a:lnTo>
                  <a:lnTo>
                    <a:pt x="0" y="52450"/>
                  </a:lnTo>
                  <a:close/>
                </a:path>
              </a:pathLst>
            </a:custGeom>
            <a:ln w="12700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86387" y="6065907"/>
            <a:ext cx="6009301" cy="847809"/>
          </a:xfrm>
          <a:prstGeom prst="rect">
            <a:avLst/>
          </a:prstGeom>
        </p:spPr>
        <p:txBody>
          <a:bodyPr vert="horz" wrap="square" lIns="0" tIns="49670" rIns="0" bIns="0" rtlCol="0">
            <a:spAutoFit/>
          </a:bodyPr>
          <a:lstStyle/>
          <a:p>
            <a:pPr algn="ctr">
              <a:spcBef>
                <a:spcPts val="391"/>
              </a:spcBef>
            </a:pPr>
            <a:r>
              <a:rPr sz="3400" b="1" spc="-491" dirty="0">
                <a:solidFill>
                  <a:srgbClr val="1E1E1E"/>
                </a:solidFill>
                <a:latin typeface="Arial"/>
                <a:cs typeface="Arial"/>
              </a:rPr>
              <a:t>YARN</a:t>
            </a:r>
            <a:endParaRPr sz="3400">
              <a:latin typeface="Arial"/>
              <a:cs typeface="Arial"/>
            </a:endParaRPr>
          </a:p>
          <a:p>
            <a:pPr marL="2709" algn="ctr">
              <a:spcBef>
                <a:spcPts val="121"/>
              </a:spcBef>
            </a:pPr>
            <a:r>
              <a:rPr sz="1700" spc="-7" dirty="0">
                <a:solidFill>
                  <a:srgbClr val="1E1E1E"/>
                </a:solidFill>
                <a:latin typeface="Carlito"/>
                <a:cs typeface="Carlito"/>
              </a:rPr>
              <a:t>(cluster resource</a:t>
            </a:r>
            <a:r>
              <a:rPr sz="1700" spc="-50" dirty="0">
                <a:solidFill>
                  <a:srgbClr val="1E1E1E"/>
                </a:solidFill>
                <a:latin typeface="Carlito"/>
                <a:cs typeface="Carlito"/>
              </a:rPr>
              <a:t> </a:t>
            </a:r>
            <a:r>
              <a:rPr sz="1700" spc="-7" dirty="0">
                <a:solidFill>
                  <a:srgbClr val="1E1E1E"/>
                </a:solidFill>
                <a:latin typeface="Carlito"/>
                <a:cs typeface="Carlito"/>
              </a:rPr>
              <a:t>management)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57398" y="4861446"/>
            <a:ext cx="3016391" cy="1145145"/>
            <a:chOff x="4118483" y="3418204"/>
            <a:chExt cx="2120900" cy="805180"/>
          </a:xfrm>
        </p:grpSpPr>
        <p:sp>
          <p:nvSpPr>
            <p:cNvPr id="26" name="object 26"/>
            <p:cNvSpPr/>
            <p:nvPr/>
          </p:nvSpPr>
          <p:spPr>
            <a:xfrm>
              <a:off x="4124833" y="3424554"/>
              <a:ext cx="2108200" cy="792480"/>
            </a:xfrm>
            <a:custGeom>
              <a:avLst/>
              <a:gdLst/>
              <a:ahLst/>
              <a:cxnLst/>
              <a:rect l="l" t="t" r="r" b="b"/>
              <a:pathLst>
                <a:path w="2108200" h="792479">
                  <a:moveTo>
                    <a:pt x="2056511" y="0"/>
                  </a:moveTo>
                  <a:lnTo>
                    <a:pt x="51688" y="0"/>
                  </a:lnTo>
                  <a:lnTo>
                    <a:pt x="31557" y="4058"/>
                  </a:lnTo>
                  <a:lnTo>
                    <a:pt x="15128" y="15128"/>
                  </a:lnTo>
                  <a:lnTo>
                    <a:pt x="4058" y="31557"/>
                  </a:lnTo>
                  <a:lnTo>
                    <a:pt x="0" y="51689"/>
                  </a:lnTo>
                  <a:lnTo>
                    <a:pt x="0" y="740791"/>
                  </a:lnTo>
                  <a:lnTo>
                    <a:pt x="4058" y="760922"/>
                  </a:lnTo>
                  <a:lnTo>
                    <a:pt x="15128" y="777351"/>
                  </a:lnTo>
                  <a:lnTo>
                    <a:pt x="31557" y="788421"/>
                  </a:lnTo>
                  <a:lnTo>
                    <a:pt x="51688" y="792480"/>
                  </a:lnTo>
                  <a:lnTo>
                    <a:pt x="2056511" y="792480"/>
                  </a:lnTo>
                  <a:lnTo>
                    <a:pt x="2076642" y="788421"/>
                  </a:lnTo>
                  <a:lnTo>
                    <a:pt x="2093071" y="777351"/>
                  </a:lnTo>
                  <a:lnTo>
                    <a:pt x="2104141" y="760922"/>
                  </a:lnTo>
                  <a:lnTo>
                    <a:pt x="2108200" y="740791"/>
                  </a:lnTo>
                  <a:lnTo>
                    <a:pt x="2108200" y="51689"/>
                  </a:lnTo>
                  <a:lnTo>
                    <a:pt x="2104141" y="31557"/>
                  </a:lnTo>
                  <a:lnTo>
                    <a:pt x="2093071" y="15128"/>
                  </a:lnTo>
                  <a:lnTo>
                    <a:pt x="2076642" y="4058"/>
                  </a:lnTo>
                  <a:lnTo>
                    <a:pt x="2056511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24833" y="3424554"/>
              <a:ext cx="2108200" cy="792480"/>
            </a:xfrm>
            <a:custGeom>
              <a:avLst/>
              <a:gdLst/>
              <a:ahLst/>
              <a:cxnLst/>
              <a:rect l="l" t="t" r="r" b="b"/>
              <a:pathLst>
                <a:path w="2108200" h="792479">
                  <a:moveTo>
                    <a:pt x="0" y="51689"/>
                  </a:moveTo>
                  <a:lnTo>
                    <a:pt x="4058" y="31557"/>
                  </a:lnTo>
                  <a:lnTo>
                    <a:pt x="15128" y="15128"/>
                  </a:lnTo>
                  <a:lnTo>
                    <a:pt x="31557" y="4058"/>
                  </a:lnTo>
                  <a:lnTo>
                    <a:pt x="51688" y="0"/>
                  </a:lnTo>
                  <a:lnTo>
                    <a:pt x="2056511" y="0"/>
                  </a:lnTo>
                  <a:lnTo>
                    <a:pt x="2076642" y="4058"/>
                  </a:lnTo>
                  <a:lnTo>
                    <a:pt x="2093071" y="15128"/>
                  </a:lnTo>
                  <a:lnTo>
                    <a:pt x="2104141" y="31557"/>
                  </a:lnTo>
                  <a:lnTo>
                    <a:pt x="2108200" y="51689"/>
                  </a:lnTo>
                  <a:lnTo>
                    <a:pt x="2108200" y="740791"/>
                  </a:lnTo>
                  <a:lnTo>
                    <a:pt x="2104141" y="760922"/>
                  </a:lnTo>
                  <a:lnTo>
                    <a:pt x="2093071" y="777351"/>
                  </a:lnTo>
                  <a:lnTo>
                    <a:pt x="2076642" y="788421"/>
                  </a:lnTo>
                  <a:lnTo>
                    <a:pt x="2056511" y="792480"/>
                  </a:lnTo>
                  <a:lnTo>
                    <a:pt x="51688" y="792480"/>
                  </a:lnTo>
                  <a:lnTo>
                    <a:pt x="31557" y="788421"/>
                  </a:lnTo>
                  <a:lnTo>
                    <a:pt x="15128" y="777351"/>
                  </a:lnTo>
                  <a:lnTo>
                    <a:pt x="4058" y="760922"/>
                  </a:lnTo>
                  <a:lnTo>
                    <a:pt x="0" y="740791"/>
                  </a:lnTo>
                  <a:lnTo>
                    <a:pt x="0" y="51689"/>
                  </a:lnTo>
                  <a:close/>
                </a:path>
              </a:pathLst>
            </a:custGeom>
            <a:ln w="12699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886219" y="5046403"/>
            <a:ext cx="2959495" cy="724471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algn="ctr">
              <a:spcBef>
                <a:spcPts val="149"/>
              </a:spcBef>
            </a:pPr>
            <a:r>
              <a:rPr sz="2800" b="1" spc="-213" dirty="0">
                <a:solidFill>
                  <a:srgbClr val="1E1E1E"/>
                </a:solidFill>
                <a:latin typeface="Arial"/>
                <a:cs typeface="Arial"/>
              </a:rPr>
              <a:t>MapReduce</a:t>
            </a:r>
            <a:endParaRPr sz="2800">
              <a:latin typeface="Arial"/>
              <a:cs typeface="Arial"/>
            </a:endParaRPr>
          </a:p>
          <a:p>
            <a:pPr marL="2709" algn="ctr">
              <a:spcBef>
                <a:spcPts val="78"/>
              </a:spcBef>
            </a:pPr>
            <a:r>
              <a:rPr sz="1700" spc="-14" dirty="0">
                <a:solidFill>
                  <a:srgbClr val="1E1E1E"/>
                </a:solidFill>
                <a:latin typeface="Carlito"/>
                <a:cs typeface="Carlito"/>
              </a:rPr>
              <a:t>(data</a:t>
            </a:r>
            <a:r>
              <a:rPr sz="1700" spc="-57" dirty="0">
                <a:solidFill>
                  <a:srgbClr val="1E1E1E"/>
                </a:solidFill>
                <a:latin typeface="Carlito"/>
                <a:cs typeface="Carlito"/>
              </a:rPr>
              <a:t> </a:t>
            </a:r>
            <a:r>
              <a:rPr sz="1700" spc="-7" dirty="0">
                <a:solidFill>
                  <a:srgbClr val="1E1E1E"/>
                </a:solidFill>
                <a:latin typeface="Carlito"/>
                <a:cs typeface="Carlito"/>
              </a:rPr>
              <a:t>processing)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943329" y="4861446"/>
            <a:ext cx="2981170" cy="1145145"/>
            <a:chOff x="6288278" y="3418204"/>
            <a:chExt cx="2096135" cy="805180"/>
          </a:xfrm>
        </p:grpSpPr>
        <p:sp>
          <p:nvSpPr>
            <p:cNvPr id="30" name="object 30"/>
            <p:cNvSpPr/>
            <p:nvPr/>
          </p:nvSpPr>
          <p:spPr>
            <a:xfrm>
              <a:off x="6294628" y="3424554"/>
              <a:ext cx="2083435" cy="792480"/>
            </a:xfrm>
            <a:custGeom>
              <a:avLst/>
              <a:gdLst/>
              <a:ahLst/>
              <a:cxnLst/>
              <a:rect l="l" t="t" r="r" b="b"/>
              <a:pathLst>
                <a:path w="2083434" h="792479">
                  <a:moveTo>
                    <a:pt x="2031746" y="0"/>
                  </a:moveTo>
                  <a:lnTo>
                    <a:pt x="51688" y="0"/>
                  </a:lnTo>
                  <a:lnTo>
                    <a:pt x="31557" y="4058"/>
                  </a:lnTo>
                  <a:lnTo>
                    <a:pt x="15128" y="15128"/>
                  </a:lnTo>
                  <a:lnTo>
                    <a:pt x="4058" y="31557"/>
                  </a:lnTo>
                  <a:lnTo>
                    <a:pt x="0" y="51689"/>
                  </a:lnTo>
                  <a:lnTo>
                    <a:pt x="0" y="740791"/>
                  </a:lnTo>
                  <a:lnTo>
                    <a:pt x="4058" y="760922"/>
                  </a:lnTo>
                  <a:lnTo>
                    <a:pt x="15128" y="777351"/>
                  </a:lnTo>
                  <a:lnTo>
                    <a:pt x="31557" y="788421"/>
                  </a:lnTo>
                  <a:lnTo>
                    <a:pt x="51688" y="792480"/>
                  </a:lnTo>
                  <a:lnTo>
                    <a:pt x="2031746" y="792480"/>
                  </a:lnTo>
                  <a:lnTo>
                    <a:pt x="2051877" y="788421"/>
                  </a:lnTo>
                  <a:lnTo>
                    <a:pt x="2068306" y="777351"/>
                  </a:lnTo>
                  <a:lnTo>
                    <a:pt x="2079376" y="760922"/>
                  </a:lnTo>
                  <a:lnTo>
                    <a:pt x="2083435" y="740791"/>
                  </a:lnTo>
                  <a:lnTo>
                    <a:pt x="2083435" y="51689"/>
                  </a:lnTo>
                  <a:lnTo>
                    <a:pt x="2079376" y="31557"/>
                  </a:lnTo>
                  <a:lnTo>
                    <a:pt x="2068306" y="15128"/>
                  </a:lnTo>
                  <a:lnTo>
                    <a:pt x="2051877" y="4058"/>
                  </a:lnTo>
                  <a:lnTo>
                    <a:pt x="2031746" y="0"/>
                  </a:lnTo>
                  <a:close/>
                </a:path>
              </a:pathLst>
            </a:custGeom>
            <a:solidFill>
              <a:srgbClr val="E0F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94628" y="3424554"/>
              <a:ext cx="2083435" cy="792480"/>
            </a:xfrm>
            <a:custGeom>
              <a:avLst/>
              <a:gdLst/>
              <a:ahLst/>
              <a:cxnLst/>
              <a:rect l="l" t="t" r="r" b="b"/>
              <a:pathLst>
                <a:path w="2083434" h="792479">
                  <a:moveTo>
                    <a:pt x="0" y="51689"/>
                  </a:moveTo>
                  <a:lnTo>
                    <a:pt x="4058" y="31557"/>
                  </a:lnTo>
                  <a:lnTo>
                    <a:pt x="15128" y="15128"/>
                  </a:lnTo>
                  <a:lnTo>
                    <a:pt x="31557" y="4058"/>
                  </a:lnTo>
                  <a:lnTo>
                    <a:pt x="51688" y="0"/>
                  </a:lnTo>
                  <a:lnTo>
                    <a:pt x="2031746" y="0"/>
                  </a:lnTo>
                  <a:lnTo>
                    <a:pt x="2051877" y="4058"/>
                  </a:lnTo>
                  <a:lnTo>
                    <a:pt x="2068306" y="15128"/>
                  </a:lnTo>
                  <a:lnTo>
                    <a:pt x="2079376" y="31557"/>
                  </a:lnTo>
                  <a:lnTo>
                    <a:pt x="2083435" y="51689"/>
                  </a:lnTo>
                  <a:lnTo>
                    <a:pt x="2083435" y="740791"/>
                  </a:lnTo>
                  <a:lnTo>
                    <a:pt x="2079376" y="760922"/>
                  </a:lnTo>
                  <a:lnTo>
                    <a:pt x="2068306" y="777351"/>
                  </a:lnTo>
                  <a:lnTo>
                    <a:pt x="2051877" y="788421"/>
                  </a:lnTo>
                  <a:lnTo>
                    <a:pt x="2031746" y="792480"/>
                  </a:lnTo>
                  <a:lnTo>
                    <a:pt x="51688" y="792480"/>
                  </a:lnTo>
                  <a:lnTo>
                    <a:pt x="31557" y="788421"/>
                  </a:lnTo>
                  <a:lnTo>
                    <a:pt x="15128" y="777351"/>
                  </a:lnTo>
                  <a:lnTo>
                    <a:pt x="4058" y="760922"/>
                  </a:lnTo>
                  <a:lnTo>
                    <a:pt x="0" y="740791"/>
                  </a:lnTo>
                  <a:lnTo>
                    <a:pt x="0" y="51689"/>
                  </a:lnTo>
                  <a:close/>
                </a:path>
              </a:pathLst>
            </a:custGeom>
            <a:ln w="12700">
              <a:solidFill>
                <a:srgbClr val="8E8E8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972149" y="5176452"/>
            <a:ext cx="2924274" cy="44912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954574">
              <a:spcBef>
                <a:spcPts val="142"/>
              </a:spcBef>
            </a:pPr>
            <a:r>
              <a:rPr sz="2800" b="1" spc="-206" dirty="0">
                <a:solidFill>
                  <a:srgbClr val="1E1E1E"/>
                </a:solidFill>
                <a:latin typeface="Arial"/>
                <a:cs typeface="Arial"/>
              </a:rPr>
              <a:t>Others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631335" y="5385071"/>
            <a:ext cx="5948793" cy="1191204"/>
            <a:chOff x="3256407" y="3786378"/>
            <a:chExt cx="4182745" cy="837565"/>
          </a:xfrm>
        </p:grpSpPr>
        <p:sp>
          <p:nvSpPr>
            <p:cNvPr id="34" name="object 34"/>
            <p:cNvSpPr/>
            <p:nvPr/>
          </p:nvSpPr>
          <p:spPr>
            <a:xfrm>
              <a:off x="5034533" y="4198112"/>
              <a:ext cx="229362" cy="1708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09535" y="4197858"/>
              <a:ext cx="229235" cy="170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62757" y="3792728"/>
              <a:ext cx="704850" cy="824865"/>
            </a:xfrm>
            <a:custGeom>
              <a:avLst/>
              <a:gdLst/>
              <a:ahLst/>
              <a:cxnLst/>
              <a:rect l="l" t="t" r="r" b="b"/>
              <a:pathLst>
                <a:path w="704850" h="824864">
                  <a:moveTo>
                    <a:pt x="352170" y="0"/>
                  </a:moveTo>
                  <a:lnTo>
                    <a:pt x="352170" y="206248"/>
                  </a:lnTo>
                  <a:lnTo>
                    <a:pt x="0" y="206248"/>
                  </a:lnTo>
                  <a:lnTo>
                    <a:pt x="0" y="618617"/>
                  </a:lnTo>
                  <a:lnTo>
                    <a:pt x="352170" y="618617"/>
                  </a:lnTo>
                  <a:lnTo>
                    <a:pt x="352170" y="824738"/>
                  </a:lnTo>
                  <a:lnTo>
                    <a:pt x="704468" y="412369"/>
                  </a:lnTo>
                  <a:lnTo>
                    <a:pt x="35217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62757" y="3792728"/>
              <a:ext cx="704850" cy="824865"/>
            </a:xfrm>
            <a:custGeom>
              <a:avLst/>
              <a:gdLst/>
              <a:ahLst/>
              <a:cxnLst/>
              <a:rect l="l" t="t" r="r" b="b"/>
              <a:pathLst>
                <a:path w="704850" h="824864">
                  <a:moveTo>
                    <a:pt x="0" y="206248"/>
                  </a:moveTo>
                  <a:lnTo>
                    <a:pt x="352170" y="206248"/>
                  </a:lnTo>
                  <a:lnTo>
                    <a:pt x="352170" y="0"/>
                  </a:lnTo>
                  <a:lnTo>
                    <a:pt x="704468" y="412369"/>
                  </a:lnTo>
                  <a:lnTo>
                    <a:pt x="352170" y="824738"/>
                  </a:lnTo>
                  <a:lnTo>
                    <a:pt x="352170" y="618617"/>
                  </a:lnTo>
                  <a:lnTo>
                    <a:pt x="0" y="618617"/>
                  </a:lnTo>
                  <a:lnTo>
                    <a:pt x="0" y="206248"/>
                  </a:lnTo>
                  <a:close/>
                </a:path>
              </a:pathLst>
            </a:custGeom>
            <a:ln w="12700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350059" y="3759470"/>
            <a:ext cx="3085931" cy="643015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spcBef>
                <a:spcPts val="135"/>
              </a:spcBef>
            </a:pPr>
            <a:r>
              <a:rPr sz="4000" b="1" spc="-14" dirty="0">
                <a:solidFill>
                  <a:srgbClr val="008000"/>
                </a:solidFill>
                <a:latin typeface="Arial"/>
                <a:cs typeface="Arial"/>
              </a:rPr>
              <a:t>HADOOP</a:t>
            </a:r>
            <a:r>
              <a:rPr sz="4000" b="1" spc="-142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4000" b="1" spc="-7" dirty="0">
                <a:solidFill>
                  <a:srgbClr val="008000"/>
                </a:solidFill>
                <a:latin typeface="Arial"/>
                <a:cs typeface="Arial"/>
              </a:rPr>
              <a:t>2.0</a:t>
            </a:r>
            <a:endParaRPr sz="40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8</a:t>
            </a:fld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140665" y="2430456"/>
            <a:ext cx="3267456" cy="1015547"/>
          </a:xfrm>
          <a:prstGeom prst="rect">
            <a:avLst/>
          </a:prstGeom>
        </p:spPr>
        <p:txBody>
          <a:bodyPr vert="horz" wrap="square" lIns="0" tIns="106565" rIns="0" bIns="0" rtlCol="0">
            <a:spAutoFit/>
          </a:bodyPr>
          <a:lstStyle/>
          <a:p>
            <a:pPr algn="ctr">
              <a:spcBef>
                <a:spcPts val="839"/>
              </a:spcBef>
            </a:pPr>
            <a:r>
              <a:rPr sz="2800" b="1" i="1" dirty="0">
                <a:latin typeface="Arial"/>
                <a:cs typeface="Arial"/>
              </a:rPr>
              <a:t>Single Use</a:t>
            </a:r>
            <a:r>
              <a:rPr sz="2800" b="1" i="1" spc="-162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903" algn="ctr">
              <a:spcBef>
                <a:spcPts val="626"/>
              </a:spcBef>
            </a:pPr>
            <a:r>
              <a:rPr sz="2600" i="1" spc="-7" dirty="0">
                <a:latin typeface="Arial"/>
                <a:cs typeface="Arial"/>
              </a:rPr>
              <a:t>Batch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i="1" spc="-7" dirty="0">
                <a:latin typeface="Arial"/>
                <a:cs typeface="Arial"/>
              </a:rPr>
              <a:t>Apps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85460" y="2430456"/>
            <a:ext cx="5833195" cy="1415656"/>
          </a:xfrm>
          <a:prstGeom prst="rect">
            <a:avLst/>
          </a:prstGeom>
        </p:spPr>
        <p:txBody>
          <a:bodyPr vert="horz" wrap="square" lIns="0" tIns="106565" rIns="0" bIns="0" rtlCol="0">
            <a:spAutoFit/>
          </a:bodyPr>
          <a:lstStyle/>
          <a:p>
            <a:pPr marL="5419" algn="ctr">
              <a:spcBef>
                <a:spcPts val="839"/>
              </a:spcBef>
            </a:pPr>
            <a:r>
              <a:rPr sz="2800" b="1" i="1" spc="-7" dirty="0">
                <a:latin typeface="Arial"/>
                <a:cs typeface="Arial"/>
              </a:rPr>
              <a:t>Multi </a:t>
            </a:r>
            <a:r>
              <a:rPr sz="2800" b="1" i="1" dirty="0">
                <a:latin typeface="Arial"/>
                <a:cs typeface="Arial"/>
              </a:rPr>
              <a:t>Purpose</a:t>
            </a:r>
            <a:r>
              <a:rPr sz="2800" b="1" i="1" spc="-57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Platform</a:t>
            </a:r>
            <a:endParaRPr sz="2800">
              <a:latin typeface="Arial"/>
              <a:cs typeface="Arial"/>
            </a:endParaRPr>
          </a:p>
          <a:p>
            <a:pPr algn="ctr">
              <a:spcBef>
                <a:spcPts val="626"/>
              </a:spcBef>
            </a:pPr>
            <a:r>
              <a:rPr sz="2600" i="1" dirty="0">
                <a:latin typeface="Arial"/>
                <a:cs typeface="Arial"/>
              </a:rPr>
              <a:t>Batch, </a:t>
            </a:r>
            <a:r>
              <a:rPr sz="2600" i="1" spc="-7" dirty="0">
                <a:latin typeface="Arial"/>
                <a:cs typeface="Arial"/>
              </a:rPr>
              <a:t>Interactive, Online, Streaming,</a:t>
            </a:r>
            <a:r>
              <a:rPr sz="2600" i="1" spc="-14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227" y="297124"/>
            <a:ext cx="8789980" cy="81641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5100" dirty="0">
                <a:solidFill>
                  <a:srgbClr val="000000"/>
                </a:solidFill>
              </a:rPr>
              <a:t>Hadoop </a:t>
            </a:r>
            <a:r>
              <a:rPr sz="5100" spc="-7" dirty="0">
                <a:solidFill>
                  <a:srgbClr val="000000"/>
                </a:solidFill>
              </a:rPr>
              <a:t>2 </a:t>
            </a:r>
            <a:r>
              <a:rPr sz="5100" dirty="0">
                <a:solidFill>
                  <a:srgbClr val="000000"/>
                </a:solidFill>
              </a:rPr>
              <a:t>- </a:t>
            </a:r>
            <a:r>
              <a:rPr sz="5100" spc="-100" dirty="0">
                <a:solidFill>
                  <a:srgbClr val="000000"/>
                </a:solidFill>
              </a:rPr>
              <a:t>YARN</a:t>
            </a:r>
            <a:r>
              <a:rPr sz="5100" spc="-548" dirty="0">
                <a:solidFill>
                  <a:srgbClr val="000000"/>
                </a:solidFill>
              </a:rPr>
              <a:t> </a:t>
            </a:r>
            <a:r>
              <a:rPr sz="5100" dirty="0">
                <a:solidFill>
                  <a:srgbClr val="000000"/>
                </a:solidFill>
              </a:rPr>
              <a:t>Architecture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131926" y="1358621"/>
            <a:ext cx="6804942" cy="4199551"/>
          </a:xfrm>
          <a:prstGeom prst="rect">
            <a:avLst/>
          </a:prstGeom>
        </p:spPr>
        <p:txBody>
          <a:bodyPr vert="horz" wrap="square" lIns="0" tIns="207712" rIns="0" bIns="0" rtlCol="0">
            <a:spAutoFit/>
          </a:bodyPr>
          <a:lstStyle/>
          <a:p>
            <a:pPr marL="18062">
              <a:spcBef>
                <a:spcPts val="1636"/>
              </a:spcBef>
            </a:pP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ResourceManager</a:t>
            </a:r>
            <a:r>
              <a:rPr sz="3400" b="1" spc="28" dirty="0">
                <a:solidFill>
                  <a:srgbClr val="E06F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E06F00"/>
                </a:solidFill>
                <a:latin typeface="Arial"/>
                <a:cs typeface="Arial"/>
              </a:rPr>
              <a:t>(RM)</a:t>
            </a:r>
            <a:endParaRPr sz="3400">
              <a:latin typeface="Arial"/>
              <a:cs typeface="Arial"/>
            </a:endParaRPr>
          </a:p>
          <a:p>
            <a:pPr marL="585207" marR="7225">
              <a:lnSpc>
                <a:spcPct val="130100"/>
              </a:lnSpc>
              <a:spcBef>
                <a:spcPts val="220"/>
              </a:spcBef>
            </a:pPr>
            <a:r>
              <a:rPr sz="2800" dirty="0">
                <a:latin typeface="Arial"/>
                <a:cs typeface="Arial"/>
              </a:rPr>
              <a:t>Central agent - Manages and</a:t>
            </a:r>
            <a:r>
              <a:rPr sz="2800" spc="-21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allocates  cluster</a:t>
            </a:r>
            <a:r>
              <a:rPr sz="2800" spc="-6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resources</a:t>
            </a:r>
            <a:endParaRPr sz="2800">
              <a:latin typeface="Arial"/>
              <a:cs typeface="Arial"/>
            </a:endParaRPr>
          </a:p>
          <a:p>
            <a:pPr marL="18062">
              <a:spcBef>
                <a:spcPts val="455"/>
              </a:spcBef>
            </a:pP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NodeManager </a:t>
            </a:r>
            <a:r>
              <a:rPr sz="3400" b="1" dirty="0">
                <a:solidFill>
                  <a:srgbClr val="E06F00"/>
                </a:solidFill>
                <a:latin typeface="Arial"/>
                <a:cs typeface="Arial"/>
              </a:rPr>
              <a:t>(NM)</a:t>
            </a:r>
            <a:endParaRPr sz="3400">
              <a:latin typeface="Arial"/>
              <a:cs typeface="Arial"/>
            </a:endParaRPr>
          </a:p>
          <a:p>
            <a:pPr marL="585207" marR="610492">
              <a:lnSpc>
                <a:spcPct val="130000"/>
              </a:lnSpc>
              <a:spcBef>
                <a:spcPts val="228"/>
              </a:spcBef>
            </a:pPr>
            <a:r>
              <a:rPr sz="2800" dirty="0">
                <a:latin typeface="Arial"/>
                <a:cs typeface="Arial"/>
              </a:rPr>
              <a:t>Per-Node agent - Manages and  enforces node resource</a:t>
            </a:r>
            <a:r>
              <a:rPr sz="2800" spc="-228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allocations</a:t>
            </a:r>
            <a:endParaRPr sz="2800">
              <a:latin typeface="Arial"/>
              <a:cs typeface="Arial"/>
            </a:endParaRPr>
          </a:p>
          <a:p>
            <a:pPr marL="18062">
              <a:spcBef>
                <a:spcPts val="455"/>
              </a:spcBef>
            </a:pPr>
            <a:r>
              <a:rPr sz="3400" b="1" spc="-7" dirty="0">
                <a:solidFill>
                  <a:srgbClr val="E06F00"/>
                </a:solidFill>
                <a:latin typeface="Arial"/>
                <a:cs typeface="Arial"/>
              </a:rPr>
              <a:t>ApplicationMaster</a:t>
            </a:r>
            <a:r>
              <a:rPr sz="3400" b="1" spc="-28" dirty="0">
                <a:solidFill>
                  <a:srgbClr val="E06F00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E06F00"/>
                </a:solidFill>
                <a:latin typeface="Arial"/>
                <a:cs typeface="Arial"/>
              </a:rPr>
              <a:t>(AM)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802" y="5479500"/>
            <a:ext cx="3349639" cy="260356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marR="7225">
              <a:lnSpc>
                <a:spcPct val="150000"/>
              </a:lnSpc>
              <a:spcBef>
                <a:spcPts val="142"/>
              </a:spcBef>
            </a:pPr>
            <a:r>
              <a:rPr sz="2800" dirty="0">
                <a:latin typeface="Arial"/>
                <a:cs typeface="Arial"/>
              </a:rPr>
              <a:t>Per-Application –  Manages</a:t>
            </a:r>
            <a:r>
              <a:rPr sz="2800" spc="-15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application  lifecycle and task  scheduling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04755" y="2574424"/>
            <a:ext cx="8600327" cy="6828423"/>
            <a:chOff x="3097093" y="1810141"/>
            <a:chExt cx="6047105" cy="4801235"/>
          </a:xfrm>
        </p:grpSpPr>
        <p:sp>
          <p:nvSpPr>
            <p:cNvPr id="6" name="object 6"/>
            <p:cNvSpPr/>
            <p:nvPr/>
          </p:nvSpPr>
          <p:spPr>
            <a:xfrm>
              <a:off x="4709195" y="3183400"/>
              <a:ext cx="1785713" cy="15617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14079" y="3561798"/>
              <a:ext cx="1178384" cy="804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8431" y="3232450"/>
              <a:ext cx="1587736" cy="13640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8431" y="3232450"/>
              <a:ext cx="1588135" cy="1364615"/>
            </a:xfrm>
            <a:custGeom>
              <a:avLst/>
              <a:gdLst/>
              <a:ahLst/>
              <a:cxnLst/>
              <a:rect l="l" t="t" r="r" b="b"/>
              <a:pathLst>
                <a:path w="1588135" h="1364614">
                  <a:moveTo>
                    <a:pt x="111924" y="0"/>
                  </a:moveTo>
                  <a:lnTo>
                    <a:pt x="1476184" y="0"/>
                  </a:lnTo>
                  <a:lnTo>
                    <a:pt x="1519573" y="8846"/>
                  </a:lnTo>
                  <a:lnTo>
                    <a:pt x="1555035" y="32910"/>
                  </a:lnTo>
                  <a:lnTo>
                    <a:pt x="1578959" y="68480"/>
                  </a:lnTo>
                  <a:lnTo>
                    <a:pt x="1587736" y="111844"/>
                  </a:lnTo>
                  <a:lnTo>
                    <a:pt x="1587736" y="1252562"/>
                  </a:lnTo>
                  <a:lnTo>
                    <a:pt x="1578959" y="1295869"/>
                  </a:lnTo>
                  <a:lnTo>
                    <a:pt x="1555035" y="1331311"/>
                  </a:lnTo>
                  <a:lnTo>
                    <a:pt x="1519573" y="1355248"/>
                  </a:lnTo>
                  <a:lnTo>
                    <a:pt x="1476184" y="1364036"/>
                  </a:lnTo>
                  <a:lnTo>
                    <a:pt x="111924" y="1364036"/>
                  </a:lnTo>
                  <a:lnTo>
                    <a:pt x="68476" y="1355248"/>
                  </a:lnTo>
                  <a:lnTo>
                    <a:pt x="32886" y="1331311"/>
                  </a:lnTo>
                  <a:lnTo>
                    <a:pt x="8834" y="1295869"/>
                  </a:lnTo>
                  <a:lnTo>
                    <a:pt x="0" y="1252562"/>
                  </a:lnTo>
                  <a:lnTo>
                    <a:pt x="0" y="111844"/>
                  </a:lnTo>
                  <a:lnTo>
                    <a:pt x="8834" y="68480"/>
                  </a:lnTo>
                  <a:lnTo>
                    <a:pt x="32886" y="32910"/>
                  </a:lnTo>
                  <a:lnTo>
                    <a:pt x="68476" y="8846"/>
                  </a:lnTo>
                  <a:lnTo>
                    <a:pt x="111924" y="0"/>
                  </a:lnTo>
                  <a:close/>
                </a:path>
                <a:path w="1588135" h="1364614">
                  <a:moveTo>
                    <a:pt x="111924" y="0"/>
                  </a:moveTo>
                  <a:lnTo>
                    <a:pt x="111924" y="0"/>
                  </a:lnTo>
                </a:path>
              </a:pathLst>
            </a:custGeom>
            <a:ln w="11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0765" y="3648082"/>
              <a:ext cx="909779" cy="5392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0765" y="3648033"/>
              <a:ext cx="903605" cy="533400"/>
            </a:xfrm>
            <a:custGeom>
              <a:avLst/>
              <a:gdLst/>
              <a:ahLst/>
              <a:cxnLst/>
              <a:rect l="l" t="t" r="r" b="b"/>
              <a:pathLst>
                <a:path w="903604" h="533400">
                  <a:moveTo>
                    <a:pt x="0" y="0"/>
                  </a:moveTo>
                  <a:lnTo>
                    <a:pt x="903068" y="0"/>
                  </a:lnTo>
                  <a:lnTo>
                    <a:pt x="903068" y="532871"/>
                  </a:lnTo>
                  <a:lnTo>
                    <a:pt x="0" y="532871"/>
                  </a:lnTo>
                  <a:lnTo>
                    <a:pt x="0" y="0"/>
                  </a:lnTo>
                  <a:close/>
                </a:path>
              </a:pathLst>
            </a:custGeom>
            <a:ln w="1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7093" y="3893745"/>
              <a:ext cx="942341" cy="7193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77865" y="4976685"/>
              <a:ext cx="2066134" cy="16341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38847" y="5123543"/>
              <a:ext cx="1004419" cy="7186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77865" y="3392546"/>
              <a:ext cx="2066134" cy="16363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38847" y="3539281"/>
              <a:ext cx="1004419" cy="7186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4886" y="4285078"/>
              <a:ext cx="1104012" cy="570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77865" y="1810141"/>
              <a:ext cx="2066134" cy="16354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38847" y="1956009"/>
              <a:ext cx="1004419" cy="7186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24886" y="2701806"/>
              <a:ext cx="1104012" cy="5697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61847" y="5220247"/>
              <a:ext cx="2442998" cy="11778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34052" y="5276444"/>
            <a:ext cx="1267968" cy="519230"/>
          </a:xfrm>
          <a:prstGeom prst="rect">
            <a:avLst/>
          </a:prstGeom>
        </p:spPr>
        <p:txBody>
          <a:bodyPr vert="horz" wrap="square" lIns="0" tIns="31608" rIns="0" bIns="0" rtlCol="0">
            <a:spAutoFit/>
          </a:bodyPr>
          <a:lstStyle/>
          <a:p>
            <a:pPr marL="207712" marR="185135" indent="-36124">
              <a:lnSpc>
                <a:spcPts val="1948"/>
              </a:lnSpc>
              <a:spcBef>
                <a:spcPts val="249"/>
              </a:spcBef>
            </a:pPr>
            <a:r>
              <a:rPr sz="1600" spc="21" dirty="0">
                <a:latin typeface="Arial"/>
                <a:cs typeface="Arial"/>
              </a:rPr>
              <a:t>R</a:t>
            </a:r>
            <a:r>
              <a:rPr sz="1600" spc="-7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sou</a:t>
            </a:r>
            <a:r>
              <a:rPr sz="1600" spc="7" dirty="0">
                <a:latin typeface="Arial"/>
                <a:cs typeface="Arial"/>
              </a:rPr>
              <a:t>r</a:t>
            </a:r>
            <a:r>
              <a:rPr sz="1600" spc="-7" dirty="0">
                <a:latin typeface="Arial"/>
                <a:cs typeface="Arial"/>
              </a:rPr>
              <a:t>c</a:t>
            </a:r>
            <a:r>
              <a:rPr sz="1600" spc="7" dirty="0">
                <a:latin typeface="Arial"/>
                <a:cs typeface="Arial"/>
              </a:rPr>
              <a:t>e  </a:t>
            </a:r>
            <a:r>
              <a:rPr sz="1600" dirty="0">
                <a:latin typeface="Arial"/>
                <a:cs typeface="Arial"/>
              </a:rPr>
              <a:t>Manager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92410" y="5624446"/>
            <a:ext cx="3390279" cy="3268359"/>
            <a:chOff x="3229038" y="3954688"/>
            <a:chExt cx="2383790" cy="2298065"/>
          </a:xfrm>
        </p:grpSpPr>
        <p:sp>
          <p:nvSpPr>
            <p:cNvPr id="24" name="object 24"/>
            <p:cNvSpPr/>
            <p:nvPr/>
          </p:nvSpPr>
          <p:spPr>
            <a:xfrm>
              <a:off x="3902663" y="4009920"/>
              <a:ext cx="1030605" cy="147320"/>
            </a:xfrm>
            <a:custGeom>
              <a:avLst/>
              <a:gdLst/>
              <a:ahLst/>
              <a:cxnLst/>
              <a:rect l="l" t="t" r="r" b="b"/>
              <a:pathLst>
                <a:path w="1030604" h="147320">
                  <a:moveTo>
                    <a:pt x="0" y="146734"/>
                  </a:moveTo>
                  <a:lnTo>
                    <a:pt x="0" y="146734"/>
                  </a:lnTo>
                  <a:lnTo>
                    <a:pt x="48248" y="139434"/>
                  </a:lnTo>
                </a:path>
                <a:path w="1030604" h="147320">
                  <a:moveTo>
                    <a:pt x="97735" y="132877"/>
                  </a:moveTo>
                  <a:lnTo>
                    <a:pt x="97735" y="132877"/>
                  </a:lnTo>
                  <a:lnTo>
                    <a:pt x="146912" y="125577"/>
                  </a:lnTo>
                </a:path>
                <a:path w="1030604" h="147320">
                  <a:moveTo>
                    <a:pt x="196089" y="118773"/>
                  </a:moveTo>
                  <a:lnTo>
                    <a:pt x="196089" y="118773"/>
                  </a:lnTo>
                  <a:lnTo>
                    <a:pt x="245576" y="111473"/>
                  </a:lnTo>
                </a:path>
                <a:path w="1030604" h="147320">
                  <a:moveTo>
                    <a:pt x="293825" y="104050"/>
                  </a:moveTo>
                  <a:lnTo>
                    <a:pt x="293825" y="104050"/>
                  </a:lnTo>
                  <a:lnTo>
                    <a:pt x="343312" y="97616"/>
                  </a:lnTo>
                </a:path>
                <a:path w="1030604" h="147320">
                  <a:moveTo>
                    <a:pt x="392489" y="90193"/>
                  </a:moveTo>
                  <a:lnTo>
                    <a:pt x="392489" y="90193"/>
                  </a:lnTo>
                  <a:lnTo>
                    <a:pt x="441604" y="83512"/>
                  </a:lnTo>
                </a:path>
                <a:path w="1030604" h="147320">
                  <a:moveTo>
                    <a:pt x="491128" y="76089"/>
                  </a:moveTo>
                  <a:lnTo>
                    <a:pt x="491128" y="76089"/>
                  </a:lnTo>
                  <a:lnTo>
                    <a:pt x="539414" y="69655"/>
                  </a:lnTo>
                </a:path>
                <a:path w="1030604" h="147320">
                  <a:moveTo>
                    <a:pt x="588567" y="62232"/>
                  </a:moveTo>
                  <a:lnTo>
                    <a:pt x="588567" y="62232"/>
                  </a:lnTo>
                  <a:lnTo>
                    <a:pt x="638090" y="55798"/>
                  </a:lnTo>
                </a:path>
                <a:path w="1030604" h="147320">
                  <a:moveTo>
                    <a:pt x="687243" y="48127"/>
                  </a:moveTo>
                  <a:lnTo>
                    <a:pt x="687243" y="48127"/>
                  </a:lnTo>
                  <a:lnTo>
                    <a:pt x="736767" y="41694"/>
                  </a:lnTo>
                </a:path>
                <a:path w="1030604" h="147320">
                  <a:moveTo>
                    <a:pt x="784929" y="34394"/>
                  </a:moveTo>
                  <a:lnTo>
                    <a:pt x="784929" y="34394"/>
                  </a:lnTo>
                  <a:lnTo>
                    <a:pt x="834205" y="27837"/>
                  </a:lnTo>
                </a:path>
                <a:path w="1030604" h="147320">
                  <a:moveTo>
                    <a:pt x="883605" y="20537"/>
                  </a:moveTo>
                  <a:lnTo>
                    <a:pt x="883605" y="20537"/>
                  </a:lnTo>
                  <a:lnTo>
                    <a:pt x="932758" y="13733"/>
                  </a:lnTo>
                </a:path>
                <a:path w="1030604" h="147320">
                  <a:moveTo>
                    <a:pt x="982282" y="6433"/>
                  </a:moveTo>
                  <a:lnTo>
                    <a:pt x="982282" y="6433"/>
                  </a:lnTo>
                  <a:lnTo>
                    <a:pt x="1030568" y="0"/>
                  </a:lnTo>
                </a:path>
              </a:pathLst>
            </a:custGeom>
            <a:ln w="11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76395" y="3954688"/>
              <a:ext cx="150646" cy="854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35071" y="3980474"/>
              <a:ext cx="667070" cy="4463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35071" y="3980443"/>
              <a:ext cx="667385" cy="447040"/>
            </a:xfrm>
            <a:custGeom>
              <a:avLst/>
              <a:gdLst/>
              <a:ahLst/>
              <a:cxnLst/>
              <a:rect l="l" t="t" r="r" b="b"/>
              <a:pathLst>
                <a:path w="667385" h="447039">
                  <a:moveTo>
                    <a:pt x="569857" y="65603"/>
                  </a:moveTo>
                  <a:lnTo>
                    <a:pt x="608742" y="96641"/>
                  </a:lnTo>
                  <a:lnTo>
                    <a:pt x="637906" y="130761"/>
                  </a:lnTo>
                  <a:lnTo>
                    <a:pt x="657349" y="167069"/>
                  </a:lnTo>
                  <a:lnTo>
                    <a:pt x="667070" y="204669"/>
                  </a:lnTo>
                  <a:lnTo>
                    <a:pt x="667070" y="242666"/>
                  </a:lnTo>
                  <a:lnTo>
                    <a:pt x="657349" y="280165"/>
                  </a:lnTo>
                  <a:lnTo>
                    <a:pt x="637906" y="316271"/>
                  </a:lnTo>
                  <a:lnTo>
                    <a:pt x="608742" y="350089"/>
                  </a:lnTo>
                  <a:lnTo>
                    <a:pt x="569857" y="380723"/>
                  </a:lnTo>
                  <a:lnTo>
                    <a:pt x="528470" y="404374"/>
                  </a:lnTo>
                  <a:lnTo>
                    <a:pt x="483156" y="422769"/>
                  </a:lnTo>
                  <a:lnTo>
                    <a:pt x="434892" y="435908"/>
                  </a:lnTo>
                  <a:lnTo>
                    <a:pt x="384655" y="443792"/>
                  </a:lnTo>
                  <a:lnTo>
                    <a:pt x="333422" y="446420"/>
                  </a:lnTo>
                  <a:lnTo>
                    <a:pt x="282171" y="443792"/>
                  </a:lnTo>
                  <a:lnTo>
                    <a:pt x="231879" y="435908"/>
                  </a:lnTo>
                  <a:lnTo>
                    <a:pt x="183523" y="422769"/>
                  </a:lnTo>
                  <a:lnTo>
                    <a:pt x="138082" y="404374"/>
                  </a:lnTo>
                  <a:lnTo>
                    <a:pt x="96532" y="380723"/>
                  </a:lnTo>
                  <a:lnTo>
                    <a:pt x="57919" y="350089"/>
                  </a:lnTo>
                  <a:lnTo>
                    <a:pt x="28959" y="316271"/>
                  </a:lnTo>
                  <a:lnTo>
                    <a:pt x="9653" y="280165"/>
                  </a:lnTo>
                  <a:lnTo>
                    <a:pt x="0" y="242666"/>
                  </a:lnTo>
                  <a:lnTo>
                    <a:pt x="0" y="204669"/>
                  </a:lnTo>
                  <a:lnTo>
                    <a:pt x="9653" y="167069"/>
                  </a:lnTo>
                  <a:lnTo>
                    <a:pt x="28959" y="130761"/>
                  </a:lnTo>
                  <a:lnTo>
                    <a:pt x="57919" y="96641"/>
                  </a:lnTo>
                  <a:lnTo>
                    <a:pt x="96532" y="65603"/>
                  </a:lnTo>
                  <a:lnTo>
                    <a:pt x="138082" y="41986"/>
                  </a:lnTo>
                  <a:lnTo>
                    <a:pt x="183523" y="23617"/>
                  </a:lnTo>
                  <a:lnTo>
                    <a:pt x="231879" y="10496"/>
                  </a:lnTo>
                  <a:lnTo>
                    <a:pt x="282171" y="2624"/>
                  </a:lnTo>
                  <a:lnTo>
                    <a:pt x="333422" y="0"/>
                  </a:lnTo>
                  <a:lnTo>
                    <a:pt x="384655" y="2624"/>
                  </a:lnTo>
                  <a:lnTo>
                    <a:pt x="434892" y="10496"/>
                  </a:lnTo>
                  <a:lnTo>
                    <a:pt x="483156" y="23617"/>
                  </a:lnTo>
                  <a:lnTo>
                    <a:pt x="528470" y="41986"/>
                  </a:lnTo>
                  <a:lnTo>
                    <a:pt x="569857" y="65603"/>
                  </a:lnTo>
                  <a:close/>
                </a:path>
              </a:pathLst>
            </a:custGeom>
            <a:ln w="1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61416" y="5269783"/>
              <a:ext cx="2245360" cy="977265"/>
            </a:xfrm>
            <a:custGeom>
              <a:avLst/>
              <a:gdLst/>
              <a:ahLst/>
              <a:cxnLst/>
              <a:rect l="l" t="t" r="r" b="b"/>
              <a:pathLst>
                <a:path w="2245360" h="977264">
                  <a:moveTo>
                    <a:pt x="2245216" y="0"/>
                  </a:moveTo>
                  <a:lnTo>
                    <a:pt x="0" y="0"/>
                  </a:lnTo>
                  <a:lnTo>
                    <a:pt x="0" y="976934"/>
                  </a:lnTo>
                  <a:lnTo>
                    <a:pt x="2245216" y="976934"/>
                  </a:lnTo>
                  <a:lnTo>
                    <a:pt x="22452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61416" y="5269783"/>
              <a:ext cx="2245360" cy="977265"/>
            </a:xfrm>
            <a:custGeom>
              <a:avLst/>
              <a:gdLst/>
              <a:ahLst/>
              <a:cxnLst/>
              <a:rect l="l" t="t" r="r" b="b"/>
              <a:pathLst>
                <a:path w="2245360" h="977264">
                  <a:moveTo>
                    <a:pt x="0" y="0"/>
                  </a:moveTo>
                  <a:lnTo>
                    <a:pt x="2245216" y="0"/>
                  </a:lnTo>
                  <a:lnTo>
                    <a:pt x="2245216" y="976934"/>
                  </a:lnTo>
                  <a:lnTo>
                    <a:pt x="0" y="976934"/>
                  </a:lnTo>
                  <a:lnTo>
                    <a:pt x="0" y="0"/>
                  </a:lnTo>
                  <a:close/>
                </a:path>
                <a:path w="2245360" h="977264">
                  <a:moveTo>
                    <a:pt x="1477719" y="374346"/>
                  </a:moveTo>
                  <a:lnTo>
                    <a:pt x="1477719" y="374346"/>
                  </a:lnTo>
                  <a:lnTo>
                    <a:pt x="1527243" y="374346"/>
                  </a:lnTo>
                </a:path>
                <a:path w="2245360" h="977264">
                  <a:moveTo>
                    <a:pt x="1577386" y="374346"/>
                  </a:moveTo>
                  <a:lnTo>
                    <a:pt x="1577386" y="374346"/>
                  </a:lnTo>
                  <a:lnTo>
                    <a:pt x="1626538" y="374346"/>
                  </a:lnTo>
                </a:path>
                <a:path w="2245360" h="977264">
                  <a:moveTo>
                    <a:pt x="1675939" y="374346"/>
                  </a:moveTo>
                  <a:lnTo>
                    <a:pt x="1675939" y="374346"/>
                  </a:lnTo>
                  <a:lnTo>
                    <a:pt x="1726081" y="374346"/>
                  </a:lnTo>
                </a:path>
                <a:path w="2245360" h="977264">
                  <a:moveTo>
                    <a:pt x="1775605" y="374346"/>
                  </a:moveTo>
                  <a:lnTo>
                    <a:pt x="1775605" y="374346"/>
                  </a:lnTo>
                  <a:lnTo>
                    <a:pt x="1824758" y="374346"/>
                  </a:lnTo>
                </a:path>
                <a:path w="2245360" h="977264">
                  <a:moveTo>
                    <a:pt x="1874901" y="374346"/>
                  </a:moveTo>
                  <a:lnTo>
                    <a:pt x="1874901" y="374346"/>
                  </a:lnTo>
                  <a:lnTo>
                    <a:pt x="1924301" y="374346"/>
                  </a:lnTo>
                </a:path>
                <a:path w="2245360" h="977264">
                  <a:moveTo>
                    <a:pt x="1973453" y="374346"/>
                  </a:moveTo>
                  <a:lnTo>
                    <a:pt x="1973453" y="374346"/>
                  </a:lnTo>
                  <a:lnTo>
                    <a:pt x="2023968" y="374346"/>
                  </a:lnTo>
                </a:path>
              </a:pathLst>
            </a:custGeom>
            <a:ln w="11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33128" y="5600972"/>
              <a:ext cx="111524" cy="8661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39136" y="5408240"/>
              <a:ext cx="600075" cy="0"/>
            </a:xfrm>
            <a:custGeom>
              <a:avLst/>
              <a:gdLst/>
              <a:ahLst/>
              <a:cxnLst/>
              <a:rect l="l" t="t" r="r" b="b"/>
              <a:pathLst>
                <a:path w="600075">
                  <a:moveTo>
                    <a:pt x="0" y="0"/>
                  </a:moveTo>
                  <a:lnTo>
                    <a:pt x="0" y="0"/>
                  </a:lnTo>
                  <a:lnTo>
                    <a:pt x="599982" y="0"/>
                  </a:lnTo>
                </a:path>
              </a:pathLst>
            </a:custGeom>
            <a:ln w="11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33128" y="5365121"/>
              <a:ext cx="111524" cy="8627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78361" y="5811892"/>
            <a:ext cx="572572" cy="268107"/>
          </a:xfrm>
          <a:prstGeom prst="rect">
            <a:avLst/>
          </a:prstGeom>
        </p:spPr>
        <p:txBody>
          <a:bodyPr vert="horz" wrap="square" lIns="0" tIns="21674" rIns="0" bIns="0" rtlCol="0">
            <a:spAutoFit/>
          </a:bodyPr>
          <a:lstStyle/>
          <a:p>
            <a:pPr marL="18062">
              <a:spcBef>
                <a:spcPts val="171"/>
              </a:spcBef>
            </a:pPr>
            <a:r>
              <a:rPr sz="1600" spc="21" dirty="0">
                <a:latin typeface="Arial"/>
                <a:cs typeface="Arial"/>
              </a:rPr>
              <a:t>C</a:t>
            </a:r>
            <a:r>
              <a:rPr sz="1600" spc="-14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7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7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252291" y="7192545"/>
            <a:ext cx="2639794" cy="1957042"/>
            <a:chOff x="7208642" y="5057258"/>
            <a:chExt cx="1856105" cy="1376045"/>
          </a:xfrm>
        </p:grpSpPr>
        <p:sp>
          <p:nvSpPr>
            <p:cNvPr id="35" name="object 35"/>
            <p:cNvSpPr/>
            <p:nvPr/>
          </p:nvSpPr>
          <p:spPr>
            <a:xfrm>
              <a:off x="7214675" y="5063290"/>
              <a:ext cx="1843527" cy="136371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14675" y="5063290"/>
              <a:ext cx="1844039" cy="1363980"/>
            </a:xfrm>
            <a:custGeom>
              <a:avLst/>
              <a:gdLst/>
              <a:ahLst/>
              <a:cxnLst/>
              <a:rect l="l" t="t" r="r" b="b"/>
              <a:pathLst>
                <a:path w="1844040" h="1363979">
                  <a:moveTo>
                    <a:pt x="111552" y="0"/>
                  </a:moveTo>
                  <a:lnTo>
                    <a:pt x="1731975" y="0"/>
                  </a:lnTo>
                  <a:lnTo>
                    <a:pt x="1775312" y="8788"/>
                  </a:lnTo>
                  <a:lnTo>
                    <a:pt x="1810780" y="32724"/>
                  </a:lnTo>
                  <a:lnTo>
                    <a:pt x="1834733" y="68167"/>
                  </a:lnTo>
                  <a:lnTo>
                    <a:pt x="1843527" y="111473"/>
                  </a:lnTo>
                  <a:lnTo>
                    <a:pt x="1843527" y="1252228"/>
                  </a:lnTo>
                  <a:lnTo>
                    <a:pt x="1834733" y="1295563"/>
                  </a:lnTo>
                  <a:lnTo>
                    <a:pt x="1810780" y="1331007"/>
                  </a:lnTo>
                  <a:lnTo>
                    <a:pt x="1775312" y="1354933"/>
                  </a:lnTo>
                  <a:lnTo>
                    <a:pt x="1731975" y="1363714"/>
                  </a:lnTo>
                  <a:lnTo>
                    <a:pt x="111552" y="1363714"/>
                  </a:lnTo>
                  <a:lnTo>
                    <a:pt x="68319" y="1354933"/>
                  </a:lnTo>
                  <a:lnTo>
                    <a:pt x="32840" y="1331007"/>
                  </a:lnTo>
                  <a:lnTo>
                    <a:pt x="8829" y="1295563"/>
                  </a:lnTo>
                  <a:lnTo>
                    <a:pt x="0" y="1252228"/>
                  </a:lnTo>
                  <a:lnTo>
                    <a:pt x="0" y="111473"/>
                  </a:lnTo>
                  <a:lnTo>
                    <a:pt x="8829" y="68167"/>
                  </a:lnTo>
                  <a:lnTo>
                    <a:pt x="32840" y="32724"/>
                  </a:lnTo>
                  <a:lnTo>
                    <a:pt x="68319" y="8788"/>
                  </a:lnTo>
                  <a:lnTo>
                    <a:pt x="111552" y="0"/>
                  </a:lnTo>
                  <a:close/>
                </a:path>
                <a:path w="1844040" h="1363979">
                  <a:moveTo>
                    <a:pt x="111552" y="0"/>
                  </a:moveTo>
                  <a:lnTo>
                    <a:pt x="111552" y="0"/>
                  </a:lnTo>
                </a:path>
              </a:pathLst>
            </a:custGeom>
            <a:ln w="11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74667" y="5210136"/>
              <a:ext cx="729004" cy="45274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057303" y="7409990"/>
            <a:ext cx="1029547" cy="547499"/>
          </a:xfrm>
          <a:prstGeom prst="rect">
            <a:avLst/>
          </a:prstGeom>
          <a:ln w="11980">
            <a:solidFill>
              <a:srgbClr val="000000"/>
            </a:solidFill>
          </a:ln>
        </p:spPr>
        <p:txBody>
          <a:bodyPr vert="horz" wrap="square" lIns="0" tIns="59604" rIns="0" bIns="0" rtlCol="0">
            <a:spAutoFit/>
          </a:bodyPr>
          <a:lstStyle/>
          <a:p>
            <a:pPr marL="88504" marR="101147" indent="164364">
              <a:lnSpc>
                <a:spcPts val="1934"/>
              </a:lnSpc>
              <a:spcBef>
                <a:spcPts val="469"/>
              </a:spcBef>
            </a:pPr>
            <a:r>
              <a:rPr sz="1600" spc="7" dirty="0">
                <a:latin typeface="Arial"/>
                <a:cs typeface="Arial"/>
              </a:rPr>
              <a:t>Node  </a:t>
            </a:r>
            <a:r>
              <a:rPr sz="1600" spc="21" dirty="0">
                <a:latin typeface="Arial"/>
                <a:cs typeface="Arial"/>
              </a:rPr>
              <a:t>M</a:t>
            </a:r>
            <a:r>
              <a:rPr sz="1600" spc="-7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nage</a:t>
            </a:r>
            <a:r>
              <a:rPr sz="1600" spc="7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627967" y="4940780"/>
            <a:ext cx="4263588" cy="2481749"/>
            <a:chOff x="6066539" y="3473986"/>
            <a:chExt cx="2997835" cy="1744980"/>
          </a:xfrm>
        </p:grpSpPr>
        <p:sp>
          <p:nvSpPr>
            <p:cNvPr id="40" name="object 40"/>
            <p:cNvSpPr/>
            <p:nvPr/>
          </p:nvSpPr>
          <p:spPr>
            <a:xfrm>
              <a:off x="6238187" y="4295223"/>
              <a:ext cx="1532255" cy="918210"/>
            </a:xfrm>
            <a:custGeom>
              <a:avLst/>
              <a:gdLst/>
              <a:ahLst/>
              <a:cxnLst/>
              <a:rect l="l" t="t" r="r" b="b"/>
              <a:pathLst>
                <a:path w="1532254" h="918210">
                  <a:moveTo>
                    <a:pt x="1531898" y="917647"/>
                  </a:moveTo>
                  <a:lnTo>
                    <a:pt x="1531898" y="917647"/>
                  </a:lnTo>
                  <a:lnTo>
                    <a:pt x="1446098" y="867292"/>
                  </a:lnTo>
                </a:path>
                <a:path w="1532254" h="918210">
                  <a:moveTo>
                    <a:pt x="1403384" y="841557"/>
                  </a:moveTo>
                  <a:lnTo>
                    <a:pt x="1403384" y="841557"/>
                  </a:lnTo>
                  <a:lnTo>
                    <a:pt x="1393231" y="835124"/>
                  </a:lnTo>
                </a:path>
                <a:path w="1532254" h="918210">
                  <a:moveTo>
                    <a:pt x="1350517" y="809885"/>
                  </a:moveTo>
                  <a:lnTo>
                    <a:pt x="1350517" y="809885"/>
                  </a:lnTo>
                  <a:lnTo>
                    <a:pt x="1265707" y="758540"/>
                  </a:lnTo>
                </a:path>
                <a:path w="1532254" h="918210">
                  <a:moveTo>
                    <a:pt x="1222993" y="733672"/>
                  </a:moveTo>
                  <a:lnTo>
                    <a:pt x="1222993" y="733672"/>
                  </a:lnTo>
                  <a:lnTo>
                    <a:pt x="1211974" y="726991"/>
                  </a:lnTo>
                </a:path>
                <a:path w="1532254" h="918210">
                  <a:moveTo>
                    <a:pt x="1170126" y="701133"/>
                  </a:moveTo>
                  <a:lnTo>
                    <a:pt x="1170126" y="701133"/>
                  </a:lnTo>
                  <a:lnTo>
                    <a:pt x="1084326" y="649912"/>
                  </a:lnTo>
                </a:path>
                <a:path w="1532254" h="918210">
                  <a:moveTo>
                    <a:pt x="1042602" y="624673"/>
                  </a:moveTo>
                  <a:lnTo>
                    <a:pt x="1042602" y="624673"/>
                  </a:lnTo>
                  <a:lnTo>
                    <a:pt x="1031459" y="618239"/>
                  </a:lnTo>
                </a:path>
                <a:path w="1532254" h="918210">
                  <a:moveTo>
                    <a:pt x="988745" y="593000"/>
                  </a:moveTo>
                  <a:lnTo>
                    <a:pt x="988745" y="593000"/>
                  </a:lnTo>
                  <a:lnTo>
                    <a:pt x="903935" y="542026"/>
                  </a:lnTo>
                </a:path>
                <a:path w="1532254" h="918210">
                  <a:moveTo>
                    <a:pt x="861220" y="515921"/>
                  </a:moveTo>
                  <a:lnTo>
                    <a:pt x="861220" y="515921"/>
                  </a:lnTo>
                  <a:lnTo>
                    <a:pt x="851068" y="510477"/>
                  </a:lnTo>
                </a:path>
                <a:path w="1532254" h="918210">
                  <a:moveTo>
                    <a:pt x="808106" y="484372"/>
                  </a:moveTo>
                  <a:lnTo>
                    <a:pt x="808106" y="484372"/>
                  </a:lnTo>
                  <a:lnTo>
                    <a:pt x="722677" y="433274"/>
                  </a:lnTo>
                </a:path>
                <a:path w="1532254" h="918210">
                  <a:moveTo>
                    <a:pt x="680830" y="408159"/>
                  </a:moveTo>
                  <a:lnTo>
                    <a:pt x="680830" y="408159"/>
                  </a:lnTo>
                  <a:lnTo>
                    <a:pt x="669811" y="401725"/>
                  </a:lnTo>
                </a:path>
                <a:path w="1532254" h="918210">
                  <a:moveTo>
                    <a:pt x="627591" y="376486"/>
                  </a:moveTo>
                  <a:lnTo>
                    <a:pt x="627591" y="376486"/>
                  </a:lnTo>
                  <a:lnTo>
                    <a:pt x="542163" y="325512"/>
                  </a:lnTo>
                </a:path>
                <a:path w="1532254" h="918210">
                  <a:moveTo>
                    <a:pt x="499448" y="299407"/>
                  </a:moveTo>
                  <a:lnTo>
                    <a:pt x="499448" y="299407"/>
                  </a:lnTo>
                  <a:lnTo>
                    <a:pt x="489048" y="293840"/>
                  </a:lnTo>
                </a:path>
                <a:path w="1532254" h="918210">
                  <a:moveTo>
                    <a:pt x="446334" y="267734"/>
                  </a:moveTo>
                  <a:lnTo>
                    <a:pt x="446334" y="267734"/>
                  </a:lnTo>
                  <a:lnTo>
                    <a:pt x="361772" y="216761"/>
                  </a:lnTo>
                </a:path>
                <a:path w="1532254" h="918210">
                  <a:moveTo>
                    <a:pt x="319057" y="191645"/>
                  </a:moveTo>
                  <a:lnTo>
                    <a:pt x="319057" y="191645"/>
                  </a:lnTo>
                  <a:lnTo>
                    <a:pt x="307667" y="185212"/>
                  </a:lnTo>
                </a:path>
                <a:path w="1532254" h="918210">
                  <a:moveTo>
                    <a:pt x="265943" y="159972"/>
                  </a:moveTo>
                  <a:lnTo>
                    <a:pt x="265943" y="159972"/>
                  </a:lnTo>
                  <a:lnTo>
                    <a:pt x="180514" y="108751"/>
                  </a:lnTo>
                </a:path>
                <a:path w="1532254" h="918210">
                  <a:moveTo>
                    <a:pt x="137676" y="82893"/>
                  </a:moveTo>
                  <a:lnTo>
                    <a:pt x="137676" y="82893"/>
                  </a:lnTo>
                  <a:lnTo>
                    <a:pt x="127276" y="76089"/>
                  </a:lnTo>
                </a:path>
                <a:path w="1532254" h="918210">
                  <a:moveTo>
                    <a:pt x="84562" y="51220"/>
                  </a:moveTo>
                  <a:lnTo>
                    <a:pt x="84562" y="51220"/>
                  </a:lnTo>
                  <a:lnTo>
                    <a:pt x="0" y="0"/>
                  </a:lnTo>
                </a:path>
              </a:pathLst>
            </a:custGeom>
            <a:ln w="11982">
              <a:solidFill>
                <a:srgbClr val="007B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66539" y="4190626"/>
              <a:ext cx="134676" cy="948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14675" y="3480018"/>
              <a:ext cx="1843527" cy="136279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14675" y="3480018"/>
              <a:ext cx="1844039" cy="1363345"/>
            </a:xfrm>
            <a:custGeom>
              <a:avLst/>
              <a:gdLst/>
              <a:ahLst/>
              <a:cxnLst/>
              <a:rect l="l" t="t" r="r" b="b"/>
              <a:pathLst>
                <a:path w="1844040" h="1363345">
                  <a:moveTo>
                    <a:pt x="111552" y="0"/>
                  </a:moveTo>
                  <a:lnTo>
                    <a:pt x="1731975" y="0"/>
                  </a:lnTo>
                  <a:lnTo>
                    <a:pt x="1775312" y="8666"/>
                  </a:lnTo>
                  <a:lnTo>
                    <a:pt x="1810780" y="32399"/>
                  </a:lnTo>
                  <a:lnTo>
                    <a:pt x="1834733" y="67801"/>
                  </a:lnTo>
                  <a:lnTo>
                    <a:pt x="1843527" y="111473"/>
                  </a:lnTo>
                  <a:lnTo>
                    <a:pt x="1843527" y="1251325"/>
                  </a:lnTo>
                  <a:lnTo>
                    <a:pt x="1834733" y="1295049"/>
                  </a:lnTo>
                  <a:lnTo>
                    <a:pt x="1810780" y="1330445"/>
                  </a:lnTo>
                  <a:lnTo>
                    <a:pt x="1775312" y="1354150"/>
                  </a:lnTo>
                  <a:lnTo>
                    <a:pt x="1731975" y="1362799"/>
                  </a:lnTo>
                  <a:lnTo>
                    <a:pt x="111552" y="1362799"/>
                  </a:lnTo>
                  <a:lnTo>
                    <a:pt x="68319" y="1354150"/>
                  </a:lnTo>
                  <a:lnTo>
                    <a:pt x="32840" y="1330445"/>
                  </a:lnTo>
                  <a:lnTo>
                    <a:pt x="8829" y="1295049"/>
                  </a:lnTo>
                  <a:lnTo>
                    <a:pt x="0" y="1251325"/>
                  </a:lnTo>
                  <a:lnTo>
                    <a:pt x="0" y="111473"/>
                  </a:lnTo>
                  <a:lnTo>
                    <a:pt x="8829" y="67801"/>
                  </a:lnTo>
                  <a:lnTo>
                    <a:pt x="32840" y="32399"/>
                  </a:lnTo>
                  <a:lnTo>
                    <a:pt x="68319" y="8666"/>
                  </a:lnTo>
                  <a:lnTo>
                    <a:pt x="111552" y="0"/>
                  </a:lnTo>
                  <a:close/>
                </a:path>
                <a:path w="1844040" h="1363345">
                  <a:moveTo>
                    <a:pt x="111552" y="0"/>
                  </a:moveTo>
                  <a:lnTo>
                    <a:pt x="111552" y="0"/>
                  </a:lnTo>
                </a:path>
              </a:pathLst>
            </a:custGeom>
            <a:ln w="11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74666" y="3625936"/>
              <a:ext cx="729004" cy="45274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74666" y="3625887"/>
              <a:ext cx="723900" cy="446405"/>
            </a:xfrm>
            <a:custGeom>
              <a:avLst/>
              <a:gdLst/>
              <a:ahLst/>
              <a:cxnLst/>
              <a:rect l="l" t="t" r="r" b="b"/>
              <a:pathLst>
                <a:path w="723900" h="446404">
                  <a:moveTo>
                    <a:pt x="0" y="0"/>
                  </a:moveTo>
                  <a:lnTo>
                    <a:pt x="723544" y="0"/>
                  </a:lnTo>
                  <a:lnTo>
                    <a:pt x="723544" y="446265"/>
                  </a:lnTo>
                  <a:lnTo>
                    <a:pt x="0" y="446265"/>
                  </a:lnTo>
                  <a:lnTo>
                    <a:pt x="0" y="0"/>
                  </a:lnTo>
                  <a:close/>
                </a:path>
              </a:pathLst>
            </a:custGeom>
            <a:ln w="1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127990" y="5183888"/>
            <a:ext cx="864277" cy="519230"/>
          </a:xfrm>
          <a:prstGeom prst="rect">
            <a:avLst/>
          </a:prstGeom>
        </p:spPr>
        <p:txBody>
          <a:bodyPr vert="horz" wrap="square" lIns="0" tIns="31608" rIns="0" bIns="0" rtlCol="0">
            <a:spAutoFit/>
          </a:bodyPr>
          <a:lstStyle/>
          <a:p>
            <a:pPr marL="18062" marR="7225" indent="164364">
              <a:lnSpc>
                <a:spcPts val="1948"/>
              </a:lnSpc>
              <a:spcBef>
                <a:spcPts val="249"/>
              </a:spcBef>
            </a:pPr>
            <a:r>
              <a:rPr sz="1600" spc="7" dirty="0">
                <a:latin typeface="Arial"/>
                <a:cs typeface="Arial"/>
              </a:rPr>
              <a:t>Node  </a:t>
            </a:r>
            <a:r>
              <a:rPr sz="1600" spc="21" dirty="0">
                <a:latin typeface="Arial"/>
                <a:cs typeface="Arial"/>
              </a:rPr>
              <a:t>M</a:t>
            </a:r>
            <a:r>
              <a:rPr sz="1600" spc="-7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nage</a:t>
            </a:r>
            <a:r>
              <a:rPr sz="1600" spc="7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1600503" y="6209367"/>
            <a:ext cx="1194816" cy="431687"/>
            <a:chOff x="8156603" y="4365961"/>
            <a:chExt cx="840105" cy="303530"/>
          </a:xfrm>
        </p:grpSpPr>
        <p:sp>
          <p:nvSpPr>
            <p:cNvPr id="48" name="object 48"/>
            <p:cNvSpPr/>
            <p:nvPr/>
          </p:nvSpPr>
          <p:spPr>
            <a:xfrm>
              <a:off x="8162636" y="4371931"/>
              <a:ext cx="827521" cy="29121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162636" y="4371993"/>
              <a:ext cx="828040" cy="291465"/>
            </a:xfrm>
            <a:custGeom>
              <a:avLst/>
              <a:gdLst/>
              <a:ahLst/>
              <a:cxnLst/>
              <a:rect l="l" t="t" r="r" b="b"/>
              <a:pathLst>
                <a:path w="828040" h="291464">
                  <a:moveTo>
                    <a:pt x="707747" y="43240"/>
                  </a:moveTo>
                  <a:lnTo>
                    <a:pt x="755657" y="63310"/>
                  </a:lnTo>
                  <a:lnTo>
                    <a:pt x="791589" y="85434"/>
                  </a:lnTo>
                  <a:lnTo>
                    <a:pt x="815544" y="109028"/>
                  </a:lnTo>
                  <a:lnTo>
                    <a:pt x="827521" y="133509"/>
                  </a:lnTo>
                  <a:lnTo>
                    <a:pt x="827521" y="158291"/>
                  </a:lnTo>
                  <a:lnTo>
                    <a:pt x="791589" y="206421"/>
                  </a:lnTo>
                  <a:lnTo>
                    <a:pt x="755657" y="228600"/>
                  </a:lnTo>
                  <a:lnTo>
                    <a:pt x="707747" y="248743"/>
                  </a:lnTo>
                  <a:lnTo>
                    <a:pt x="665062" y="261700"/>
                  </a:lnTo>
                  <a:lnTo>
                    <a:pt x="618934" y="272302"/>
                  </a:lnTo>
                  <a:lnTo>
                    <a:pt x="570051" y="280547"/>
                  </a:lnTo>
                  <a:lnTo>
                    <a:pt x="519102" y="286437"/>
                  </a:lnTo>
                  <a:lnTo>
                    <a:pt x="466775" y="289971"/>
                  </a:lnTo>
                  <a:lnTo>
                    <a:pt x="413760" y="291149"/>
                  </a:lnTo>
                  <a:lnTo>
                    <a:pt x="360745" y="289971"/>
                  </a:lnTo>
                  <a:lnTo>
                    <a:pt x="308419" y="286437"/>
                  </a:lnTo>
                  <a:lnTo>
                    <a:pt x="257470" y="280547"/>
                  </a:lnTo>
                  <a:lnTo>
                    <a:pt x="208587" y="272302"/>
                  </a:lnTo>
                  <a:lnTo>
                    <a:pt x="162459" y="261700"/>
                  </a:lnTo>
                  <a:lnTo>
                    <a:pt x="119774" y="248743"/>
                  </a:lnTo>
                  <a:lnTo>
                    <a:pt x="71864" y="228600"/>
                  </a:lnTo>
                  <a:lnTo>
                    <a:pt x="35932" y="206421"/>
                  </a:lnTo>
                  <a:lnTo>
                    <a:pt x="0" y="158291"/>
                  </a:lnTo>
                  <a:lnTo>
                    <a:pt x="0" y="133509"/>
                  </a:lnTo>
                  <a:lnTo>
                    <a:pt x="35932" y="85434"/>
                  </a:lnTo>
                  <a:lnTo>
                    <a:pt x="71864" y="63310"/>
                  </a:lnTo>
                  <a:lnTo>
                    <a:pt x="119774" y="43240"/>
                  </a:lnTo>
                  <a:lnTo>
                    <a:pt x="162459" y="30028"/>
                  </a:lnTo>
                  <a:lnTo>
                    <a:pt x="208587" y="19218"/>
                  </a:lnTo>
                  <a:lnTo>
                    <a:pt x="257470" y="10810"/>
                  </a:lnTo>
                  <a:lnTo>
                    <a:pt x="308419" y="4804"/>
                  </a:lnTo>
                  <a:lnTo>
                    <a:pt x="360745" y="1201"/>
                  </a:lnTo>
                  <a:lnTo>
                    <a:pt x="413760" y="0"/>
                  </a:lnTo>
                  <a:lnTo>
                    <a:pt x="466775" y="1201"/>
                  </a:lnTo>
                  <a:lnTo>
                    <a:pt x="519102" y="4804"/>
                  </a:lnTo>
                  <a:lnTo>
                    <a:pt x="570051" y="10810"/>
                  </a:lnTo>
                  <a:lnTo>
                    <a:pt x="618934" y="19218"/>
                  </a:lnTo>
                  <a:lnTo>
                    <a:pt x="665062" y="30028"/>
                  </a:lnTo>
                  <a:lnTo>
                    <a:pt x="707747" y="43240"/>
                  </a:lnTo>
                  <a:close/>
                </a:path>
              </a:pathLst>
            </a:custGeom>
            <a:ln w="119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789364" y="6292984"/>
            <a:ext cx="799253" cy="453685"/>
          </a:xfrm>
          <a:prstGeom prst="rect">
            <a:avLst/>
          </a:prstGeom>
        </p:spPr>
        <p:txBody>
          <a:bodyPr vert="horz" wrap="square" lIns="0" tIns="22577" rIns="0" bIns="0" rtlCol="0">
            <a:spAutoFit/>
          </a:bodyPr>
          <a:lstStyle/>
          <a:p>
            <a:pPr marL="18062">
              <a:spcBef>
                <a:spcPts val="178"/>
              </a:spcBef>
            </a:pPr>
            <a:r>
              <a:rPr sz="1400" spc="14" dirty="0">
                <a:latin typeface="Arial"/>
                <a:cs typeface="Arial"/>
              </a:rPr>
              <a:t>Conta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14" dirty="0">
                <a:latin typeface="Arial"/>
                <a:cs typeface="Arial"/>
              </a:rPr>
              <a:t>ner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643813" y="2687256"/>
            <a:ext cx="4248235" cy="2919758"/>
            <a:chOff x="6077681" y="1889476"/>
            <a:chExt cx="2987040" cy="2052955"/>
          </a:xfrm>
        </p:grpSpPr>
        <p:sp>
          <p:nvSpPr>
            <p:cNvPr id="52" name="object 52"/>
            <p:cNvSpPr/>
            <p:nvPr/>
          </p:nvSpPr>
          <p:spPr>
            <a:xfrm>
              <a:off x="6343301" y="3859350"/>
              <a:ext cx="1426210" cy="36830"/>
            </a:xfrm>
            <a:custGeom>
              <a:avLst/>
              <a:gdLst/>
              <a:ahLst/>
              <a:cxnLst/>
              <a:rect l="l" t="t" r="r" b="b"/>
              <a:pathLst>
                <a:path w="1426209" h="36829">
                  <a:moveTo>
                    <a:pt x="1425793" y="0"/>
                  </a:moveTo>
                  <a:lnTo>
                    <a:pt x="1425793" y="0"/>
                  </a:lnTo>
                  <a:lnTo>
                    <a:pt x="1326250" y="1855"/>
                  </a:lnTo>
                </a:path>
                <a:path w="1426209" h="36829">
                  <a:moveTo>
                    <a:pt x="1277098" y="3711"/>
                  </a:moveTo>
                  <a:lnTo>
                    <a:pt x="1277098" y="3711"/>
                  </a:lnTo>
                  <a:lnTo>
                    <a:pt x="1263850" y="3711"/>
                  </a:lnTo>
                </a:path>
                <a:path w="1426209" h="36829">
                  <a:moveTo>
                    <a:pt x="1214697" y="4577"/>
                  </a:moveTo>
                  <a:lnTo>
                    <a:pt x="1214697" y="4577"/>
                  </a:lnTo>
                  <a:lnTo>
                    <a:pt x="1115154" y="7423"/>
                  </a:lnTo>
                </a:path>
                <a:path w="1426209" h="36829">
                  <a:moveTo>
                    <a:pt x="1065878" y="9279"/>
                  </a:moveTo>
                  <a:lnTo>
                    <a:pt x="1065878" y="9279"/>
                  </a:lnTo>
                  <a:lnTo>
                    <a:pt x="1053621" y="9279"/>
                  </a:lnTo>
                </a:path>
                <a:path w="1426209" h="36829">
                  <a:moveTo>
                    <a:pt x="1003602" y="10145"/>
                  </a:moveTo>
                  <a:lnTo>
                    <a:pt x="1003602" y="10145"/>
                  </a:lnTo>
                  <a:lnTo>
                    <a:pt x="904925" y="12867"/>
                  </a:lnTo>
                </a:path>
                <a:path w="1426209" h="36829">
                  <a:moveTo>
                    <a:pt x="854782" y="13856"/>
                  </a:moveTo>
                  <a:lnTo>
                    <a:pt x="854782" y="13856"/>
                  </a:lnTo>
                  <a:lnTo>
                    <a:pt x="842525" y="14722"/>
                  </a:lnTo>
                </a:path>
                <a:path w="1426209" h="36829">
                  <a:moveTo>
                    <a:pt x="793373" y="15712"/>
                  </a:moveTo>
                  <a:lnTo>
                    <a:pt x="793373" y="15712"/>
                  </a:lnTo>
                  <a:lnTo>
                    <a:pt x="693706" y="18434"/>
                  </a:lnTo>
                </a:path>
                <a:path w="1426209" h="36829">
                  <a:moveTo>
                    <a:pt x="644553" y="19424"/>
                  </a:moveTo>
                  <a:lnTo>
                    <a:pt x="644553" y="19424"/>
                  </a:lnTo>
                  <a:lnTo>
                    <a:pt x="632296" y="20290"/>
                  </a:lnTo>
                </a:path>
                <a:path w="1426209" h="36829">
                  <a:moveTo>
                    <a:pt x="582153" y="21156"/>
                  </a:moveTo>
                  <a:lnTo>
                    <a:pt x="582153" y="21156"/>
                  </a:lnTo>
                  <a:lnTo>
                    <a:pt x="483477" y="24002"/>
                  </a:lnTo>
                </a:path>
                <a:path w="1426209" h="36829">
                  <a:moveTo>
                    <a:pt x="433458" y="24868"/>
                  </a:moveTo>
                  <a:lnTo>
                    <a:pt x="433458" y="24868"/>
                  </a:lnTo>
                  <a:lnTo>
                    <a:pt x="421077" y="24868"/>
                  </a:lnTo>
                </a:path>
                <a:path w="1426209" h="36829">
                  <a:moveTo>
                    <a:pt x="371924" y="26723"/>
                  </a:moveTo>
                  <a:lnTo>
                    <a:pt x="371924" y="26723"/>
                  </a:lnTo>
                  <a:lnTo>
                    <a:pt x="272381" y="28579"/>
                  </a:lnTo>
                </a:path>
                <a:path w="1426209" h="36829">
                  <a:moveTo>
                    <a:pt x="223229" y="30435"/>
                  </a:moveTo>
                  <a:lnTo>
                    <a:pt x="223229" y="30435"/>
                  </a:lnTo>
                  <a:lnTo>
                    <a:pt x="210229" y="30435"/>
                  </a:lnTo>
                </a:path>
                <a:path w="1426209" h="36829">
                  <a:moveTo>
                    <a:pt x="160828" y="32538"/>
                  </a:moveTo>
                  <a:lnTo>
                    <a:pt x="160828" y="32538"/>
                  </a:lnTo>
                  <a:lnTo>
                    <a:pt x="61162" y="34394"/>
                  </a:lnTo>
                </a:path>
                <a:path w="1426209" h="36829">
                  <a:moveTo>
                    <a:pt x="12009" y="36250"/>
                  </a:moveTo>
                  <a:lnTo>
                    <a:pt x="12009" y="36250"/>
                  </a:lnTo>
                  <a:lnTo>
                    <a:pt x="0" y="36250"/>
                  </a:lnTo>
                </a:path>
              </a:pathLst>
            </a:custGeom>
            <a:ln w="11982">
              <a:solidFill>
                <a:srgbClr val="007B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77681" y="3856082"/>
              <a:ext cx="221218" cy="8633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14674" y="1895509"/>
              <a:ext cx="1843527" cy="136403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14674" y="1895509"/>
              <a:ext cx="1844039" cy="1364615"/>
            </a:xfrm>
            <a:custGeom>
              <a:avLst/>
              <a:gdLst/>
              <a:ahLst/>
              <a:cxnLst/>
              <a:rect l="l" t="t" r="r" b="b"/>
              <a:pathLst>
                <a:path w="1844040" h="1364614">
                  <a:moveTo>
                    <a:pt x="111552" y="0"/>
                  </a:moveTo>
                  <a:lnTo>
                    <a:pt x="1731975" y="0"/>
                  </a:lnTo>
                  <a:lnTo>
                    <a:pt x="1775312" y="8828"/>
                  </a:lnTo>
                  <a:lnTo>
                    <a:pt x="1810780" y="32863"/>
                  </a:lnTo>
                  <a:lnTo>
                    <a:pt x="1834733" y="68428"/>
                  </a:lnTo>
                  <a:lnTo>
                    <a:pt x="1843527" y="111844"/>
                  </a:lnTo>
                  <a:lnTo>
                    <a:pt x="1843527" y="1252562"/>
                  </a:lnTo>
                  <a:lnTo>
                    <a:pt x="1834733" y="1295869"/>
                  </a:lnTo>
                  <a:lnTo>
                    <a:pt x="1810780" y="1331311"/>
                  </a:lnTo>
                  <a:lnTo>
                    <a:pt x="1775312" y="1355248"/>
                  </a:lnTo>
                  <a:lnTo>
                    <a:pt x="1731975" y="1364036"/>
                  </a:lnTo>
                  <a:lnTo>
                    <a:pt x="111552" y="1364036"/>
                  </a:lnTo>
                  <a:lnTo>
                    <a:pt x="68319" y="1355248"/>
                  </a:lnTo>
                  <a:lnTo>
                    <a:pt x="32840" y="1331311"/>
                  </a:lnTo>
                  <a:lnTo>
                    <a:pt x="8829" y="1295869"/>
                  </a:lnTo>
                  <a:lnTo>
                    <a:pt x="0" y="1252562"/>
                  </a:lnTo>
                  <a:lnTo>
                    <a:pt x="0" y="111844"/>
                  </a:lnTo>
                  <a:lnTo>
                    <a:pt x="8829" y="68428"/>
                  </a:lnTo>
                  <a:lnTo>
                    <a:pt x="32840" y="32863"/>
                  </a:lnTo>
                  <a:lnTo>
                    <a:pt x="68319" y="8828"/>
                  </a:lnTo>
                  <a:lnTo>
                    <a:pt x="111552" y="0"/>
                  </a:lnTo>
                  <a:close/>
                </a:path>
                <a:path w="1844040" h="1364614">
                  <a:moveTo>
                    <a:pt x="111552" y="0"/>
                  </a:moveTo>
                  <a:lnTo>
                    <a:pt x="111552" y="0"/>
                  </a:lnTo>
                </a:path>
              </a:pathLst>
            </a:custGeom>
            <a:ln w="11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74666" y="2042664"/>
              <a:ext cx="729004" cy="45268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74666" y="2042615"/>
              <a:ext cx="723900" cy="446405"/>
            </a:xfrm>
            <a:custGeom>
              <a:avLst/>
              <a:gdLst/>
              <a:ahLst/>
              <a:cxnLst/>
              <a:rect l="l" t="t" r="r" b="b"/>
              <a:pathLst>
                <a:path w="723900" h="446405">
                  <a:moveTo>
                    <a:pt x="0" y="0"/>
                  </a:moveTo>
                  <a:lnTo>
                    <a:pt x="723544" y="0"/>
                  </a:lnTo>
                  <a:lnTo>
                    <a:pt x="723544" y="446265"/>
                  </a:lnTo>
                  <a:lnTo>
                    <a:pt x="0" y="446265"/>
                  </a:lnTo>
                  <a:lnTo>
                    <a:pt x="0" y="0"/>
                  </a:lnTo>
                  <a:close/>
                </a:path>
              </a:pathLst>
            </a:custGeom>
            <a:ln w="1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127990" y="2932123"/>
            <a:ext cx="864277" cy="520141"/>
          </a:xfrm>
          <a:prstGeom prst="rect">
            <a:avLst/>
          </a:prstGeom>
        </p:spPr>
        <p:txBody>
          <a:bodyPr vert="horz" wrap="square" lIns="0" tIns="32511" rIns="0" bIns="0" rtlCol="0">
            <a:spAutoFit/>
          </a:bodyPr>
          <a:lstStyle/>
          <a:p>
            <a:pPr marL="18062" marR="7225" indent="164364">
              <a:lnSpc>
                <a:spcPts val="1934"/>
              </a:lnSpc>
              <a:spcBef>
                <a:spcPts val="256"/>
              </a:spcBef>
            </a:pPr>
            <a:r>
              <a:rPr sz="1600" spc="7" dirty="0">
                <a:latin typeface="Arial"/>
                <a:cs typeface="Arial"/>
              </a:rPr>
              <a:t>Node  </a:t>
            </a:r>
            <a:r>
              <a:rPr sz="1600" spc="21" dirty="0">
                <a:latin typeface="Arial"/>
                <a:cs typeface="Arial"/>
              </a:rPr>
              <a:t>M</a:t>
            </a:r>
            <a:r>
              <a:rPr sz="1600" spc="-7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nage</a:t>
            </a:r>
            <a:r>
              <a:rPr sz="1600" spc="7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1600503" y="3957294"/>
            <a:ext cx="1194816" cy="431687"/>
            <a:chOff x="8156603" y="2782472"/>
            <a:chExt cx="840105" cy="303530"/>
          </a:xfrm>
        </p:grpSpPr>
        <p:sp>
          <p:nvSpPr>
            <p:cNvPr id="60" name="object 60"/>
            <p:cNvSpPr/>
            <p:nvPr/>
          </p:nvSpPr>
          <p:spPr>
            <a:xfrm>
              <a:off x="8162636" y="2788411"/>
              <a:ext cx="827521" cy="29145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62636" y="2788504"/>
              <a:ext cx="828040" cy="291465"/>
            </a:xfrm>
            <a:custGeom>
              <a:avLst/>
              <a:gdLst/>
              <a:ahLst/>
              <a:cxnLst/>
              <a:rect l="l" t="t" r="r" b="b"/>
              <a:pathLst>
                <a:path w="828040" h="291464">
                  <a:moveTo>
                    <a:pt x="707747" y="42591"/>
                  </a:moveTo>
                  <a:lnTo>
                    <a:pt x="755657" y="62657"/>
                  </a:lnTo>
                  <a:lnTo>
                    <a:pt x="791589" y="84780"/>
                  </a:lnTo>
                  <a:lnTo>
                    <a:pt x="815544" y="108384"/>
                  </a:lnTo>
                  <a:lnTo>
                    <a:pt x="827521" y="132895"/>
                  </a:lnTo>
                  <a:lnTo>
                    <a:pt x="827521" y="157739"/>
                  </a:lnTo>
                  <a:lnTo>
                    <a:pt x="791589" y="206129"/>
                  </a:lnTo>
                  <a:lnTo>
                    <a:pt x="755657" y="228526"/>
                  </a:lnTo>
                  <a:lnTo>
                    <a:pt x="707747" y="248959"/>
                  </a:lnTo>
                  <a:lnTo>
                    <a:pt x="665062" y="261917"/>
                  </a:lnTo>
                  <a:lnTo>
                    <a:pt x="618934" y="272518"/>
                  </a:lnTo>
                  <a:lnTo>
                    <a:pt x="570051" y="280764"/>
                  </a:lnTo>
                  <a:lnTo>
                    <a:pt x="519102" y="286653"/>
                  </a:lnTo>
                  <a:lnTo>
                    <a:pt x="466775" y="290187"/>
                  </a:lnTo>
                  <a:lnTo>
                    <a:pt x="413760" y="291365"/>
                  </a:lnTo>
                  <a:lnTo>
                    <a:pt x="360745" y="290187"/>
                  </a:lnTo>
                  <a:lnTo>
                    <a:pt x="308419" y="286653"/>
                  </a:lnTo>
                  <a:lnTo>
                    <a:pt x="257470" y="280764"/>
                  </a:lnTo>
                  <a:lnTo>
                    <a:pt x="208587" y="272518"/>
                  </a:lnTo>
                  <a:lnTo>
                    <a:pt x="162459" y="261917"/>
                  </a:lnTo>
                  <a:lnTo>
                    <a:pt x="119774" y="248959"/>
                  </a:lnTo>
                  <a:lnTo>
                    <a:pt x="71864" y="228526"/>
                  </a:lnTo>
                  <a:lnTo>
                    <a:pt x="35932" y="206129"/>
                  </a:lnTo>
                  <a:lnTo>
                    <a:pt x="0" y="157739"/>
                  </a:lnTo>
                  <a:lnTo>
                    <a:pt x="0" y="132895"/>
                  </a:lnTo>
                  <a:lnTo>
                    <a:pt x="35932" y="84780"/>
                  </a:lnTo>
                  <a:lnTo>
                    <a:pt x="71864" y="62657"/>
                  </a:lnTo>
                  <a:lnTo>
                    <a:pt x="119774" y="42591"/>
                  </a:lnTo>
                  <a:lnTo>
                    <a:pt x="162459" y="29577"/>
                  </a:lnTo>
                  <a:lnTo>
                    <a:pt x="208587" y="18929"/>
                  </a:lnTo>
                  <a:lnTo>
                    <a:pt x="257470" y="10647"/>
                  </a:lnTo>
                  <a:lnTo>
                    <a:pt x="308419" y="4732"/>
                  </a:lnTo>
                  <a:lnTo>
                    <a:pt x="360745" y="1183"/>
                  </a:lnTo>
                  <a:lnTo>
                    <a:pt x="413760" y="0"/>
                  </a:lnTo>
                  <a:lnTo>
                    <a:pt x="466775" y="1183"/>
                  </a:lnTo>
                  <a:lnTo>
                    <a:pt x="519102" y="4732"/>
                  </a:lnTo>
                  <a:lnTo>
                    <a:pt x="570051" y="10647"/>
                  </a:lnTo>
                  <a:lnTo>
                    <a:pt x="618934" y="18929"/>
                  </a:lnTo>
                  <a:lnTo>
                    <a:pt x="665062" y="29577"/>
                  </a:lnTo>
                  <a:lnTo>
                    <a:pt x="707747" y="42591"/>
                  </a:lnTo>
                  <a:close/>
                </a:path>
              </a:pathLst>
            </a:custGeom>
            <a:ln w="119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1818242" y="4041219"/>
            <a:ext cx="739648" cy="247452"/>
          </a:xfrm>
          <a:prstGeom prst="rect">
            <a:avLst/>
          </a:prstGeom>
        </p:spPr>
        <p:txBody>
          <a:bodyPr vert="horz" wrap="square" lIns="0" tIns="22577" rIns="0" bIns="0" rtlCol="0">
            <a:spAutoFit/>
          </a:bodyPr>
          <a:lstStyle/>
          <a:p>
            <a:pPr marL="18062">
              <a:spcBef>
                <a:spcPts val="178"/>
              </a:spcBef>
            </a:pPr>
            <a:r>
              <a:rPr sz="1400" spc="14" dirty="0">
                <a:latin typeface="Arial"/>
                <a:cs typeface="Arial"/>
              </a:rPr>
              <a:t>App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14" dirty="0">
                <a:latin typeface="Arial"/>
                <a:cs typeface="Arial"/>
              </a:rPr>
              <a:t>Mstr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873747" y="3763606"/>
            <a:ext cx="5762752" cy="4994204"/>
            <a:chOff x="4833103" y="2646285"/>
            <a:chExt cx="4051935" cy="3511550"/>
          </a:xfrm>
        </p:grpSpPr>
        <p:sp>
          <p:nvSpPr>
            <p:cNvPr id="64" name="object 64"/>
            <p:cNvSpPr/>
            <p:nvPr/>
          </p:nvSpPr>
          <p:spPr>
            <a:xfrm>
              <a:off x="8644182" y="3196323"/>
              <a:ext cx="234950" cy="1172845"/>
            </a:xfrm>
            <a:custGeom>
              <a:avLst/>
              <a:gdLst/>
              <a:ahLst/>
              <a:cxnLst/>
              <a:rect l="l" t="t" r="r" b="b"/>
              <a:pathLst>
                <a:path w="234950" h="1172845">
                  <a:moveTo>
                    <a:pt x="0" y="1172267"/>
                  </a:moveTo>
                  <a:lnTo>
                    <a:pt x="20664" y="1127948"/>
                  </a:lnTo>
                  <a:lnTo>
                    <a:pt x="42623" y="1082762"/>
                  </a:lnTo>
                  <a:lnTo>
                    <a:pt x="65329" y="1037080"/>
                  </a:lnTo>
                  <a:lnTo>
                    <a:pt x="88235" y="991274"/>
                  </a:lnTo>
                  <a:lnTo>
                    <a:pt x="110794" y="945716"/>
                  </a:lnTo>
                  <a:lnTo>
                    <a:pt x="132457" y="900778"/>
                  </a:lnTo>
                  <a:lnTo>
                    <a:pt x="152678" y="856831"/>
                  </a:lnTo>
                  <a:lnTo>
                    <a:pt x="170909" y="814248"/>
                  </a:lnTo>
                  <a:lnTo>
                    <a:pt x="186602" y="773401"/>
                  </a:lnTo>
                  <a:lnTo>
                    <a:pt x="199209" y="734662"/>
                  </a:lnTo>
                  <a:lnTo>
                    <a:pt x="215314" y="677897"/>
                  </a:lnTo>
                  <a:lnTo>
                    <a:pt x="227016" y="629191"/>
                  </a:lnTo>
                  <a:lnTo>
                    <a:pt x="233629" y="583860"/>
                  </a:lnTo>
                  <a:lnTo>
                    <a:pt x="234463" y="537219"/>
                  </a:lnTo>
                  <a:lnTo>
                    <a:pt x="228832" y="484585"/>
                  </a:lnTo>
                  <a:lnTo>
                    <a:pt x="216048" y="421273"/>
                  </a:lnTo>
                  <a:lnTo>
                    <a:pt x="205242" y="382074"/>
                  </a:lnTo>
                  <a:lnTo>
                    <a:pt x="191162" y="339917"/>
                  </a:lnTo>
                  <a:lnTo>
                    <a:pt x="174319" y="295255"/>
                  </a:lnTo>
                  <a:lnTo>
                    <a:pt x="155226" y="248541"/>
                  </a:lnTo>
                  <a:lnTo>
                    <a:pt x="134396" y="200226"/>
                  </a:lnTo>
                  <a:lnTo>
                    <a:pt x="112341" y="150762"/>
                  </a:lnTo>
                  <a:lnTo>
                    <a:pt x="89573" y="100601"/>
                  </a:lnTo>
                  <a:lnTo>
                    <a:pt x="66606" y="50197"/>
                  </a:lnTo>
                  <a:lnTo>
                    <a:pt x="43952" y="0"/>
                  </a:lnTo>
                </a:path>
              </a:pathLst>
            </a:custGeom>
            <a:ln w="11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42153" y="3099396"/>
              <a:ext cx="85403" cy="11789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39136" y="5879386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0" y="0"/>
                  </a:lnTo>
                  <a:lnTo>
                    <a:pt x="99666" y="0"/>
                  </a:lnTo>
                </a:path>
                <a:path w="521335">
                  <a:moveTo>
                    <a:pt x="148819" y="0"/>
                  </a:moveTo>
                  <a:lnTo>
                    <a:pt x="148819" y="0"/>
                  </a:lnTo>
                  <a:lnTo>
                    <a:pt x="161076" y="0"/>
                  </a:lnTo>
                </a:path>
                <a:path w="521335">
                  <a:moveTo>
                    <a:pt x="211219" y="0"/>
                  </a:moveTo>
                  <a:lnTo>
                    <a:pt x="211219" y="0"/>
                  </a:lnTo>
                  <a:lnTo>
                    <a:pt x="309895" y="0"/>
                  </a:lnTo>
                </a:path>
                <a:path w="521335">
                  <a:moveTo>
                    <a:pt x="359915" y="0"/>
                  </a:moveTo>
                  <a:lnTo>
                    <a:pt x="359915" y="0"/>
                  </a:lnTo>
                  <a:lnTo>
                    <a:pt x="372172" y="0"/>
                  </a:lnTo>
                </a:path>
                <a:path w="521335">
                  <a:moveTo>
                    <a:pt x="421448" y="0"/>
                  </a:moveTo>
                  <a:lnTo>
                    <a:pt x="421448" y="0"/>
                  </a:lnTo>
                  <a:lnTo>
                    <a:pt x="520991" y="0"/>
                  </a:lnTo>
                </a:path>
              </a:pathLst>
            </a:custGeom>
            <a:ln w="11982">
              <a:solidFill>
                <a:srgbClr val="007B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09280" y="5836230"/>
              <a:ext cx="135371" cy="8631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048262" y="2652317"/>
              <a:ext cx="2193290" cy="904875"/>
            </a:xfrm>
            <a:custGeom>
              <a:avLst/>
              <a:gdLst/>
              <a:ahLst/>
              <a:cxnLst/>
              <a:rect l="l" t="t" r="r" b="b"/>
              <a:pathLst>
                <a:path w="2193290" h="904875">
                  <a:moveTo>
                    <a:pt x="2193290" y="191645"/>
                  </a:moveTo>
                  <a:lnTo>
                    <a:pt x="2193290" y="191645"/>
                  </a:lnTo>
                  <a:lnTo>
                    <a:pt x="2181281" y="187933"/>
                  </a:lnTo>
                </a:path>
                <a:path w="2193290" h="904875">
                  <a:moveTo>
                    <a:pt x="2133614" y="173210"/>
                  </a:moveTo>
                  <a:lnTo>
                    <a:pt x="2133614" y="173210"/>
                  </a:lnTo>
                  <a:lnTo>
                    <a:pt x="2121604" y="168262"/>
                  </a:lnTo>
                </a:path>
                <a:path w="2193290" h="904875">
                  <a:moveTo>
                    <a:pt x="2075299" y="151683"/>
                  </a:moveTo>
                  <a:lnTo>
                    <a:pt x="2075299" y="151683"/>
                  </a:lnTo>
                  <a:lnTo>
                    <a:pt x="2063909" y="147105"/>
                  </a:lnTo>
                </a:path>
                <a:path w="2193290" h="904875">
                  <a:moveTo>
                    <a:pt x="2018347" y="127433"/>
                  </a:moveTo>
                  <a:lnTo>
                    <a:pt x="2014756" y="126567"/>
                  </a:lnTo>
                  <a:lnTo>
                    <a:pt x="2007328" y="122856"/>
                  </a:lnTo>
                </a:path>
                <a:path w="2193290" h="904875">
                  <a:moveTo>
                    <a:pt x="1961890" y="102318"/>
                  </a:moveTo>
                  <a:lnTo>
                    <a:pt x="1961890" y="102318"/>
                  </a:lnTo>
                  <a:lnTo>
                    <a:pt x="1950499" y="97740"/>
                  </a:lnTo>
                </a:path>
                <a:path w="2193290" h="904875">
                  <a:moveTo>
                    <a:pt x="1904937" y="78316"/>
                  </a:moveTo>
                  <a:lnTo>
                    <a:pt x="1904937" y="78316"/>
                  </a:lnTo>
                  <a:lnTo>
                    <a:pt x="1893051" y="73738"/>
                  </a:lnTo>
                </a:path>
                <a:path w="2193290" h="904875">
                  <a:moveTo>
                    <a:pt x="1847242" y="54932"/>
                  </a:moveTo>
                  <a:lnTo>
                    <a:pt x="1840804" y="52210"/>
                  </a:lnTo>
                  <a:lnTo>
                    <a:pt x="1835232" y="50354"/>
                  </a:lnTo>
                </a:path>
                <a:path w="2193290" h="904875">
                  <a:moveTo>
                    <a:pt x="1788804" y="34394"/>
                  </a:moveTo>
                  <a:lnTo>
                    <a:pt x="1788804" y="34394"/>
                  </a:lnTo>
                  <a:lnTo>
                    <a:pt x="1776546" y="30683"/>
                  </a:lnTo>
                </a:path>
                <a:path w="2193290" h="904875">
                  <a:moveTo>
                    <a:pt x="1729127" y="17815"/>
                  </a:moveTo>
                  <a:lnTo>
                    <a:pt x="1729127" y="17815"/>
                  </a:lnTo>
                  <a:lnTo>
                    <a:pt x="1717241" y="15094"/>
                  </a:lnTo>
                </a:path>
                <a:path w="2193290" h="904875">
                  <a:moveTo>
                    <a:pt x="1667718" y="6804"/>
                  </a:moveTo>
                  <a:lnTo>
                    <a:pt x="1656698" y="3959"/>
                  </a:lnTo>
                  <a:lnTo>
                    <a:pt x="1655708" y="3959"/>
                  </a:lnTo>
                </a:path>
                <a:path w="2193290" h="904875">
                  <a:moveTo>
                    <a:pt x="1606556" y="0"/>
                  </a:moveTo>
                  <a:lnTo>
                    <a:pt x="1606556" y="0"/>
                  </a:lnTo>
                  <a:lnTo>
                    <a:pt x="1594298" y="0"/>
                  </a:lnTo>
                </a:path>
                <a:path w="2193290" h="904875">
                  <a:moveTo>
                    <a:pt x="1544155" y="2103"/>
                  </a:moveTo>
                  <a:lnTo>
                    <a:pt x="1544155" y="2103"/>
                  </a:lnTo>
                  <a:lnTo>
                    <a:pt x="1531898" y="3093"/>
                  </a:lnTo>
                </a:path>
                <a:path w="2193290" h="904875">
                  <a:moveTo>
                    <a:pt x="1482622" y="10516"/>
                  </a:moveTo>
                  <a:lnTo>
                    <a:pt x="1482622" y="10516"/>
                  </a:lnTo>
                  <a:lnTo>
                    <a:pt x="1470736" y="12248"/>
                  </a:lnTo>
                </a:path>
                <a:path w="2193290" h="904875">
                  <a:moveTo>
                    <a:pt x="1422079" y="23383"/>
                  </a:moveTo>
                  <a:lnTo>
                    <a:pt x="1422079" y="23383"/>
                  </a:lnTo>
                  <a:lnTo>
                    <a:pt x="1410193" y="27095"/>
                  </a:lnTo>
                </a:path>
                <a:path w="2193290" h="904875">
                  <a:moveTo>
                    <a:pt x="1362774" y="41199"/>
                  </a:moveTo>
                  <a:lnTo>
                    <a:pt x="1362774" y="41199"/>
                  </a:lnTo>
                  <a:lnTo>
                    <a:pt x="1350517" y="44911"/>
                  </a:lnTo>
                </a:path>
                <a:path w="2193290" h="904875">
                  <a:moveTo>
                    <a:pt x="1304088" y="60500"/>
                  </a:moveTo>
                  <a:lnTo>
                    <a:pt x="1304088" y="60500"/>
                  </a:lnTo>
                  <a:lnTo>
                    <a:pt x="1293069" y="65077"/>
                  </a:lnTo>
                </a:path>
                <a:path w="2193290" h="904875">
                  <a:moveTo>
                    <a:pt x="1246269" y="82893"/>
                  </a:moveTo>
                  <a:lnTo>
                    <a:pt x="1246269" y="82893"/>
                  </a:lnTo>
                  <a:lnTo>
                    <a:pt x="1235250" y="87595"/>
                  </a:lnTo>
                </a:path>
                <a:path w="2193290" h="904875">
                  <a:moveTo>
                    <a:pt x="1188821" y="107143"/>
                  </a:moveTo>
                  <a:lnTo>
                    <a:pt x="1188821" y="107143"/>
                  </a:lnTo>
                  <a:lnTo>
                    <a:pt x="1177431" y="111844"/>
                  </a:lnTo>
                </a:path>
                <a:path w="2193290" h="904875">
                  <a:moveTo>
                    <a:pt x="1132859" y="133001"/>
                  </a:moveTo>
                  <a:lnTo>
                    <a:pt x="1123697" y="136712"/>
                  </a:lnTo>
                  <a:lnTo>
                    <a:pt x="1121840" y="137579"/>
                  </a:lnTo>
                </a:path>
                <a:path w="2193290" h="904875">
                  <a:moveTo>
                    <a:pt x="1077269" y="159972"/>
                  </a:moveTo>
                  <a:lnTo>
                    <a:pt x="1077269" y="159972"/>
                  </a:lnTo>
                  <a:lnTo>
                    <a:pt x="1065878" y="164674"/>
                  </a:lnTo>
                </a:path>
                <a:path w="2193290" h="904875">
                  <a:moveTo>
                    <a:pt x="1021307" y="187933"/>
                  </a:moveTo>
                  <a:lnTo>
                    <a:pt x="1021307" y="187933"/>
                  </a:lnTo>
                  <a:lnTo>
                    <a:pt x="1010287" y="193501"/>
                  </a:lnTo>
                </a:path>
                <a:path w="2193290" h="904875">
                  <a:moveTo>
                    <a:pt x="966583" y="216884"/>
                  </a:moveTo>
                  <a:lnTo>
                    <a:pt x="966583" y="216884"/>
                  </a:lnTo>
                  <a:lnTo>
                    <a:pt x="956183" y="222328"/>
                  </a:lnTo>
                </a:path>
                <a:path w="2193290" h="904875">
                  <a:moveTo>
                    <a:pt x="912602" y="246701"/>
                  </a:moveTo>
                  <a:lnTo>
                    <a:pt x="912602" y="246701"/>
                  </a:lnTo>
                  <a:lnTo>
                    <a:pt x="901459" y="252145"/>
                  </a:lnTo>
                </a:path>
                <a:path w="2193290" h="904875">
                  <a:moveTo>
                    <a:pt x="858497" y="276395"/>
                  </a:moveTo>
                  <a:lnTo>
                    <a:pt x="853792" y="279240"/>
                  </a:lnTo>
                  <a:lnTo>
                    <a:pt x="847354" y="282828"/>
                  </a:lnTo>
                </a:path>
                <a:path w="2193290" h="904875">
                  <a:moveTo>
                    <a:pt x="804639" y="307820"/>
                  </a:moveTo>
                  <a:lnTo>
                    <a:pt x="804639" y="307820"/>
                  </a:lnTo>
                  <a:lnTo>
                    <a:pt x="793620" y="313635"/>
                  </a:lnTo>
                </a:path>
                <a:path w="2193290" h="904875">
                  <a:moveTo>
                    <a:pt x="750535" y="338503"/>
                  </a:moveTo>
                  <a:lnTo>
                    <a:pt x="750535" y="338503"/>
                  </a:lnTo>
                  <a:lnTo>
                    <a:pt x="740382" y="345184"/>
                  </a:lnTo>
                </a:path>
                <a:path w="2193290" h="904875">
                  <a:moveTo>
                    <a:pt x="697668" y="370052"/>
                  </a:moveTo>
                  <a:lnTo>
                    <a:pt x="697668" y="370052"/>
                  </a:lnTo>
                  <a:lnTo>
                    <a:pt x="687515" y="376610"/>
                  </a:lnTo>
                </a:path>
                <a:path w="2193290" h="904875">
                  <a:moveTo>
                    <a:pt x="644553" y="402715"/>
                  </a:moveTo>
                  <a:lnTo>
                    <a:pt x="644553" y="402715"/>
                  </a:lnTo>
                  <a:lnTo>
                    <a:pt x="634401" y="409149"/>
                  </a:lnTo>
                </a:path>
                <a:path w="2193290" h="904875">
                  <a:moveTo>
                    <a:pt x="591687" y="435254"/>
                  </a:moveTo>
                  <a:lnTo>
                    <a:pt x="591687" y="435254"/>
                  </a:lnTo>
                  <a:lnTo>
                    <a:pt x="581534" y="441688"/>
                  </a:lnTo>
                </a:path>
                <a:path w="2193290" h="904875">
                  <a:moveTo>
                    <a:pt x="539686" y="468659"/>
                  </a:moveTo>
                  <a:lnTo>
                    <a:pt x="539686" y="468659"/>
                  </a:lnTo>
                  <a:lnTo>
                    <a:pt x="529286" y="476082"/>
                  </a:lnTo>
                </a:path>
                <a:path w="2193290" h="904875">
                  <a:moveTo>
                    <a:pt x="488429" y="504043"/>
                  </a:moveTo>
                  <a:lnTo>
                    <a:pt x="488429" y="504043"/>
                  </a:lnTo>
                  <a:lnTo>
                    <a:pt x="478277" y="511343"/>
                  </a:lnTo>
                </a:path>
                <a:path w="2193290" h="904875">
                  <a:moveTo>
                    <a:pt x="438286" y="540294"/>
                  </a:moveTo>
                  <a:lnTo>
                    <a:pt x="438286" y="540294"/>
                  </a:lnTo>
                  <a:lnTo>
                    <a:pt x="427886" y="547594"/>
                  </a:lnTo>
                </a:path>
                <a:path w="2193290" h="904875">
                  <a:moveTo>
                    <a:pt x="388762" y="577411"/>
                  </a:moveTo>
                  <a:lnTo>
                    <a:pt x="388762" y="577411"/>
                  </a:lnTo>
                  <a:lnTo>
                    <a:pt x="379600" y="584834"/>
                  </a:lnTo>
                </a:path>
                <a:path w="2193290" h="904875">
                  <a:moveTo>
                    <a:pt x="340600" y="615517"/>
                  </a:moveTo>
                  <a:lnTo>
                    <a:pt x="340600" y="615517"/>
                  </a:lnTo>
                  <a:lnTo>
                    <a:pt x="330448" y="623188"/>
                  </a:lnTo>
                </a:path>
                <a:path w="2193290" h="904875">
                  <a:moveTo>
                    <a:pt x="292314" y="654861"/>
                  </a:moveTo>
                  <a:lnTo>
                    <a:pt x="292314" y="654861"/>
                  </a:lnTo>
                  <a:lnTo>
                    <a:pt x="282781" y="663150"/>
                  </a:lnTo>
                </a:path>
                <a:path w="2193290" h="904875">
                  <a:moveTo>
                    <a:pt x="244648" y="694699"/>
                  </a:moveTo>
                  <a:lnTo>
                    <a:pt x="240933" y="697545"/>
                  </a:lnTo>
                  <a:lnTo>
                    <a:pt x="235486" y="702989"/>
                  </a:lnTo>
                </a:path>
                <a:path w="2193290" h="904875">
                  <a:moveTo>
                    <a:pt x="197352" y="734662"/>
                  </a:moveTo>
                  <a:lnTo>
                    <a:pt x="197352" y="734662"/>
                  </a:lnTo>
                  <a:lnTo>
                    <a:pt x="188067" y="742951"/>
                  </a:lnTo>
                </a:path>
                <a:path w="2193290" h="904875">
                  <a:moveTo>
                    <a:pt x="150924" y="775490"/>
                  </a:moveTo>
                  <a:lnTo>
                    <a:pt x="150924" y="775490"/>
                  </a:lnTo>
                  <a:lnTo>
                    <a:pt x="140524" y="783779"/>
                  </a:lnTo>
                </a:path>
                <a:path w="2193290" h="904875">
                  <a:moveTo>
                    <a:pt x="103257" y="815452"/>
                  </a:moveTo>
                  <a:lnTo>
                    <a:pt x="103257" y="815452"/>
                  </a:lnTo>
                  <a:lnTo>
                    <a:pt x="94095" y="823741"/>
                  </a:lnTo>
                </a:path>
                <a:path w="2193290" h="904875">
                  <a:moveTo>
                    <a:pt x="56828" y="856280"/>
                  </a:moveTo>
                  <a:lnTo>
                    <a:pt x="56828" y="856280"/>
                  </a:lnTo>
                  <a:lnTo>
                    <a:pt x="47666" y="864941"/>
                  </a:lnTo>
                </a:path>
                <a:path w="2193290" h="904875">
                  <a:moveTo>
                    <a:pt x="9533" y="896490"/>
                  </a:moveTo>
                  <a:lnTo>
                    <a:pt x="9533" y="896490"/>
                  </a:lnTo>
                  <a:lnTo>
                    <a:pt x="0" y="904779"/>
                  </a:lnTo>
                </a:path>
              </a:pathLst>
            </a:custGeom>
            <a:ln w="11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60977" y="3537549"/>
              <a:ext cx="100965" cy="92075"/>
            </a:xfrm>
            <a:custGeom>
              <a:avLst/>
              <a:gdLst/>
              <a:ahLst/>
              <a:cxnLst/>
              <a:rect l="l" t="t" r="r" b="b"/>
              <a:pathLst>
                <a:path w="100964" h="92075">
                  <a:moveTo>
                    <a:pt x="52866" y="0"/>
                  </a:moveTo>
                  <a:lnTo>
                    <a:pt x="0" y="92049"/>
                  </a:lnTo>
                  <a:lnTo>
                    <a:pt x="100533" y="57654"/>
                  </a:lnTo>
                  <a:lnTo>
                    <a:pt x="52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60976" y="3537549"/>
              <a:ext cx="100965" cy="92075"/>
            </a:xfrm>
            <a:custGeom>
              <a:avLst/>
              <a:gdLst/>
              <a:ahLst/>
              <a:cxnLst/>
              <a:rect l="l" t="t" r="r" b="b"/>
              <a:pathLst>
                <a:path w="100964" h="92075">
                  <a:moveTo>
                    <a:pt x="0" y="92049"/>
                  </a:moveTo>
                  <a:lnTo>
                    <a:pt x="100533" y="57654"/>
                  </a:lnTo>
                  <a:lnTo>
                    <a:pt x="52866" y="0"/>
                  </a:lnTo>
                  <a:lnTo>
                    <a:pt x="0" y="92049"/>
                  </a:lnTo>
                  <a:close/>
                </a:path>
                <a:path w="100964" h="92075">
                  <a:moveTo>
                    <a:pt x="0" y="92049"/>
                  </a:moveTo>
                  <a:lnTo>
                    <a:pt x="0" y="92049"/>
                  </a:lnTo>
                </a:path>
              </a:pathLst>
            </a:custGeom>
            <a:ln w="11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39136" y="6114656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0" y="0"/>
                  </a:lnTo>
                  <a:lnTo>
                    <a:pt x="12380" y="0"/>
                  </a:lnTo>
                </a:path>
                <a:path w="570229">
                  <a:moveTo>
                    <a:pt x="62400" y="0"/>
                  </a:moveTo>
                  <a:lnTo>
                    <a:pt x="62400" y="0"/>
                  </a:lnTo>
                  <a:lnTo>
                    <a:pt x="74409" y="0"/>
                  </a:lnTo>
                </a:path>
                <a:path w="570229">
                  <a:moveTo>
                    <a:pt x="123933" y="0"/>
                  </a:moveTo>
                  <a:lnTo>
                    <a:pt x="123933" y="0"/>
                  </a:lnTo>
                  <a:lnTo>
                    <a:pt x="136809" y="0"/>
                  </a:lnTo>
                </a:path>
                <a:path w="570229">
                  <a:moveTo>
                    <a:pt x="185962" y="0"/>
                  </a:moveTo>
                  <a:lnTo>
                    <a:pt x="185962" y="0"/>
                  </a:lnTo>
                  <a:lnTo>
                    <a:pt x="198219" y="0"/>
                  </a:lnTo>
                </a:path>
                <a:path w="570229">
                  <a:moveTo>
                    <a:pt x="248362" y="0"/>
                  </a:moveTo>
                  <a:lnTo>
                    <a:pt x="248362" y="0"/>
                  </a:lnTo>
                  <a:lnTo>
                    <a:pt x="260619" y="0"/>
                  </a:lnTo>
                </a:path>
                <a:path w="570229">
                  <a:moveTo>
                    <a:pt x="309895" y="0"/>
                  </a:moveTo>
                  <a:lnTo>
                    <a:pt x="309895" y="0"/>
                  </a:lnTo>
                  <a:lnTo>
                    <a:pt x="322772" y="0"/>
                  </a:lnTo>
                </a:path>
                <a:path w="570229">
                  <a:moveTo>
                    <a:pt x="372172" y="0"/>
                  </a:moveTo>
                  <a:lnTo>
                    <a:pt x="372172" y="0"/>
                  </a:lnTo>
                  <a:lnTo>
                    <a:pt x="384181" y="0"/>
                  </a:lnTo>
                </a:path>
                <a:path w="570229">
                  <a:moveTo>
                    <a:pt x="434324" y="0"/>
                  </a:moveTo>
                  <a:lnTo>
                    <a:pt x="434324" y="0"/>
                  </a:lnTo>
                  <a:lnTo>
                    <a:pt x="446581" y="0"/>
                  </a:lnTo>
                </a:path>
                <a:path w="570229">
                  <a:moveTo>
                    <a:pt x="495734" y="0"/>
                  </a:moveTo>
                  <a:lnTo>
                    <a:pt x="495734" y="0"/>
                  </a:lnTo>
                  <a:lnTo>
                    <a:pt x="508982" y="0"/>
                  </a:lnTo>
                </a:path>
                <a:path w="570229">
                  <a:moveTo>
                    <a:pt x="558134" y="0"/>
                  </a:moveTo>
                  <a:lnTo>
                    <a:pt x="558134" y="0"/>
                  </a:lnTo>
                  <a:lnTo>
                    <a:pt x="570144" y="0"/>
                  </a:lnTo>
                </a:path>
              </a:pathLst>
            </a:custGeom>
            <a:ln w="11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33128" y="6071500"/>
              <a:ext cx="111524" cy="8630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780680" y="7494802"/>
            <a:ext cx="3193401" cy="1273440"/>
          </a:xfrm>
          <a:prstGeom prst="rect">
            <a:avLst/>
          </a:prstGeom>
        </p:spPr>
        <p:txBody>
          <a:bodyPr vert="horz" wrap="square" lIns="0" tIns="903" rIns="0" bIns="0" rtlCol="0">
            <a:spAutoFit/>
          </a:bodyPr>
          <a:lstStyle/>
          <a:p>
            <a:pPr marL="157137" marR="1240855" algn="ctr">
              <a:lnSpc>
                <a:spcPts val="2631"/>
              </a:lnSpc>
              <a:spcBef>
                <a:spcPts val="7"/>
              </a:spcBef>
            </a:pPr>
            <a:r>
              <a:rPr sz="1600" dirty="0">
                <a:latin typeface="Arial"/>
                <a:cs typeface="Arial"/>
              </a:rPr>
              <a:t>MapReduce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Status  Job</a:t>
            </a:r>
            <a:r>
              <a:rPr sz="1600" spc="-2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Submission</a:t>
            </a:r>
            <a:endParaRPr sz="1600">
              <a:latin typeface="Arial"/>
              <a:cs typeface="Arial"/>
            </a:endParaRPr>
          </a:p>
          <a:p>
            <a:pPr marL="180619" marR="1265239" indent="6322" algn="ctr">
              <a:lnSpc>
                <a:spcPct val="123000"/>
              </a:lnSpc>
              <a:spcBef>
                <a:spcPts val="36"/>
              </a:spcBef>
            </a:pPr>
            <a:r>
              <a:rPr sz="1600" spc="7" dirty="0">
                <a:latin typeface="Arial"/>
                <a:cs typeface="Arial"/>
              </a:rPr>
              <a:t>Node </a:t>
            </a:r>
            <a:r>
              <a:rPr sz="1600" dirty="0">
                <a:latin typeface="Arial"/>
                <a:cs typeface="Arial"/>
              </a:rPr>
              <a:t>Status  Resource</a:t>
            </a:r>
            <a:r>
              <a:rPr sz="1600" spc="-7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Request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8322458" y="3369692"/>
            <a:ext cx="2735522" cy="1796288"/>
            <a:chOff x="5851728" y="2369314"/>
            <a:chExt cx="1923414" cy="1263015"/>
          </a:xfrm>
        </p:grpSpPr>
        <p:sp>
          <p:nvSpPr>
            <p:cNvPr id="75" name="object 75"/>
            <p:cNvSpPr/>
            <p:nvPr/>
          </p:nvSpPr>
          <p:spPr>
            <a:xfrm>
              <a:off x="5932995" y="2375303"/>
              <a:ext cx="1836420" cy="1160780"/>
            </a:xfrm>
            <a:custGeom>
              <a:avLst/>
              <a:gdLst/>
              <a:ahLst/>
              <a:cxnLst/>
              <a:rect l="l" t="t" r="r" b="b"/>
              <a:pathLst>
                <a:path w="1836420" h="1160779">
                  <a:moveTo>
                    <a:pt x="1836099" y="0"/>
                  </a:moveTo>
                  <a:lnTo>
                    <a:pt x="1762680" y="19671"/>
                  </a:lnTo>
                  <a:lnTo>
                    <a:pt x="1740270" y="25239"/>
                  </a:lnTo>
                </a:path>
                <a:path w="1836420" h="1160779">
                  <a:moveTo>
                    <a:pt x="1691984" y="37487"/>
                  </a:moveTo>
                  <a:lnTo>
                    <a:pt x="1688270" y="38353"/>
                  </a:lnTo>
                  <a:lnTo>
                    <a:pt x="1679727" y="40209"/>
                  </a:lnTo>
                </a:path>
                <a:path w="1836420" h="1160779">
                  <a:moveTo>
                    <a:pt x="1631441" y="50354"/>
                  </a:moveTo>
                  <a:lnTo>
                    <a:pt x="1613984" y="54932"/>
                  </a:lnTo>
                  <a:lnTo>
                    <a:pt x="1538336" y="69655"/>
                  </a:lnTo>
                  <a:lnTo>
                    <a:pt x="1534622" y="70645"/>
                  </a:lnTo>
                </a:path>
                <a:path w="1836420" h="1160779">
                  <a:moveTo>
                    <a:pt x="1485470" y="80171"/>
                  </a:moveTo>
                  <a:lnTo>
                    <a:pt x="1485470" y="80171"/>
                  </a:lnTo>
                  <a:lnTo>
                    <a:pt x="1473460" y="82893"/>
                  </a:lnTo>
                </a:path>
                <a:path w="1836420" h="1160779">
                  <a:moveTo>
                    <a:pt x="1424927" y="92172"/>
                  </a:moveTo>
                  <a:lnTo>
                    <a:pt x="1386793" y="99472"/>
                  </a:lnTo>
                  <a:lnTo>
                    <a:pt x="1327117" y="111844"/>
                  </a:lnTo>
                </a:path>
                <a:path w="1836420" h="1160779">
                  <a:moveTo>
                    <a:pt x="1278955" y="122856"/>
                  </a:moveTo>
                  <a:lnTo>
                    <a:pt x="1278955" y="122856"/>
                  </a:lnTo>
                  <a:lnTo>
                    <a:pt x="1266945" y="124711"/>
                  </a:lnTo>
                </a:path>
                <a:path w="1836420" h="1160779">
                  <a:moveTo>
                    <a:pt x="1218412" y="135723"/>
                  </a:moveTo>
                  <a:lnTo>
                    <a:pt x="1162697" y="149827"/>
                  </a:lnTo>
                  <a:lnTo>
                    <a:pt x="1122831" y="160962"/>
                  </a:lnTo>
                </a:path>
                <a:path w="1836420" h="1160779">
                  <a:moveTo>
                    <a:pt x="1075164" y="175066"/>
                  </a:moveTo>
                  <a:lnTo>
                    <a:pt x="1075164" y="175066"/>
                  </a:lnTo>
                  <a:lnTo>
                    <a:pt x="1063154" y="178778"/>
                  </a:lnTo>
                </a:path>
                <a:path w="1836420" h="1160779">
                  <a:moveTo>
                    <a:pt x="1015859" y="193501"/>
                  </a:moveTo>
                  <a:lnTo>
                    <a:pt x="946030" y="219606"/>
                  </a:lnTo>
                  <a:lnTo>
                    <a:pt x="923621" y="229751"/>
                  </a:lnTo>
                </a:path>
                <a:path w="1836420" h="1160779">
                  <a:moveTo>
                    <a:pt x="878182" y="249423"/>
                  </a:moveTo>
                  <a:lnTo>
                    <a:pt x="877192" y="250289"/>
                  </a:lnTo>
                  <a:lnTo>
                    <a:pt x="866792" y="254867"/>
                  </a:lnTo>
                </a:path>
                <a:path w="1836420" h="1160779">
                  <a:moveTo>
                    <a:pt x="823087" y="278251"/>
                  </a:moveTo>
                  <a:lnTo>
                    <a:pt x="809344" y="284684"/>
                  </a:lnTo>
                  <a:lnTo>
                    <a:pt x="744096" y="324646"/>
                  </a:lnTo>
                  <a:lnTo>
                    <a:pt x="737658" y="329224"/>
                  </a:lnTo>
                </a:path>
                <a:path w="1836420" h="1160779">
                  <a:moveTo>
                    <a:pt x="697668" y="358051"/>
                  </a:moveTo>
                  <a:lnTo>
                    <a:pt x="697668" y="358051"/>
                  </a:lnTo>
                  <a:lnTo>
                    <a:pt x="687268" y="364609"/>
                  </a:lnTo>
                </a:path>
                <a:path w="1836420" h="1160779">
                  <a:moveTo>
                    <a:pt x="648268" y="396158"/>
                  </a:moveTo>
                  <a:lnTo>
                    <a:pt x="624249" y="415830"/>
                  </a:lnTo>
                  <a:lnTo>
                    <a:pt x="573858" y="461359"/>
                  </a:lnTo>
                </a:path>
                <a:path w="1836420" h="1160779">
                  <a:moveTo>
                    <a:pt x="538448" y="495754"/>
                  </a:moveTo>
                  <a:lnTo>
                    <a:pt x="538448" y="495754"/>
                  </a:lnTo>
                  <a:lnTo>
                    <a:pt x="530153" y="504910"/>
                  </a:lnTo>
                </a:path>
                <a:path w="1836420" h="1160779">
                  <a:moveTo>
                    <a:pt x="495734" y="540294"/>
                  </a:moveTo>
                  <a:lnTo>
                    <a:pt x="455867" y="582978"/>
                  </a:lnTo>
                  <a:lnTo>
                    <a:pt x="428753" y="613661"/>
                  </a:lnTo>
                </a:path>
                <a:path w="1836420" h="1160779">
                  <a:moveTo>
                    <a:pt x="396191" y="651768"/>
                  </a:moveTo>
                  <a:lnTo>
                    <a:pt x="396191" y="651768"/>
                  </a:lnTo>
                  <a:lnTo>
                    <a:pt x="388886" y="661294"/>
                  </a:lnTo>
                </a:path>
                <a:path w="1836420" h="1160779">
                  <a:moveTo>
                    <a:pt x="357191" y="699277"/>
                  </a:moveTo>
                  <a:lnTo>
                    <a:pt x="349762" y="708556"/>
                  </a:lnTo>
                  <a:lnTo>
                    <a:pt x="297514" y="774624"/>
                  </a:lnTo>
                  <a:lnTo>
                    <a:pt x="295657" y="777346"/>
                  </a:lnTo>
                </a:path>
                <a:path w="1836420" h="1160779">
                  <a:moveTo>
                    <a:pt x="265324" y="816318"/>
                  </a:moveTo>
                  <a:lnTo>
                    <a:pt x="265324" y="816318"/>
                  </a:lnTo>
                  <a:lnTo>
                    <a:pt x="257648" y="825597"/>
                  </a:lnTo>
                </a:path>
                <a:path w="1836420" h="1160779">
                  <a:moveTo>
                    <a:pt x="227810" y="865807"/>
                  </a:moveTo>
                  <a:lnTo>
                    <a:pt x="194629" y="908491"/>
                  </a:lnTo>
                  <a:lnTo>
                    <a:pt x="167514" y="944742"/>
                  </a:lnTo>
                </a:path>
                <a:path w="1836420" h="1160779">
                  <a:moveTo>
                    <a:pt x="137676" y="983714"/>
                  </a:moveTo>
                  <a:lnTo>
                    <a:pt x="137676" y="983714"/>
                  </a:lnTo>
                  <a:lnTo>
                    <a:pt x="130371" y="993859"/>
                  </a:lnTo>
                </a:path>
                <a:path w="1836420" h="1160779">
                  <a:moveTo>
                    <a:pt x="99666" y="1032832"/>
                  </a:moveTo>
                  <a:lnTo>
                    <a:pt x="92238" y="1043348"/>
                  </a:lnTo>
                  <a:lnTo>
                    <a:pt x="40857" y="1109416"/>
                  </a:lnTo>
                  <a:lnTo>
                    <a:pt x="39123" y="1112138"/>
                  </a:lnTo>
                </a:path>
                <a:path w="1836420" h="1160779">
                  <a:moveTo>
                    <a:pt x="8295" y="1150244"/>
                  </a:moveTo>
                  <a:lnTo>
                    <a:pt x="8295" y="1150244"/>
                  </a:lnTo>
                  <a:lnTo>
                    <a:pt x="0" y="1160389"/>
                  </a:lnTo>
                </a:path>
              </a:pathLst>
            </a:custGeom>
            <a:ln w="11982">
              <a:solidFill>
                <a:srgbClr val="007B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57719" y="3525548"/>
              <a:ext cx="92710" cy="100965"/>
            </a:xfrm>
            <a:custGeom>
              <a:avLst/>
              <a:gdLst/>
              <a:ahLst/>
              <a:cxnLst/>
              <a:rect l="l" t="t" r="r" b="b"/>
              <a:pathLst>
                <a:path w="92710" h="100964">
                  <a:moveTo>
                    <a:pt x="35409" y="0"/>
                  </a:moveTo>
                  <a:lnTo>
                    <a:pt x="0" y="100338"/>
                  </a:lnTo>
                  <a:lnTo>
                    <a:pt x="92238" y="48127"/>
                  </a:lnTo>
                  <a:lnTo>
                    <a:pt x="35409" y="0"/>
                  </a:lnTo>
                  <a:close/>
                </a:path>
              </a:pathLst>
            </a:custGeom>
            <a:solidFill>
              <a:srgbClr val="007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57719" y="3525548"/>
              <a:ext cx="92710" cy="100965"/>
            </a:xfrm>
            <a:custGeom>
              <a:avLst/>
              <a:gdLst/>
              <a:ahLst/>
              <a:cxnLst/>
              <a:rect l="l" t="t" r="r" b="b"/>
              <a:pathLst>
                <a:path w="92710" h="100964">
                  <a:moveTo>
                    <a:pt x="0" y="100338"/>
                  </a:moveTo>
                  <a:lnTo>
                    <a:pt x="92238" y="48127"/>
                  </a:lnTo>
                  <a:lnTo>
                    <a:pt x="35409" y="0"/>
                  </a:lnTo>
                  <a:lnTo>
                    <a:pt x="0" y="100338"/>
                  </a:lnTo>
                  <a:close/>
                </a:path>
                <a:path w="92710" h="100964">
                  <a:moveTo>
                    <a:pt x="0" y="100338"/>
                  </a:moveTo>
                  <a:lnTo>
                    <a:pt x="0" y="100338"/>
                  </a:lnTo>
                </a:path>
              </a:pathLst>
            </a:custGeom>
            <a:ln w="11982">
              <a:solidFill>
                <a:srgbClr val="007B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spc="-7" dirty="0"/>
              <a:t>Page</a:t>
            </a:r>
            <a:r>
              <a:rPr spc="-50" dirty="0"/>
              <a:t> </a:t>
            </a:r>
            <a:fld id="{81D60167-4931-47E6-BA6A-407CBD079E47}" type="slidenum">
              <a:rPr dirty="0"/>
              <a:pPr marL="18062">
                <a:spcBef>
                  <a:spcPts val="36"/>
                </a:spcBef>
              </a:pPr>
              <a:t>9</a:t>
            </a:fld>
            <a:endParaRPr dirty="0"/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81558"/>
          </a:xfrm>
          <a:prstGeom prst="rect">
            <a:avLst/>
          </a:prstGeom>
        </p:spPr>
        <p:txBody>
          <a:bodyPr vert="horz" wrap="square" lIns="0" tIns="4515" rIns="0" bIns="0" rtlCol="0">
            <a:spAutoFit/>
          </a:bodyPr>
          <a:lstStyle/>
          <a:p>
            <a:pPr marL="18062">
              <a:spcBef>
                <a:spcPts val="36"/>
              </a:spcBef>
            </a:pPr>
            <a:r>
              <a:rPr dirty="0"/>
              <a:t>© </a:t>
            </a:r>
            <a:r>
              <a:rPr spc="-7" dirty="0"/>
              <a:t>Hortonworks </a:t>
            </a:r>
            <a:r>
              <a:rPr dirty="0"/>
              <a:t>Inc. </a:t>
            </a:r>
            <a:r>
              <a:rPr spc="-7" dirty="0"/>
              <a:t>2013 </a:t>
            </a:r>
            <a:r>
              <a:rPr dirty="0"/>
              <a:t>-</a:t>
            </a:r>
            <a:r>
              <a:rPr spc="36" dirty="0"/>
              <a:t> </a:t>
            </a:r>
            <a:r>
              <a:rPr spc="-7" dirty="0"/>
              <a:t>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1279</Words>
  <Application>Microsoft Office PowerPoint</Application>
  <PresentationFormat>Custom</PresentationFormat>
  <Paragraphs>335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Big Data Analytics in Manufacturing - YARN </vt:lpstr>
      <vt:lpstr>let’s start by reviewing  Map/Reduce</vt:lpstr>
      <vt:lpstr>Yet Another Resource Negotiator</vt:lpstr>
      <vt:lpstr>Apache Hadoop &amp; YARN</vt:lpstr>
      <vt:lpstr>1st Generation Hadoop: Batch Focus</vt:lpstr>
      <vt:lpstr>Hadoop 1 Architecture</vt:lpstr>
      <vt:lpstr>Hadoop 1 Limitations</vt:lpstr>
      <vt:lpstr>Our Vision: Hadoop as Next-Gen Platform</vt:lpstr>
      <vt:lpstr>Hadoop 2 - YARN Architecture</vt:lpstr>
      <vt:lpstr>YARN: Taking Hadoop Beyond Batch</vt:lpstr>
      <vt:lpstr>Slide 11</vt:lpstr>
      <vt:lpstr>Key Improvements in YARN</vt:lpstr>
      <vt:lpstr>Key Improvements in YARN</vt:lpstr>
      <vt:lpstr>Key Improvements in YARN</vt:lpstr>
      <vt:lpstr>YARN: Efficiency with Shared Services</vt:lpstr>
      <vt:lpstr>YARN as Cluster Operating System</vt:lpstr>
      <vt:lpstr>Multi-Tenancy is Built-in</vt:lpstr>
      <vt:lpstr>YARN Application Lifecycle</vt:lpstr>
      <vt:lpstr>Key Take-Aways</vt:lpstr>
      <vt:lpstr>Apache YARN</vt:lpstr>
      <vt:lpstr>With YARN  Hadoop becomes  a distributed OS</vt:lpstr>
      <vt:lpstr>The Resource Manager is essentially a scheduler</vt:lpstr>
      <vt:lpstr>Containers are allocations  of physical resources</vt:lpstr>
      <vt:lpstr>Slide 24</vt:lpstr>
      <vt:lpstr>Node managers monitor  nodes and manage  containers lifecycle</vt:lpstr>
      <vt:lpstr>Application Initiation (or “how to get an App running in 11 easy steps”)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Application Progress (or “it doesn’t end there”)</vt:lpstr>
      <vt:lpstr>Monitoring</vt:lpstr>
      <vt:lpstr>Lifecycle</vt:lpstr>
      <vt:lpstr>YARN Limitation: Relatively  complex to develop for</vt:lpstr>
      <vt:lpstr>Apache Slider is an effort to  mitigate YARN gaps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in Manufacturing - YARN </dc:title>
  <cp:lastModifiedBy>HP</cp:lastModifiedBy>
  <cp:revision>5</cp:revision>
  <dcterms:created xsi:type="dcterms:W3CDTF">2020-09-05T05:21:57Z</dcterms:created>
  <dcterms:modified xsi:type="dcterms:W3CDTF">2020-09-05T06:33:39Z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2020-09-05T00:00:00Z</vt:filetime>
  </property>
</Properties>
</file>