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344" r:id="rId2"/>
    <p:sldId id="409" r:id="rId3"/>
    <p:sldId id="448" r:id="rId4"/>
    <p:sldId id="449" r:id="rId5"/>
    <p:sldId id="450" r:id="rId6"/>
    <p:sldId id="425" r:id="rId7"/>
    <p:sldId id="426" r:id="rId8"/>
    <p:sldId id="428" r:id="rId9"/>
    <p:sldId id="429" r:id="rId10"/>
    <p:sldId id="431" r:id="rId11"/>
    <p:sldId id="430" r:id="rId12"/>
    <p:sldId id="451" r:id="rId13"/>
    <p:sldId id="427" r:id="rId14"/>
    <p:sldId id="452" r:id="rId15"/>
    <p:sldId id="432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3" r:id="rId24"/>
    <p:sldId id="444" r:id="rId25"/>
    <p:sldId id="442" r:id="rId26"/>
    <p:sldId id="455" r:id="rId27"/>
    <p:sldId id="456" r:id="rId28"/>
    <p:sldId id="457" r:id="rId29"/>
    <p:sldId id="458" r:id="rId30"/>
    <p:sldId id="459" r:id="rId31"/>
    <p:sldId id="460" r:id="rId32"/>
    <p:sldId id="466" r:id="rId33"/>
    <p:sldId id="461" r:id="rId34"/>
    <p:sldId id="462" r:id="rId35"/>
    <p:sldId id="463" r:id="rId36"/>
    <p:sldId id="464" r:id="rId37"/>
    <p:sldId id="465" r:id="rId38"/>
    <p:sldId id="454" r:id="rId39"/>
    <p:sldId id="283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0078CDF-2FEA-4058-856D-6598BF1CC413}">
          <p14:sldIdLst>
            <p14:sldId id="344"/>
            <p14:sldId id="409"/>
            <p14:sldId id="448"/>
            <p14:sldId id="449"/>
            <p14:sldId id="450"/>
            <p14:sldId id="425"/>
            <p14:sldId id="426"/>
            <p14:sldId id="428"/>
            <p14:sldId id="429"/>
            <p14:sldId id="431"/>
            <p14:sldId id="430"/>
            <p14:sldId id="451"/>
            <p14:sldId id="427"/>
            <p14:sldId id="452"/>
            <p14:sldId id="432"/>
            <p14:sldId id="435"/>
            <p14:sldId id="436"/>
            <p14:sldId id="437"/>
            <p14:sldId id="438"/>
            <p14:sldId id="439"/>
            <p14:sldId id="440"/>
            <p14:sldId id="441"/>
            <p14:sldId id="443"/>
            <p14:sldId id="444"/>
            <p14:sldId id="442"/>
            <p14:sldId id="455"/>
            <p14:sldId id="456"/>
            <p14:sldId id="457"/>
            <p14:sldId id="458"/>
            <p14:sldId id="459"/>
            <p14:sldId id="460"/>
            <p14:sldId id="466"/>
            <p14:sldId id="461"/>
            <p14:sldId id="462"/>
            <p14:sldId id="463"/>
            <p14:sldId id="464"/>
            <p14:sldId id="465"/>
            <p14:sldId id="454"/>
          </p14:sldIdLst>
        </p14:section>
        <p14:section name="Untitled Section" id="{F54E667D-FD10-44B9-94B5-B76204E64461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>
      <p:cViewPr varScale="1">
        <p:scale>
          <a:sx n="71" d="100"/>
          <a:sy n="71" d="100"/>
        </p:scale>
        <p:origin x="12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20-11-07T13:21:07.31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927 6329 4 0,'0'0'0'0</inkml:trace>
  <inkml:trace contextRef="#ctx0" brushRef="#br0" timeOffset="1570.1431">2561 6272 81 0,'9'6'-37'16,"7"8"-2"-16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20-04-11T13:44:20.54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8097 5415 427 0,'0'0'-14'15,"-3"9"-47"1,3-9-13-16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3B82EB1-B157-497A-B3B0-151FD3C30A73}" type="datetimeFigureOut">
              <a:rPr lang="en-CA"/>
              <a:pPr>
                <a:defRPr/>
              </a:pPr>
              <a:t>2021-04-10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12C65C7-A042-4799-86BB-627996430EC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26888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7895E2-9FCB-4111-942F-7A6951F58E0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49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8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078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9006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423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7790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739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26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0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2803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7162800" y="6596063"/>
            <a:ext cx="1981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471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8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0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2803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M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2133600" y="64770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74638"/>
            <a:ext cx="8518523" cy="94392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1" y="1418272"/>
            <a:ext cx="8518524" cy="5058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6629400" y="6492875"/>
            <a:ext cx="2133600" cy="365125"/>
          </a:xfrm>
        </p:spPr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124200" y="6492240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IN" dirty="0"/>
              <a:t>DE  ZG561</a:t>
            </a:r>
            <a:r>
              <a:rPr lang="en-CA" dirty="0"/>
              <a:t>, MECHANISMS AND ROBOTICS</a:t>
            </a:r>
          </a:p>
        </p:txBody>
      </p:sp>
    </p:spTree>
    <p:extLst>
      <p:ext uri="{BB962C8B-B14F-4D97-AF65-F5344CB8AC3E}">
        <p14:creationId xmlns:p14="http://schemas.microsoft.com/office/powerpoint/2010/main" val="100312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7162800" y="6596063"/>
            <a:ext cx="1981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471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DE923C3-CD8C-4738-95ED-94BC2E42DD6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DE  ZG561, MECHANISMS AND ROBOTICS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29D9082-6628-4ABA-973B-A62DDACA022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7" r:id="rId5"/>
    <p:sldLayoutId id="2147483708" r:id="rId6"/>
    <p:sldLayoutId id="2147483709" r:id="rId7"/>
    <p:sldLayoutId id="2147483696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emf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8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8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8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505200"/>
            <a:ext cx="6400800" cy="1524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Mechanisms and Robotics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en-IN" sz="3600" dirty="0"/>
              <a:t> DE </a:t>
            </a:r>
            <a:r>
              <a:rPr lang="en-IN" sz="3600" dirty="0" smtClean="0"/>
              <a:t>ES </a:t>
            </a:r>
            <a:r>
              <a:rPr lang="en-IN" sz="3600" dirty="0"/>
              <a:t>ZG561</a:t>
            </a:r>
            <a:endParaRPr lang="en-US" sz="3600" dirty="0"/>
          </a:p>
        </p:txBody>
      </p:sp>
      <p:sp>
        <p:nvSpPr>
          <p:cNvPr id="15363" name="Content Placeholder 5"/>
          <p:cNvSpPr>
            <a:spLocks noGrp="1"/>
          </p:cNvSpPr>
          <p:nvPr>
            <p:ph sz="quarter" idx="13"/>
          </p:nvPr>
        </p:nvSpPr>
        <p:spPr>
          <a:xfrm>
            <a:off x="2195736" y="5410200"/>
            <a:ext cx="6338664" cy="533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 b="1" dirty="0" smtClean="0">
                <a:solidFill>
                  <a:srgbClr val="FF0000"/>
                </a:solidFill>
              </a:rPr>
              <a:t>Lecture-14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Joint-Space Vs. Cartesian-Space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1" y="1418272"/>
            <a:ext cx="8518523" cy="5058093"/>
          </a:xfrm>
        </p:spPr>
        <p:txBody>
          <a:bodyPr/>
          <a:lstStyle/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2400" dirty="0" smtClean="0"/>
              <a:t>Cartesian- Space trajectories are very easy to visualize. 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2400" dirty="0" smtClean="0"/>
              <a:t>However, Cartesian-space trajectories are computationally intensive and require faster processing time for similar resolution than joint-space trajectories.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2400" dirty="0" smtClean="0"/>
              <a:t>If not careful, we may specify a trajectory that requires the robot to run into itself or to reach a point outside its work envelope – Which of course is impossible.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10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97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Basics of Trajectory Planning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1" y="1418272"/>
            <a:ext cx="7467599" cy="5058093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/>
              <a:t>Consider the following cases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/>
              <a:t>R-R Manipulator – Joint Space trajectory planning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 smtClean="0"/>
              <a:t>Two joints running at the same velocity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 smtClean="0"/>
              <a:t>Two joints running for the same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/>
              <a:t>R-R Manipulator – Cartesian Space Trajectory Planning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11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50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Basics of Trajectory Planning	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12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9" y="1365634"/>
            <a:ext cx="4843502" cy="24154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313" y="3781713"/>
            <a:ext cx="5515130" cy="26870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809" y="1021943"/>
            <a:ext cx="2750028" cy="28800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1" y="5694916"/>
            <a:ext cx="304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Image Source: Modern Robotics, Park, Lynch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/>
              <p14:cNvContentPartPr/>
              <p14:nvPr/>
            </p14:nvContentPartPr>
            <p14:xfrm>
              <a:off x="2913840" y="1949400"/>
              <a:ext cx="1440" cy="36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0520" y="1935000"/>
                <a:ext cx="2916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24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2545"/>
            <a:ext cx="8518523" cy="7360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Third order Polynomial Trajectory Planning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1" y="1418273"/>
            <a:ext cx="8458199" cy="147732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 smtClean="0"/>
              <a:t>In this application the initial location and the orientation are known and using inverse kinematic equations, the final joint angles for the desired position and orientation are found.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95600" y="2962586"/>
                <a:ext cx="36017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962586"/>
                <a:ext cx="3601755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96275" y="3525328"/>
            <a:ext cx="4486934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Initial and final conditions are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055372" y="4263495"/>
                <a:ext cx="13526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372" y="4263495"/>
                <a:ext cx="1352678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055372" y="4744477"/>
                <a:ext cx="1429366" cy="446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372" y="4744477"/>
                <a:ext cx="1429366" cy="446854"/>
              </a:xfrm>
              <a:prstGeom prst="rect">
                <a:avLst/>
              </a:prstGeom>
              <a:blipFill rotWithShape="0"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055372" y="5247927"/>
                <a:ext cx="1277337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372" y="5247927"/>
                <a:ext cx="1277337" cy="414472"/>
              </a:xfrm>
              <a:prstGeom prst="rect">
                <a:avLst/>
              </a:prstGeom>
              <a:blipFill rotWithShape="0"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034244" y="5751398"/>
                <a:ext cx="1324465" cy="446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44" y="5751398"/>
                <a:ext cx="1324465" cy="446854"/>
              </a:xfrm>
              <a:prstGeom prst="rect">
                <a:avLst/>
              </a:prstGeom>
              <a:blipFill rotWithShape="0">
                <a:blip r:embed="rId6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3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33400"/>
            <a:ext cx="8518523" cy="685165"/>
          </a:xfrm>
        </p:spPr>
        <p:txBody>
          <a:bodyPr>
            <a:normAutofit/>
          </a:bodyPr>
          <a:lstStyle/>
          <a:p>
            <a:r>
              <a:rPr lang="en-IN" sz="3200" dirty="0" smtClean="0"/>
              <a:t>Third-order Polynomial Time Scaling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14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6" y="2209800"/>
            <a:ext cx="8525847" cy="2286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97529" y="468206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R10"/>
              </a:rPr>
              <a:t>Plots of </a:t>
            </a:r>
            <a:r>
              <a:rPr lang="en-US" i="1" dirty="0">
                <a:latin typeface="CMMI10"/>
              </a:rPr>
              <a:t>s</a:t>
            </a:r>
            <a:r>
              <a:rPr lang="en-US" dirty="0">
                <a:latin typeface="CMR10"/>
              </a:rPr>
              <a:t>(</a:t>
            </a:r>
            <a:r>
              <a:rPr lang="en-US" i="1" dirty="0">
                <a:latin typeface="CMMI10"/>
              </a:rPr>
              <a:t>t</a:t>
            </a:r>
            <a:r>
              <a:rPr lang="en-US" dirty="0">
                <a:latin typeface="CMR10"/>
              </a:rPr>
              <a:t>), </a:t>
            </a:r>
            <a:r>
              <a:rPr lang="en-US" i="1" dirty="0">
                <a:latin typeface="CMMI10"/>
              </a:rPr>
              <a:t>s</a:t>
            </a:r>
            <a:r>
              <a:rPr lang="en-US" dirty="0">
                <a:latin typeface="CMR10"/>
              </a:rPr>
              <a:t>˙(</a:t>
            </a:r>
            <a:r>
              <a:rPr lang="en-US" i="1" dirty="0">
                <a:latin typeface="CMMI10"/>
              </a:rPr>
              <a:t>t</a:t>
            </a:r>
            <a:r>
              <a:rPr lang="en-US" dirty="0">
                <a:latin typeface="CMR10"/>
              </a:rPr>
              <a:t>), and </a:t>
            </a:r>
            <a:r>
              <a:rPr lang="en-US" i="1" dirty="0">
                <a:latin typeface="CMMI10"/>
              </a:rPr>
              <a:t>s</a:t>
            </a:r>
            <a:r>
              <a:rPr lang="en-US" dirty="0">
                <a:latin typeface="CMR10"/>
              </a:rPr>
              <a:t>¨(</a:t>
            </a:r>
            <a:r>
              <a:rPr lang="en-US" i="1" dirty="0">
                <a:latin typeface="CMMI10"/>
              </a:rPr>
              <a:t>t</a:t>
            </a:r>
            <a:r>
              <a:rPr lang="en-US" dirty="0">
                <a:latin typeface="CMR10"/>
              </a:rPr>
              <a:t>) for a third-order polynomial time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1370" y="1434147"/>
            <a:ext cx="8518524" cy="505809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 smtClean="0"/>
              <a:t>It is desired to have the first joint of a 6-axis robot to from initial angle of 30° to a final angle of 75° in 5 seconds. Using a third-order polynomial, calculate the joint angle at 1, 2, 3 and 4 seconds.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15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24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16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95730"/>
            <a:ext cx="5334744" cy="40010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129" y="2971800"/>
            <a:ext cx="3352800" cy="260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57200"/>
            <a:ext cx="8518523" cy="761365"/>
          </a:xfrm>
        </p:spPr>
        <p:txBody>
          <a:bodyPr/>
          <a:lstStyle/>
          <a:p>
            <a:r>
              <a:rPr lang="en-IN" dirty="0" smtClean="0"/>
              <a:t>Linear segments with Parabolic Blends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467" y="1371600"/>
            <a:ext cx="5002305" cy="5058093"/>
          </a:xfrm>
        </p:spPr>
        <p:txBody>
          <a:bodyPr/>
          <a:lstStyle/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1800" dirty="0" smtClean="0"/>
              <a:t>Another alternative for joint-space trajectory planning is to run the joints at constant speed between the initial and final locations. 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1800" dirty="0" smtClean="0"/>
              <a:t>This is equivalent to first order polynomial where the velocity is constant and the acceleration is zero.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1800" dirty="0" smtClean="0"/>
              <a:t>However this also means that at the beginning and at the end of the motion segment, accelerations must be infinite In order to create instantaneous velocities at the boundaries. 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1800" dirty="0" smtClean="0"/>
              <a:t>To prevent this linear segment can be blended with parabolic sections at the beginning and at the end of the motion segment, creating a continuous position and velocity. 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en-IN" sz="1800" dirty="0" smtClean="0"/>
          </a:p>
          <a:p>
            <a:pPr algn="just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17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8078" y="2819400"/>
            <a:ext cx="3918040" cy="2328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2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Displacement Vs. time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643819"/>
            <a:ext cx="7235439" cy="429978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18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73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57200"/>
            <a:ext cx="8518523" cy="761365"/>
          </a:xfrm>
        </p:spPr>
        <p:txBody>
          <a:bodyPr/>
          <a:lstStyle/>
          <a:p>
            <a:r>
              <a:rPr lang="en-IN" dirty="0" smtClean="0"/>
              <a:t>Linear segments with Parabolic Blends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1" y="1418273"/>
            <a:ext cx="7772399" cy="1782128"/>
          </a:xfrm>
        </p:spPr>
        <p:txBody>
          <a:bodyPr/>
          <a:lstStyle/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2000" dirty="0" smtClean="0"/>
              <a:t>Assuming the initial and final positions as </a:t>
            </a:r>
            <a:r>
              <a:rPr lang="en-IN" sz="2000" dirty="0" smtClean="0">
                <a:latin typeface="Symbol" panose="05050102010706020507" pitchFamily="18" charset="2"/>
              </a:rPr>
              <a:t>q</a:t>
            </a:r>
            <a:r>
              <a:rPr lang="en-IN" sz="1800" dirty="0" smtClean="0"/>
              <a:t>i</a:t>
            </a:r>
            <a:r>
              <a:rPr lang="en-IN" sz="2000" dirty="0" smtClean="0"/>
              <a:t> and </a:t>
            </a:r>
            <a:r>
              <a:rPr lang="en-IN" sz="2000" dirty="0" err="1" smtClean="0">
                <a:latin typeface="Symbol" panose="05050102010706020507" pitchFamily="18" charset="2"/>
              </a:rPr>
              <a:t>q</a:t>
            </a:r>
            <a:r>
              <a:rPr lang="en-IN" sz="1800" dirty="0" err="1" smtClean="0"/>
              <a:t>f</a:t>
            </a:r>
            <a:r>
              <a:rPr lang="en-IN" sz="2000" dirty="0" smtClean="0"/>
              <a:t> at times </a:t>
            </a:r>
            <a:r>
              <a:rPr lang="en-IN" sz="2000" dirty="0" err="1" smtClean="0"/>
              <a:t>ti</a:t>
            </a:r>
            <a:r>
              <a:rPr lang="en-IN" sz="2000" dirty="0" smtClean="0"/>
              <a:t> = 0 and </a:t>
            </a:r>
            <a:r>
              <a:rPr lang="en-IN" sz="2000" dirty="0" err="1" smtClean="0"/>
              <a:t>tf</a:t>
            </a:r>
            <a:r>
              <a:rPr lang="en-IN" sz="2000" dirty="0" smtClean="0"/>
              <a:t> and the parabolic segments are symmetrically blended with the linear section at blending times </a:t>
            </a:r>
            <a:r>
              <a:rPr lang="en-IN" sz="2000" dirty="0" err="1" smtClean="0"/>
              <a:t>tb</a:t>
            </a:r>
            <a:r>
              <a:rPr lang="en-IN" sz="2000" dirty="0" smtClean="0"/>
              <a:t> and </a:t>
            </a:r>
            <a:r>
              <a:rPr lang="en-IN" sz="2000" dirty="0" err="1" smtClean="0"/>
              <a:t>tf-tb</a:t>
            </a:r>
            <a:r>
              <a:rPr lang="en-IN" sz="2000" dirty="0" smtClean="0"/>
              <a:t>, we can write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en-IN" sz="2000" dirty="0"/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en-IN" sz="2000" dirty="0" smtClean="0"/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en-IN" sz="2000" dirty="0"/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2000" dirty="0" smtClean="0"/>
              <a:t>Acceleration is constant for parabolic segments, yielding a continuous velocity at the common points (called knot points) A and B.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en-IN" sz="2000" dirty="0" smtClean="0"/>
          </a:p>
          <a:p>
            <a:pPr algn="just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19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54516" y="2658118"/>
                <a:ext cx="2619307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516" y="2658118"/>
                <a:ext cx="2619307" cy="6109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54516" y="3400109"/>
                <a:ext cx="1757724" cy="382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516" y="3400109"/>
                <a:ext cx="1757724" cy="382156"/>
              </a:xfrm>
              <a:prstGeom prst="rect">
                <a:avLst/>
              </a:prstGeom>
              <a:blipFill rotWithShape="0"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800258" y="3977756"/>
                <a:ext cx="1182824" cy="382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258" y="3977756"/>
                <a:ext cx="1182824" cy="382156"/>
              </a:xfrm>
              <a:prstGeom prst="rect">
                <a:avLst/>
              </a:prstGeom>
              <a:blipFill rotWithShape="0"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6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Manipulator Singularities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Trajectory Planning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 smtClean="0"/>
              <a:t>Path and Trajectory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 smtClean="0"/>
              <a:t>Joint Space Vs. Cartesian Space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 smtClean="0"/>
              <a:t>Third Order Polynomial Trajectory Planning</a:t>
            </a:r>
            <a:endParaRPr lang="en-IN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 smtClean="0"/>
              <a:t>Linear </a:t>
            </a:r>
            <a:r>
              <a:rPr lang="en-IN" sz="2400" dirty="0"/>
              <a:t>Segments with Parabolic Blending </a:t>
            </a:r>
            <a:endParaRPr lang="en-IN" sz="24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 smtClean="0"/>
              <a:t>Numerical Examples</a:t>
            </a:r>
            <a:endParaRPr lang="en-IN" sz="2400" dirty="0"/>
          </a:p>
          <a:p>
            <a:pPr>
              <a:buFont typeface="Wingdings" panose="05000000000000000000" pitchFamily="2" charset="2"/>
              <a:buChar char="v"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2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611731" y="685800"/>
            <a:ext cx="19591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Contents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1166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20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14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57200"/>
            <a:ext cx="8518523" cy="761365"/>
          </a:xfrm>
        </p:spPr>
        <p:txBody>
          <a:bodyPr/>
          <a:lstStyle/>
          <a:p>
            <a:r>
              <a:rPr lang="en-IN" dirty="0" smtClean="0"/>
              <a:t>Linear segments with Parabolic Blends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1" y="1418273"/>
            <a:ext cx="7772399" cy="791527"/>
          </a:xfrm>
        </p:spPr>
        <p:txBody>
          <a:bodyPr/>
          <a:lstStyle/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2000" dirty="0" smtClean="0"/>
              <a:t>Substituting the boundary conditions  into the parabolic segment yields:</a:t>
            </a:r>
            <a:endParaRPr lang="en-IN" sz="2000" dirty="0"/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en-IN" sz="2000" dirty="0" smtClean="0"/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en-IN" sz="2000" dirty="0"/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en-IN" sz="2000" dirty="0" smtClean="0"/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2000" dirty="0" smtClean="0"/>
              <a:t>This will result in parabolic segments in the form</a:t>
            </a:r>
          </a:p>
          <a:p>
            <a:pPr marL="0" indent="0" algn="just">
              <a:spcBef>
                <a:spcPts val="1800"/>
              </a:spcBef>
              <a:buNone/>
            </a:pPr>
            <a:endParaRPr lang="en-IN" sz="2000" dirty="0" smtClean="0"/>
          </a:p>
          <a:p>
            <a:pPr algn="just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21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00877" y="3282486"/>
                <a:ext cx="1118704" cy="382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877" y="3282486"/>
                <a:ext cx="1118704" cy="382156"/>
              </a:xfrm>
              <a:prstGeom prst="rect">
                <a:avLst/>
              </a:prstGeom>
              <a:blipFill rotWithShape="0">
                <a:blip r:embed="rId2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00877" y="2774538"/>
                <a:ext cx="2036711" cy="382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877" y="2774538"/>
                <a:ext cx="2036711" cy="382156"/>
              </a:xfrm>
              <a:prstGeom prst="rect">
                <a:avLst/>
              </a:prstGeom>
              <a:blipFill rotWithShape="0">
                <a:blip r:embed="rId3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90641" y="2277777"/>
                <a:ext cx="211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641" y="2277777"/>
                <a:ext cx="211012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36408" y="4279185"/>
                <a:ext cx="2033249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408" y="4279185"/>
                <a:ext cx="2033249" cy="610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39743" y="4990502"/>
                <a:ext cx="1279838" cy="382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743" y="4990502"/>
                <a:ext cx="1279838" cy="382156"/>
              </a:xfrm>
              <a:prstGeom prst="rect">
                <a:avLst/>
              </a:prstGeom>
              <a:blipFill rotWithShape="0">
                <a:blip r:embed="rId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07976" y="5592925"/>
                <a:ext cx="1182824" cy="382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976" y="5592925"/>
                <a:ext cx="1182824" cy="382156"/>
              </a:xfrm>
              <a:prstGeom prst="rect">
                <a:avLst/>
              </a:prstGeom>
              <a:blipFill rotWithShape="0">
                <a:blip r:embed="rId7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93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57200"/>
            <a:ext cx="8518523" cy="761365"/>
          </a:xfrm>
        </p:spPr>
        <p:txBody>
          <a:bodyPr/>
          <a:lstStyle/>
          <a:p>
            <a:r>
              <a:rPr lang="en-IN" dirty="0" smtClean="0"/>
              <a:t>Linear segments with Parabolic Blends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1" y="1418273"/>
            <a:ext cx="7772399" cy="791527"/>
          </a:xfrm>
        </p:spPr>
        <p:txBody>
          <a:bodyPr/>
          <a:lstStyle/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2000" dirty="0" smtClean="0"/>
              <a:t>For the linear segment the velocity is constant and can be chosen based on the physical capabilities of the actuators.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2000" dirty="0" smtClean="0"/>
              <a:t>Substituting zero initial velocity and a constant joint velocity </a:t>
            </a:r>
            <a:r>
              <a:rPr lang="el-GR" sz="2000" dirty="0" smtClean="0"/>
              <a:t>ω</a:t>
            </a:r>
            <a:r>
              <a:rPr lang="en-IN" sz="2000" dirty="0" smtClean="0"/>
              <a:t> in the linear portion and zero final velocity,  we find the joint positions and velocities for points A, B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en-IN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22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2400" y="4186635"/>
                <a:ext cx="7467600" cy="6365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86635"/>
                <a:ext cx="7467600" cy="63658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10642" y="3258986"/>
                <a:ext cx="2455031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42" y="3258986"/>
                <a:ext cx="2455031" cy="6685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772747" y="3386008"/>
                <a:ext cx="2208105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747" y="3386008"/>
                <a:ext cx="2208105" cy="414472"/>
              </a:xfrm>
              <a:prstGeom prst="rect">
                <a:avLst/>
              </a:prstGeom>
              <a:blipFill rotWithShape="0">
                <a:blip r:embed="rId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7200" y="4976688"/>
                <a:ext cx="1652312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76688"/>
                <a:ext cx="1652312" cy="414472"/>
              </a:xfrm>
              <a:prstGeom prst="rect">
                <a:avLst/>
              </a:prstGeom>
              <a:blipFill rotWithShape="0"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1695" y="5698096"/>
                <a:ext cx="2481320" cy="446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95" y="5698096"/>
                <a:ext cx="2481320" cy="446854"/>
              </a:xfrm>
              <a:prstGeom prst="rect">
                <a:avLst/>
              </a:prstGeom>
              <a:blipFill rotWithShape="0">
                <a:blip r:embed="rId6"/>
                <a:stretch>
                  <a:fillRect t="-154795" r="-28747" b="-2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045875" y="5673274"/>
                <a:ext cx="1036374" cy="4462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75" y="5673274"/>
                <a:ext cx="1036374" cy="446212"/>
              </a:xfrm>
              <a:prstGeom prst="rect">
                <a:avLst/>
              </a:prstGeom>
              <a:blipFill rotWithShape="0">
                <a:blip r:embed="rId7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24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57200"/>
            <a:ext cx="8518523" cy="761365"/>
          </a:xfrm>
        </p:spPr>
        <p:txBody>
          <a:bodyPr/>
          <a:lstStyle/>
          <a:p>
            <a:r>
              <a:rPr lang="en-IN" dirty="0" smtClean="0"/>
              <a:t>Linear segments with Parabolic Blends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1" y="1418273"/>
            <a:ext cx="7772399" cy="791527"/>
          </a:xfrm>
        </p:spPr>
        <p:txBody>
          <a:bodyPr/>
          <a:lstStyle/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2000" dirty="0" smtClean="0"/>
              <a:t>The necessary blending time can be found from 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en-IN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23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895600" y="5478306"/>
                <a:ext cx="2446311" cy="6820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478306"/>
                <a:ext cx="2446311" cy="6820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95720" y="3615096"/>
                <a:ext cx="3936975" cy="844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20" y="3615096"/>
                <a:ext cx="3936975" cy="8446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95720" y="2936649"/>
                <a:ext cx="3648499" cy="446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20" y="2936649"/>
                <a:ext cx="3648499" cy="446854"/>
              </a:xfrm>
              <a:prstGeom prst="rect">
                <a:avLst/>
              </a:prstGeom>
              <a:blipFill rotWithShape="0">
                <a:blip r:embed="rId4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95720" y="2083876"/>
                <a:ext cx="1047082" cy="671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20" y="2083876"/>
                <a:ext cx="1047082" cy="6714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60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1" y="1418273"/>
            <a:ext cx="8458199" cy="639128"/>
          </a:xfrm>
        </p:spPr>
        <p:txBody>
          <a:bodyPr/>
          <a:lstStyle/>
          <a:p>
            <a:r>
              <a:rPr lang="en-IN" dirty="0" smtClean="0"/>
              <a:t>Final Parabolic segment is given by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24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38632" y="2367794"/>
                <a:ext cx="2999667" cy="671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632" y="2367794"/>
                <a:ext cx="2999667" cy="6719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456561" y="3210994"/>
                <a:ext cx="2183418" cy="671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561" y="3210994"/>
                <a:ext cx="2183418" cy="6719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509902" y="4093742"/>
                <a:ext cx="1522148" cy="671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902" y="4093742"/>
                <a:ext cx="1522148" cy="6719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62000" y="2353100"/>
                <a:ext cx="3006592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353100"/>
                <a:ext cx="3006592" cy="6685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43676" y="3510270"/>
                <a:ext cx="1047082" cy="671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76" y="3510270"/>
                <a:ext cx="1047082" cy="67140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9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Displacement, Velocity and Acceleration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25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7265040" cy="4688113"/>
          </a:xfrm>
        </p:spPr>
      </p:pic>
    </p:spTree>
    <p:extLst>
      <p:ext uri="{BB962C8B-B14F-4D97-AF65-F5344CB8AC3E}">
        <p14:creationId xmlns:p14="http://schemas.microsoft.com/office/powerpoint/2010/main" val="40472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2400" dirty="0" smtClean="0"/>
              <a:t>Joint 1 of a six axis robot is to go from initial angle of 30 </a:t>
            </a:r>
            <a:r>
              <a:rPr lang="en-IN" sz="2400" dirty="0" err="1" smtClean="0"/>
              <a:t>deg</a:t>
            </a:r>
            <a:r>
              <a:rPr lang="en-IN" sz="2400" dirty="0" smtClean="0"/>
              <a:t> to a final angle of 70deg in 5 seconds with a cruising velocity of  10deg/s. Find the necessary time for blending and plot the joint positions velocities and accelerations.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26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13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27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33400" y="2057400"/>
                <a:ext cx="2222467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57400"/>
                <a:ext cx="2222467" cy="6229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0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28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685800" y="2133600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tb</a:t>
            </a:r>
            <a:r>
              <a:rPr lang="en-IN" dirty="0"/>
              <a:t> = 1sec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40698" y="2993011"/>
                <a:ext cx="15588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=30+5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98" y="2993011"/>
                <a:ext cx="1558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40698" y="3775644"/>
                <a:ext cx="21451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+10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98" y="3775644"/>
                <a:ext cx="214513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69913" y="4558277"/>
                <a:ext cx="2147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=70−5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5−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13" y="4558277"/>
                <a:ext cx="214706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1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33400"/>
            <a:ext cx="8518523" cy="685165"/>
          </a:xfrm>
        </p:spPr>
        <p:txBody>
          <a:bodyPr>
            <a:normAutofit/>
          </a:bodyPr>
          <a:lstStyle/>
          <a:p>
            <a:r>
              <a:rPr lang="en-IN" sz="3200" dirty="0" smtClean="0"/>
              <a:t>Fifth-order Polynomial Time Scaling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29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2362200"/>
            <a:ext cx="8541496" cy="23401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17787" y="4887037"/>
            <a:ext cx="6953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R10"/>
              </a:rPr>
              <a:t>Plots of </a:t>
            </a:r>
            <a:r>
              <a:rPr lang="en-US" i="1" dirty="0">
                <a:latin typeface="CMMI10"/>
              </a:rPr>
              <a:t>s</a:t>
            </a:r>
            <a:r>
              <a:rPr lang="en-US" dirty="0">
                <a:latin typeface="CMR10"/>
              </a:rPr>
              <a:t>(</a:t>
            </a:r>
            <a:r>
              <a:rPr lang="en-US" i="1" dirty="0">
                <a:latin typeface="CMMI10"/>
              </a:rPr>
              <a:t>t</a:t>
            </a:r>
            <a:r>
              <a:rPr lang="en-US" dirty="0">
                <a:latin typeface="CMR10"/>
              </a:rPr>
              <a:t>), </a:t>
            </a:r>
            <a:r>
              <a:rPr lang="en-US" i="1" dirty="0">
                <a:latin typeface="CMMI10"/>
              </a:rPr>
              <a:t>s</a:t>
            </a:r>
            <a:r>
              <a:rPr lang="en-US" dirty="0">
                <a:latin typeface="CMR10"/>
              </a:rPr>
              <a:t>˙(</a:t>
            </a:r>
            <a:r>
              <a:rPr lang="en-US" i="1" dirty="0">
                <a:latin typeface="CMMI10"/>
              </a:rPr>
              <a:t>t</a:t>
            </a:r>
            <a:r>
              <a:rPr lang="en-US" dirty="0">
                <a:latin typeface="CMR10"/>
              </a:rPr>
              <a:t>), and </a:t>
            </a:r>
            <a:r>
              <a:rPr lang="en-US" i="1" dirty="0">
                <a:latin typeface="CMMI10"/>
              </a:rPr>
              <a:t>s</a:t>
            </a:r>
            <a:r>
              <a:rPr lang="en-US" dirty="0">
                <a:latin typeface="CMR10"/>
              </a:rPr>
              <a:t>¨(</a:t>
            </a:r>
            <a:r>
              <a:rPr lang="en-US" i="1" dirty="0">
                <a:latin typeface="CMMI10"/>
              </a:rPr>
              <a:t>t</a:t>
            </a:r>
            <a:r>
              <a:rPr lang="en-US" dirty="0">
                <a:latin typeface="CMR10"/>
              </a:rPr>
              <a:t>) for a fifth-order polynomial time scaling.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0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Manipulator Singularities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1" y="1418272"/>
            <a:ext cx="7619999" cy="50580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/>
              <a:t>The points at which </a:t>
            </a:r>
            <a:r>
              <a:rPr lang="en-IN" sz="2200" dirty="0" err="1" smtClean="0"/>
              <a:t>Jv</a:t>
            </a:r>
            <a:r>
              <a:rPr lang="en-IN" sz="2200" dirty="0" smtClean="0"/>
              <a:t>(q) loses rank are known as Joint Space Singularities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/>
              <a:t>Joint Space Singularity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200" dirty="0" smtClean="0"/>
              <a:t>Boundary Singularity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200" dirty="0" smtClean="0"/>
              <a:t>Interior singularity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/>
              <a:t>Boundary singularity – occurs when the tip reaches the outer surface of the work envelope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/>
              <a:t>Interior Singularity – occurs when two or more axis of a robot form a straight line.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/>
              <a:t>One axis movement can cancel the other in interior singularity. 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3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91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33400"/>
            <a:ext cx="8518523" cy="685165"/>
          </a:xfrm>
        </p:spPr>
        <p:txBody>
          <a:bodyPr>
            <a:normAutofit/>
          </a:bodyPr>
          <a:lstStyle/>
          <a:p>
            <a:r>
              <a:rPr lang="en-IN" sz="3200" dirty="0"/>
              <a:t>Fifth-order Polynomial Time Scaling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30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4801" y="1828800"/>
                <a:ext cx="5209247" cy="403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1828800"/>
                <a:ext cx="5209247" cy="403637"/>
              </a:xfrm>
              <a:prstGeom prst="rect">
                <a:avLst/>
              </a:prstGeom>
              <a:blipFill rotWithShape="0"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50663" y="1433829"/>
            <a:ext cx="234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Displacement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5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31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81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33400"/>
            <a:ext cx="8518523" cy="685165"/>
          </a:xfrm>
        </p:spPr>
        <p:txBody>
          <a:bodyPr>
            <a:normAutofit/>
          </a:bodyPr>
          <a:lstStyle/>
          <a:p>
            <a:r>
              <a:rPr lang="en-IN" sz="3200" dirty="0" smtClean="0"/>
              <a:t>Fifth-order Polynomial Time Scaling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32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2362200"/>
            <a:ext cx="8541496" cy="23401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17787" y="4887037"/>
            <a:ext cx="6953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R10"/>
              </a:rPr>
              <a:t>Plots of </a:t>
            </a:r>
            <a:r>
              <a:rPr lang="en-US" i="1" dirty="0">
                <a:latin typeface="CMMI10"/>
              </a:rPr>
              <a:t>s</a:t>
            </a:r>
            <a:r>
              <a:rPr lang="en-US" dirty="0">
                <a:latin typeface="CMR10"/>
              </a:rPr>
              <a:t>(</a:t>
            </a:r>
            <a:r>
              <a:rPr lang="en-US" i="1" dirty="0">
                <a:latin typeface="CMMI10"/>
              </a:rPr>
              <a:t>t</a:t>
            </a:r>
            <a:r>
              <a:rPr lang="en-US" dirty="0">
                <a:latin typeface="CMR10"/>
              </a:rPr>
              <a:t>), </a:t>
            </a:r>
            <a:r>
              <a:rPr lang="en-US" i="1" dirty="0">
                <a:latin typeface="CMMI10"/>
              </a:rPr>
              <a:t>s</a:t>
            </a:r>
            <a:r>
              <a:rPr lang="en-US" dirty="0">
                <a:latin typeface="CMR10"/>
              </a:rPr>
              <a:t>˙(</a:t>
            </a:r>
            <a:r>
              <a:rPr lang="en-US" i="1" dirty="0">
                <a:latin typeface="CMMI10"/>
              </a:rPr>
              <a:t>t</a:t>
            </a:r>
            <a:r>
              <a:rPr lang="en-US" dirty="0">
                <a:latin typeface="CMR10"/>
              </a:rPr>
              <a:t>), and </a:t>
            </a:r>
            <a:r>
              <a:rPr lang="en-US" i="1" dirty="0">
                <a:latin typeface="CMMI10"/>
              </a:rPr>
              <a:t>s</a:t>
            </a:r>
            <a:r>
              <a:rPr lang="en-US" dirty="0">
                <a:latin typeface="CMR10"/>
              </a:rPr>
              <a:t>¨(</a:t>
            </a:r>
            <a:r>
              <a:rPr lang="en-US" i="1" dirty="0">
                <a:latin typeface="CMMI10"/>
              </a:rPr>
              <a:t>t</a:t>
            </a:r>
            <a:r>
              <a:rPr lang="en-US" dirty="0">
                <a:latin typeface="CMR10"/>
              </a:rPr>
              <a:t>) for a fifth-order polynomial time scaling.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33400"/>
            <a:ext cx="8518523" cy="685165"/>
          </a:xfrm>
        </p:spPr>
        <p:txBody>
          <a:bodyPr>
            <a:normAutofit/>
          </a:bodyPr>
          <a:lstStyle/>
          <a:p>
            <a:r>
              <a:rPr lang="en-IN" sz="3200" dirty="0"/>
              <a:t>Fifth-order Polynomial Time Scaling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33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4801" y="1828800"/>
                <a:ext cx="5209247" cy="403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1828800"/>
                <a:ext cx="5209247" cy="403637"/>
              </a:xfrm>
              <a:prstGeom prst="rect">
                <a:avLst/>
              </a:prstGeom>
              <a:blipFill rotWithShape="0"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0663" y="2990825"/>
                <a:ext cx="5168530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63" y="2990825"/>
                <a:ext cx="5168530" cy="414472"/>
              </a:xfrm>
              <a:prstGeom prst="rect">
                <a:avLst/>
              </a:prstGeom>
              <a:blipFill rotWithShape="0">
                <a:blip r:embed="rId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04801" y="4092349"/>
                <a:ext cx="4463721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12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4092349"/>
                <a:ext cx="4463721" cy="414472"/>
              </a:xfrm>
              <a:prstGeom prst="rect">
                <a:avLst/>
              </a:prstGeom>
              <a:blipFill rotWithShape="0">
                <a:blip r:embed="rId4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4801" y="5319819"/>
                <a:ext cx="3643818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⃛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24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5319819"/>
                <a:ext cx="3643818" cy="414472"/>
              </a:xfrm>
              <a:prstGeom prst="rect">
                <a:avLst/>
              </a:prstGeom>
              <a:blipFill rotWithShape="0">
                <a:blip r:embed="rId5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50663" y="1433829"/>
            <a:ext cx="234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Displacement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0319" y="2452390"/>
            <a:ext cx="234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Velocity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2731" y="3599605"/>
            <a:ext cx="234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Acceleration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2730" y="4785762"/>
            <a:ext cx="234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Jerk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1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33400"/>
            <a:ext cx="8518523" cy="685165"/>
          </a:xfrm>
        </p:spPr>
        <p:txBody>
          <a:bodyPr>
            <a:normAutofit/>
          </a:bodyPr>
          <a:lstStyle/>
          <a:p>
            <a:r>
              <a:rPr lang="en-IN" sz="3200" dirty="0"/>
              <a:t>Fifth-order Polynomial Time Scaling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34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4801" y="1828800"/>
                <a:ext cx="5209247" cy="403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1828800"/>
                <a:ext cx="5209247" cy="403637"/>
              </a:xfrm>
              <a:prstGeom prst="rect">
                <a:avLst/>
              </a:prstGeom>
              <a:blipFill rotWithShape="0"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7147" y="3473611"/>
                <a:ext cx="53417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75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500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3125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 smtClean="0"/>
                  <a:t> = 0 ------------------ (1)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47" y="3473611"/>
                <a:ext cx="5341783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14928" y="5204080"/>
                <a:ext cx="12713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28" y="5204080"/>
                <a:ext cx="1271374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50663" y="1433829"/>
            <a:ext cx="234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Displacement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7075" y="2378043"/>
                <a:ext cx="1784078" cy="382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= 0,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0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75" y="2378043"/>
                <a:ext cx="1784078" cy="382156"/>
              </a:xfrm>
              <a:prstGeom prst="rect">
                <a:avLst/>
              </a:prstGeom>
              <a:blipFill rotWithShape="0">
                <a:blip r:embed="rId5"/>
                <a:stretch>
                  <a:fillRect t="-3175" r="-2048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15546" y="2368617"/>
                <a:ext cx="1844929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0 </a:t>
                </a:r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546" y="2368617"/>
                <a:ext cx="1844929" cy="391582"/>
              </a:xfrm>
              <a:prstGeom prst="rect">
                <a:avLst/>
              </a:prstGeom>
              <a:blipFill rotWithShape="0">
                <a:blip r:embed="rId6"/>
                <a:stretch>
                  <a:fillRect t="-9375" r="-132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7081" y="2852098"/>
                <a:ext cx="1719958" cy="382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= 0,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0 </a:t>
                </a:r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81" y="2852098"/>
                <a:ext cx="1719958" cy="382156"/>
              </a:xfrm>
              <a:prstGeom prst="rect">
                <a:avLst/>
              </a:prstGeom>
              <a:blipFill rotWithShape="0">
                <a:blip r:embed="rId7"/>
                <a:stretch>
                  <a:fillRect t="-4762" r="-2482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475552" y="2842672"/>
                <a:ext cx="1780809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 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552" y="2842672"/>
                <a:ext cx="1780809" cy="391582"/>
              </a:xfrm>
              <a:prstGeom prst="rect">
                <a:avLst/>
              </a:prstGeom>
              <a:blipFill rotWithShape="0">
                <a:blip r:embed="rId8"/>
                <a:stretch>
                  <a:fillRect t="-7692" r="-2397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97147" y="3991520"/>
                <a:ext cx="528407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30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300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2500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= 0 ------------------ </a:t>
                </a:r>
                <a:r>
                  <a:rPr lang="en-US" sz="2000" dirty="0" smtClean="0"/>
                  <a:t>(2)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47" y="3991520"/>
                <a:ext cx="5284075" cy="707886"/>
              </a:xfrm>
              <a:prstGeom prst="rect">
                <a:avLst/>
              </a:prstGeom>
              <a:blipFill rotWithShape="0">
                <a:blip r:embed="rId9"/>
                <a:stretch>
                  <a:fillRect t="-4310" r="-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06112" y="4485751"/>
                <a:ext cx="54844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125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625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3125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= 45 </a:t>
                </a:r>
                <a:r>
                  <a:rPr lang="en-US" sz="2000" dirty="0" smtClean="0"/>
                  <a:t>----------------- (3)</a:t>
                </a:r>
                <a:endParaRPr lang="en-US" sz="2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12" y="4485751"/>
                <a:ext cx="5484450" cy="400110"/>
              </a:xfrm>
              <a:prstGeom prst="rect">
                <a:avLst/>
              </a:prstGeom>
              <a:blipFill rotWithShape="0">
                <a:blip r:embed="rId10"/>
                <a:stretch>
                  <a:fillRect t="-7692" r="-22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1288" y="5667194"/>
                <a:ext cx="3271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50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125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45 ---------- (4)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88" y="5667194"/>
                <a:ext cx="3271921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10000" r="-9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907415" y="5125732"/>
                <a:ext cx="17522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−1.25(2)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15" y="5125732"/>
                <a:ext cx="1752275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708087" y="5667194"/>
                <a:ext cx="324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37.5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125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0 --------- (5)</a:t>
                </a:r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087" y="5667194"/>
                <a:ext cx="3243067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0000" r="-94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11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33400"/>
            <a:ext cx="8518523" cy="685165"/>
          </a:xfrm>
        </p:spPr>
        <p:txBody>
          <a:bodyPr>
            <a:normAutofit/>
          </a:bodyPr>
          <a:lstStyle/>
          <a:p>
            <a:r>
              <a:rPr lang="en-IN" sz="3200" dirty="0"/>
              <a:t>Fifth-order Polynomial Time Scaling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35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71888" y="1480686"/>
                <a:ext cx="12713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88" y="1480686"/>
                <a:ext cx="1271374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4801" y="1973129"/>
                <a:ext cx="3271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50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125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45 ---------- (4)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1973129"/>
                <a:ext cx="327192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r="-7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886787" y="1524000"/>
                <a:ext cx="17522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−1.25(2)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787" y="1524000"/>
                <a:ext cx="1752275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017528" y="1947161"/>
                <a:ext cx="3243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37.5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125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0 --------- (5)</a:t>
                </a:r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528" y="1947161"/>
                <a:ext cx="3243067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94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03117" y="2540859"/>
                <a:ext cx="12713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−(5)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17" y="2540859"/>
                <a:ext cx="1271374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94300" y="3062622"/>
                <a:ext cx="25522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12.5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45 ---------- (4)</a:t>
                </a:r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00" y="3062622"/>
                <a:ext cx="2552237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8197" r="-14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28119" y="3590563"/>
                <a:ext cx="1021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 dirty="0"/>
                  <a:t> = </a:t>
                </a:r>
                <a:r>
                  <a:rPr lang="en-US" b="1" dirty="0" smtClean="0"/>
                  <a:t>3.6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19" y="3590563"/>
                <a:ext cx="1021370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8197" r="-47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362200" y="4106414"/>
                <a:ext cx="1021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 dirty="0"/>
                  <a:t> = </a:t>
                </a:r>
                <a:r>
                  <a:rPr lang="en-US" b="1" dirty="0" smtClean="0"/>
                  <a:t>3.6</a:t>
                </a:r>
                <a:endParaRPr lang="en-US" b="1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06414"/>
                <a:ext cx="1021370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10000" r="-479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04801" y="4114800"/>
            <a:ext cx="20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Substituting  in (4)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83571" y="4106414"/>
            <a:ext cx="88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079674" y="4080446"/>
                <a:ext cx="1226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b="1" dirty="0"/>
                  <a:t> = </a:t>
                </a:r>
                <a:r>
                  <a:rPr lang="en-US" b="1" dirty="0" smtClean="0"/>
                  <a:t>-1.08</a:t>
                </a:r>
                <a:endParaRPr lang="en-US" b="1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674" y="4080446"/>
                <a:ext cx="1226554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44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04801" y="4603559"/>
            <a:ext cx="20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Substituting  in (3)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362200" y="4582606"/>
                <a:ext cx="1406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b="1" dirty="0"/>
                  <a:t> = </a:t>
                </a:r>
                <a:r>
                  <a:rPr lang="en-US" b="1" dirty="0" smtClean="0"/>
                  <a:t>0.0864</a:t>
                </a:r>
                <a:endParaRPr lang="en-US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582606"/>
                <a:ext cx="1406091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10000" r="-34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90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33400"/>
            <a:ext cx="8518523" cy="685165"/>
          </a:xfrm>
        </p:spPr>
        <p:txBody>
          <a:bodyPr>
            <a:normAutofit/>
          </a:bodyPr>
          <a:lstStyle/>
          <a:p>
            <a:r>
              <a:rPr lang="en-IN" sz="3200" dirty="0"/>
              <a:t>Fifth-order Polynomial Time Scaling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259" y="1371600"/>
            <a:ext cx="3910784" cy="293308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36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433" y="1524000"/>
            <a:ext cx="5863863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Cartesian Space Trajectory Planning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37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5" y="1368497"/>
            <a:ext cx="3810000" cy="2779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419" y="1368497"/>
            <a:ext cx="2918045" cy="25177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0" y="4063568"/>
            <a:ext cx="1905000" cy="24683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1" y="4209597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Sequential motions of a Robot to follow a straight line.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49512" y="5261461"/>
            <a:ext cx="422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Challenges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The Trajectory may require a sudden change in joint angles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May force the robot to run into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8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38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793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4025" y="260350"/>
            <a:ext cx="4683125" cy="9096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CA" altLang="en-US" dirty="0"/>
              <a:t>THANK YOU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2895600" y="6477000"/>
            <a:ext cx="4343400" cy="381000"/>
          </a:xfrm>
        </p:spPr>
        <p:txBody>
          <a:bodyPr/>
          <a:lstStyle/>
          <a:p>
            <a:pPr>
              <a:defRPr/>
            </a:pPr>
            <a:r>
              <a:rPr lang="en-US"/>
              <a:t>DE  ZG561, MECHANISMS AND ROBOTICS</a:t>
            </a:r>
            <a:endParaRPr lang="en-CA" dirty="0"/>
          </a:p>
        </p:txBody>
      </p:sp>
      <p:sp>
        <p:nvSpPr>
          <p:cNvPr id="54276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7620000" y="6477000"/>
            <a:ext cx="10668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4EDCAC-E343-4FE9-BF44-C33D11AF0ACC}" type="slidenum">
              <a:rPr lang="en-CA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CA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457200" y="6477000"/>
            <a:ext cx="2133600" cy="365125"/>
          </a:xfrm>
        </p:spPr>
        <p:txBody>
          <a:bodyPr/>
          <a:lstStyle/>
          <a:p>
            <a:pPr>
              <a:defRPr/>
            </a:pPr>
            <a:fld id="{40EA5804-23DC-4D99-893D-09E85DF15296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457200" y="1628775"/>
            <a:ext cx="8075613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i="1" dirty="0"/>
              <a:t>The presenter is grateful to </a:t>
            </a:r>
            <a:r>
              <a:rPr lang="en-US" i="1" dirty="0" smtClean="0"/>
              <a:t>the authors of the following textbooks.</a:t>
            </a:r>
            <a:endParaRPr lang="en-US" i="1" dirty="0"/>
          </a:p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en-US" i="1" dirty="0" smtClean="0"/>
              <a:t>Industrial </a:t>
            </a:r>
            <a:r>
              <a:rPr lang="en-US" i="1" dirty="0"/>
              <a:t>Robotics - </a:t>
            </a:r>
            <a:r>
              <a:rPr lang="en-US" i="1" dirty="0" err="1"/>
              <a:t>Mikell</a:t>
            </a:r>
            <a:r>
              <a:rPr lang="en-US" i="1" dirty="0"/>
              <a:t> P. </a:t>
            </a:r>
            <a:r>
              <a:rPr lang="en-US" i="1" dirty="0" err="1"/>
              <a:t>Groover</a:t>
            </a:r>
            <a:endParaRPr lang="en-US" i="1" dirty="0"/>
          </a:p>
          <a:p>
            <a:pPr>
              <a:defRPr/>
            </a:pPr>
            <a:r>
              <a:rPr lang="en-US" i="1" dirty="0" smtClean="0"/>
              <a:t>Fundamentals </a:t>
            </a:r>
            <a:r>
              <a:rPr lang="en-US" i="1" dirty="0"/>
              <a:t>of Robotics – Robert </a:t>
            </a:r>
            <a:r>
              <a:rPr lang="en-US" i="1" dirty="0" smtClean="0"/>
              <a:t>Schilling</a:t>
            </a:r>
          </a:p>
          <a:p>
            <a:pPr>
              <a:defRPr/>
            </a:pPr>
            <a:r>
              <a:rPr lang="en-IN" i="1" dirty="0" smtClean="0"/>
              <a:t>Introduction to Robotics Analysis, Control, Applications Saeed B. </a:t>
            </a:r>
            <a:r>
              <a:rPr lang="en-IN" i="1" dirty="0" err="1" smtClean="0"/>
              <a:t>Niku</a:t>
            </a:r>
            <a:endParaRPr lang="en-IN" i="1" dirty="0" smtClean="0"/>
          </a:p>
          <a:p>
            <a:pPr>
              <a:defRPr/>
            </a:pPr>
            <a:endParaRPr lang="en-US" i="1" dirty="0"/>
          </a:p>
          <a:p>
            <a:pPr>
              <a:defRPr/>
            </a:pPr>
            <a:endParaRPr lang="en-US" i="1" dirty="0"/>
          </a:p>
          <a:p>
            <a:pPr>
              <a:defRPr/>
            </a:pPr>
            <a:endParaRPr lang="en-US" i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Manipulator Singularities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1" y="1418272"/>
            <a:ext cx="6705599" cy="5058093"/>
          </a:xfrm>
        </p:spPr>
        <p:txBody>
          <a:bodyPr/>
          <a:lstStyle/>
          <a:p>
            <a:pPr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IN" sz="2200" dirty="0"/>
              <a:t>The points at which </a:t>
            </a:r>
            <a:r>
              <a:rPr lang="en-IN" sz="2200" dirty="0" err="1"/>
              <a:t>Jv</a:t>
            </a:r>
            <a:r>
              <a:rPr lang="en-IN" sz="2200" dirty="0"/>
              <a:t>(q) loses rank are known as Joint Space </a:t>
            </a:r>
            <a:r>
              <a:rPr lang="en-IN" sz="2200" dirty="0" smtClean="0"/>
              <a:t>Singularities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IN" sz="2200" dirty="0" smtClean="0"/>
              <a:t>This implies that at the point q there exist infinitesimal tool displacements du that are not physically realizable by any joint displacement </a:t>
            </a:r>
            <a:r>
              <a:rPr lang="en-IN" sz="2200" dirty="0" err="1" smtClean="0"/>
              <a:t>dq</a:t>
            </a:r>
            <a:r>
              <a:rPr lang="en-IN" sz="2200" dirty="0" smtClean="0"/>
              <a:t>.</a:t>
            </a:r>
            <a:endParaRPr lang="en-IN" sz="2200" dirty="0"/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IN" sz="2200" dirty="0" smtClean="0"/>
              <a:t>If J(q) is a 6Xn matrix. If n&lt;6, or if the manipulator is at a joint-space singularity, then rank[J(q)] &lt; 6.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IN" sz="2200" dirty="0" smtClean="0"/>
              <a:t>If q is a joint space singularity, there are directions in which the manipulator tool cannot exert a force or moment when it in contact with the environment not matter what joint torques and forces are applied.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4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34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Rank of a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/>
              <a:t>The </a:t>
            </a:r>
            <a:r>
              <a:rPr lang="en-US" sz="2400" b="1" dirty="0"/>
              <a:t>rank of a matrix</a:t>
            </a:r>
            <a:r>
              <a:rPr lang="en-US" sz="2400" dirty="0"/>
              <a:t> is defined as (a) the maximum number of linearly independent column vectors in the </a:t>
            </a:r>
            <a:r>
              <a:rPr lang="en-US" sz="2400" b="1" dirty="0"/>
              <a:t>matrix</a:t>
            </a:r>
            <a:r>
              <a:rPr lang="en-US" sz="2400" dirty="0"/>
              <a:t> or 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the </a:t>
            </a:r>
            <a:r>
              <a:rPr lang="en-US" sz="2400" dirty="0"/>
              <a:t>maximum number of linearly independent row vectors in the </a:t>
            </a:r>
            <a:r>
              <a:rPr lang="en-US" sz="2400" b="1" dirty="0"/>
              <a:t>matrix</a:t>
            </a:r>
            <a:r>
              <a:rPr lang="en-US" sz="2400" dirty="0"/>
              <a:t>. Both definitions are equivalent. 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For </a:t>
            </a:r>
            <a:r>
              <a:rPr lang="en-US" sz="2400" dirty="0"/>
              <a:t>an r x c </a:t>
            </a:r>
            <a:r>
              <a:rPr lang="en-US" sz="2400" b="1" dirty="0"/>
              <a:t>matrix</a:t>
            </a:r>
            <a:r>
              <a:rPr lang="en-US" sz="2400" dirty="0"/>
              <a:t>, If r is less than c, then the maximum </a:t>
            </a:r>
            <a:r>
              <a:rPr lang="en-US" sz="2400" b="1" dirty="0"/>
              <a:t>rank</a:t>
            </a:r>
            <a:r>
              <a:rPr lang="en-US" sz="2400" dirty="0"/>
              <a:t> of the </a:t>
            </a:r>
            <a:r>
              <a:rPr lang="en-US" sz="2400" b="1" dirty="0"/>
              <a:t>matrix</a:t>
            </a:r>
            <a:r>
              <a:rPr lang="en-US" sz="2400" dirty="0"/>
              <a:t> is r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/>
              <a:t>If </a:t>
            </a:r>
            <a:r>
              <a:rPr lang="en-US" sz="2400" i="1" dirty="0"/>
              <a:t>r</a:t>
            </a:r>
            <a:r>
              <a:rPr lang="en-US" sz="2400" dirty="0"/>
              <a:t> is greater than </a:t>
            </a:r>
            <a:r>
              <a:rPr lang="en-US" sz="2400" i="1" dirty="0"/>
              <a:t>c</a:t>
            </a:r>
            <a:r>
              <a:rPr lang="en-US" sz="2400" dirty="0"/>
              <a:t>, then the maximum rank of the matrix is </a:t>
            </a:r>
            <a:r>
              <a:rPr lang="en-US" sz="2400" i="1" dirty="0"/>
              <a:t>c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/>
              <a:t>The rank of a matrix would be zero only if the matrix had no elements. If a matrix had even one element, its minimum rank would be </a:t>
            </a:r>
            <a:r>
              <a:rPr lang="en-US" sz="2400" dirty="0" smtClean="0"/>
              <a:t>one.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5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33720" y="2257920"/>
              <a:ext cx="597600" cy="208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200" y="2253240"/>
                <a:ext cx="60264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48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Trajectory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2400" dirty="0" smtClean="0"/>
              <a:t>Path and trajectory planning relate to the way a robot is moved from one location to another in a controlled manner. 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2400" dirty="0" smtClean="0"/>
              <a:t>Path and trajectory planning require the use of both kinematics and dynamics of robots.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2400" dirty="0" smtClean="0"/>
              <a:t>In practice precise motion requirements are so intensive that approximations are always necessary.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6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058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Path and Trajectory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2400" dirty="0" smtClean="0"/>
              <a:t>Path is defined as a collection of a sequence of positions a robot makes to go from one place to another without regard to the timing of these positions.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2400" dirty="0" smtClean="0"/>
              <a:t>If a robot goes from point A to point B to point C, the sequence of positions between A and B and C constitutes a path.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2400" dirty="0" smtClean="0"/>
              <a:t>A trajectory is related to the timing at which each part of the path must be attained.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7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619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Joint-Space Vs. Cartesian-Space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1" y="1418272"/>
            <a:ext cx="5562599" cy="5058093"/>
          </a:xfrm>
        </p:spPr>
        <p:txBody>
          <a:bodyPr/>
          <a:lstStyle/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2400" dirty="0" smtClean="0"/>
              <a:t>The description of the motion to be made by the robot by its joint values is called Joint-space description.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2400" dirty="0" smtClean="0"/>
              <a:t>Consider a robot which moves from point A to point B.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2400" dirty="0" smtClean="0"/>
              <a:t>The arm will be directed using the inputs received from the inverse kinematic equations of the robot.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2400" dirty="0" smtClean="0"/>
              <a:t>In this case, although the robot will reach its target point, but the path will be unpredictable.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8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86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Joint-Space Vs. Cartesian-Space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1" y="1418272"/>
            <a:ext cx="8518523" cy="5058093"/>
          </a:xfrm>
        </p:spPr>
        <p:txBody>
          <a:bodyPr/>
          <a:lstStyle/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2400" dirty="0" smtClean="0"/>
              <a:t>If a straight line is drawn between points A and B and the robot is programmed to move from A to B on a straight line.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2400" dirty="0" smtClean="0"/>
              <a:t>It will be necessary to divide the lines into small portions and move the robot through the intermediate points. 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2400" dirty="0" smtClean="0"/>
              <a:t>To accomplish the inverse kinematic equations of all the points are solved and joint variables are calculated and the controller is directed to drive the robot to those values.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IN" sz="2400" dirty="0" smtClean="0"/>
              <a:t>The sequence of movements the robot makes is described in Cartesian-space and is converted to joint-space at each segment.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DDA5B-0DCC-4B35-8048-DB090EE34DE8}" type="datetime3">
              <a:rPr lang="en-CA" smtClean="0"/>
              <a:pPr>
                <a:defRPr/>
              </a:pPr>
              <a:t>10 April 2021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9D9082-6628-4ABA-973B-A62DDACA0227}" type="slidenum">
              <a:rPr lang="en-CA" altLang="en-US" smtClean="0"/>
              <a:pPr>
                <a:defRPr/>
              </a:pPr>
              <a:t>9</a:t>
            </a:fld>
            <a:endParaRPr lang="en-CA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  ZG561</a:t>
            </a:r>
            <a:r>
              <a:rPr lang="en-CA" smtClean="0"/>
              <a:t>, MECHANISMS AND ROBOTICS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79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7721</TotalTime>
  <Words>1697</Words>
  <Application>Microsoft Office PowerPoint</Application>
  <PresentationFormat>On-screen Show (4:3)</PresentationFormat>
  <Paragraphs>303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Cambria Math</vt:lpstr>
      <vt:lpstr>CMMI10</vt:lpstr>
      <vt:lpstr>CMR10</vt:lpstr>
      <vt:lpstr>Symbol</vt:lpstr>
      <vt:lpstr>Times New Roman</vt:lpstr>
      <vt:lpstr>Wingdings</vt:lpstr>
      <vt:lpstr>1_Office Theme</vt:lpstr>
      <vt:lpstr>Mechanisms and Robotics     DE ES ZG561</vt:lpstr>
      <vt:lpstr>PowerPoint Presentation</vt:lpstr>
      <vt:lpstr>Manipulator Singularities</vt:lpstr>
      <vt:lpstr>Manipulator Singularities</vt:lpstr>
      <vt:lpstr>Rank of a Matrix</vt:lpstr>
      <vt:lpstr>Trajectory Planning</vt:lpstr>
      <vt:lpstr>Path and Trajectory</vt:lpstr>
      <vt:lpstr>Joint-Space Vs. Cartesian-Space</vt:lpstr>
      <vt:lpstr>Joint-Space Vs. Cartesian-Space</vt:lpstr>
      <vt:lpstr>Joint-Space Vs. Cartesian-Space</vt:lpstr>
      <vt:lpstr>Basics of Trajectory Planning </vt:lpstr>
      <vt:lpstr>Basics of Trajectory Planning </vt:lpstr>
      <vt:lpstr>Third order Polynomial Trajectory Planning </vt:lpstr>
      <vt:lpstr>Third-order Polynomial Time Scaling</vt:lpstr>
      <vt:lpstr>Problem 1</vt:lpstr>
      <vt:lpstr>Solution</vt:lpstr>
      <vt:lpstr>Linear segments with Parabolic Blends</vt:lpstr>
      <vt:lpstr>Displacement Vs. time</vt:lpstr>
      <vt:lpstr>Linear segments with Parabolic Blends</vt:lpstr>
      <vt:lpstr>PowerPoint Presentation</vt:lpstr>
      <vt:lpstr>Linear segments with Parabolic Blends</vt:lpstr>
      <vt:lpstr>Linear segments with Parabolic Blends</vt:lpstr>
      <vt:lpstr>Linear segments with Parabolic Blends</vt:lpstr>
      <vt:lpstr>PowerPoint Presentation</vt:lpstr>
      <vt:lpstr>Displacement, Velocity and Acceleration</vt:lpstr>
      <vt:lpstr>Problem</vt:lpstr>
      <vt:lpstr>PowerPoint Presentation</vt:lpstr>
      <vt:lpstr>Solution</vt:lpstr>
      <vt:lpstr>Fifth-order Polynomial Time Scaling</vt:lpstr>
      <vt:lpstr>Fifth-order Polynomial Time Scaling</vt:lpstr>
      <vt:lpstr>PowerPoint Presentation</vt:lpstr>
      <vt:lpstr>Fifth-order Polynomial Time Scaling</vt:lpstr>
      <vt:lpstr>Fifth-order Polynomial Time Scaling</vt:lpstr>
      <vt:lpstr>Fifth-order Polynomial Time Scaling</vt:lpstr>
      <vt:lpstr>Fifth-order Polynomial Time Scaling</vt:lpstr>
      <vt:lpstr>Fifth-order Polynomial Time Scaling</vt:lpstr>
      <vt:lpstr>Cartesian Space Trajectory Planning</vt:lpstr>
      <vt:lpstr>PowerPoint Presentation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Mukund</dc:creator>
  <cp:lastModifiedBy>HP</cp:lastModifiedBy>
  <cp:revision>921</cp:revision>
  <dcterms:created xsi:type="dcterms:W3CDTF">2015-02-01T05:43:25Z</dcterms:created>
  <dcterms:modified xsi:type="dcterms:W3CDTF">2021-04-10T06:55:55Z</dcterms:modified>
</cp:coreProperties>
</file>