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711" r:id="rId2"/>
    <p:sldId id="719" r:id="rId3"/>
    <p:sldId id="701" r:id="rId4"/>
    <p:sldId id="657" r:id="rId5"/>
    <p:sldId id="658" r:id="rId6"/>
    <p:sldId id="715" r:id="rId7"/>
    <p:sldId id="659" r:id="rId8"/>
    <p:sldId id="660" r:id="rId9"/>
    <p:sldId id="661" r:id="rId10"/>
    <p:sldId id="662" r:id="rId11"/>
    <p:sldId id="663" r:id="rId12"/>
    <p:sldId id="703" r:id="rId13"/>
    <p:sldId id="705" r:id="rId14"/>
    <p:sldId id="714" r:id="rId15"/>
    <p:sldId id="706" r:id="rId16"/>
    <p:sldId id="707" r:id="rId17"/>
    <p:sldId id="708" r:id="rId18"/>
    <p:sldId id="709" r:id="rId19"/>
    <p:sldId id="710" r:id="rId20"/>
    <p:sldId id="720" r:id="rId21"/>
    <p:sldId id="664" r:id="rId22"/>
    <p:sldId id="721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35" r:id="rId31"/>
    <p:sldId id="636" r:id="rId32"/>
    <p:sldId id="579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BITS1" initials="B" lastIdx="1" clrIdx="1">
    <p:extLst>
      <p:ext uri="{19B8F6BF-5375-455C-9EA6-DF929625EA0E}">
        <p15:presenceInfo xmlns:p15="http://schemas.microsoft.com/office/powerpoint/2012/main" userId="BITS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1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02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9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4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When assessing for MSB 2, Vref/4 is not part of calculations because MSB 1=0.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16784A-F7D0-43F6-8173-2D1162AF89C5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When assessing for MSB 3, Vref/4 and Vref/8 is not part of calculations because MSB 1=0 and MSB 2=0, 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6E6BC8-A736-4B9D-AD30-4B5FCB1DB33F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07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the example was repeated for 4 bit, you will see that the conversion error is more. For a converter &gt;1o bit, the conversion error is lesser.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F39CCB-8F4D-49CE-A49B-443427EF3D63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3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3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4282182"/>
            <a:ext cx="9144000" cy="2499618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124200" y="67818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8600" y="67818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019800" y="67818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743200" y="60960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2743200" y="44958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24" name="Picture 23" descr="BITS_university_logo_whitevert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700" y="4115767"/>
            <a:ext cx="2057400" cy="198000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152400" y="5943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381000" y="63524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7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E24FB89C-AF48-4C54-B64A-15433D2412B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4343400" cy="381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477000"/>
            <a:ext cx="1066800" cy="381000"/>
          </a:xfrm>
        </p:spPr>
        <p:txBody>
          <a:bodyPr/>
          <a:lstStyle/>
          <a:p>
            <a:fld id="{8F1BE4BF-74A3-4F14-8297-8B27955678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2133600" y="64770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C70610-892F-4269-B29F-7E11BBCDB3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84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4DDD9BD-CDE0-4BF8-B764-F0B6321FFCF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60" r:id="rId3"/>
    <p:sldLayoutId id="2147483651" r:id="rId4"/>
    <p:sldLayoutId id="214748365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6.emf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133600" y="4191000"/>
            <a:ext cx="7162800" cy="1524000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3600" dirty="0"/>
              <a:t>Mechatronics</a:t>
            </a:r>
            <a:br>
              <a:rPr lang="en-US" sz="3600" dirty="0"/>
            </a:br>
            <a:r>
              <a:rPr lang="en-US" sz="3600" dirty="0" smtClean="0"/>
              <a:t>(</a:t>
            </a:r>
            <a:r>
              <a:rPr lang="en-IN" sz="3600" b="0" dirty="0"/>
              <a:t>Merged - DEZG516/DMZG511/ESZG511)</a:t>
            </a:r>
            <a:endParaRPr lang="en-US" sz="3600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791200"/>
            <a:ext cx="6019800" cy="533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Lecture </a:t>
            </a:r>
          </a:p>
        </p:txBody>
      </p:sp>
    </p:spTree>
    <p:extLst>
      <p:ext uri="{BB962C8B-B14F-4D97-AF65-F5344CB8AC3E}">
        <p14:creationId xmlns:p14="http://schemas.microsoft.com/office/powerpoint/2010/main" val="33757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US" alt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2337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MSB 3 i.e. bit 6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last bit that caused it to be turned on (In this case MSB-1) and add it to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/16, and compare it to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V=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+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/16= 0.5625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0.6&gt;0.5625, MSB 3=1 (turned on)</a:t>
            </a:r>
          </a:p>
          <a:p>
            <a:pPr lvl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76800"/>
            <a:ext cx="713422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3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alt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572000"/>
          </a:xfrm>
        </p:spPr>
        <p:txBody>
          <a:bodyPr/>
          <a:lstStyle/>
          <a:p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continues for all the remaining bits</a:t>
            </a:r>
          </a:p>
          <a:p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digital equivalent of V</a:t>
            </a:r>
            <a:r>
              <a:rPr lang="en-US" alt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=0.6 is: 1001100110  </a:t>
            </a:r>
          </a:p>
          <a:p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04800" y="3048000"/>
          <a:ext cx="848677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4" imgW="5270400" imgH="2044440" progId="Equation.3">
                  <p:embed/>
                </p:oleObj>
              </mc:Choice>
              <mc:Fallback>
                <p:oleObj name="Equation" r:id="rId4" imgW="527040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0"/>
                        <a:ext cx="8486775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8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RAMP ADC (Single slope ADC)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B89C-AF48-4C54-B64A-15433D2412B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Mechatronics  DE PA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50527" t="49348" r="21298" b="21008"/>
          <a:stretch/>
        </p:blipFill>
        <p:spPr>
          <a:xfrm>
            <a:off x="3429000" y="1600200"/>
            <a:ext cx="5410194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0000" t="41107" r="11667" b="33695"/>
          <a:stretch/>
        </p:blipFill>
        <p:spPr>
          <a:xfrm>
            <a:off x="228600" y="4114800"/>
            <a:ext cx="5979454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4166" t="26285" r="64167" b="60375"/>
          <a:stretch/>
        </p:blipFill>
        <p:spPr>
          <a:xfrm>
            <a:off x="609600" y="1600200"/>
            <a:ext cx="2819400" cy="17145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002" y="3453648"/>
            <a:ext cx="3342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+ &gt; - value set it to 1</a:t>
            </a:r>
          </a:p>
          <a:p>
            <a:r>
              <a:rPr lang="en-US" b="1" i="1" dirty="0" smtClean="0"/>
              <a:t>- </a:t>
            </a:r>
            <a:r>
              <a:rPr lang="en-US" b="1" i="1" dirty="0"/>
              <a:t>&gt; </a:t>
            </a:r>
            <a:r>
              <a:rPr lang="en-US" b="1" i="1" dirty="0" smtClean="0"/>
              <a:t>+ </a:t>
            </a:r>
            <a:r>
              <a:rPr lang="en-US" b="1" i="1" dirty="0"/>
              <a:t>value set it to </a:t>
            </a:r>
            <a:r>
              <a:rPr lang="en-US" b="1" i="1" dirty="0" smtClean="0"/>
              <a:t>0</a:t>
            </a:r>
            <a:endParaRPr lang="en-US" b="1" i="1" dirty="0"/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8223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57600" y="2985247"/>
            <a:ext cx="457200" cy="4867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Dual slope A-D converters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2985247"/>
            <a:ext cx="457200" cy="4867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962400" y="1523643"/>
            <a:ext cx="50931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output from the comparator goes high as soon as the integrator output is more than a few </a:t>
            </a:r>
            <a:r>
              <a:rPr lang="en-IN" dirty="0" smtClean="0"/>
              <a:t>millivolts.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When </a:t>
            </a:r>
            <a:r>
              <a:rPr lang="en-IN" dirty="0"/>
              <a:t>the comparator output is high, an AND gate passes pulses to a binary counter. </a:t>
            </a:r>
            <a:r>
              <a:rPr lang="en-IN" dirty="0" smtClean="0"/>
              <a:t>The </a:t>
            </a:r>
            <a:r>
              <a:rPr lang="en-IN" dirty="0"/>
              <a:t>counter counts pulses until it overflows</a:t>
            </a:r>
            <a:r>
              <a:rPr lang="en-IN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counter then resets to zero, sends a signal to a switch which disconnects the unknown voltage and connects a reference voltage, and starts counting again</a:t>
            </a:r>
            <a:r>
              <a:rPr lang="en-IN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integrator voltage then decreases at a rate proportional to the reference voltage</a:t>
            </a:r>
            <a:r>
              <a:rPr lang="en-IN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When the integrator output reaches zero, the comparator goes low, bringing the AND gate low and so switching the clock off</a:t>
            </a:r>
            <a:r>
              <a:rPr lang="en-IN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count is then a measure of the analogue input voltage.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2635" t="12945" r="12500" b="30731"/>
          <a:stretch/>
        </p:blipFill>
        <p:spPr>
          <a:xfrm>
            <a:off x="0" y="1825634"/>
            <a:ext cx="4018208" cy="23192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7200" y="4144859"/>
            <a:ext cx="2576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polarity of the reference voltage is </a:t>
            </a:r>
            <a:r>
              <a:rPr lang="en-IN" dirty="0" smtClean="0"/>
              <a:t>opposite to input voltage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23606"/>
          <a:stretch/>
        </p:blipFill>
        <p:spPr>
          <a:xfrm>
            <a:off x="143570" y="5184815"/>
            <a:ext cx="3628330" cy="15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B89C-AF48-4C54-B64A-15433D2412B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Mechatronics  DE PA ZG511       BITS 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4905236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Vin = unknown voltage – for fixed amount of time</a:t>
            </a:r>
          </a:p>
          <a:p>
            <a:r>
              <a:rPr lang="en-US" b="1" i="1" dirty="0" err="1" smtClean="0"/>
              <a:t>Vref</a:t>
            </a:r>
            <a:r>
              <a:rPr lang="en-US" b="1" i="1" dirty="0" smtClean="0"/>
              <a:t> = known voltage – variable amount of time</a:t>
            </a:r>
          </a:p>
          <a:p>
            <a:r>
              <a:rPr lang="en-US" b="1" i="1" dirty="0" smtClean="0"/>
              <a:t>When switch is at Vin - Capacitor charges (lesser time)and </a:t>
            </a:r>
          </a:p>
          <a:p>
            <a:r>
              <a:rPr lang="en-US" b="1" i="1" dirty="0" smtClean="0"/>
              <a:t>When switch is at </a:t>
            </a:r>
            <a:r>
              <a:rPr lang="en-US" b="1" i="1" dirty="0" err="1" smtClean="0"/>
              <a:t>Vref</a:t>
            </a:r>
            <a:r>
              <a:rPr lang="en-US" b="1" i="1" dirty="0" smtClean="0"/>
              <a:t> - </a:t>
            </a:r>
            <a:r>
              <a:rPr lang="en-US" b="1" i="1" dirty="0"/>
              <a:t>Capacitor </a:t>
            </a:r>
            <a:r>
              <a:rPr lang="en-US" b="1" i="1" dirty="0" smtClean="0"/>
              <a:t>discharges (greater </a:t>
            </a:r>
            <a:r>
              <a:rPr lang="en-US" b="1" i="1" dirty="0"/>
              <a:t>time)</a:t>
            </a:r>
            <a:r>
              <a:rPr lang="en-US" b="1" i="1" dirty="0" smtClean="0"/>
              <a:t> linearly with constant slope</a:t>
            </a:r>
            <a:endParaRPr lang="en-US" b="1" i="1" dirty="0"/>
          </a:p>
          <a:p>
            <a:endParaRPr lang="en-IN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27869" y="4292384"/>
            <a:ext cx="23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Fixed charging time</a:t>
            </a:r>
            <a:endParaRPr lang="en-IN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27800" y="1872539"/>
            <a:ext cx="278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Fixed slope discharging</a:t>
            </a:r>
            <a:endParaRPr lang="en-IN" b="1" i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7" t="27778" r="11666" b="38148"/>
          <a:stretch/>
        </p:blipFill>
        <p:spPr>
          <a:xfrm>
            <a:off x="5334000" y="2362201"/>
            <a:ext cx="3810000" cy="1752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400800" y="2717801"/>
            <a:ext cx="127000" cy="157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37500" y="2330662"/>
            <a:ext cx="266700" cy="877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1667" t="12945" r="12500" b="30731"/>
          <a:stretch/>
        </p:blipFill>
        <p:spPr>
          <a:xfrm>
            <a:off x="228600" y="1958820"/>
            <a:ext cx="510540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Dual slope A-D converters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67263"/>
            <a:ext cx="2328862" cy="747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31" y="1638300"/>
            <a:ext cx="2378869" cy="367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631" y="3058638"/>
            <a:ext cx="2043231" cy="895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02" y="4133450"/>
            <a:ext cx="1578298" cy="789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868" y="5227714"/>
            <a:ext cx="1998336" cy="81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t="23606"/>
          <a:stretch/>
        </p:blipFill>
        <p:spPr>
          <a:xfrm>
            <a:off x="4465093" y="1638300"/>
            <a:ext cx="3628330" cy="15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Flash  A-D converters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50" y="1600200"/>
            <a:ext cx="3612100" cy="39742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1765470"/>
            <a:ext cx="5333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For an n-bit converter, </a:t>
            </a:r>
            <a:r>
              <a:rPr lang="en-IN" dirty="0" smtClean="0"/>
              <a:t>2^n-1 </a:t>
            </a:r>
            <a:r>
              <a:rPr lang="en-IN" dirty="0"/>
              <a:t>separate voltage comparators are used in </a:t>
            </a:r>
            <a:r>
              <a:rPr lang="en-IN" dirty="0" smtClean="0"/>
              <a:t>parallel.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 reference voltage is applied to a ladder of resistors so that the voltage applied as the other input to each comparator is 1 bit larger in size than the voltage applied to the previous comparator in the ladder</a:t>
            </a:r>
            <a:r>
              <a:rPr lang="en-IN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when the analogue voltage is applied to the ADC, all those comparators for which the analogue voltage is greater than the reference voltage of a comparator will give a high output and those for which it is less will be low.</a:t>
            </a:r>
          </a:p>
        </p:txBody>
      </p:sp>
    </p:spTree>
    <p:extLst>
      <p:ext uri="{BB962C8B-B14F-4D97-AF65-F5344CB8AC3E}">
        <p14:creationId xmlns:p14="http://schemas.microsoft.com/office/powerpoint/2010/main" val="1187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88" y="1799095"/>
            <a:ext cx="4057646" cy="4464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515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Flash  A-D converters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07" y="6477000"/>
            <a:ext cx="2133600" cy="365125"/>
          </a:xfrm>
        </p:spPr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69707" y="6477000"/>
            <a:ext cx="1066800" cy="381000"/>
          </a:xfrm>
        </p:spPr>
        <p:txBody>
          <a:bodyPr/>
          <a:lstStyle/>
          <a:p>
            <a:fld id="{8F1BE4BF-74A3-4F14-8297-8B279556789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5307" y="6477000"/>
            <a:ext cx="4343400" cy="381000"/>
          </a:xfrm>
        </p:spPr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9166" y="1460459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Vin= 5.5 Volts (From Analog input)</a:t>
            </a:r>
          </a:p>
          <a:p>
            <a:endParaRPr lang="en-US" b="1" dirty="0"/>
          </a:p>
          <a:p>
            <a:r>
              <a:rPr lang="en-US" b="1" dirty="0" err="1" smtClean="0"/>
              <a:t>Vref</a:t>
            </a:r>
            <a:r>
              <a:rPr lang="en-US" b="1" dirty="0" smtClean="0"/>
              <a:t> = 8 Volts (Constant)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41970" y="1987528"/>
            <a:ext cx="583158" cy="15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71509" y="2670781"/>
            <a:ext cx="583158" cy="1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744936" y="4590119"/>
            <a:ext cx="656893" cy="10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0189" y="2134591"/>
            <a:ext cx="5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8V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150384" y="3661942"/>
            <a:ext cx="5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00" y="2658558"/>
            <a:ext cx="5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7V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327637" y="4558640"/>
            <a:ext cx="5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3V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17417" y="3608311"/>
            <a:ext cx="583158" cy="1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81135" y="32978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7864" y="22494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1135" y="27707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0188" y="3151111"/>
            <a:ext cx="5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6V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768436" y="3132959"/>
            <a:ext cx="583158" cy="1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69764" y="375847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6874" y="424070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01883" y="470537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1849" y="512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416" y="1915598"/>
            <a:ext cx="4533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7</a:t>
            </a:r>
            <a:endParaRPr lang="en-IN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47182" y="5229051"/>
            <a:ext cx="4533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IN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342774" y="498699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3 bit Flash ADC – requiring 2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-1 comparators.</a:t>
            </a:r>
          </a:p>
          <a:p>
            <a:endParaRPr lang="en-US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04574" y="4419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30307" y="4440700"/>
            <a:ext cx="155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30307" y="4440700"/>
            <a:ext cx="0" cy="30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30307" y="4744946"/>
            <a:ext cx="310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40454" y="4744946"/>
            <a:ext cx="0" cy="24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7843" y="4986999"/>
            <a:ext cx="530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56974" y="4986999"/>
            <a:ext cx="8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98714" y="5114278"/>
            <a:ext cx="186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36227" y="557918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Flash  A-D converters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4" y="2667000"/>
            <a:ext cx="6620456" cy="2895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1524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case is     </a:t>
            </a:r>
            <a:r>
              <a:rPr lang="en-US" dirty="0" smtClean="0">
                <a:solidFill>
                  <a:srgbClr val="FF0000"/>
                </a:solidFill>
              </a:rPr>
              <a:t>0 0  1 1 1 1 1 1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4800" y="4419600"/>
            <a:ext cx="2971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691718" y="2819400"/>
            <a:ext cx="4482" cy="2362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50659" y="5791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 </a:t>
            </a:r>
            <a:r>
              <a:rPr lang="en-US" dirty="0" smtClean="0">
                <a:solidFill>
                  <a:srgbClr val="FF0000"/>
                </a:solidFill>
              </a:rPr>
              <a:t>1 0 1</a:t>
            </a:r>
            <a:r>
              <a:rPr lang="en-US" dirty="0" smtClean="0"/>
              <a:t> corresponds to 5V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9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Priority Encoders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0" y="1676400"/>
            <a:ext cx="753122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7A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B89C-AF48-4C54-B64A-15433D2412B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5558068"/>
              </p:ext>
            </p:extLst>
          </p:nvPr>
        </p:nvGraphicFramePr>
        <p:xfrm>
          <a:off x="228600" y="1524000"/>
          <a:ext cx="8610600" cy="285648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90084"/>
                <a:gridCol w="1394183"/>
                <a:gridCol w="2981902"/>
                <a:gridCol w="324443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Type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Content Ref.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Topic Title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Study/HW Resource Reference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Pre CH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During CH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T1, T2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 conditioning: Analog to digital conversion and vice versa</a:t>
                      </a: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T1: Chapter 3 and 4, T2: Chapter 9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Post CH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Chapter end problems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75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Calculation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200"/>
            <a:ext cx="7162800" cy="37865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895600" y="4800600"/>
            <a:ext cx="609600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581400" y="4415135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Input to ADC is Voltage hence while calculating , consider range of Voltage i.e. output of sensor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432939"/>
            <a:ext cx="36576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841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/>
            <a:r>
              <a:rPr lang="en-US" alt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-Analog Conversion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962400" y="1524000"/>
            <a:ext cx="4953000" cy="76200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weighted voltages are summed together to yield the analog output.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7226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228600" y="3429000"/>
            <a:ext cx="4495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Three weighted voltages are summed. The three-bit binary code is represented by the switches</a:t>
            </a:r>
          </a:p>
          <a:p>
            <a:pPr algn="just" eaLnBrk="1" hangingPunct="1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Thus, if the binary number is 110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center and bottom switches are on, and the analog output is 6 volts. In actual use, the switches are electronic and are set by the input binary code.</a:t>
            </a: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2321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4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Weighted resistor DAC	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Pilani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124" y="1981200"/>
            <a:ext cx="2248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resistances are increased form MSB to LSB to adjust to the weightage of the binary digits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752600"/>
            <a:ext cx="5257800" cy="325309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209800" y="1752600"/>
            <a:ext cx="0" cy="84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2918" y="144331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461574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2919" y="4381500"/>
            <a:ext cx="156881" cy="39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93" y="5030776"/>
            <a:ext cx="5524876" cy="13553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72200" y="4338749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Availability Accurate resistances is a problem and that too at varying temperatures, Limited to 4 bit conversions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38"/>
          </a:xfrm>
        </p:spPr>
        <p:txBody>
          <a:bodyPr/>
          <a:lstStyle/>
          <a:p>
            <a:pPr algn="ctr"/>
            <a:r>
              <a:rPr lang="en-US" alt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R-2R Digital - Analog Converter</a:t>
            </a: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1447800" y="5943600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4 Bit Digital-Analog Converter using R-2R Approach 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80010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8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38"/>
          </a:xfrm>
        </p:spPr>
        <p:txBody>
          <a:bodyPr/>
          <a:lstStyle/>
          <a:p>
            <a:pPr algn="ctr"/>
            <a:r>
              <a:rPr lang="en-US" altLang="en-US" sz="3200" u="sng" dirty="0">
                <a:latin typeface="+mj-lt"/>
                <a:cs typeface="Times New Roman" panose="02020603050405020304" pitchFamily="18" charset="0"/>
              </a:rPr>
              <a:t>R-2R Digital - Analog Converter</a:t>
            </a:r>
            <a:endParaRPr lang="en-US" altLang="en-US" sz="3200" b="1" u="sng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799"/>
            <a:ext cx="5307013" cy="258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Content Placeholder 2"/>
          <p:cNvSpPr>
            <a:spLocks noGrp="1"/>
          </p:cNvSpPr>
          <p:nvPr>
            <p:ph idx="1"/>
          </p:nvPr>
        </p:nvSpPr>
        <p:spPr>
          <a:xfrm>
            <a:off x="304800" y="3284537"/>
            <a:ext cx="8534400" cy="1897063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binary input 0001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switch is connected to the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opamp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other bit switches are grounded. </a:t>
            </a:r>
          </a:p>
          <a:p>
            <a:pPr algn="just"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then equal to voltage division of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to two resistors,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 series: </a:t>
            </a:r>
          </a:p>
          <a:p>
            <a:pPr algn="just">
              <a:spcBef>
                <a:spcPct val="0"/>
              </a:spcBef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similar lines: </a:t>
            </a:r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810000" y="3962400"/>
          <a:ext cx="1031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Equation" r:id="rId4" imgW="558720" imgH="393480" progId="Equation.3">
                  <p:embed/>
                </p:oleObj>
              </mc:Choice>
              <mc:Fallback>
                <p:oleObj name="Equation" r:id="rId4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62400"/>
                        <a:ext cx="10318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609600" y="5257800"/>
          <a:ext cx="3398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9" name="Equation" r:id="rId6" imgW="1841400" imgH="393480" progId="Equation.3">
                  <p:embed/>
                </p:oleObj>
              </mc:Choice>
              <mc:Fallback>
                <p:oleObj name="Equation" r:id="rId6" imgW="1841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339883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6019800" y="4648200"/>
          <a:ext cx="2251075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0" name="Equation" r:id="rId8" imgW="1218960" imgH="1041120" progId="Equation.3">
                  <p:embed/>
                </p:oleObj>
              </mc:Choice>
              <mc:Fallback>
                <p:oleObj name="Equation" r:id="rId8" imgW="12189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48200"/>
                        <a:ext cx="2251075" cy="191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4343400" y="54102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4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38"/>
          </a:xfrm>
        </p:spPr>
        <p:txBody>
          <a:bodyPr/>
          <a:lstStyle/>
          <a:p>
            <a:pPr algn="ctr"/>
            <a:r>
              <a:rPr lang="en-US" alt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- Analog Converter</a:t>
            </a:r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18970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binary input 1111, voltage </a:t>
            </a:r>
            <a:r>
              <a:rPr lang="en-US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then equal to: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 smtClean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 smtClean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 smtClean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 smtClean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 smtClean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 smtClean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generic terms, for a four bit DAC, the equivalent analog output is given by: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 smtClean="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372160"/>
              </p:ext>
            </p:extLst>
          </p:nvPr>
        </p:nvGraphicFramePr>
        <p:xfrm>
          <a:off x="2843213" y="1981200"/>
          <a:ext cx="39274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Equation" r:id="rId3" imgW="1536480" imgH="431640" progId="Equation.3">
                  <p:embed/>
                </p:oleObj>
              </mc:Choice>
              <mc:Fallback>
                <p:oleObj name="Equation" r:id="rId3" imgW="1536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81200"/>
                        <a:ext cx="3927475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429256"/>
              </p:ext>
            </p:extLst>
          </p:nvPr>
        </p:nvGraphicFramePr>
        <p:xfrm>
          <a:off x="2438400" y="3657600"/>
          <a:ext cx="48593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Equation" r:id="rId5" imgW="2108160" imgH="431640" progId="Equation.3">
                  <p:embed/>
                </p:oleObj>
              </mc:Choice>
              <mc:Fallback>
                <p:oleObj name="Equation" r:id="rId5" imgW="2108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48593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119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465138" y="228600"/>
            <a:ext cx="8229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algn="just" eaLnBrk="1" hangingPunct="1"/>
            <a:r>
              <a:rPr lang="en-US" altLang="en-US" sz="2400" dirty="0">
                <a:latin typeface="Comic Sans MS" panose="030F0702030302020204" pitchFamily="66" charset="0"/>
              </a:rPr>
              <a:t>An 8-bit R-2R DAC has a </a:t>
            </a:r>
            <a:r>
              <a:rPr lang="en-US" altLang="en-US" sz="2400" i="1" dirty="0" err="1">
                <a:latin typeface="Comic Sans MS" panose="030F0702030302020204" pitchFamily="66" charset="0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</a:rPr>
              <a:t>ref</a:t>
            </a:r>
            <a:r>
              <a:rPr lang="en-US" altLang="en-US" sz="2400" dirty="0">
                <a:latin typeface="Comic Sans MS" panose="030F0702030302020204" pitchFamily="66" charset="0"/>
              </a:rPr>
              <a:t> of 10 V. The binary input is 10011011. Find the analog output voltage.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14" y="2362200"/>
            <a:ext cx="8229600" cy="194316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14" y="4495800"/>
            <a:ext cx="8229600" cy="190225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13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5138" y="228600"/>
            <a:ext cx="8229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Way of Solving Example 1</a:t>
            </a: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8-bit R-2R DAC has a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10 Volts. The binary input is 10011011. Find the analog output voltage.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685800" y="2286000"/>
          <a:ext cx="8056563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3" imgW="4140000" imgH="2044440" progId="Equation.3">
                  <p:embed/>
                </p:oleObj>
              </mc:Choice>
              <mc:Fallback>
                <p:oleObj name="Equation" r:id="rId3" imgW="414000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8056563" cy="395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3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Amplifier</a:t>
            </a:r>
            <a:endParaRPr lang="en-US" altLang="en-US" sz="24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8196" name="Picture 4" descr="non-inverting operational ampl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38100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5562600" y="4648200"/>
          <a:ext cx="2678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4" imgW="1155600" imgH="482400" progId="Equation.3">
                  <p:embed/>
                </p:oleObj>
              </mc:Choice>
              <mc:Fallback>
                <p:oleObj name="Equation" r:id="rId4" imgW="1155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48200"/>
                        <a:ext cx="26781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342900" y="1176337"/>
            <a:ext cx="8458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non-inverting type voltage amplifier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Amplifies output voltage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input is applied to non-inverting terminal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is positive and greater than unity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feedback resistor,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give stable, self-correcting and un-saturated output</a:t>
            </a:r>
            <a:endParaRPr lang="en-US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Amplifier</a:t>
            </a:r>
            <a:endParaRPr lang="en-US" altLang="en-US" sz="24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5059" name="Picture 4" descr="transistor current ampl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9"/>
          <a:stretch>
            <a:fillRect/>
          </a:stretch>
        </p:blipFill>
        <p:spPr bwMode="auto">
          <a:xfrm>
            <a:off x="2362200" y="3505200"/>
            <a:ext cx="38100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4582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Amplifies current in a step by step process</a:t>
            </a:r>
          </a:p>
          <a:p>
            <a:pPr algn="just" eaLnBrk="1" hangingPunct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Realized using multiple transistors</a:t>
            </a:r>
          </a:p>
          <a:p>
            <a:pPr algn="just" eaLnBrk="1" hangingPunct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the gain of the transistor= collector current / base current = 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 is the product of input current and the gain, 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95600"/>
            <a:ext cx="7543800" cy="1295400"/>
          </a:xfrm>
        </p:spPr>
        <p:txBody>
          <a:bodyPr/>
          <a:lstStyle/>
          <a:p>
            <a:pPr algn="ctr"/>
            <a:r>
              <a:rPr lang="en-US" dirty="0"/>
              <a:t>A/D Converter Types</a:t>
            </a:r>
            <a:r>
              <a:rPr lang="en-US" baseline="-25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Multiplexer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6804660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191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an output from just one of many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Avoids separate ADC and microprocessor for each measurement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Parity bit concept for error detection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812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At </a:t>
            </a:r>
            <a:r>
              <a:rPr lang="en-IN" sz="2400" dirty="0" smtClean="0">
                <a:solidFill>
                  <a:srgbClr val="FF0000"/>
                </a:solidFill>
              </a:rPr>
              <a:t>source</a:t>
            </a:r>
            <a:r>
              <a:rPr lang="en-IN" sz="2400" dirty="0" smtClean="0"/>
              <a:t>, The </a:t>
            </a:r>
            <a:r>
              <a:rPr lang="en-IN" sz="2400" dirty="0"/>
              <a:t>data 10101 is given the even parity bit of 1, resulting in the bit sequence 101011</a:t>
            </a:r>
            <a:r>
              <a:rPr lang="en-IN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Detects loss of data</a:t>
            </a:r>
          </a:p>
          <a:p>
            <a:endParaRPr lang="en-US" sz="2400" dirty="0"/>
          </a:p>
          <a:p>
            <a:r>
              <a:rPr lang="en-US" sz="2400" dirty="0" smtClean="0"/>
              <a:t>During transmission of data, Suppose 1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1011 becomes , say 1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1011, </a:t>
            </a:r>
            <a:r>
              <a:rPr lang="en-US" sz="2400" dirty="0" smtClean="0">
                <a:solidFill>
                  <a:srgbClr val="FF0000"/>
                </a:solidFill>
              </a:rPr>
              <a:t>receiver</a:t>
            </a:r>
            <a:r>
              <a:rPr lang="en-US" sz="2400" dirty="0" smtClean="0"/>
              <a:t> will detect lack of even parity and nullifies the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41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3053-5FC9-46AE-90B9-CA941F5015EC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08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8423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>
                <a:latin typeface="+mj-lt"/>
                <a:cs typeface="Times New Roman" panose="02020603050405020304" pitchFamily="18" charset="0"/>
              </a:rPr>
              <a:t>Successive Approximation Register type Analog - Digital Converter</a:t>
            </a: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609600" y="60960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SAR type ADC</a:t>
            </a:r>
          </a:p>
        </p:txBody>
      </p:sp>
      <p:pic>
        <p:nvPicPr>
          <p:cNvPr id="35844" name="Picture 6" descr="File:SA ADC bloc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37465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4495800" y="1447800"/>
            <a:ext cx="43434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SAR is initialized so that the MSB is equal to a 1.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This code is fed into the DAC, which then supplies the analog equivalent of this digital code into the comparator circuit for comparison with the sampled input voltage.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If this analog voltage exceeds V</a:t>
            </a:r>
            <a:r>
              <a:rPr lang="en-US" altLang="en-US" baseline="-25000" dirty="0">
                <a:latin typeface="+mj-lt"/>
                <a:cs typeface="Times New Roman" panose="02020603050405020304" pitchFamily="18" charset="0"/>
              </a:rPr>
              <a:t>in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the comparator causes the SAR to reset this bit; otherwise, the bit is left a 1.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Then the next bit is set to 1 and the same test is done, continuing this until every bit in the SAR has been tested.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resulting code is the digital approximation of the sampled input voltage</a:t>
            </a:r>
          </a:p>
        </p:txBody>
      </p:sp>
    </p:spTree>
    <p:extLst>
      <p:ext uri="{BB962C8B-B14F-4D97-AF65-F5344CB8AC3E}">
        <p14:creationId xmlns:p14="http://schemas.microsoft.com/office/powerpoint/2010/main" val="3767284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/>
            <a:r>
              <a:rPr lang="en-US" alt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 ADC</a:t>
            </a:r>
          </a:p>
        </p:txBody>
      </p:sp>
      <p:pic>
        <p:nvPicPr>
          <p:cNvPr id="36867" name="Picture 4" descr="http://hyperphysics.phy-astr.gsu.edu/hbase/electronic/ietron/adc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930900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5638800" y="4724400"/>
            <a:ext cx="198120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46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9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Successive approximation ADC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9911-6036-4968-A8F3-0439319EE10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E4BF-74A3-4F14-8297-8B279556789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Mechatronics  DE PA ZG511       BITS </a:t>
            </a:r>
            <a:r>
              <a:rPr lang="en-IN" dirty="0" err="1" smtClean="0"/>
              <a:t>Pilani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3" y="1799027"/>
            <a:ext cx="4975794" cy="2248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925383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 </a:t>
            </a:r>
            <a:r>
              <a:rPr lang="en-US" dirty="0" smtClean="0"/>
              <a:t>bit word takes </a:t>
            </a:r>
            <a:r>
              <a:rPr lang="en-US" b="1" dirty="0" smtClean="0"/>
              <a:t>n </a:t>
            </a:r>
            <a:r>
              <a:rPr lang="en-US" dirty="0" smtClean="0"/>
              <a:t>steps to make the comparison</a:t>
            </a:r>
          </a:p>
          <a:p>
            <a:endParaRPr lang="en-US" dirty="0"/>
          </a:p>
          <a:p>
            <a:r>
              <a:rPr lang="en-US" dirty="0" smtClean="0"/>
              <a:t>If clock has frequency </a:t>
            </a:r>
            <a:r>
              <a:rPr lang="en-US" b="1" dirty="0" smtClean="0"/>
              <a:t>f,</a:t>
            </a:r>
            <a:r>
              <a:rPr lang="en-US" dirty="0" smtClean="0"/>
              <a:t> the time between pules is 1/f</a:t>
            </a:r>
          </a:p>
          <a:p>
            <a:endParaRPr lang="en-US" dirty="0" smtClean="0"/>
          </a:p>
          <a:p>
            <a:r>
              <a:rPr lang="en-US" dirty="0" smtClean="0"/>
              <a:t>Conversion time is  </a:t>
            </a:r>
            <a:r>
              <a:rPr lang="en-US" b="1" dirty="0" smtClean="0"/>
              <a:t>n/f</a:t>
            </a:r>
            <a:endParaRPr lang="en-US" b="1" dirty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1371600"/>
            <a:ext cx="3581399" cy="53553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4 bit analysis</a:t>
            </a:r>
          </a:p>
          <a:p>
            <a:r>
              <a:rPr lang="en-US" dirty="0" smtClean="0"/>
              <a:t>-Analog input is 3 Volts(V</a:t>
            </a:r>
            <a:r>
              <a:rPr lang="en-US" baseline="-25000" dirty="0" smtClean="0"/>
              <a:t>A</a:t>
            </a:r>
            <a:r>
              <a:rPr lang="en-US" dirty="0" smtClean="0"/>
              <a:t>) - Say</a:t>
            </a:r>
            <a:endParaRPr lang="en-US" dirty="0"/>
          </a:p>
          <a:p>
            <a:r>
              <a:rPr lang="en-US" dirty="0" smtClean="0"/>
              <a:t> -SAR generates 1 0 0 0   </a:t>
            </a:r>
          </a:p>
          <a:p>
            <a:r>
              <a:rPr lang="en-US" dirty="0" smtClean="0"/>
              <a:t>- DAC converts 1 0 0 0 to 8 Volts</a:t>
            </a:r>
          </a:p>
          <a:p>
            <a:r>
              <a:rPr lang="en-US" dirty="0" smtClean="0"/>
              <a:t>Compare it in comparator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8&gt;3, true, send next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0 1 0  0 (4 volts)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4&gt;3 , true, send next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0 0 1 0 ( 2 volts)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2&gt; 3, false hence, retain 0 0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Send next 1 (LSB)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0 0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Thus the digital O/P </a:t>
            </a:r>
            <a:r>
              <a:rPr lang="en-US" dirty="0"/>
              <a:t> </a:t>
            </a:r>
            <a:r>
              <a:rPr lang="en-US" b="1" dirty="0" smtClean="0"/>
              <a:t>0 0 1 1   of analog 3 Volts</a:t>
            </a:r>
          </a:p>
          <a:p>
            <a:endParaRPr lang="en-IN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57200" y="4290167"/>
            <a:ext cx="34290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ADC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/>
            <a:r>
              <a:rPr lang="en-US" alt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7891" name="Rectangle 1028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458200" cy="2090738"/>
          </a:xfrm>
        </p:spPr>
        <p:txBody>
          <a:bodyPr/>
          <a:lstStyle/>
          <a:p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10 bit ADC with a V</a:t>
            </a:r>
            <a:r>
              <a:rPr lang="en-US" alt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=1volts, find the digital equivalent of V</a:t>
            </a:r>
            <a:r>
              <a:rPr lang="en-US" alt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=0.6</a:t>
            </a:r>
          </a:p>
          <a:p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69138"/>
              </p:ext>
            </p:extLst>
          </p:nvPr>
        </p:nvGraphicFramePr>
        <p:xfrm>
          <a:off x="457200" y="2514600"/>
          <a:ext cx="848677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3" imgW="5270400" imgH="2044440" progId="Equation.3">
                  <p:embed/>
                </p:oleObj>
              </mc:Choice>
              <mc:Fallback>
                <p:oleObj name="Equation" r:id="rId3" imgW="527040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8486775" cy="3276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6200" y="3505200"/>
            <a:ext cx="8991600" cy="255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98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US" alt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5385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MSB i.e. bit 9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2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 with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V</a:t>
            </a:r>
            <a:r>
              <a:rPr lang="en-US" alt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V , turn MSB on i.e. =1</a:t>
            </a:r>
          </a:p>
          <a:p>
            <a:pPr lvl="2">
              <a:lnSpc>
                <a:spcPct val="15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V</a:t>
            </a:r>
            <a:r>
              <a:rPr lang="en-US" altLang="en-US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V , turn MSB off i.e. = 0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=0.6V and V =0.5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V,  MSB is turned on i.e. = 1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791200"/>
            <a:ext cx="64865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8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US" alt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6147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MSB 1 i.e. bit 8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=0.6 V to V=V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+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/4= 0.5+0.25 =0.75V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0.6&lt;0.75, MSB 1 is turned off i.e = 0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MSB 2 i.e. bit 7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(V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/2+V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/8)=0.625</a:t>
            </a:r>
          </a:p>
          <a:p>
            <a:pPr lvl="1">
              <a:lnSpc>
                <a:spcPct val="15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0.6&lt;0.625, MSB 2 is turned off i.e = 0</a:t>
            </a:r>
          </a:p>
          <a:p>
            <a:pPr lvl="1">
              <a:lnSpc>
                <a:spcPct val="150000"/>
              </a:lnSpc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38800"/>
            <a:ext cx="68770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4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28698</TotalTime>
  <Words>1537</Words>
  <Application>Microsoft Office PowerPoint</Application>
  <PresentationFormat>On-screen Show (4:3)</PresentationFormat>
  <Paragraphs>250</Paragraphs>
  <Slides>32</Slides>
  <Notes>14</Notes>
  <HiddenSlides>12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Comic Sans MS</vt:lpstr>
      <vt:lpstr>Times New Roman</vt:lpstr>
      <vt:lpstr>Wingdings</vt:lpstr>
      <vt:lpstr>Wingdings 2</vt:lpstr>
      <vt:lpstr>Office Theme</vt:lpstr>
      <vt:lpstr>Equation</vt:lpstr>
      <vt:lpstr> Mechatronics (Merged - DEZG516/DMZG511/ESZG511)</vt:lpstr>
      <vt:lpstr>Session 7A</vt:lpstr>
      <vt:lpstr>A/D Converter Types </vt:lpstr>
      <vt:lpstr>Successive Approximation Register type Analog - Digital Converter</vt:lpstr>
      <vt:lpstr>SAR ADC</vt:lpstr>
      <vt:lpstr>Successive approximation ADC</vt:lpstr>
      <vt:lpstr>Example 1</vt:lpstr>
      <vt:lpstr>Cont….</vt:lpstr>
      <vt:lpstr>Cont….</vt:lpstr>
      <vt:lpstr>Cont….</vt:lpstr>
      <vt:lpstr>Cont….</vt:lpstr>
      <vt:lpstr>RAMP ADC (Single slope ADC)</vt:lpstr>
      <vt:lpstr>Dual slope A-D converters</vt:lpstr>
      <vt:lpstr>PowerPoint Presentation</vt:lpstr>
      <vt:lpstr>Dual slope A-D converters</vt:lpstr>
      <vt:lpstr>Flash  A-D converters</vt:lpstr>
      <vt:lpstr>Flash  A-D converters</vt:lpstr>
      <vt:lpstr>Flash  A-D converters</vt:lpstr>
      <vt:lpstr>Priority Encoders</vt:lpstr>
      <vt:lpstr>Calculation</vt:lpstr>
      <vt:lpstr>Digital -Analog Conversion</vt:lpstr>
      <vt:lpstr>Weighted resistor DAC </vt:lpstr>
      <vt:lpstr>R-2R Digital - Analog Converter</vt:lpstr>
      <vt:lpstr>R-2R Digital - Analog Converter</vt:lpstr>
      <vt:lpstr>Digital - Analog Converter</vt:lpstr>
      <vt:lpstr>PowerPoint Presentation</vt:lpstr>
      <vt:lpstr>PowerPoint Presentation</vt:lpstr>
      <vt:lpstr>PowerPoint Presentation</vt:lpstr>
      <vt:lpstr>PowerPoint Presentation</vt:lpstr>
      <vt:lpstr>Multiplexer</vt:lpstr>
      <vt:lpstr>Parity bit concept for error detection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Samata Mujumdar</cp:lastModifiedBy>
  <cp:revision>1133</cp:revision>
  <dcterms:created xsi:type="dcterms:W3CDTF">2011-09-14T09:42:05Z</dcterms:created>
  <dcterms:modified xsi:type="dcterms:W3CDTF">2020-02-24T04:28:50Z</dcterms:modified>
</cp:coreProperties>
</file>