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29" r:id="rId2"/>
    <p:sldId id="337" r:id="rId3"/>
    <p:sldId id="338" r:id="rId4"/>
    <p:sldId id="440" r:id="rId5"/>
    <p:sldId id="441" r:id="rId6"/>
    <p:sldId id="454" r:id="rId7"/>
    <p:sldId id="455" r:id="rId8"/>
    <p:sldId id="456" r:id="rId9"/>
    <p:sldId id="430" r:id="rId10"/>
    <p:sldId id="431" r:id="rId11"/>
    <p:sldId id="442" r:id="rId12"/>
    <p:sldId id="445" r:id="rId13"/>
    <p:sldId id="443" r:id="rId14"/>
    <p:sldId id="433" r:id="rId15"/>
    <p:sldId id="434" r:id="rId16"/>
    <p:sldId id="448" r:id="rId17"/>
    <p:sldId id="449" r:id="rId18"/>
    <p:sldId id="459" r:id="rId19"/>
    <p:sldId id="460" r:id="rId20"/>
    <p:sldId id="457" r:id="rId21"/>
    <p:sldId id="435" r:id="rId22"/>
    <p:sldId id="451" r:id="rId23"/>
    <p:sldId id="436" r:id="rId24"/>
    <p:sldId id="437" r:id="rId25"/>
    <p:sldId id="461" r:id="rId26"/>
    <p:sldId id="452" r:id="rId27"/>
    <p:sldId id="45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353" autoAdjust="0"/>
  </p:normalViewPr>
  <p:slideViewPr>
    <p:cSldViewPr snapToGrid="0">
      <p:cViewPr varScale="1">
        <p:scale>
          <a:sx n="73" d="100"/>
          <a:sy n="73"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a:t>Comparision</a:t>
            </a:r>
            <a:r>
              <a:rPr lang="en-IN" sz="1200" baseline="0"/>
              <a:t> Plot - MCDM methods vs Custom Cloud</a:t>
            </a:r>
            <a:endParaRPr lang="en-IN"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WSM</c:v>
                </c:pt>
              </c:strCache>
            </c:strRef>
          </c:tx>
          <c:spPr>
            <a:ln w="28575" cap="rnd">
              <a:solidFill>
                <a:schemeClr val="accent1"/>
              </a:solidFill>
              <a:round/>
            </a:ln>
            <a:effectLst/>
          </c:spPr>
          <c:marker>
            <c:symbol val="none"/>
          </c:marker>
          <c:cat>
            <c:strRef>
              <c:f>Sheet1!$A$2:$A$11</c:f>
              <c:strCache>
                <c:ptCount val="10"/>
                <c:pt idx="0">
                  <c:v>A1</c:v>
                </c:pt>
                <c:pt idx="1">
                  <c:v>A2</c:v>
                </c:pt>
                <c:pt idx="2">
                  <c:v>A3</c:v>
                </c:pt>
                <c:pt idx="3">
                  <c:v>A4</c:v>
                </c:pt>
                <c:pt idx="4">
                  <c:v>A5</c:v>
                </c:pt>
                <c:pt idx="5">
                  <c:v>A6</c:v>
                </c:pt>
                <c:pt idx="6">
                  <c:v>A7</c:v>
                </c:pt>
                <c:pt idx="7">
                  <c:v>A8</c:v>
                </c:pt>
                <c:pt idx="8">
                  <c:v>A9</c:v>
                </c:pt>
                <c:pt idx="9">
                  <c:v>A10</c:v>
                </c:pt>
              </c:strCache>
            </c:strRef>
          </c:cat>
          <c:val>
            <c:numRef>
              <c:f>Sheet1!$B$2:$B$11</c:f>
              <c:numCache>
                <c:formatCode>General</c:formatCode>
                <c:ptCount val="10"/>
                <c:pt idx="0">
                  <c:v>3</c:v>
                </c:pt>
                <c:pt idx="1">
                  <c:v>7</c:v>
                </c:pt>
                <c:pt idx="2">
                  <c:v>10</c:v>
                </c:pt>
                <c:pt idx="3">
                  <c:v>6</c:v>
                </c:pt>
                <c:pt idx="4">
                  <c:v>4</c:v>
                </c:pt>
                <c:pt idx="5">
                  <c:v>1</c:v>
                </c:pt>
                <c:pt idx="6">
                  <c:v>8</c:v>
                </c:pt>
                <c:pt idx="7">
                  <c:v>9</c:v>
                </c:pt>
                <c:pt idx="8">
                  <c:v>2</c:v>
                </c:pt>
                <c:pt idx="9">
                  <c:v>5</c:v>
                </c:pt>
              </c:numCache>
            </c:numRef>
          </c:val>
          <c:extLst>
            <c:ext xmlns:c16="http://schemas.microsoft.com/office/drawing/2014/chart" uri="{C3380CC4-5D6E-409C-BE32-E72D297353CC}">
              <c16:uniqueId val="{00000000-B6F2-4647-B728-00FC4C329808}"/>
            </c:ext>
          </c:extLst>
        </c:ser>
        <c:ser>
          <c:idx val="1"/>
          <c:order val="1"/>
          <c:tx>
            <c:strRef>
              <c:f>Sheet1!$C$1</c:f>
              <c:strCache>
                <c:ptCount val="1"/>
                <c:pt idx="0">
                  <c:v>VIKOR</c:v>
                </c:pt>
              </c:strCache>
            </c:strRef>
          </c:tx>
          <c:spPr>
            <a:ln w="28575" cap="rnd">
              <a:solidFill>
                <a:schemeClr val="accent2"/>
              </a:solidFill>
              <a:round/>
            </a:ln>
            <a:effectLst/>
          </c:spPr>
          <c:marker>
            <c:symbol val="none"/>
          </c:marker>
          <c:cat>
            <c:strRef>
              <c:f>Sheet1!$A$2:$A$11</c:f>
              <c:strCache>
                <c:ptCount val="10"/>
                <c:pt idx="0">
                  <c:v>A1</c:v>
                </c:pt>
                <c:pt idx="1">
                  <c:v>A2</c:v>
                </c:pt>
                <c:pt idx="2">
                  <c:v>A3</c:v>
                </c:pt>
                <c:pt idx="3">
                  <c:v>A4</c:v>
                </c:pt>
                <c:pt idx="4">
                  <c:v>A5</c:v>
                </c:pt>
                <c:pt idx="5">
                  <c:v>A6</c:v>
                </c:pt>
                <c:pt idx="6">
                  <c:v>A7</c:v>
                </c:pt>
                <c:pt idx="7">
                  <c:v>A8</c:v>
                </c:pt>
                <c:pt idx="8">
                  <c:v>A9</c:v>
                </c:pt>
                <c:pt idx="9">
                  <c:v>A10</c:v>
                </c:pt>
              </c:strCache>
            </c:strRef>
          </c:cat>
          <c:val>
            <c:numRef>
              <c:f>Sheet1!$C$2:$C$11</c:f>
              <c:numCache>
                <c:formatCode>General</c:formatCode>
                <c:ptCount val="10"/>
                <c:pt idx="0">
                  <c:v>3</c:v>
                </c:pt>
                <c:pt idx="1">
                  <c:v>8</c:v>
                </c:pt>
                <c:pt idx="2">
                  <c:v>10</c:v>
                </c:pt>
                <c:pt idx="3">
                  <c:v>6</c:v>
                </c:pt>
                <c:pt idx="4">
                  <c:v>5</c:v>
                </c:pt>
                <c:pt idx="5">
                  <c:v>1</c:v>
                </c:pt>
                <c:pt idx="6">
                  <c:v>4</c:v>
                </c:pt>
                <c:pt idx="7">
                  <c:v>9</c:v>
                </c:pt>
                <c:pt idx="8">
                  <c:v>2</c:v>
                </c:pt>
                <c:pt idx="9">
                  <c:v>7</c:v>
                </c:pt>
              </c:numCache>
            </c:numRef>
          </c:val>
          <c:extLst>
            <c:ext xmlns:c16="http://schemas.microsoft.com/office/drawing/2014/chart" uri="{C3380CC4-5D6E-409C-BE32-E72D297353CC}">
              <c16:uniqueId val="{00000001-B6F2-4647-B728-00FC4C329808}"/>
            </c:ext>
          </c:extLst>
        </c:ser>
        <c:ser>
          <c:idx val="2"/>
          <c:order val="2"/>
          <c:tx>
            <c:strRef>
              <c:f>Sheet1!$D$1</c:f>
              <c:strCache>
                <c:ptCount val="1"/>
                <c:pt idx="0">
                  <c:v>TOPSIS</c:v>
                </c:pt>
              </c:strCache>
            </c:strRef>
          </c:tx>
          <c:spPr>
            <a:ln w="28575" cap="rnd">
              <a:solidFill>
                <a:schemeClr val="accent3"/>
              </a:solidFill>
              <a:round/>
            </a:ln>
            <a:effectLst/>
          </c:spPr>
          <c:marker>
            <c:symbol val="none"/>
          </c:marker>
          <c:cat>
            <c:strRef>
              <c:f>Sheet1!$A$2:$A$11</c:f>
              <c:strCache>
                <c:ptCount val="10"/>
                <c:pt idx="0">
                  <c:v>A1</c:v>
                </c:pt>
                <c:pt idx="1">
                  <c:v>A2</c:v>
                </c:pt>
                <c:pt idx="2">
                  <c:v>A3</c:v>
                </c:pt>
                <c:pt idx="3">
                  <c:v>A4</c:v>
                </c:pt>
                <c:pt idx="4">
                  <c:v>A5</c:v>
                </c:pt>
                <c:pt idx="5">
                  <c:v>A6</c:v>
                </c:pt>
                <c:pt idx="6">
                  <c:v>A7</c:v>
                </c:pt>
                <c:pt idx="7">
                  <c:v>A8</c:v>
                </c:pt>
                <c:pt idx="8">
                  <c:v>A9</c:v>
                </c:pt>
                <c:pt idx="9">
                  <c:v>A10</c:v>
                </c:pt>
              </c:strCache>
            </c:strRef>
          </c:cat>
          <c:val>
            <c:numRef>
              <c:f>Sheet1!$D$2:$D$11</c:f>
              <c:numCache>
                <c:formatCode>General</c:formatCode>
                <c:ptCount val="10"/>
                <c:pt idx="0">
                  <c:v>3</c:v>
                </c:pt>
                <c:pt idx="1">
                  <c:v>8</c:v>
                </c:pt>
                <c:pt idx="2">
                  <c:v>9</c:v>
                </c:pt>
                <c:pt idx="3">
                  <c:v>7</c:v>
                </c:pt>
                <c:pt idx="4">
                  <c:v>5</c:v>
                </c:pt>
                <c:pt idx="5">
                  <c:v>1</c:v>
                </c:pt>
                <c:pt idx="6">
                  <c:v>6</c:v>
                </c:pt>
                <c:pt idx="7">
                  <c:v>10</c:v>
                </c:pt>
                <c:pt idx="8">
                  <c:v>2</c:v>
                </c:pt>
                <c:pt idx="9">
                  <c:v>4</c:v>
                </c:pt>
              </c:numCache>
            </c:numRef>
          </c:val>
          <c:extLst>
            <c:ext xmlns:c16="http://schemas.microsoft.com/office/drawing/2014/chart" uri="{C3380CC4-5D6E-409C-BE32-E72D297353CC}">
              <c16:uniqueId val="{00000002-B6F2-4647-B728-00FC4C329808}"/>
            </c:ext>
          </c:extLst>
        </c:ser>
        <c:ser>
          <c:idx val="3"/>
          <c:order val="3"/>
          <c:tx>
            <c:strRef>
              <c:f>Sheet1!$E$1</c:f>
              <c:strCache>
                <c:ptCount val="1"/>
                <c:pt idx="0">
                  <c:v>CUSTOM CLOUD</c:v>
                </c:pt>
              </c:strCache>
            </c:strRef>
          </c:tx>
          <c:spPr>
            <a:ln w="28575" cap="rnd">
              <a:solidFill>
                <a:schemeClr val="accent4"/>
              </a:solidFill>
              <a:round/>
            </a:ln>
            <a:effectLst/>
          </c:spPr>
          <c:marker>
            <c:symbol val="none"/>
          </c:marker>
          <c:cat>
            <c:strRef>
              <c:f>Sheet1!$A$2:$A$11</c:f>
              <c:strCache>
                <c:ptCount val="10"/>
                <c:pt idx="0">
                  <c:v>A1</c:v>
                </c:pt>
                <c:pt idx="1">
                  <c:v>A2</c:v>
                </c:pt>
                <c:pt idx="2">
                  <c:v>A3</c:v>
                </c:pt>
                <c:pt idx="3">
                  <c:v>A4</c:v>
                </c:pt>
                <c:pt idx="4">
                  <c:v>A5</c:v>
                </c:pt>
                <c:pt idx="5">
                  <c:v>A6</c:v>
                </c:pt>
                <c:pt idx="6">
                  <c:v>A7</c:v>
                </c:pt>
                <c:pt idx="7">
                  <c:v>A8</c:v>
                </c:pt>
                <c:pt idx="8">
                  <c:v>A9</c:v>
                </c:pt>
                <c:pt idx="9">
                  <c:v>A10</c:v>
                </c:pt>
              </c:strCache>
            </c:strRef>
          </c:cat>
          <c:val>
            <c:numRef>
              <c:f>Sheet1!$E$2:$E$11</c:f>
              <c:numCache>
                <c:formatCode>General</c:formatCode>
                <c:ptCount val="10"/>
                <c:pt idx="0">
                  <c:v>3</c:v>
                </c:pt>
                <c:pt idx="1">
                  <c:v>8</c:v>
                </c:pt>
                <c:pt idx="2">
                  <c:v>9</c:v>
                </c:pt>
                <c:pt idx="3">
                  <c:v>7</c:v>
                </c:pt>
                <c:pt idx="4">
                  <c:v>5</c:v>
                </c:pt>
                <c:pt idx="5">
                  <c:v>1</c:v>
                </c:pt>
                <c:pt idx="6">
                  <c:v>4</c:v>
                </c:pt>
                <c:pt idx="7">
                  <c:v>10</c:v>
                </c:pt>
                <c:pt idx="8">
                  <c:v>2</c:v>
                </c:pt>
                <c:pt idx="9">
                  <c:v>6</c:v>
                </c:pt>
              </c:numCache>
            </c:numRef>
          </c:val>
          <c:extLst>
            <c:ext xmlns:c16="http://schemas.microsoft.com/office/drawing/2014/chart" uri="{C3380CC4-5D6E-409C-BE32-E72D297353CC}">
              <c16:uniqueId val="{00000003-B6F2-4647-B728-00FC4C329808}"/>
            </c:ext>
          </c:extLst>
        </c:ser>
        <c:dLbls>
          <c:showLegendKey val="0"/>
          <c:showVal val="0"/>
          <c:showCatName val="0"/>
          <c:showSerName val="0"/>
          <c:showPercent val="0"/>
          <c:showBubbleSize val="0"/>
        </c:dLbls>
        <c:axId val="442327352"/>
        <c:axId val="442324728"/>
      </c:radarChart>
      <c:catAx>
        <c:axId val="442327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324728"/>
        <c:crosses val="autoZero"/>
        <c:auto val="1"/>
        <c:lblAlgn val="ctr"/>
        <c:lblOffset val="100"/>
        <c:noMultiLvlLbl val="0"/>
      </c:catAx>
      <c:valAx>
        <c:axId val="442324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3273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BA2FE-85A4-4305-9180-34F144358EAA}" type="datetimeFigureOut">
              <a:rPr lang="en-IN" smtClean="0"/>
              <a:t>26-11-2020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E7856-10F9-49D8-A025-6DE00DD0CB9D}" type="slidenum">
              <a:rPr lang="en-IN" smtClean="0"/>
              <a:t>‹#›</a:t>
            </a:fld>
            <a:endParaRPr lang="en-IN"/>
          </a:p>
        </p:txBody>
      </p:sp>
    </p:spTree>
    <p:extLst>
      <p:ext uri="{BB962C8B-B14F-4D97-AF65-F5344CB8AC3E}">
        <p14:creationId xmlns:p14="http://schemas.microsoft.com/office/powerpoint/2010/main" val="389864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Custom Cloud is a typical cloud service selection to choose the optimal cloud services dependent on Quality of Service measures like </a:t>
            </a:r>
            <a:r>
              <a:rPr lang="en-US" sz="1200" dirty="0">
                <a:effectLst/>
                <a:latin typeface="Arial" panose="020B0604020202020204" pitchFamily="34" charset="0"/>
                <a:ea typeface="Calibri" panose="020F0502020204030204" pitchFamily="34" charset="0"/>
                <a:cs typeface="Arial" panose="020B0604020202020204" pitchFamily="34" charset="0"/>
              </a:rPr>
              <a:t>Response time, Availability, Throughput, Latency, etc.</a:t>
            </a:r>
            <a:endParaRPr lang="en-US" sz="1200" b="0" i="0"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Basically, at Custom Cloud, the client gets the best of Cloud Service Providers after the comparison amongst more than 2500+ Cloud Service Providers according to particular usage and needs. We use a mixture of various Multi-Criteria Decision-Making methods, Machine Learning and Neural Network to evaluate the service providers. </a:t>
            </a:r>
          </a:p>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3</a:t>
            </a:fld>
            <a:endParaRPr lang="en-IN"/>
          </a:p>
        </p:txBody>
      </p:sp>
    </p:spTree>
    <p:extLst>
      <p:ext uri="{BB962C8B-B14F-4D97-AF65-F5344CB8AC3E}">
        <p14:creationId xmlns:p14="http://schemas.microsoft.com/office/powerpoint/2010/main" val="2479969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how a user input file looks like. Here, the lower half is reciprocal of the upper half of input square matrix.</a:t>
            </a:r>
          </a:p>
        </p:txBody>
      </p:sp>
      <p:sp>
        <p:nvSpPr>
          <p:cNvPr id="4" name="Slide Number Placeholder 3"/>
          <p:cNvSpPr>
            <a:spLocks noGrp="1"/>
          </p:cNvSpPr>
          <p:nvPr>
            <p:ph type="sldNum" sz="quarter" idx="5"/>
          </p:nvPr>
        </p:nvSpPr>
        <p:spPr/>
        <p:txBody>
          <a:bodyPr/>
          <a:lstStyle/>
          <a:p>
            <a:fld id="{512E7856-10F9-49D8-A025-6DE00DD0CB9D}" type="slidenum">
              <a:rPr lang="en-IN" smtClean="0"/>
              <a:t>12</a:t>
            </a:fld>
            <a:endParaRPr lang="en-IN"/>
          </a:p>
        </p:txBody>
      </p:sp>
    </p:spTree>
    <p:extLst>
      <p:ext uri="{BB962C8B-B14F-4D97-AF65-F5344CB8AC3E}">
        <p14:creationId xmlns:p14="http://schemas.microsoft.com/office/powerpoint/2010/main" val="417425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a glimpse of the prototype user interface of Custom Cloud. It is made using Flask.</a:t>
            </a:r>
          </a:p>
        </p:txBody>
      </p:sp>
      <p:sp>
        <p:nvSpPr>
          <p:cNvPr id="4" name="Slide Number Placeholder 3"/>
          <p:cNvSpPr>
            <a:spLocks noGrp="1"/>
          </p:cNvSpPr>
          <p:nvPr>
            <p:ph type="sldNum" sz="quarter" idx="5"/>
          </p:nvPr>
        </p:nvSpPr>
        <p:spPr/>
        <p:txBody>
          <a:bodyPr/>
          <a:lstStyle/>
          <a:p>
            <a:fld id="{512E7856-10F9-49D8-A025-6DE00DD0CB9D}" type="slidenum">
              <a:rPr lang="en-IN" smtClean="0"/>
              <a:t>13</a:t>
            </a:fld>
            <a:endParaRPr lang="en-IN"/>
          </a:p>
        </p:txBody>
      </p:sp>
    </p:spTree>
    <p:extLst>
      <p:ext uri="{BB962C8B-B14F-4D97-AF65-F5344CB8AC3E}">
        <p14:creationId xmlns:p14="http://schemas.microsoft.com/office/powerpoint/2010/main" val="159996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14</a:t>
            </a:fld>
            <a:endParaRPr lang="en-IN"/>
          </a:p>
        </p:txBody>
      </p:sp>
    </p:spTree>
    <p:extLst>
      <p:ext uri="{BB962C8B-B14F-4D97-AF65-F5344CB8AC3E}">
        <p14:creationId xmlns:p14="http://schemas.microsoft.com/office/powerpoint/2010/main" val="156648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the testing and validation, we used the above test data. We took 10 Cloud Service Providers and compared them on attributes like Response Time, Availability, </a:t>
            </a:r>
            <a:r>
              <a:rPr lang="en-IN" dirty="0" err="1"/>
              <a:t>Relieblity</a:t>
            </a:r>
            <a:r>
              <a:rPr lang="en-IN" dirty="0"/>
              <a:t>, Latency, etc. Each attribute comes with its own impact. For example, Latency has a negative impact, meaning – the lower the latency, higher will be the performance and vice verse for positive impact.</a:t>
            </a:r>
          </a:p>
        </p:txBody>
      </p:sp>
      <p:sp>
        <p:nvSpPr>
          <p:cNvPr id="4" name="Slide Number Placeholder 3"/>
          <p:cNvSpPr>
            <a:spLocks noGrp="1"/>
          </p:cNvSpPr>
          <p:nvPr>
            <p:ph type="sldNum" sz="quarter" idx="5"/>
          </p:nvPr>
        </p:nvSpPr>
        <p:spPr/>
        <p:txBody>
          <a:bodyPr/>
          <a:lstStyle/>
          <a:p>
            <a:fld id="{512E7856-10F9-49D8-A025-6DE00DD0CB9D}" type="slidenum">
              <a:rPr lang="en-IN" smtClean="0"/>
              <a:t>15</a:t>
            </a:fld>
            <a:endParaRPr lang="en-IN"/>
          </a:p>
        </p:txBody>
      </p:sp>
    </p:spTree>
    <p:extLst>
      <p:ext uri="{BB962C8B-B14F-4D97-AF65-F5344CB8AC3E}">
        <p14:creationId xmlns:p14="http://schemas.microsoft.com/office/powerpoint/2010/main" val="3943454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a comparison of Hybrid MCDM algorithm, which is the latest and best performing with our Custom Cloud’s output. As you can see that the first, second and third ranks are consistent in both the outputs, our model is reliable. </a:t>
            </a:r>
          </a:p>
        </p:txBody>
      </p:sp>
      <p:sp>
        <p:nvSpPr>
          <p:cNvPr id="4" name="Slide Number Placeholder 3"/>
          <p:cNvSpPr>
            <a:spLocks noGrp="1"/>
          </p:cNvSpPr>
          <p:nvPr>
            <p:ph type="sldNum" sz="quarter" idx="5"/>
          </p:nvPr>
        </p:nvSpPr>
        <p:spPr/>
        <p:txBody>
          <a:bodyPr/>
          <a:lstStyle/>
          <a:p>
            <a:fld id="{512E7856-10F9-49D8-A025-6DE00DD0CB9D}" type="slidenum">
              <a:rPr lang="en-IN" smtClean="0"/>
              <a:t>16</a:t>
            </a:fld>
            <a:endParaRPr lang="en-IN"/>
          </a:p>
        </p:txBody>
      </p:sp>
    </p:spTree>
    <p:extLst>
      <p:ext uri="{BB962C8B-B14F-4D97-AF65-F5344CB8AC3E}">
        <p14:creationId xmlns:p14="http://schemas.microsoft.com/office/powerpoint/2010/main" val="345145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this is a comparison plot for the same. Now, how is Custom Cloud better? While Hybrid MCDM method takes above 9 seconds to rank the CSPs on a dataset of 2507 Nodes, Custom Cloud computes the result is less than 4 seconds. This is because LSTM </a:t>
            </a:r>
            <a:r>
              <a:rPr lang="en-IN" dirty="0" err="1"/>
              <a:t>flovoured</a:t>
            </a:r>
            <a:r>
              <a:rPr lang="en-IN" dirty="0"/>
              <a:t> Neural Network and Random Forest algorithm reduces the time complexity. Use of Machine Learning and Neural Network is First-in-class and has never been tried before. And as we know that reducing the latency and response time has been the major achievement, Custom Cloud sets a new milestone in the field of Cloud Computing.</a:t>
            </a:r>
          </a:p>
        </p:txBody>
      </p:sp>
      <p:sp>
        <p:nvSpPr>
          <p:cNvPr id="4" name="Slide Number Placeholder 3"/>
          <p:cNvSpPr>
            <a:spLocks noGrp="1"/>
          </p:cNvSpPr>
          <p:nvPr>
            <p:ph type="sldNum" sz="quarter" idx="5"/>
          </p:nvPr>
        </p:nvSpPr>
        <p:spPr/>
        <p:txBody>
          <a:bodyPr/>
          <a:lstStyle/>
          <a:p>
            <a:fld id="{512E7856-10F9-49D8-A025-6DE00DD0CB9D}" type="slidenum">
              <a:rPr lang="en-IN" smtClean="0"/>
              <a:t>17</a:t>
            </a:fld>
            <a:endParaRPr lang="en-IN"/>
          </a:p>
        </p:txBody>
      </p:sp>
    </p:spTree>
    <p:extLst>
      <p:ext uri="{BB962C8B-B14F-4D97-AF65-F5344CB8AC3E}">
        <p14:creationId xmlns:p14="http://schemas.microsoft.com/office/powerpoint/2010/main" val="3902682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to be double sure, we have compared our ranks with the most used and best performing MCDM Techniques.</a:t>
            </a:r>
          </a:p>
        </p:txBody>
      </p:sp>
      <p:sp>
        <p:nvSpPr>
          <p:cNvPr id="4" name="Slide Number Placeholder 3"/>
          <p:cNvSpPr>
            <a:spLocks noGrp="1"/>
          </p:cNvSpPr>
          <p:nvPr>
            <p:ph type="sldNum" sz="quarter" idx="5"/>
          </p:nvPr>
        </p:nvSpPr>
        <p:spPr/>
        <p:txBody>
          <a:bodyPr/>
          <a:lstStyle/>
          <a:p>
            <a:fld id="{512E7856-10F9-49D8-A025-6DE00DD0CB9D}" type="slidenum">
              <a:rPr lang="en-IN" smtClean="0"/>
              <a:t>18</a:t>
            </a:fld>
            <a:endParaRPr lang="en-IN"/>
          </a:p>
        </p:txBody>
      </p:sp>
    </p:spTree>
    <p:extLst>
      <p:ext uri="{BB962C8B-B14F-4D97-AF65-F5344CB8AC3E}">
        <p14:creationId xmlns:p14="http://schemas.microsoft.com/office/powerpoint/2010/main" val="325199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I am happy to share that on a test data of 10 Node, we able to get consistent results.</a:t>
            </a:r>
          </a:p>
        </p:txBody>
      </p:sp>
      <p:sp>
        <p:nvSpPr>
          <p:cNvPr id="4" name="Slide Number Placeholder 3"/>
          <p:cNvSpPr>
            <a:spLocks noGrp="1"/>
          </p:cNvSpPr>
          <p:nvPr>
            <p:ph type="sldNum" sz="quarter" idx="5"/>
          </p:nvPr>
        </p:nvSpPr>
        <p:spPr/>
        <p:txBody>
          <a:bodyPr/>
          <a:lstStyle/>
          <a:p>
            <a:fld id="{512E7856-10F9-49D8-A025-6DE00DD0CB9D}" type="slidenum">
              <a:rPr lang="en-IN" smtClean="0"/>
              <a:t>19</a:t>
            </a:fld>
            <a:endParaRPr lang="en-IN"/>
          </a:p>
        </p:txBody>
      </p:sp>
    </p:spTree>
    <p:extLst>
      <p:ext uri="{BB962C8B-B14F-4D97-AF65-F5344CB8AC3E}">
        <p14:creationId xmlns:p14="http://schemas.microsoft.com/office/powerpoint/2010/main" val="2532148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show it graphically, here is a radial comparison plot of ranks. </a:t>
            </a:r>
          </a:p>
        </p:txBody>
      </p:sp>
      <p:sp>
        <p:nvSpPr>
          <p:cNvPr id="4" name="Slide Number Placeholder 3"/>
          <p:cNvSpPr>
            <a:spLocks noGrp="1"/>
          </p:cNvSpPr>
          <p:nvPr>
            <p:ph type="sldNum" sz="quarter" idx="5"/>
          </p:nvPr>
        </p:nvSpPr>
        <p:spPr/>
        <p:txBody>
          <a:bodyPr/>
          <a:lstStyle/>
          <a:p>
            <a:fld id="{512E7856-10F9-49D8-A025-6DE00DD0CB9D}" type="slidenum">
              <a:rPr lang="en-IN" smtClean="0"/>
              <a:t>20</a:t>
            </a:fld>
            <a:endParaRPr lang="en-IN"/>
          </a:p>
        </p:txBody>
      </p:sp>
    </p:spTree>
    <p:extLst>
      <p:ext uri="{BB962C8B-B14F-4D97-AF65-F5344CB8AC3E}">
        <p14:creationId xmlns:p14="http://schemas.microsoft.com/office/powerpoint/2010/main" val="317096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Following is a figure that compares the performance of most used MCDM Methods and Custom Cloud’s algorithm on the dataset of 2500+ Cloud Service Providers:</a:t>
            </a:r>
          </a:p>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21</a:t>
            </a:fld>
            <a:endParaRPr lang="en-IN"/>
          </a:p>
        </p:txBody>
      </p:sp>
    </p:spTree>
    <p:extLst>
      <p:ext uri="{BB962C8B-B14F-4D97-AF65-F5344CB8AC3E}">
        <p14:creationId xmlns:p14="http://schemas.microsoft.com/office/powerpoint/2010/main" val="133761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how the Custom Cloud works. A user inputs his preferences and Quality of Service attributes are fetched from CSPs to provide the best Cloud service Provider.</a:t>
            </a:r>
          </a:p>
        </p:txBody>
      </p:sp>
      <p:sp>
        <p:nvSpPr>
          <p:cNvPr id="4" name="Slide Number Placeholder 3"/>
          <p:cNvSpPr>
            <a:spLocks noGrp="1"/>
          </p:cNvSpPr>
          <p:nvPr>
            <p:ph type="sldNum" sz="quarter" idx="5"/>
          </p:nvPr>
        </p:nvSpPr>
        <p:spPr/>
        <p:txBody>
          <a:bodyPr/>
          <a:lstStyle/>
          <a:p>
            <a:fld id="{512E7856-10F9-49D8-A025-6DE00DD0CB9D}" type="slidenum">
              <a:rPr lang="en-IN" smtClean="0"/>
              <a:t>4</a:t>
            </a:fld>
            <a:endParaRPr lang="en-IN"/>
          </a:p>
        </p:txBody>
      </p:sp>
    </p:spTree>
    <p:extLst>
      <p:ext uri="{BB962C8B-B14F-4D97-AF65-F5344CB8AC3E}">
        <p14:creationId xmlns:p14="http://schemas.microsoft.com/office/powerpoint/2010/main" val="555551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00000"/>
              </a:lnSpc>
              <a:buFont typeface="Wingdings" panose="05000000000000000000" pitchFamily="2" charset="2"/>
              <a:buChar char="Ø"/>
            </a:pPr>
            <a:r>
              <a:rPr lang="en-US" sz="1200" dirty="0">
                <a:effectLst/>
                <a:latin typeface="Arial" panose="020B0604020202020204" pitchFamily="34" charset="0"/>
                <a:ea typeface="Calibri" panose="020F0502020204030204" pitchFamily="34" charset="0"/>
                <a:cs typeface="Arial" panose="020B0604020202020204" pitchFamily="34" charset="0"/>
              </a:rPr>
              <a:t>We currently aim to cater small businesses and people who wants to switch to Cloud from the traditional computing environments. After we have gained certain number of Clients and provided them with solution and gained Market Trust, we plan to approach Cloud Service Providers and generate revenue by recommending them certain changes so as to improve their Quality of Service.</a:t>
            </a:r>
          </a:p>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22</a:t>
            </a:fld>
            <a:endParaRPr lang="en-IN"/>
          </a:p>
        </p:txBody>
      </p:sp>
    </p:spTree>
    <p:extLst>
      <p:ext uri="{BB962C8B-B14F-4D97-AF65-F5344CB8AC3E}">
        <p14:creationId xmlns:p14="http://schemas.microsoft.com/office/powerpoint/2010/main" val="425485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Taking a deep dive into the architecture of Custom Cloud, it consists of an information filtering and selection service, where the client sends a service selection request and we fetch the CSP information from the dataset. Then, all of this data is passed through the Custom Cloud’s neural network and Best performing CSPs are recommended to the Cloud Customer.</a:t>
            </a:r>
          </a:p>
        </p:txBody>
      </p:sp>
      <p:sp>
        <p:nvSpPr>
          <p:cNvPr id="4" name="Slide Number Placeholder 3"/>
          <p:cNvSpPr>
            <a:spLocks noGrp="1"/>
          </p:cNvSpPr>
          <p:nvPr>
            <p:ph type="sldNum" sz="quarter" idx="5"/>
          </p:nvPr>
        </p:nvSpPr>
        <p:spPr/>
        <p:txBody>
          <a:bodyPr/>
          <a:lstStyle/>
          <a:p>
            <a:fld id="{512E7856-10F9-49D8-A025-6DE00DD0CB9D}" type="slidenum">
              <a:rPr lang="en-IN" smtClean="0"/>
              <a:t>5</a:t>
            </a:fld>
            <a:endParaRPr lang="en-IN"/>
          </a:p>
        </p:txBody>
      </p:sp>
    </p:spTree>
    <p:extLst>
      <p:ext uri="{BB962C8B-B14F-4D97-AF65-F5344CB8AC3E}">
        <p14:creationId xmlns:p14="http://schemas.microsoft.com/office/powerpoint/2010/main" val="249064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gn="just">
              <a:lnSpc>
                <a:spcPct val="100000"/>
              </a:lnSpc>
              <a:buNone/>
            </a:pPr>
            <a:r>
              <a:rPr lang="en-US" sz="1200" dirty="0">
                <a:effectLst/>
                <a:latin typeface="Arial" panose="020B0604020202020204" pitchFamily="34" charset="0"/>
                <a:ea typeface="Calibri" panose="020F0502020204030204" pitchFamily="34" charset="0"/>
                <a:cs typeface="Arial" panose="020B0604020202020204" pitchFamily="34" charset="0"/>
              </a:rPr>
              <a:t>In past years, both the academic communities and industries have drawn significant attention to the cloud determination issue. These exploration works have a few focal points with respect to their condition, applications, and limitations. According to reports by Gartner, CERT and </a:t>
            </a:r>
            <a:r>
              <a:rPr lang="en-US" sz="1200" dirty="0" err="1">
                <a:effectLst/>
                <a:latin typeface="Arial" panose="020B0604020202020204" pitchFamily="34" charset="0"/>
                <a:ea typeface="Calibri" panose="020F0502020204030204" pitchFamily="34" charset="0"/>
                <a:cs typeface="Arial" panose="020B0604020202020204" pitchFamily="34" charset="0"/>
              </a:rPr>
              <a:t>Nascommm</a:t>
            </a:r>
            <a:r>
              <a:rPr lang="en-US" sz="1200" dirty="0">
                <a:effectLst/>
                <a:latin typeface="Arial" panose="020B0604020202020204" pitchFamily="34" charset="0"/>
                <a:ea typeface="Calibri" panose="020F0502020204030204" pitchFamily="34" charset="0"/>
                <a:cs typeface="Arial" panose="020B0604020202020204" pitchFamily="34" charset="0"/>
              </a:rPr>
              <a:t>, cloud service selection issue and cloud client necessities have additionally made numerous difficulties on Cloud service selection and hence made it one of the most crucial issue in the field of cloud computing. Therefore, a further study and investigation is required as there is a high demand of custom cloud services to provide better insights to the clients and help them choose the ideal Cloud Service Provider with maximized precision and minimized time complexity. Following is a mathematical representation of the problem </a:t>
            </a:r>
            <a:r>
              <a:rPr lang="en-US" sz="1200" dirty="0" err="1">
                <a:effectLst/>
                <a:latin typeface="Arial" panose="020B0604020202020204" pitchFamily="34" charset="0"/>
                <a:ea typeface="Calibri" panose="020F0502020204030204" pitchFamily="34" charset="0"/>
                <a:cs typeface="Arial" panose="020B0604020202020204" pitchFamily="34" charset="0"/>
              </a:rPr>
              <a:t>CustomCloud</a:t>
            </a:r>
            <a:r>
              <a:rPr lang="en-US" sz="1200" dirty="0">
                <a:effectLst/>
                <a:latin typeface="Arial" panose="020B0604020202020204" pitchFamily="34" charset="0"/>
                <a:ea typeface="Calibri" panose="020F0502020204030204" pitchFamily="34" charset="0"/>
                <a:cs typeface="Arial" panose="020B0604020202020204" pitchFamily="34" charset="0"/>
              </a:rPr>
              <a:t> aims to solve:  A cloud set which denotes all the service providers, quality of service dataset, Customer preferences set, impacts and performance set.</a:t>
            </a:r>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6</a:t>
            </a:fld>
            <a:endParaRPr lang="en-IN"/>
          </a:p>
        </p:txBody>
      </p:sp>
    </p:spTree>
    <p:extLst>
      <p:ext uri="{BB962C8B-B14F-4D97-AF65-F5344CB8AC3E}">
        <p14:creationId xmlns:p14="http://schemas.microsoft.com/office/powerpoint/2010/main" val="168507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Custom Cloud receives </a:t>
            </a:r>
            <a:r>
              <a:rPr lang="en-US" sz="1200" dirty="0">
                <a:latin typeface="Arial" panose="020B0604020202020204" pitchFamily="34" charset="0"/>
                <a:cs typeface="Arial" panose="020B0604020202020204" pitchFamily="34" charset="0"/>
              </a:rPr>
              <a:t>a request from a customer set S and assigns ranks R based on Performance P with the help of MCDM Techniques and Neural Network.</a:t>
            </a:r>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7</a:t>
            </a:fld>
            <a:endParaRPr lang="en-IN"/>
          </a:p>
        </p:txBody>
      </p:sp>
    </p:spTree>
    <p:extLst>
      <p:ext uri="{BB962C8B-B14F-4D97-AF65-F5344CB8AC3E}">
        <p14:creationId xmlns:p14="http://schemas.microsoft.com/office/powerpoint/2010/main" val="155221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gn="just">
              <a:lnSpc>
                <a:spcPct val="100000"/>
              </a:lnSpc>
              <a:buNone/>
            </a:pPr>
            <a:r>
              <a:rPr lang="en-US" sz="1200" dirty="0">
                <a:effectLst/>
                <a:latin typeface="Arial" panose="020B0604020202020204" pitchFamily="34" charset="0"/>
                <a:ea typeface="Calibri" panose="020F0502020204030204" pitchFamily="34" charset="0"/>
                <a:cs typeface="Arial" panose="020B0604020202020204" pitchFamily="34" charset="0"/>
              </a:rPr>
              <a:t>The main problems that the project will solve: </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Symbol" panose="05050102010706020507" pitchFamily="18" charset="2"/>
              <a:buChar char=""/>
            </a:pPr>
            <a:r>
              <a:rPr lang="en-US" sz="1200" dirty="0">
                <a:effectLst/>
                <a:latin typeface="Arial" panose="020B0604020202020204" pitchFamily="34" charset="0"/>
                <a:ea typeface="Calibri" panose="020F0502020204030204" pitchFamily="34" charset="0"/>
                <a:cs typeface="Arial" panose="020B0604020202020204" pitchFamily="34" charset="0"/>
              </a:rPr>
              <a:t>To affirm the objectivity of observing Quality of Service data. </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Symbol" panose="05050102010706020507" pitchFamily="18" charset="2"/>
              <a:buChar char=""/>
            </a:pPr>
            <a:r>
              <a:rPr lang="en-US" sz="1200" dirty="0">
                <a:latin typeface="Arial" panose="020B0604020202020204" pitchFamily="34" charset="0"/>
                <a:cs typeface="Arial" panose="020B0604020202020204" pitchFamily="34" charset="0"/>
              </a:rPr>
              <a:t>So that the Average Cloud Utilization, Throughput, Reliability, Compliance and Availability are maximized.</a:t>
            </a:r>
          </a:p>
          <a:p>
            <a:pPr marL="342900" lvl="0" indent="-342900" algn="just">
              <a:lnSpc>
                <a:spcPct val="100000"/>
              </a:lnSpc>
              <a:buFont typeface="Symbol" panose="05050102010706020507" pitchFamily="18" charset="2"/>
              <a:buChar char=""/>
            </a:pPr>
            <a:r>
              <a:rPr lang="en-US" sz="1200" dirty="0">
                <a:latin typeface="Arial" panose="020B0604020202020204" pitchFamily="34" charset="0"/>
                <a:cs typeface="Arial" panose="020B0604020202020204" pitchFamily="34" charset="0"/>
              </a:rPr>
              <a:t>To minimize the Latency and Response time.</a:t>
            </a:r>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8</a:t>
            </a:fld>
            <a:endParaRPr lang="en-IN"/>
          </a:p>
        </p:txBody>
      </p:sp>
    </p:spTree>
    <p:extLst>
      <p:ext uri="{BB962C8B-B14F-4D97-AF65-F5344CB8AC3E}">
        <p14:creationId xmlns:p14="http://schemas.microsoft.com/office/powerpoint/2010/main" val="34510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dirty="0">
                <a:effectLst/>
                <a:latin typeface="Arial" panose="020B0604020202020204" pitchFamily="34" charset="0"/>
                <a:ea typeface="Calibri" panose="020F0502020204030204" pitchFamily="34" charset="0"/>
                <a:cs typeface="Arial" panose="020B0604020202020204" pitchFamily="34" charset="0"/>
              </a:rPr>
              <a:t>Why Custom Cloud? Looking at the mathematical problem statement in the previous slides, you might have questions like:</a:t>
            </a:r>
          </a:p>
          <a:p>
            <a:pPr marL="285750" indent="-285750">
              <a:lnSpc>
                <a:spcPct val="150000"/>
              </a:lnSpc>
              <a:buFont typeface="Wingdings" panose="05000000000000000000" pitchFamily="2" charset="2"/>
              <a:buChar char="Ø"/>
            </a:pPr>
            <a:r>
              <a:rPr lang="en-US" sz="1200" dirty="0">
                <a:latin typeface="Arial" panose="020B0604020202020204" pitchFamily="34" charset="0"/>
                <a:cs typeface="Arial" panose="020B0604020202020204" pitchFamily="34" charset="0"/>
              </a:rPr>
              <a:t>What objective does Custom Cloud fulfill?</a:t>
            </a:r>
          </a:p>
          <a:p>
            <a:pPr marL="285750" indent="-285750">
              <a:lnSpc>
                <a:spcPct val="150000"/>
              </a:lnSpc>
              <a:buFont typeface="Wingdings" panose="05000000000000000000" pitchFamily="2" charset="2"/>
              <a:buChar char="Ø"/>
            </a:pPr>
            <a:r>
              <a:rPr lang="en-US" sz="1200" dirty="0">
                <a:latin typeface="Arial" panose="020B0604020202020204" pitchFamily="34" charset="0"/>
                <a:cs typeface="Arial" panose="020B0604020202020204" pitchFamily="34" charset="0"/>
              </a:rPr>
              <a:t>How is Custom Cloud useful to society?</a:t>
            </a:r>
          </a:p>
          <a:p>
            <a:pPr marL="285750" indent="-285750">
              <a:lnSpc>
                <a:spcPct val="150000"/>
              </a:lnSpc>
              <a:buFont typeface="Wingdings" panose="05000000000000000000" pitchFamily="2" charset="2"/>
              <a:buChar char="Ø"/>
            </a:pPr>
            <a:r>
              <a:rPr lang="en-US" sz="1200" dirty="0">
                <a:latin typeface="Arial" panose="020B0604020202020204" pitchFamily="34" charset="0"/>
                <a:cs typeface="Arial" panose="020B0604020202020204" pitchFamily="34" charset="0"/>
              </a:rPr>
              <a:t>Whom do we target?</a:t>
            </a:r>
          </a:p>
          <a:p>
            <a:pPr marL="0" indent="0">
              <a:buFont typeface="Wingdings" panose="05000000000000000000" pitchFamily="2" charset="2"/>
              <a:buNone/>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sz="1200" dirty="0">
                <a:effectLst/>
                <a:latin typeface="Arial" panose="020B0604020202020204" pitchFamily="34" charset="0"/>
                <a:ea typeface="Calibri" panose="020F0502020204030204" pitchFamily="34" charset="0"/>
                <a:cs typeface="Arial" panose="020B0604020202020204" pitchFamily="34" charset="0"/>
              </a:rPr>
              <a:t>Custom Cloud is currently a research project that targets on selection of best services in the area of cloud computing.</a:t>
            </a:r>
          </a:p>
          <a:p>
            <a:pPr marL="285750" indent="-285750">
              <a:buFont typeface="Wingdings" panose="05000000000000000000" pitchFamily="2" charset="2"/>
              <a:buChar char="Ø"/>
            </a:pPr>
            <a:r>
              <a:rPr lang="en-US" sz="1200" dirty="0">
                <a:effectLst/>
                <a:latin typeface="Arial" panose="020B0604020202020204" pitchFamily="34" charset="0"/>
                <a:ea typeface="Calibri" panose="020F0502020204030204" pitchFamily="34" charset="0"/>
                <a:cs typeface="Arial" panose="020B0604020202020204" pitchFamily="34" charset="0"/>
              </a:rPr>
              <a:t>Due to this pandemic, most of the people were not able to access their physical systems and wanted to shift to Cloud for their computational and storage needs. </a:t>
            </a:r>
          </a:p>
          <a:p>
            <a:pPr marL="285750" indent="-285750">
              <a:buFont typeface="Wingdings" panose="05000000000000000000" pitchFamily="2" charset="2"/>
              <a:buChar char="Ø"/>
            </a:pPr>
            <a:r>
              <a:rPr lang="en-US" sz="1200" dirty="0">
                <a:effectLst/>
                <a:latin typeface="Arial" panose="020B0604020202020204" pitchFamily="34" charset="0"/>
                <a:ea typeface="Calibri" panose="020F0502020204030204" pitchFamily="34" charset="0"/>
                <a:cs typeface="Arial" panose="020B0604020202020204" pitchFamily="34" charset="0"/>
              </a:rPr>
              <a:t>We will provide them custom-made options which best suits their needs, and this is one of the Business aspects of the project.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After we have gained certain number of Clients and provided them with solution and gained Market Trust, we plan to approach Cloud Service Providers and generate revenue by recommending them certain changes so as to improve their Quality of Service.</a:t>
            </a:r>
          </a:p>
          <a:p>
            <a:pPr marL="285750" indent="-285750">
              <a:buFont typeface="Wingdings" panose="05000000000000000000" pitchFamily="2" charset="2"/>
              <a:buChar char="Ø"/>
            </a:pPr>
            <a:r>
              <a:rPr lang="en-US" sz="1200" dirty="0">
                <a:latin typeface="Arial" panose="020B0604020202020204" pitchFamily="34" charset="0"/>
                <a:cs typeface="Arial" panose="020B0604020202020204" pitchFamily="34" charset="0"/>
              </a:rPr>
              <a:t>So as of now, we basically target Small-Scale businesses who wants to shift to Cloud.</a:t>
            </a:r>
          </a:p>
          <a:p>
            <a:pPr marL="285750" indent="-285750">
              <a:buFont typeface="Wingdings" panose="05000000000000000000" pitchFamily="2" charset="2"/>
              <a:buChar char="Ø"/>
            </a:pPr>
            <a:r>
              <a:rPr lang="en-US" sz="1200" dirty="0">
                <a:latin typeface="Arial" panose="020B0604020202020204" pitchFamily="34" charset="0"/>
                <a:cs typeface="Arial" panose="020B0604020202020204" pitchFamily="34" charset="0"/>
              </a:rPr>
              <a:t>As CSP selection has been a hot research topic lately, we would like to contribute to the field by publishing our work in an esteemed journal like Applied </a:t>
            </a:r>
            <a:r>
              <a:rPr lang="en-US" sz="1200" dirty="0" err="1">
                <a:latin typeface="Arial" panose="020B0604020202020204" pitchFamily="34" charset="0"/>
                <a:cs typeface="Arial" panose="020B0604020202020204" pitchFamily="34" charset="0"/>
              </a:rPr>
              <a:t>SoftComputing</a:t>
            </a:r>
            <a:r>
              <a:rPr lang="en-US" sz="12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1200" dirty="0">
                <a:latin typeface="Arial" panose="020B0604020202020204" pitchFamily="34" charset="0"/>
                <a:cs typeface="Arial" panose="020B0604020202020204" pitchFamily="34" charset="0"/>
              </a:rPr>
              <a:t>Also, introducing the Machine Learning and Neural Network in this field enhances the performance and reduces the time taken to select the best CSP and hence make Custom Cloud a novel approach. </a:t>
            </a:r>
          </a:p>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9</a:t>
            </a:fld>
            <a:endParaRPr lang="en-IN"/>
          </a:p>
        </p:txBody>
      </p:sp>
    </p:spTree>
    <p:extLst>
      <p:ext uri="{BB962C8B-B14F-4D97-AF65-F5344CB8AC3E}">
        <p14:creationId xmlns:p14="http://schemas.microsoft.com/office/powerpoint/2010/main" val="2882865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rPr>
              <a:t>Custom Cloud begins with taking users preferences as an input excel file and then pass them through AHP algorithm to obtain weights. </a:t>
            </a:r>
          </a:p>
          <a:p>
            <a:pPr marL="285750" indent="-285750" algn="just">
              <a:lnSpc>
                <a:spcPct val="150000"/>
              </a:lnSpc>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rPr>
              <a:t>These weights are then used with the impact that can be either positive or negative on Multi Criteria Decision Making methods like WSM, TOPSIS and VIKOR. 80% of the performance scores of these algorithms are trained on a Neural Network and then tested on remaining 20%. Finally, MSE (Mean square errors) are minimized to obtain a trained and better performing Neural Network each time a client enters his preferences. </a:t>
            </a:r>
            <a:endParaRPr lang="en-IN" dirty="0">
              <a:latin typeface="Times New Roman" panose="02020603050405020304" pitchFamily="18" charset="0"/>
              <a:ea typeface="Calibri" panose="020F0502020204030204" pitchFamily="34" charset="0"/>
            </a:endParaRPr>
          </a:p>
          <a:p>
            <a:pPr marL="285750" indent="-285750" algn="just">
              <a:lnSpc>
                <a:spcPct val="150000"/>
              </a:lnSpc>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rPr>
              <a:t>So, when a Client enters his preferences, he gets the best CSP for his particular needs in lesser time and the output is backed by more than 3 MCDM algorithms.</a:t>
            </a:r>
            <a:endParaRPr lang="en-IN" sz="1200" dirty="0">
              <a:effectLst/>
              <a:latin typeface="Times New Roman" panose="02020603050405020304" pitchFamily="18"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512E7856-10F9-49D8-A025-6DE00DD0CB9D}" type="slidenum">
              <a:rPr lang="en-IN" smtClean="0"/>
              <a:t>10</a:t>
            </a:fld>
            <a:endParaRPr lang="en-IN"/>
          </a:p>
        </p:txBody>
      </p:sp>
    </p:spTree>
    <p:extLst>
      <p:ext uri="{BB962C8B-B14F-4D97-AF65-F5344CB8AC3E}">
        <p14:creationId xmlns:p14="http://schemas.microsoft.com/office/powerpoint/2010/main" val="2443851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Weighted Sum Method that is WSM, TOPSIS and VIKOR are three of the best </a:t>
            </a:r>
            <a:r>
              <a:rPr lang="en-IN" dirty="0" err="1"/>
              <a:t>mcdm</a:t>
            </a:r>
            <a:r>
              <a:rPr lang="en-IN" dirty="0"/>
              <a:t> methods to obtain the ideal solution and as there is no particular method ranked as number 1, we have taken a combination of these three based on the performance on non fuzzy datasets. WSM is the most basic method. </a:t>
            </a:r>
            <a:r>
              <a:rPr lang="en-IN" dirty="0" err="1"/>
              <a:t>Topsis</a:t>
            </a:r>
            <a:r>
              <a:rPr lang="en-IN" dirty="0"/>
              <a:t> uses vector normalization to get the ideal output which is more useful in the case of fuzzy dataset, whereas VIKOR uses scaler normalisation for the same. We have given certain weightage to the performances of each of the above 3 methods which can be seen the formula to calculate the final performance. We then use the neural network, typically LSTM and decision making ML algorithm - random forest to find the ideal branch.</a:t>
            </a:r>
          </a:p>
        </p:txBody>
      </p:sp>
      <p:sp>
        <p:nvSpPr>
          <p:cNvPr id="4" name="Slide Number Placeholder 3"/>
          <p:cNvSpPr>
            <a:spLocks noGrp="1"/>
          </p:cNvSpPr>
          <p:nvPr>
            <p:ph type="sldNum" sz="quarter" idx="5"/>
          </p:nvPr>
        </p:nvSpPr>
        <p:spPr/>
        <p:txBody>
          <a:bodyPr/>
          <a:lstStyle/>
          <a:p>
            <a:fld id="{512E7856-10F9-49D8-A025-6DE00DD0CB9D}" type="slidenum">
              <a:rPr lang="en-IN" smtClean="0"/>
              <a:t>11</a:t>
            </a:fld>
            <a:endParaRPr lang="en-IN"/>
          </a:p>
        </p:txBody>
      </p:sp>
    </p:spTree>
    <p:extLst>
      <p:ext uri="{BB962C8B-B14F-4D97-AF65-F5344CB8AC3E}">
        <p14:creationId xmlns:p14="http://schemas.microsoft.com/office/powerpoint/2010/main" val="381755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3AA-3EC6-4FD1-B738-1C17F5E6C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4BAEEB-D8E9-441D-8154-68F89931F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1947C2-0D95-4ED2-82FB-1FAD12F4ECAF}"/>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0AA08339-0CFE-4730-80EE-29F1F8E99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BAC81-A08F-46CD-85EE-9F49777834C0}"/>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400530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9810-FBF2-4E4B-8931-2757D27328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D638E-A2A7-459B-A734-B150379152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FC3AE-18DF-429A-9ABD-C338A3378E1E}"/>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6FAD853B-3A11-491A-9A74-0F83C8E28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5B1DC-66AA-4195-B345-3AB4BBC73D39}"/>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90129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D85E-BC29-4B49-8C21-70F307F90F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7464B-13C6-4152-B964-69792E4AC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D3EDB-95A0-47FC-805F-C4B6C0B926C2}"/>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A9E52A04-D229-4DBF-9E90-BEF545A6E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C277E-64A6-4655-B49F-DF1D3CA2FF40}"/>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228520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398-ABB0-4883-A82E-2BED5C290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3F10CA-5E0A-4631-832C-551516210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8C89-C222-4AA5-8026-8E8CCE18F9F5}"/>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5BB912FD-7AB9-421C-B59F-7DB9CD089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41A50-6779-4D3B-AED0-6ECE59B9283F}"/>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332444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F196-7432-4123-B648-C4FF968C5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665F09-B034-4A57-B4BF-97F6B49663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8F881-460A-422A-95A2-8592A4235521}"/>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0CC0A181-0CCB-4029-BED2-48B6B569D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CBB68-416E-47CA-BCC2-0C4F6D7F0337}"/>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195970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0963-9B9E-4B13-BF8C-623E9573F7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590AC-FCAB-4F8C-BB75-054065539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583B2-E399-405E-B8D5-308514619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C85F08-4251-4A25-B8C1-00E2A242E052}"/>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6" name="Footer Placeholder 5">
            <a:extLst>
              <a:ext uri="{FF2B5EF4-FFF2-40B4-BE49-F238E27FC236}">
                <a16:creationId xmlns:a16="http://schemas.microsoft.com/office/drawing/2014/main" id="{3DF5CFB8-159E-45C0-BB80-EB18391C0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968802-FCB3-49D7-BA46-A6CA73DD031B}"/>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9400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93D-A215-42A3-AEBB-2B3269593C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740A13-03BD-4BBA-B219-D90FFC93F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D3E36-4041-4BAC-AC3A-8510AFB57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2BABB6-77ED-418F-A9F3-6D1D739CD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AB1EE-33B6-4B2C-A853-F57927AFD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76CF10-6D71-40C8-9FD9-CE12BEA4791A}"/>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8" name="Footer Placeholder 7">
            <a:extLst>
              <a:ext uri="{FF2B5EF4-FFF2-40B4-BE49-F238E27FC236}">
                <a16:creationId xmlns:a16="http://schemas.microsoft.com/office/drawing/2014/main" id="{2043581C-7B11-452A-A817-0757C9700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3EB4D2-AB27-422A-A698-4F20E0CE3239}"/>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250155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1C1C-E0CA-4D00-B58F-89204D90B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27E401-B762-4147-8E8B-78DC9EB37099}"/>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4" name="Footer Placeholder 3">
            <a:extLst>
              <a:ext uri="{FF2B5EF4-FFF2-40B4-BE49-F238E27FC236}">
                <a16:creationId xmlns:a16="http://schemas.microsoft.com/office/drawing/2014/main" id="{BF5998DD-F680-4D66-A27A-1E98AEF6AE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735CE0-7A64-4F53-A448-AE9DB41CAF9A}"/>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23911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54FB0-73DB-422F-8B70-396568EF3B8D}"/>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3" name="Footer Placeholder 2">
            <a:extLst>
              <a:ext uri="{FF2B5EF4-FFF2-40B4-BE49-F238E27FC236}">
                <a16:creationId xmlns:a16="http://schemas.microsoft.com/office/drawing/2014/main" id="{23A5B054-5E16-41A5-8CD7-23475BF62E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220B4-D801-4C92-BEB6-50C0504B435E}"/>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194973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334C-69B8-4D30-B0E2-FAC50DC5B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510FF-C3CE-4BF9-A179-1BA41A1C9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648C0-5491-4576-AE4D-2E526A7B4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11625-A3EF-4923-89B5-375843129371}"/>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6" name="Footer Placeholder 5">
            <a:extLst>
              <a:ext uri="{FF2B5EF4-FFF2-40B4-BE49-F238E27FC236}">
                <a16:creationId xmlns:a16="http://schemas.microsoft.com/office/drawing/2014/main" id="{1C40EFE0-2FA0-44BA-8FA5-AA1207CC6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C00BB-1266-4152-821E-994E68E31C91}"/>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12800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8E3D-78D1-4BF0-927D-65A4A87F6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B44888-1973-47E6-93D1-41773A76E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CEA65-9436-47DA-B277-E0BD75B50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6008D-61AA-4234-89A1-79883E64A05C}"/>
              </a:ext>
            </a:extLst>
          </p:cNvPr>
          <p:cNvSpPr>
            <a:spLocks noGrp="1"/>
          </p:cNvSpPr>
          <p:nvPr>
            <p:ph type="dt" sz="half" idx="10"/>
          </p:nvPr>
        </p:nvSpPr>
        <p:spPr/>
        <p:txBody>
          <a:bodyPr/>
          <a:lstStyle/>
          <a:p>
            <a:fld id="{78674FE2-9B6B-4C67-8EDB-A5DE7FF99270}" type="datetimeFigureOut">
              <a:rPr lang="en-IN" smtClean="0"/>
              <a:t>26-11-2020</a:t>
            </a:fld>
            <a:endParaRPr lang="en-IN"/>
          </a:p>
        </p:txBody>
      </p:sp>
      <p:sp>
        <p:nvSpPr>
          <p:cNvPr id="6" name="Footer Placeholder 5">
            <a:extLst>
              <a:ext uri="{FF2B5EF4-FFF2-40B4-BE49-F238E27FC236}">
                <a16:creationId xmlns:a16="http://schemas.microsoft.com/office/drawing/2014/main" id="{85C24D0B-469F-458A-9361-E3531165D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073C3A-1FBD-48C0-B752-D387F8CFEC4D}"/>
              </a:ext>
            </a:extLst>
          </p:cNvPr>
          <p:cNvSpPr>
            <a:spLocks noGrp="1"/>
          </p:cNvSpPr>
          <p:nvPr>
            <p:ph type="sldNum" sz="quarter" idx="12"/>
          </p:nvPr>
        </p:nvSpPr>
        <p:spPr/>
        <p:txBody>
          <a:bodyPr/>
          <a:lstStyle/>
          <a:p>
            <a:fld id="{8F67B06D-BA44-407C-9FAC-9413B5AC3838}" type="slidenum">
              <a:rPr lang="en-IN" smtClean="0"/>
              <a:t>‹#›</a:t>
            </a:fld>
            <a:endParaRPr lang="en-IN"/>
          </a:p>
        </p:txBody>
      </p:sp>
    </p:spTree>
    <p:extLst>
      <p:ext uri="{BB962C8B-B14F-4D97-AF65-F5344CB8AC3E}">
        <p14:creationId xmlns:p14="http://schemas.microsoft.com/office/powerpoint/2010/main" val="374529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A8B6B-44FC-492F-8834-A1D5A287E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EF2ACC-2736-45D7-A82D-B030187BC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20B2A-4909-45E8-9045-C915FF7C9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74FE2-9B6B-4C67-8EDB-A5DE7FF99270}" type="datetimeFigureOut">
              <a:rPr lang="en-IN" smtClean="0"/>
              <a:t>26-11-2020</a:t>
            </a:fld>
            <a:endParaRPr lang="en-IN"/>
          </a:p>
        </p:txBody>
      </p:sp>
      <p:sp>
        <p:nvSpPr>
          <p:cNvPr id="5" name="Footer Placeholder 4">
            <a:extLst>
              <a:ext uri="{FF2B5EF4-FFF2-40B4-BE49-F238E27FC236}">
                <a16:creationId xmlns:a16="http://schemas.microsoft.com/office/drawing/2014/main" id="{40CC26AE-3A4A-4D35-89C3-8D6502677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4C630D-04B3-4F5B-B5D9-74B4A71E6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7B06D-BA44-407C-9FAC-9413B5AC3838}" type="slidenum">
              <a:rPr lang="en-IN" smtClean="0"/>
              <a:t>‹#›</a:t>
            </a:fld>
            <a:endParaRPr lang="en-IN"/>
          </a:p>
        </p:txBody>
      </p:sp>
    </p:spTree>
    <p:extLst>
      <p:ext uri="{BB962C8B-B14F-4D97-AF65-F5344CB8AC3E}">
        <p14:creationId xmlns:p14="http://schemas.microsoft.com/office/powerpoint/2010/main" val="195484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ustomcloud.herokuapp.co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abhibothera/CustomCloud" TargetMode="External"/><Relationship Id="rId5" Type="http://schemas.openxmlformats.org/officeDocument/2006/relationships/hyperlink" Target="https://abhibothera.medium.com/custom-cloud-95d2b8b719f6" TargetMode="External"/><Relationship Id="rId4" Type="http://schemas.openxmlformats.org/officeDocument/2006/relationships/hyperlink" Target="https://youtu.be/B2AJ6FaR9sI"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Bennett_University" TargetMode="External"/><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A9FF2C-D6C6-4394-A2D4-48FB3049F8D8}"/>
              </a:ext>
            </a:extLst>
          </p:cNvPr>
          <p:cNvSpPr txBox="1">
            <a:spLocks/>
          </p:cNvSpPr>
          <p:nvPr/>
        </p:nvSpPr>
        <p:spPr>
          <a:xfrm>
            <a:off x="0" y="0"/>
            <a:ext cx="12192000" cy="1219200"/>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a:lstStyle>
          <a:p>
            <a:pPr algn="ctr"/>
            <a:r>
              <a:rPr lang="en-IN" sz="4000" dirty="0">
                <a:solidFill>
                  <a:schemeClr val="tx1"/>
                </a:solidFill>
                <a:latin typeface="+mn-lt"/>
              </a:rPr>
              <a:t>PROJECT TITLE – CUSTOM CLOUD</a:t>
            </a:r>
          </a:p>
        </p:txBody>
      </p:sp>
      <p:sp>
        <p:nvSpPr>
          <p:cNvPr id="12" name="Rectangle 11">
            <a:extLst>
              <a:ext uri="{FF2B5EF4-FFF2-40B4-BE49-F238E27FC236}">
                <a16:creationId xmlns:a16="http://schemas.microsoft.com/office/drawing/2014/main" id="{041BFD26-EF64-40A4-AB77-BC31726115FD}"/>
              </a:ext>
            </a:extLst>
          </p:cNvPr>
          <p:cNvSpPr/>
          <p:nvPr/>
        </p:nvSpPr>
        <p:spPr>
          <a:xfrm>
            <a:off x="1203553" y="4717488"/>
            <a:ext cx="9917414" cy="1329595"/>
          </a:xfrm>
          <a:prstGeom prst="rect">
            <a:avLst/>
          </a:prstGeom>
        </p:spPr>
        <p:txBody>
          <a:bodyPr wrap="square">
            <a:spAutoFit/>
          </a:bodyPr>
          <a:lstStyle/>
          <a:p>
            <a:pPr algn="ctr">
              <a:lnSpc>
                <a:spcPct val="90000"/>
              </a:lnSpc>
            </a:pPr>
            <a:endParaRPr lang="en-US" b="1" dirty="0">
              <a:cs typeface="Times New Roman" pitchFamily="18" charset="0"/>
            </a:endParaRPr>
          </a:p>
          <a:p>
            <a:pPr marL="0" indent="0" algn="ctr">
              <a:buNone/>
            </a:pPr>
            <a:r>
              <a:rPr lang="en-IN" sz="2400" b="1" dirty="0">
                <a:solidFill>
                  <a:srgbClr val="002060"/>
                </a:solidFill>
              </a:rPr>
              <a:t>DEPARTMENT OF COMPUTER SCIENCE ENGINEERING</a:t>
            </a:r>
          </a:p>
          <a:p>
            <a:pPr marL="0" indent="0" algn="ctr">
              <a:buNone/>
            </a:pPr>
            <a:r>
              <a:rPr lang="en-IN" sz="2400" b="1" dirty="0">
                <a:solidFill>
                  <a:srgbClr val="002060"/>
                </a:solidFill>
              </a:rPr>
              <a:t>BENNETT UNIVERSITY, GREATER NOIDA, 201310, UTTAR PRADESH, INDIA</a:t>
            </a:r>
          </a:p>
          <a:p>
            <a:pPr algn="ctr">
              <a:lnSpc>
                <a:spcPct val="90000"/>
              </a:lnSpc>
            </a:pPr>
            <a:endParaRPr lang="en-US" dirty="0">
              <a:cs typeface="Times New Roman" pitchFamily="18" charset="0"/>
            </a:endParaRPr>
          </a:p>
        </p:txBody>
      </p:sp>
      <p:sp>
        <p:nvSpPr>
          <p:cNvPr id="15" name="Subtitle 2">
            <a:extLst>
              <a:ext uri="{FF2B5EF4-FFF2-40B4-BE49-F238E27FC236}">
                <a16:creationId xmlns:a16="http://schemas.microsoft.com/office/drawing/2014/main" id="{4E03BD6E-87DD-47D4-B555-BA346EC98D62}"/>
              </a:ext>
            </a:extLst>
          </p:cNvPr>
          <p:cNvSpPr txBox="1">
            <a:spLocks/>
          </p:cNvSpPr>
          <p:nvPr/>
        </p:nvSpPr>
        <p:spPr>
          <a:xfrm>
            <a:off x="4008163" y="1475714"/>
            <a:ext cx="3178450" cy="1096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b="1" dirty="0">
              <a:latin typeface="Lato" panose="020F0502020204030203" pitchFamily="34" charset="0"/>
            </a:endParaRPr>
          </a:p>
        </p:txBody>
      </p:sp>
      <p:sp>
        <p:nvSpPr>
          <p:cNvPr id="17" name="TextBox 16">
            <a:extLst>
              <a:ext uri="{FF2B5EF4-FFF2-40B4-BE49-F238E27FC236}">
                <a16:creationId xmlns:a16="http://schemas.microsoft.com/office/drawing/2014/main" id="{29AD8356-C220-40ED-82D6-1D7C20F3359C}"/>
              </a:ext>
            </a:extLst>
          </p:cNvPr>
          <p:cNvSpPr txBox="1"/>
          <p:nvPr/>
        </p:nvSpPr>
        <p:spPr>
          <a:xfrm>
            <a:off x="1492655" y="1868001"/>
            <a:ext cx="9339209" cy="1920526"/>
          </a:xfrm>
          <a:prstGeom prst="rect">
            <a:avLst/>
          </a:prstGeom>
          <a:noFill/>
        </p:spPr>
        <p:txBody>
          <a:bodyPr wrap="square">
            <a:spAutoFit/>
          </a:bodyPr>
          <a:lstStyle/>
          <a:p>
            <a:pPr algn="ctr">
              <a:lnSpc>
                <a:spcPct val="90000"/>
              </a:lnSpc>
              <a:tabLst>
                <a:tab pos="112713" algn="l"/>
              </a:tabLst>
            </a:pPr>
            <a:r>
              <a:rPr lang="en-US" sz="2000" b="1" dirty="0">
                <a:solidFill>
                  <a:srgbClr val="002060"/>
                </a:solidFill>
              </a:rPr>
              <a:t>Presented by</a:t>
            </a:r>
          </a:p>
          <a:p>
            <a:pPr algn="ctr">
              <a:lnSpc>
                <a:spcPct val="90000"/>
              </a:lnSpc>
              <a:tabLst>
                <a:tab pos="112713" algn="l"/>
              </a:tabLst>
            </a:pPr>
            <a:endParaRPr lang="en-US" sz="2000" b="1" dirty="0">
              <a:solidFill>
                <a:schemeClr val="bg2">
                  <a:lumMod val="10000"/>
                </a:schemeClr>
              </a:solidFill>
            </a:endParaRPr>
          </a:p>
          <a:p>
            <a:pPr algn="ctr">
              <a:lnSpc>
                <a:spcPct val="90000"/>
              </a:lnSpc>
              <a:tabLst>
                <a:tab pos="112713" algn="l"/>
              </a:tabLst>
            </a:pPr>
            <a:r>
              <a:rPr lang="en-US" sz="2400" b="1" dirty="0">
                <a:solidFill>
                  <a:schemeClr val="bg2">
                    <a:lumMod val="10000"/>
                  </a:schemeClr>
                </a:solidFill>
              </a:rPr>
              <a:t>Team No. 67</a:t>
            </a:r>
          </a:p>
          <a:p>
            <a:pPr algn="ctr">
              <a:lnSpc>
                <a:spcPct val="90000"/>
              </a:lnSpc>
              <a:tabLst>
                <a:tab pos="112713" algn="l"/>
              </a:tabLst>
            </a:pPr>
            <a:endParaRPr lang="en-US" sz="2000" b="1" dirty="0">
              <a:solidFill>
                <a:schemeClr val="bg2">
                  <a:lumMod val="10000"/>
                </a:schemeClr>
              </a:solidFill>
            </a:endParaRPr>
          </a:p>
          <a:p>
            <a:pPr algn="ctr">
              <a:lnSpc>
                <a:spcPct val="90000"/>
              </a:lnSpc>
              <a:tabLst>
                <a:tab pos="112713" algn="l"/>
              </a:tabLst>
            </a:pPr>
            <a:r>
              <a:rPr lang="en-US" sz="2400" b="1" dirty="0">
                <a:solidFill>
                  <a:schemeClr val="bg2">
                    <a:lumMod val="10000"/>
                  </a:schemeClr>
                </a:solidFill>
              </a:rPr>
              <a:t>Abhi Bothera (E17CSE128)</a:t>
            </a:r>
          </a:p>
          <a:p>
            <a:pPr algn="ctr">
              <a:lnSpc>
                <a:spcPct val="90000"/>
              </a:lnSpc>
              <a:tabLst>
                <a:tab pos="112713" algn="l"/>
              </a:tabLst>
            </a:pPr>
            <a:endParaRPr lang="en-US" sz="2400" b="1" dirty="0">
              <a:solidFill>
                <a:schemeClr val="tx2">
                  <a:lumMod val="50000"/>
                </a:schemeClr>
              </a:solidFill>
            </a:endParaRPr>
          </a:p>
        </p:txBody>
      </p:sp>
      <p:sp>
        <p:nvSpPr>
          <p:cNvPr id="21" name="TextBox 20">
            <a:extLst>
              <a:ext uri="{FF2B5EF4-FFF2-40B4-BE49-F238E27FC236}">
                <a16:creationId xmlns:a16="http://schemas.microsoft.com/office/drawing/2014/main" id="{39C16EE0-F5FD-4357-A566-FC3B3BCBEC28}"/>
              </a:ext>
            </a:extLst>
          </p:cNvPr>
          <p:cNvSpPr txBox="1"/>
          <p:nvPr/>
        </p:nvSpPr>
        <p:spPr>
          <a:xfrm>
            <a:off x="3114260" y="4045024"/>
            <a:ext cx="6096000" cy="583237"/>
          </a:xfrm>
          <a:prstGeom prst="rect">
            <a:avLst/>
          </a:prstGeom>
          <a:noFill/>
        </p:spPr>
        <p:txBody>
          <a:bodyPr wrap="square">
            <a:spAutoFit/>
          </a:bodyPr>
          <a:lstStyle/>
          <a:p>
            <a:pPr algn="ctr">
              <a:lnSpc>
                <a:spcPct val="50000"/>
              </a:lnSpc>
              <a:tabLst>
                <a:tab pos="112713" algn="l"/>
              </a:tabLst>
            </a:pPr>
            <a:r>
              <a:rPr lang="en-US" sz="2000" b="1" dirty="0">
                <a:solidFill>
                  <a:srgbClr val="002060"/>
                </a:solidFill>
              </a:rPr>
              <a:t>Submitted </a:t>
            </a:r>
          </a:p>
          <a:p>
            <a:pPr algn="ctr">
              <a:lnSpc>
                <a:spcPct val="50000"/>
              </a:lnSpc>
              <a:tabLst>
                <a:tab pos="112713" algn="l"/>
              </a:tabLst>
            </a:pPr>
            <a:endParaRPr lang="en-US" sz="2000" b="1" dirty="0">
              <a:solidFill>
                <a:srgbClr val="002060"/>
              </a:solidFill>
            </a:endParaRPr>
          </a:p>
          <a:p>
            <a:pPr algn="ctr">
              <a:lnSpc>
                <a:spcPct val="50000"/>
              </a:lnSpc>
              <a:tabLst>
                <a:tab pos="112713" algn="l"/>
              </a:tabLst>
            </a:pPr>
            <a:r>
              <a:rPr lang="en-US" sz="2000" b="1" dirty="0">
                <a:solidFill>
                  <a:srgbClr val="002060"/>
                </a:solidFill>
              </a:rPr>
              <a:t>to</a:t>
            </a:r>
          </a:p>
        </p:txBody>
      </p:sp>
      <p:pic>
        <p:nvPicPr>
          <p:cNvPr id="2" name="Picture 1">
            <a:extLst>
              <a:ext uri="{FF2B5EF4-FFF2-40B4-BE49-F238E27FC236}">
                <a16:creationId xmlns:a16="http://schemas.microsoft.com/office/drawing/2014/main" id="{3BCFC56C-6A36-4AC8-B0C2-03AC271D440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4821620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65703"/>
            <a:ext cx="9378604" cy="1470777"/>
          </a:xfrm>
        </p:spPr>
        <p:txBody>
          <a:bodyPr anchor="ctr">
            <a:normAutofit/>
          </a:bodyPr>
          <a:lstStyle/>
          <a:p>
            <a:pPr algn="just"/>
            <a:r>
              <a:rPr lang="en-US" b="1" dirty="0">
                <a:solidFill>
                  <a:srgbClr val="FF0000"/>
                </a:solidFill>
              </a:rPr>
              <a:t>Proposed Solution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3" name="Picture 2" descr="Diagram&#10;&#10;Description automatically generated">
            <a:extLst>
              <a:ext uri="{FF2B5EF4-FFF2-40B4-BE49-F238E27FC236}">
                <a16:creationId xmlns:a16="http://schemas.microsoft.com/office/drawing/2014/main" id="{3CF44C99-F834-4747-B976-2DA7B23864A1}"/>
              </a:ext>
            </a:extLst>
          </p:cNvPr>
          <p:cNvPicPr>
            <a:picLocks noChangeAspect="1"/>
          </p:cNvPicPr>
          <p:nvPr/>
        </p:nvPicPr>
        <p:blipFill rotWithShape="1">
          <a:blip r:embed="rId4">
            <a:extLst>
              <a:ext uri="{28A0092B-C50C-407E-A947-70E740481C1C}">
                <a14:useLocalDpi xmlns:a14="http://schemas.microsoft.com/office/drawing/2010/main" val="0"/>
              </a:ext>
            </a:extLst>
          </a:blip>
          <a:srcRect b="14309"/>
          <a:stretch/>
        </p:blipFill>
        <p:spPr>
          <a:xfrm>
            <a:off x="2536009" y="1213916"/>
            <a:ext cx="7119981" cy="4430168"/>
          </a:xfrm>
          <a:prstGeom prst="rect">
            <a:avLst/>
          </a:prstGeom>
        </p:spPr>
      </p:pic>
      <p:sp>
        <p:nvSpPr>
          <p:cNvPr id="4" name="TextBox 3">
            <a:extLst>
              <a:ext uri="{FF2B5EF4-FFF2-40B4-BE49-F238E27FC236}">
                <a16:creationId xmlns:a16="http://schemas.microsoft.com/office/drawing/2014/main" id="{AFE6A92C-0722-49FE-9C54-9BE8B53AF3ED}"/>
              </a:ext>
            </a:extLst>
          </p:cNvPr>
          <p:cNvSpPr txBox="1"/>
          <p:nvPr/>
        </p:nvSpPr>
        <p:spPr>
          <a:xfrm>
            <a:off x="4622674" y="5644084"/>
            <a:ext cx="2946651" cy="369332"/>
          </a:xfrm>
          <a:prstGeom prst="rect">
            <a:avLst/>
          </a:prstGeom>
          <a:noFill/>
        </p:spPr>
        <p:txBody>
          <a:bodyPr wrap="square" rtlCol="0">
            <a:spAutoFit/>
          </a:bodyPr>
          <a:lstStyle/>
          <a:p>
            <a:pPr algn="ctr"/>
            <a:r>
              <a:rPr lang="en-IN" b="1" dirty="0"/>
              <a:t>Figure: Proposed Solution</a:t>
            </a:r>
          </a:p>
        </p:txBody>
      </p:sp>
    </p:spTree>
    <p:extLst>
      <p:ext uri="{BB962C8B-B14F-4D97-AF65-F5344CB8AC3E}">
        <p14:creationId xmlns:p14="http://schemas.microsoft.com/office/powerpoint/2010/main" val="293083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0CD8-955F-45C5-91BE-BCF1F1166369}"/>
              </a:ext>
            </a:extLst>
          </p:cNvPr>
          <p:cNvSpPr>
            <a:spLocks noGrp="1"/>
          </p:cNvSpPr>
          <p:nvPr>
            <p:ph idx="1"/>
          </p:nvPr>
        </p:nvSpPr>
        <p:spPr>
          <a:xfrm>
            <a:off x="378823" y="1107167"/>
            <a:ext cx="11351623" cy="4718867"/>
          </a:xfrm>
        </p:spPr>
        <p:txBody>
          <a:bodyPr>
            <a:noAutofit/>
          </a:bodyPr>
          <a:lstStyle/>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1</a:t>
            </a:r>
            <a:r>
              <a:rPr lang="en-US" sz="2000" dirty="0">
                <a:effectLst/>
                <a:latin typeface="Arial" panose="020B0604020202020204" pitchFamily="34" charset="0"/>
                <a:ea typeface="Calibri" panose="020F0502020204030204" pitchFamily="34" charset="0"/>
                <a:cs typeface="Arial" panose="020B0604020202020204" pitchFamily="34" charset="0"/>
              </a:rPr>
              <a:t>: Input from the user it taken.</a:t>
            </a:r>
            <a:endParaRPr lang="en-IN" sz="2000" dirty="0">
              <a:latin typeface="Arial" panose="020B0604020202020204" pitchFamily="34" charset="0"/>
              <a:ea typeface="Calibri" panose="020F0502020204030204" pitchFamily="34" charset="0"/>
              <a:cs typeface="Arial" panose="020B0604020202020204" pitchFamily="34" charset="0"/>
            </a:endParaRPr>
          </a:p>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2</a:t>
            </a:r>
            <a:r>
              <a:rPr lang="en-US" sz="2000" dirty="0">
                <a:effectLst/>
                <a:latin typeface="Arial" panose="020B0604020202020204" pitchFamily="34" charset="0"/>
                <a:ea typeface="Calibri" panose="020F0502020204030204" pitchFamily="34" charset="0"/>
                <a:cs typeface="Arial" panose="020B0604020202020204" pitchFamily="34" charset="0"/>
              </a:rPr>
              <a:t>: Analytic Hierarchy Process (AHP) is applied to the input matrix to obtain weights for further calculation.</a:t>
            </a:r>
            <a:endParaRPr lang="en-IN" sz="2000" dirty="0">
              <a:latin typeface="Arial" panose="020B0604020202020204" pitchFamily="34" charset="0"/>
              <a:ea typeface="Calibri" panose="020F0502020204030204" pitchFamily="34" charset="0"/>
              <a:cs typeface="Arial" panose="020B0604020202020204" pitchFamily="34" charset="0"/>
            </a:endParaRPr>
          </a:p>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3</a:t>
            </a:r>
            <a:r>
              <a:rPr lang="en-US" sz="2000" dirty="0">
                <a:effectLst/>
                <a:latin typeface="Arial" panose="020B0604020202020204" pitchFamily="34" charset="0"/>
                <a:ea typeface="Calibri" panose="020F0502020204030204" pitchFamily="34" charset="0"/>
                <a:cs typeface="Arial" panose="020B0604020202020204" pitchFamily="34" charset="0"/>
              </a:rPr>
              <a:t>: TOPSIS (</a:t>
            </a: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Technique of Order Preference Similarity to the Ideal Solution), WSM (Weighted Sum Model) and VIKOR (</a:t>
            </a:r>
            <a:r>
              <a:rPr lang="en-US"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VIšekriterijumsko</a:t>
            </a: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KOmpromisno</a:t>
            </a: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Rangiranje</a:t>
            </a: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methods are then applied using weights from Step 2.</a:t>
            </a:r>
          </a:p>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4</a:t>
            </a:r>
            <a:r>
              <a:rPr lang="en-US" sz="2000" dirty="0">
                <a:effectLst/>
                <a:latin typeface="Arial" panose="020B0604020202020204" pitchFamily="34" charset="0"/>
                <a:ea typeface="Calibri" panose="020F0502020204030204" pitchFamily="34" charset="0"/>
                <a:cs typeface="Arial" panose="020B0604020202020204" pitchFamily="34" charset="0"/>
              </a:rPr>
              <a:t>: Calculate the final performance with the help of above results using the following formulae:</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indent="0" algn="ctr">
              <a:lnSpc>
                <a:spcPct val="100000"/>
              </a:lnSpc>
              <a:buNone/>
            </a:pPr>
            <a:r>
              <a:rPr lang="en-US" sz="1200" b="1" i="1" u="sng" dirty="0">
                <a:effectLst/>
                <a:latin typeface="Arial" panose="020B0604020202020204" pitchFamily="34" charset="0"/>
                <a:ea typeface="Calibri" panose="020F0502020204030204" pitchFamily="34" charset="0"/>
                <a:cs typeface="Arial" panose="020B0604020202020204" pitchFamily="34" charset="0"/>
              </a:rPr>
              <a:t>Final performance = (((0.2)*((Performance of WSM)^2)+ (0.3)*((Performance of TOPSIS)^2)+ (0.5)*((1 - Performance of VIKOR)^2))^(1/2))</a:t>
            </a:r>
            <a:endParaRPr lang="en-IN" sz="1200" b="1" i="1" u="sng"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5</a:t>
            </a:r>
            <a:r>
              <a:rPr lang="en-US" sz="2000" dirty="0">
                <a:effectLst/>
                <a:latin typeface="Arial" panose="020B0604020202020204" pitchFamily="34" charset="0"/>
                <a:ea typeface="Calibri" panose="020F0502020204030204" pitchFamily="34" charset="0"/>
                <a:cs typeface="Arial" panose="020B0604020202020204" pitchFamily="34" charset="0"/>
              </a:rPr>
              <a:t>: Use 80% of 2507 results to train the Neural Network and Test the Trained NN on the rest of Results for validation.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00000"/>
              </a:lnSpc>
              <a:buNone/>
            </a:pPr>
            <a:r>
              <a:rPr lang="en-US" sz="2000" b="1" dirty="0">
                <a:effectLst/>
                <a:latin typeface="Arial" panose="020B0604020202020204" pitchFamily="34" charset="0"/>
                <a:ea typeface="Calibri" panose="020F0502020204030204" pitchFamily="34" charset="0"/>
                <a:cs typeface="Arial" panose="020B0604020202020204" pitchFamily="34" charset="0"/>
              </a:rPr>
              <a:t>Step 6</a:t>
            </a:r>
            <a:r>
              <a:rPr lang="en-US" sz="2000" dirty="0">
                <a:effectLst/>
                <a:latin typeface="Arial" panose="020B0604020202020204" pitchFamily="34" charset="0"/>
                <a:ea typeface="Calibri" panose="020F0502020204030204" pitchFamily="34" charset="0"/>
                <a:cs typeface="Arial" panose="020B0604020202020204" pitchFamily="34" charset="0"/>
              </a:rPr>
              <a:t>: Use the trained model to predict the rank based on User’s preferences from the input file.</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0000"/>
              </a:lnSpc>
            </a:pPr>
            <a:endParaRPr lang="en-IN" sz="18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E0227EF5-9D8D-46AB-AFF0-EC1A1A7C87CB}"/>
              </a:ext>
            </a:extLst>
          </p:cNvPr>
          <p:cNvSpPr>
            <a:spLocks noGrp="1"/>
          </p:cNvSpPr>
          <p:nvPr>
            <p:ph type="title"/>
          </p:nvPr>
        </p:nvSpPr>
        <p:spPr>
          <a:xfrm>
            <a:off x="838200" y="0"/>
            <a:ext cx="10515600" cy="1325563"/>
          </a:xfrm>
        </p:spPr>
        <p:txBody>
          <a:bodyPr anchor="ctr">
            <a:normAutofit/>
          </a:bodyPr>
          <a:lstStyle/>
          <a:p>
            <a:pPr algn="just"/>
            <a:r>
              <a:rPr lang="en-US" sz="3600" b="1" dirty="0">
                <a:solidFill>
                  <a:srgbClr val="FF0000"/>
                </a:solidFill>
              </a:rPr>
              <a:t>Algorithm</a:t>
            </a:r>
          </a:p>
        </p:txBody>
      </p:sp>
      <p:pic>
        <p:nvPicPr>
          <p:cNvPr id="2" name="Picture 1">
            <a:extLst>
              <a:ext uri="{FF2B5EF4-FFF2-40B4-BE49-F238E27FC236}">
                <a16:creationId xmlns:a16="http://schemas.microsoft.com/office/drawing/2014/main" id="{F082AB62-D81E-46E3-97A7-40F4B5D25D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95470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C4D153-C664-4179-9FD7-8F528BF11C4B}"/>
              </a:ext>
            </a:extLst>
          </p:cNvPr>
          <p:cNvSpPr>
            <a:spLocks noGrp="1"/>
          </p:cNvSpPr>
          <p:nvPr>
            <p:ph type="title"/>
          </p:nvPr>
        </p:nvSpPr>
        <p:spPr>
          <a:xfrm>
            <a:off x="838200" y="261258"/>
            <a:ext cx="10515600" cy="1325563"/>
          </a:xfrm>
        </p:spPr>
        <p:txBody>
          <a:bodyPr anchor="ctr">
            <a:normAutofit/>
          </a:bodyPr>
          <a:lstStyle/>
          <a:p>
            <a:pPr algn="just"/>
            <a:r>
              <a:rPr lang="en-US" sz="3600" b="1" dirty="0">
                <a:solidFill>
                  <a:srgbClr val="FF0000"/>
                </a:solidFill>
              </a:rPr>
              <a:t>User Preferences Input File</a:t>
            </a:r>
          </a:p>
        </p:txBody>
      </p:sp>
      <p:pic>
        <p:nvPicPr>
          <p:cNvPr id="5" name="Picture 4">
            <a:extLst>
              <a:ext uri="{FF2B5EF4-FFF2-40B4-BE49-F238E27FC236}">
                <a16:creationId xmlns:a16="http://schemas.microsoft.com/office/drawing/2014/main" id="{AA29DC4B-67DA-4468-A737-DBA90BEB0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8398" y="1780177"/>
            <a:ext cx="9515203" cy="3297646"/>
          </a:xfrm>
          <a:prstGeom prst="rect">
            <a:avLst/>
          </a:prstGeom>
          <a:noFill/>
          <a:ln>
            <a:noFill/>
          </a:ln>
        </p:spPr>
      </p:pic>
      <p:sp>
        <p:nvSpPr>
          <p:cNvPr id="7" name="TextBox 6">
            <a:extLst>
              <a:ext uri="{FF2B5EF4-FFF2-40B4-BE49-F238E27FC236}">
                <a16:creationId xmlns:a16="http://schemas.microsoft.com/office/drawing/2014/main" id="{B0CEA85C-378F-43F9-9BD9-A0EBE532D9EE}"/>
              </a:ext>
            </a:extLst>
          </p:cNvPr>
          <p:cNvSpPr txBox="1"/>
          <p:nvPr/>
        </p:nvSpPr>
        <p:spPr>
          <a:xfrm>
            <a:off x="4417423" y="5399314"/>
            <a:ext cx="3357154" cy="369332"/>
          </a:xfrm>
          <a:prstGeom prst="rect">
            <a:avLst/>
          </a:prstGeom>
          <a:noFill/>
        </p:spPr>
        <p:txBody>
          <a:bodyPr wrap="square" rtlCol="0">
            <a:spAutoFit/>
          </a:bodyPr>
          <a:lstStyle/>
          <a:p>
            <a:pPr algn="ctr"/>
            <a:r>
              <a:rPr lang="en-IN" b="1" dirty="0"/>
              <a:t>Figure: Input File</a:t>
            </a:r>
          </a:p>
        </p:txBody>
      </p:sp>
      <p:pic>
        <p:nvPicPr>
          <p:cNvPr id="2" name="Picture 1">
            <a:extLst>
              <a:ext uri="{FF2B5EF4-FFF2-40B4-BE49-F238E27FC236}">
                <a16:creationId xmlns:a16="http://schemas.microsoft.com/office/drawing/2014/main" id="{5EB3DB07-355D-4845-99C8-46630CC3DBF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108947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DB0-734C-4737-9428-D74E1BC4F98E}"/>
              </a:ext>
            </a:extLst>
          </p:cNvPr>
          <p:cNvSpPr>
            <a:spLocks noGrp="1"/>
          </p:cNvSpPr>
          <p:nvPr>
            <p:ph type="title"/>
          </p:nvPr>
        </p:nvSpPr>
        <p:spPr>
          <a:xfrm>
            <a:off x="838200" y="365125"/>
            <a:ext cx="3903617" cy="849721"/>
          </a:xfrm>
        </p:spPr>
        <p:txBody>
          <a:bodyPr>
            <a:normAutofit/>
          </a:bodyPr>
          <a:lstStyle/>
          <a:p>
            <a:r>
              <a:rPr lang="en-IN" sz="3600" b="1" dirty="0">
                <a:solidFill>
                  <a:srgbClr val="FF0000"/>
                </a:solidFill>
              </a:rPr>
              <a:t>User Interface</a:t>
            </a:r>
          </a:p>
        </p:txBody>
      </p:sp>
      <p:pic>
        <p:nvPicPr>
          <p:cNvPr id="4" name="Picture 3">
            <a:extLst>
              <a:ext uri="{FF2B5EF4-FFF2-40B4-BE49-F238E27FC236}">
                <a16:creationId xmlns:a16="http://schemas.microsoft.com/office/drawing/2014/main" id="{B50973E8-2D73-4554-98F4-B6FF434A71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1117" y="1431109"/>
            <a:ext cx="8829766" cy="3943530"/>
          </a:xfrm>
          <a:prstGeom prst="rect">
            <a:avLst/>
          </a:prstGeom>
          <a:noFill/>
          <a:ln>
            <a:noFill/>
          </a:ln>
        </p:spPr>
      </p:pic>
      <p:sp>
        <p:nvSpPr>
          <p:cNvPr id="6" name="TextBox 5">
            <a:extLst>
              <a:ext uri="{FF2B5EF4-FFF2-40B4-BE49-F238E27FC236}">
                <a16:creationId xmlns:a16="http://schemas.microsoft.com/office/drawing/2014/main" id="{2BAF5AD7-261F-46E1-895C-D4ECA04E84F6}"/>
              </a:ext>
            </a:extLst>
          </p:cNvPr>
          <p:cNvSpPr txBox="1"/>
          <p:nvPr/>
        </p:nvSpPr>
        <p:spPr>
          <a:xfrm>
            <a:off x="4417423" y="5399314"/>
            <a:ext cx="3357154" cy="369332"/>
          </a:xfrm>
          <a:prstGeom prst="rect">
            <a:avLst/>
          </a:prstGeom>
          <a:noFill/>
        </p:spPr>
        <p:txBody>
          <a:bodyPr wrap="square" rtlCol="0">
            <a:spAutoFit/>
          </a:bodyPr>
          <a:lstStyle/>
          <a:p>
            <a:pPr algn="ctr"/>
            <a:r>
              <a:rPr lang="en-IN" b="1" dirty="0"/>
              <a:t>Figure: Custom Cloud UI</a:t>
            </a:r>
          </a:p>
        </p:txBody>
      </p:sp>
      <p:pic>
        <p:nvPicPr>
          <p:cNvPr id="3" name="Picture 2">
            <a:extLst>
              <a:ext uri="{FF2B5EF4-FFF2-40B4-BE49-F238E27FC236}">
                <a16:creationId xmlns:a16="http://schemas.microsoft.com/office/drawing/2014/main" id="{99700AA4-08AD-4DD5-B963-7EE0FCDF99E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173754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546328" y="483780"/>
            <a:ext cx="9378604" cy="1470777"/>
          </a:xfrm>
        </p:spPr>
        <p:txBody>
          <a:bodyPr anchor="ctr">
            <a:normAutofit/>
          </a:bodyPr>
          <a:lstStyle/>
          <a:p>
            <a:pPr algn="just"/>
            <a:r>
              <a:rPr lang="en-US" b="1" dirty="0">
                <a:solidFill>
                  <a:srgbClr val="FF0000"/>
                </a:solidFill>
              </a:rPr>
              <a:t>Experiment and Implementation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5" name="Content Placeholder 2">
            <a:extLst>
              <a:ext uri="{FF2B5EF4-FFF2-40B4-BE49-F238E27FC236}">
                <a16:creationId xmlns:a16="http://schemas.microsoft.com/office/drawing/2014/main" id="{7E6FA24D-7F51-46DB-A6A6-4C1A62476EEB}"/>
              </a:ext>
            </a:extLst>
          </p:cNvPr>
          <p:cNvSpPr>
            <a:spLocks noGrp="1"/>
          </p:cNvSpPr>
          <p:nvPr>
            <p:ph idx="1"/>
          </p:nvPr>
        </p:nvSpPr>
        <p:spPr>
          <a:xfrm>
            <a:off x="838200" y="2008606"/>
            <a:ext cx="10515600" cy="3933401"/>
          </a:xfrm>
        </p:spPr>
        <p:txBody>
          <a:bodyPr>
            <a:normAutofit/>
          </a:bodyPr>
          <a:lstStyle/>
          <a:p>
            <a:pPr marL="0" indent="0">
              <a:lnSpc>
                <a:spcPct val="200000"/>
              </a:lnSpc>
              <a:buNone/>
            </a:pPr>
            <a:r>
              <a:rPr lang="en-IN" sz="2000" dirty="0">
                <a:latin typeface="Arial" panose="020B0604020202020204" pitchFamily="34" charset="0"/>
                <a:cs typeface="Arial" panose="020B0604020202020204" pitchFamily="34" charset="0"/>
              </a:rPr>
              <a:t>Following are the major requirements and dependencies to set up the experiment:</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Python 3</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Flask</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Dash</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Pandas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NumPy</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QWS Dataset</a:t>
            </a:r>
          </a:p>
          <a:p>
            <a:pP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09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451"/>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5" name="Content Placeholder 4">
            <a:extLst>
              <a:ext uri="{FF2B5EF4-FFF2-40B4-BE49-F238E27FC236}">
                <a16:creationId xmlns:a16="http://schemas.microsoft.com/office/drawing/2014/main" id="{ADA0BD63-A384-4336-BC4F-9F4295212D4A}"/>
              </a:ext>
            </a:extLst>
          </p:cNvPr>
          <p:cNvPicPr>
            <a:picLocks noGrp="1"/>
          </p:cNvPicPr>
          <p:nvPr>
            <p:ph idx="1"/>
          </p:nvPr>
        </p:nvPicPr>
        <p:blipFill>
          <a:blip r:embed="rId4"/>
          <a:stretch>
            <a:fillRect/>
          </a:stretch>
        </p:blipFill>
        <p:spPr>
          <a:xfrm>
            <a:off x="419100" y="2201947"/>
            <a:ext cx="11353800" cy="2454105"/>
          </a:xfrm>
          <a:prstGeom prst="rect">
            <a:avLst/>
          </a:prstGeom>
        </p:spPr>
      </p:pic>
      <p:sp>
        <p:nvSpPr>
          <p:cNvPr id="3" name="TextBox 2">
            <a:extLst>
              <a:ext uri="{FF2B5EF4-FFF2-40B4-BE49-F238E27FC236}">
                <a16:creationId xmlns:a16="http://schemas.microsoft.com/office/drawing/2014/main" id="{9F3DE2D2-FA10-4CD6-ACAD-3812E50CFF1D}"/>
              </a:ext>
            </a:extLst>
          </p:cNvPr>
          <p:cNvSpPr txBox="1"/>
          <p:nvPr/>
        </p:nvSpPr>
        <p:spPr>
          <a:xfrm>
            <a:off x="4741817" y="5172891"/>
            <a:ext cx="2573383" cy="369332"/>
          </a:xfrm>
          <a:prstGeom prst="rect">
            <a:avLst/>
          </a:prstGeom>
          <a:noFill/>
        </p:spPr>
        <p:txBody>
          <a:bodyPr wrap="square" rtlCol="0">
            <a:spAutoFit/>
          </a:bodyPr>
          <a:lstStyle/>
          <a:p>
            <a:pPr algn="ctr"/>
            <a:r>
              <a:rPr lang="en-IN" b="1" dirty="0"/>
              <a:t>Table: Test Input Data</a:t>
            </a:r>
          </a:p>
        </p:txBody>
      </p:sp>
    </p:spTree>
    <p:extLst>
      <p:ext uri="{BB962C8B-B14F-4D97-AF65-F5344CB8AC3E}">
        <p14:creationId xmlns:p14="http://schemas.microsoft.com/office/powerpoint/2010/main" val="274259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0"/>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8" name="Picture 7">
            <a:extLst>
              <a:ext uri="{FF2B5EF4-FFF2-40B4-BE49-F238E27FC236}">
                <a16:creationId xmlns:a16="http://schemas.microsoft.com/office/drawing/2014/main" id="{71B63FE1-9970-47AF-AA8A-8B3991437392}"/>
              </a:ext>
            </a:extLst>
          </p:cNvPr>
          <p:cNvPicPr/>
          <p:nvPr/>
        </p:nvPicPr>
        <p:blipFill>
          <a:blip r:embed="rId4"/>
          <a:stretch>
            <a:fillRect/>
          </a:stretch>
        </p:blipFill>
        <p:spPr>
          <a:xfrm>
            <a:off x="1371192" y="2235508"/>
            <a:ext cx="3638550" cy="2626065"/>
          </a:xfrm>
          <a:prstGeom prst="rect">
            <a:avLst/>
          </a:prstGeom>
        </p:spPr>
      </p:pic>
      <p:pic>
        <p:nvPicPr>
          <p:cNvPr id="9" name="Picture 8">
            <a:extLst>
              <a:ext uri="{FF2B5EF4-FFF2-40B4-BE49-F238E27FC236}">
                <a16:creationId xmlns:a16="http://schemas.microsoft.com/office/drawing/2014/main" id="{27E1D77F-74F9-4168-AE88-F1DEDC62CB40}"/>
              </a:ext>
            </a:extLst>
          </p:cNvPr>
          <p:cNvPicPr/>
          <p:nvPr/>
        </p:nvPicPr>
        <p:blipFill>
          <a:blip r:embed="rId5"/>
          <a:stretch>
            <a:fillRect/>
          </a:stretch>
        </p:blipFill>
        <p:spPr>
          <a:xfrm>
            <a:off x="7182258" y="2235509"/>
            <a:ext cx="3638550" cy="2626065"/>
          </a:xfrm>
          <a:prstGeom prst="rect">
            <a:avLst/>
          </a:prstGeom>
        </p:spPr>
      </p:pic>
    </p:spTree>
    <p:extLst>
      <p:ext uri="{BB962C8B-B14F-4D97-AF65-F5344CB8AC3E}">
        <p14:creationId xmlns:p14="http://schemas.microsoft.com/office/powerpoint/2010/main" val="34435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2" y="0"/>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3" name="TextBox 2">
            <a:extLst>
              <a:ext uri="{FF2B5EF4-FFF2-40B4-BE49-F238E27FC236}">
                <a16:creationId xmlns:a16="http://schemas.microsoft.com/office/drawing/2014/main" id="{9F3DE2D2-FA10-4CD6-ACAD-3812E50CFF1D}"/>
              </a:ext>
            </a:extLst>
          </p:cNvPr>
          <p:cNvSpPr txBox="1"/>
          <p:nvPr/>
        </p:nvSpPr>
        <p:spPr>
          <a:xfrm>
            <a:off x="1846943" y="5641062"/>
            <a:ext cx="8498114"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Figure : </a:t>
            </a:r>
            <a:r>
              <a:rPr lang="en-US" sz="1800" b="1" dirty="0">
                <a:effectLst/>
                <a:latin typeface="Arial" panose="020B0604020202020204" pitchFamily="34" charset="0"/>
                <a:ea typeface="Calibri" panose="020F0502020204030204" pitchFamily="34" charset="0"/>
                <a:cs typeface="Arial" panose="020B0604020202020204" pitchFamily="34" charset="0"/>
              </a:rPr>
              <a:t>Comparison Plot of Ranks – Custom Cloud  vs AHP VIKOR</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BC40C63-F082-435F-99D4-941017EE028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336085"/>
            <a:ext cx="5943600" cy="4245610"/>
          </a:xfrm>
          <a:prstGeom prst="rect">
            <a:avLst/>
          </a:prstGeom>
          <a:noFill/>
          <a:ln>
            <a:noFill/>
          </a:ln>
        </p:spPr>
      </p:pic>
    </p:spTree>
    <p:extLst>
      <p:ext uri="{BB962C8B-B14F-4D97-AF65-F5344CB8AC3E}">
        <p14:creationId xmlns:p14="http://schemas.microsoft.com/office/powerpoint/2010/main" val="35478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0"/>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E491F06F-93B4-4F3E-9370-D0939AF55EB7}"/>
              </a:ext>
            </a:extLst>
          </p:cNvPr>
          <p:cNvPicPr>
            <a:picLocks noChangeAspect="1"/>
          </p:cNvPicPr>
          <p:nvPr/>
        </p:nvPicPr>
        <p:blipFill rotWithShape="1">
          <a:blip r:embed="rId4">
            <a:extLst>
              <a:ext uri="{28A0092B-C50C-407E-A947-70E740481C1C}">
                <a14:useLocalDpi xmlns:a14="http://schemas.microsoft.com/office/drawing/2010/main" val="0"/>
              </a:ext>
            </a:extLst>
          </a:blip>
          <a:srcRect t="53844" r="35687" b="22886"/>
          <a:stretch/>
        </p:blipFill>
        <p:spPr>
          <a:xfrm>
            <a:off x="7965396" y="2121763"/>
            <a:ext cx="3724506" cy="2522029"/>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86217AB3-9062-4A1A-905B-28445AFB80AC}"/>
              </a:ext>
            </a:extLst>
          </p:cNvPr>
          <p:cNvPicPr>
            <a:picLocks noChangeAspect="1"/>
          </p:cNvPicPr>
          <p:nvPr/>
        </p:nvPicPr>
        <p:blipFill rotWithShape="1">
          <a:blip r:embed="rId4">
            <a:extLst>
              <a:ext uri="{28A0092B-C50C-407E-A947-70E740481C1C}">
                <a14:useLocalDpi xmlns:a14="http://schemas.microsoft.com/office/drawing/2010/main" val="0"/>
              </a:ext>
            </a:extLst>
          </a:blip>
          <a:srcRect t="29937" r="36932" b="46414"/>
          <a:stretch/>
        </p:blipFill>
        <p:spPr>
          <a:xfrm>
            <a:off x="3830819" y="2113642"/>
            <a:ext cx="3605346" cy="2530150"/>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442DC3AB-2765-4520-9309-4CC3B641CC86}"/>
              </a:ext>
            </a:extLst>
          </p:cNvPr>
          <p:cNvPicPr>
            <a:picLocks noChangeAspect="1"/>
          </p:cNvPicPr>
          <p:nvPr/>
        </p:nvPicPr>
        <p:blipFill rotWithShape="1">
          <a:blip r:embed="rId4">
            <a:extLst>
              <a:ext uri="{28A0092B-C50C-407E-A947-70E740481C1C}">
                <a14:useLocalDpi xmlns:a14="http://schemas.microsoft.com/office/drawing/2010/main" val="0"/>
              </a:ext>
            </a:extLst>
          </a:blip>
          <a:srcRect t="6132" r="59895" b="69462"/>
          <a:stretch/>
        </p:blipFill>
        <p:spPr>
          <a:xfrm>
            <a:off x="995363" y="2113642"/>
            <a:ext cx="2214495" cy="2522029"/>
          </a:xfrm>
          <a:prstGeom prst="rect">
            <a:avLst/>
          </a:prstGeom>
        </p:spPr>
      </p:pic>
      <p:sp>
        <p:nvSpPr>
          <p:cNvPr id="14" name="TextBox 13">
            <a:extLst>
              <a:ext uri="{FF2B5EF4-FFF2-40B4-BE49-F238E27FC236}">
                <a16:creationId xmlns:a16="http://schemas.microsoft.com/office/drawing/2014/main" id="{29126E5E-4317-4649-823E-352BF8DF661C}"/>
              </a:ext>
            </a:extLst>
          </p:cNvPr>
          <p:cNvSpPr txBox="1"/>
          <p:nvPr/>
        </p:nvSpPr>
        <p:spPr>
          <a:xfrm>
            <a:off x="8540957" y="4878432"/>
            <a:ext cx="2573383" cy="369332"/>
          </a:xfrm>
          <a:prstGeom prst="rect">
            <a:avLst/>
          </a:prstGeom>
          <a:noFill/>
        </p:spPr>
        <p:txBody>
          <a:bodyPr wrap="square" rtlCol="0">
            <a:spAutoFit/>
          </a:bodyPr>
          <a:lstStyle/>
          <a:p>
            <a:pPr algn="ctr"/>
            <a:r>
              <a:rPr lang="en-IN" b="1" dirty="0"/>
              <a:t>Table C: VIKOR Ranks</a:t>
            </a:r>
          </a:p>
        </p:txBody>
      </p:sp>
      <p:sp>
        <p:nvSpPr>
          <p:cNvPr id="15" name="TextBox 14">
            <a:extLst>
              <a:ext uri="{FF2B5EF4-FFF2-40B4-BE49-F238E27FC236}">
                <a16:creationId xmlns:a16="http://schemas.microsoft.com/office/drawing/2014/main" id="{27ABDF53-8D7C-49DA-9BAE-14C817DF0A18}"/>
              </a:ext>
            </a:extLst>
          </p:cNvPr>
          <p:cNvSpPr txBox="1"/>
          <p:nvPr/>
        </p:nvSpPr>
        <p:spPr>
          <a:xfrm>
            <a:off x="4346800" y="4878432"/>
            <a:ext cx="2573383" cy="369332"/>
          </a:xfrm>
          <a:prstGeom prst="rect">
            <a:avLst/>
          </a:prstGeom>
          <a:noFill/>
        </p:spPr>
        <p:txBody>
          <a:bodyPr wrap="square" rtlCol="0">
            <a:spAutoFit/>
          </a:bodyPr>
          <a:lstStyle/>
          <a:p>
            <a:pPr algn="ctr"/>
            <a:r>
              <a:rPr lang="en-IN" b="1" dirty="0"/>
              <a:t>Table B: TOPSIS Ranks</a:t>
            </a:r>
          </a:p>
        </p:txBody>
      </p:sp>
      <p:sp>
        <p:nvSpPr>
          <p:cNvPr id="16" name="TextBox 15">
            <a:extLst>
              <a:ext uri="{FF2B5EF4-FFF2-40B4-BE49-F238E27FC236}">
                <a16:creationId xmlns:a16="http://schemas.microsoft.com/office/drawing/2014/main" id="{9475C564-EA1C-425F-ACD0-D6AC586165A5}"/>
              </a:ext>
            </a:extLst>
          </p:cNvPr>
          <p:cNvSpPr txBox="1"/>
          <p:nvPr/>
        </p:nvSpPr>
        <p:spPr>
          <a:xfrm>
            <a:off x="815918" y="4878432"/>
            <a:ext cx="2573383" cy="369332"/>
          </a:xfrm>
          <a:prstGeom prst="rect">
            <a:avLst/>
          </a:prstGeom>
          <a:noFill/>
        </p:spPr>
        <p:txBody>
          <a:bodyPr wrap="square" rtlCol="0">
            <a:spAutoFit/>
          </a:bodyPr>
          <a:lstStyle/>
          <a:p>
            <a:pPr algn="ctr"/>
            <a:r>
              <a:rPr lang="en-IN" b="1" dirty="0"/>
              <a:t>Table A: WSM Ranks</a:t>
            </a:r>
          </a:p>
        </p:txBody>
      </p:sp>
    </p:spTree>
    <p:extLst>
      <p:ext uri="{BB962C8B-B14F-4D97-AF65-F5344CB8AC3E}">
        <p14:creationId xmlns:p14="http://schemas.microsoft.com/office/powerpoint/2010/main" val="170864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0"/>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1705FC07-00A8-4417-9B81-802749858A85}"/>
              </a:ext>
            </a:extLst>
          </p:cNvPr>
          <p:cNvPicPr>
            <a:picLocks noChangeAspect="1"/>
          </p:cNvPicPr>
          <p:nvPr/>
        </p:nvPicPr>
        <p:blipFill rotWithShape="1">
          <a:blip r:embed="rId4">
            <a:extLst>
              <a:ext uri="{28A0092B-C50C-407E-A947-70E740481C1C}">
                <a14:useLocalDpi xmlns:a14="http://schemas.microsoft.com/office/drawing/2010/main" val="0"/>
              </a:ext>
            </a:extLst>
          </a:blip>
          <a:srcRect t="77022" r="18123"/>
          <a:stretch/>
        </p:blipFill>
        <p:spPr>
          <a:xfrm>
            <a:off x="3071297" y="1840404"/>
            <a:ext cx="6049406" cy="3177191"/>
          </a:xfrm>
          <a:prstGeom prst="rect">
            <a:avLst/>
          </a:prstGeom>
        </p:spPr>
      </p:pic>
      <p:sp>
        <p:nvSpPr>
          <p:cNvPr id="8" name="TextBox 7">
            <a:extLst>
              <a:ext uri="{FF2B5EF4-FFF2-40B4-BE49-F238E27FC236}">
                <a16:creationId xmlns:a16="http://schemas.microsoft.com/office/drawing/2014/main" id="{E06BE29E-8C89-4B70-9F74-058EEC8B630E}"/>
              </a:ext>
            </a:extLst>
          </p:cNvPr>
          <p:cNvSpPr txBox="1"/>
          <p:nvPr/>
        </p:nvSpPr>
        <p:spPr>
          <a:xfrm>
            <a:off x="4199708" y="5202556"/>
            <a:ext cx="3792583" cy="369332"/>
          </a:xfrm>
          <a:prstGeom prst="rect">
            <a:avLst/>
          </a:prstGeom>
          <a:noFill/>
        </p:spPr>
        <p:txBody>
          <a:bodyPr wrap="square" rtlCol="0">
            <a:spAutoFit/>
          </a:bodyPr>
          <a:lstStyle/>
          <a:p>
            <a:pPr algn="ctr"/>
            <a:r>
              <a:rPr lang="en-IN" b="1" dirty="0"/>
              <a:t>Table: Comparison with Custom Cloud</a:t>
            </a:r>
          </a:p>
        </p:txBody>
      </p:sp>
    </p:spTree>
    <p:extLst>
      <p:ext uri="{BB962C8B-B14F-4D97-AF65-F5344CB8AC3E}">
        <p14:creationId xmlns:p14="http://schemas.microsoft.com/office/powerpoint/2010/main" val="312167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7FF7-0BE0-4B59-B4CB-AD4824392B0E}"/>
              </a:ext>
            </a:extLst>
          </p:cNvPr>
          <p:cNvSpPr>
            <a:spLocks noGrp="1"/>
          </p:cNvSpPr>
          <p:nvPr>
            <p:ph type="title"/>
          </p:nvPr>
        </p:nvSpPr>
        <p:spPr>
          <a:xfrm>
            <a:off x="655320" y="365125"/>
            <a:ext cx="5120114" cy="999849"/>
          </a:xfrm>
        </p:spPr>
        <p:txBody>
          <a:bodyPr>
            <a:normAutofit/>
          </a:bodyPr>
          <a:lstStyle/>
          <a:p>
            <a:r>
              <a:rPr lang="en-IN" b="1" dirty="0">
                <a:solidFill>
                  <a:srgbClr val="FF0000"/>
                </a:solidFill>
              </a:rPr>
              <a:t>OUTLINE</a:t>
            </a:r>
          </a:p>
        </p:txBody>
      </p:sp>
      <p:sp>
        <p:nvSpPr>
          <p:cNvPr id="10" name="TextBox 9">
            <a:extLst>
              <a:ext uri="{FF2B5EF4-FFF2-40B4-BE49-F238E27FC236}">
                <a16:creationId xmlns:a16="http://schemas.microsoft.com/office/drawing/2014/main" id="{6A27AEF3-A032-475C-A499-1F402509E6B0}"/>
              </a:ext>
            </a:extLst>
          </p:cNvPr>
          <p:cNvSpPr txBox="1"/>
          <p:nvPr/>
        </p:nvSpPr>
        <p:spPr>
          <a:xfrm>
            <a:off x="569843" y="1208220"/>
            <a:ext cx="11052314" cy="4747453"/>
          </a:xfrm>
          <a:prstGeom prst="rect">
            <a:avLst/>
          </a:prstGeom>
          <a:noFill/>
        </p:spPr>
        <p:txBody>
          <a:bodyPr wrap="square">
            <a:spAutoFit/>
          </a:bodyPr>
          <a:lstStyle/>
          <a:p>
            <a:pPr marL="571500" indent="-540000" algn="just">
              <a:buFont typeface="+mj-lt"/>
              <a:buAutoNum type="romanUcPeriod"/>
            </a:pPr>
            <a:r>
              <a:rPr lang="en-US" sz="2750" dirty="0"/>
              <a:t>Introduction &amp; Background </a:t>
            </a:r>
          </a:p>
          <a:p>
            <a:pPr marL="571500" indent="-540000" algn="just">
              <a:buFont typeface="+mj-lt"/>
              <a:buAutoNum type="romanUcPeriod"/>
            </a:pPr>
            <a:r>
              <a:rPr lang="en-US" sz="2750" dirty="0"/>
              <a:t>Problem Statement  </a:t>
            </a:r>
          </a:p>
          <a:p>
            <a:pPr marL="571500" indent="-540000" algn="just">
              <a:buFont typeface="+mj-lt"/>
              <a:buAutoNum type="romanUcPeriod"/>
            </a:pPr>
            <a:r>
              <a:rPr lang="en-US" sz="2750" dirty="0"/>
              <a:t>Why Custom Cloud?</a:t>
            </a:r>
          </a:p>
          <a:p>
            <a:pPr marL="571500" indent="-540000" algn="just">
              <a:buFont typeface="+mj-lt"/>
              <a:buAutoNum type="romanUcPeriod"/>
            </a:pPr>
            <a:r>
              <a:rPr lang="en-US" sz="2750" dirty="0"/>
              <a:t>Proposed Solution</a:t>
            </a:r>
          </a:p>
          <a:p>
            <a:pPr marL="571500" indent="-540000" algn="just">
              <a:buFont typeface="+mj-lt"/>
              <a:buAutoNum type="romanUcPeriod"/>
            </a:pPr>
            <a:r>
              <a:rPr lang="en-US" sz="2750" dirty="0"/>
              <a:t>Experiment and Implementation</a:t>
            </a:r>
          </a:p>
          <a:p>
            <a:pPr marL="571500" indent="-540000" algn="just">
              <a:buFont typeface="+mj-lt"/>
              <a:buAutoNum type="romanUcPeriod"/>
            </a:pPr>
            <a:r>
              <a:rPr lang="en-US" sz="2750" dirty="0"/>
              <a:t>Results Analysis and Validation</a:t>
            </a:r>
          </a:p>
          <a:p>
            <a:pPr marL="571500" indent="-540000" algn="just">
              <a:buFont typeface="+mj-lt"/>
              <a:buAutoNum type="romanUcPeriod"/>
            </a:pPr>
            <a:r>
              <a:rPr lang="en-US" sz="2750" dirty="0"/>
              <a:t>Conclusion </a:t>
            </a:r>
          </a:p>
          <a:p>
            <a:pPr marL="571500" indent="-540000" algn="just">
              <a:buFont typeface="+mj-lt"/>
              <a:buAutoNum type="romanUcPeriod"/>
            </a:pPr>
            <a:r>
              <a:rPr lang="en-US" sz="2750" dirty="0"/>
              <a:t> Future Work</a:t>
            </a:r>
          </a:p>
          <a:p>
            <a:pPr marL="571500" indent="-540000" algn="just">
              <a:buFont typeface="+mj-lt"/>
              <a:buAutoNum type="romanUcPeriod"/>
            </a:pPr>
            <a:r>
              <a:rPr lang="en-US" sz="2750" dirty="0"/>
              <a:t>References</a:t>
            </a:r>
          </a:p>
          <a:p>
            <a:pPr marL="571500" indent="-540000" algn="just">
              <a:buFont typeface="+mj-lt"/>
              <a:buAutoNum type="romanUcPeriod"/>
            </a:pPr>
            <a:r>
              <a:rPr lang="en-US" sz="2750" dirty="0"/>
              <a:t>Important Links</a:t>
            </a:r>
          </a:p>
          <a:p>
            <a:pPr marL="571500" indent="-540000" algn="just">
              <a:buFont typeface="+mj-lt"/>
              <a:buAutoNum type="romanUcPeriod"/>
            </a:pPr>
            <a:r>
              <a:rPr lang="en-US" sz="2750" dirty="0"/>
              <a:t>Demonstration </a:t>
            </a:r>
          </a:p>
        </p:txBody>
      </p:sp>
      <p:pic>
        <p:nvPicPr>
          <p:cNvPr id="3" name="Picture 2">
            <a:extLst>
              <a:ext uri="{FF2B5EF4-FFF2-40B4-BE49-F238E27FC236}">
                <a16:creationId xmlns:a16="http://schemas.microsoft.com/office/drawing/2014/main" id="{0A51B9CD-AC6D-4181-B58B-384F9A3A908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79759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2" y="0"/>
            <a:ext cx="9378604" cy="1470777"/>
          </a:xfrm>
        </p:spPr>
        <p:txBody>
          <a:bodyPr anchor="ctr">
            <a:normAutofit/>
          </a:bodyPr>
          <a:lstStyle/>
          <a:p>
            <a:pPr algn="just"/>
            <a:r>
              <a:rPr lang="en-US" sz="3600" b="1" dirty="0">
                <a:solidFill>
                  <a:srgbClr val="FF0000"/>
                </a:solidFill>
              </a:rPr>
              <a:t>Results Analysis and Validation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3" name="TextBox 2">
            <a:extLst>
              <a:ext uri="{FF2B5EF4-FFF2-40B4-BE49-F238E27FC236}">
                <a16:creationId xmlns:a16="http://schemas.microsoft.com/office/drawing/2014/main" id="{9F3DE2D2-FA10-4CD6-ACAD-3812E50CFF1D}"/>
              </a:ext>
            </a:extLst>
          </p:cNvPr>
          <p:cNvSpPr txBox="1"/>
          <p:nvPr/>
        </p:nvSpPr>
        <p:spPr>
          <a:xfrm>
            <a:off x="1846943" y="5641062"/>
            <a:ext cx="8498114"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Figure : </a:t>
            </a:r>
            <a:r>
              <a:rPr lang="en-US" sz="1800" b="1" dirty="0">
                <a:effectLst/>
                <a:latin typeface="Arial" panose="020B0604020202020204" pitchFamily="34" charset="0"/>
                <a:ea typeface="Calibri" panose="020F0502020204030204" pitchFamily="34" charset="0"/>
                <a:cs typeface="Arial" panose="020B0604020202020204" pitchFamily="34" charset="0"/>
              </a:rPr>
              <a:t>Comparison Plot of Ranks – MCDM Methods vs Custom Cloud</a:t>
            </a:r>
            <a:endParaRPr lang="en-IN" b="1"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B5A5BB99-D8AE-4F30-8AC9-4B481D5E2331}"/>
              </a:ext>
            </a:extLst>
          </p:cNvPr>
          <p:cNvGraphicFramePr>
            <a:graphicFrameLocks/>
          </p:cNvGraphicFramePr>
          <p:nvPr>
            <p:extLst>
              <p:ext uri="{D42A27DB-BD31-4B8C-83A1-F6EECF244321}">
                <p14:modId xmlns:p14="http://schemas.microsoft.com/office/powerpoint/2010/main" val="901455642"/>
              </p:ext>
            </p:extLst>
          </p:nvPr>
        </p:nvGraphicFramePr>
        <p:xfrm>
          <a:off x="2332384" y="1354139"/>
          <a:ext cx="7641236" cy="39950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762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94264" y="137513"/>
            <a:ext cx="9378604" cy="1204553"/>
          </a:xfrm>
        </p:spPr>
        <p:txBody>
          <a:bodyPr anchor="ctr">
            <a:normAutofit/>
          </a:bodyPr>
          <a:lstStyle/>
          <a:p>
            <a:pPr algn="just"/>
            <a:r>
              <a:rPr lang="en-US" sz="3600" b="1" dirty="0">
                <a:solidFill>
                  <a:srgbClr val="FF0000"/>
                </a:solidFill>
              </a:rPr>
              <a:t>Conclusion</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1089518" y="2334213"/>
            <a:ext cx="3498795" cy="1934320"/>
          </a:xfrm>
        </p:spPr>
        <p:txBody>
          <a:bodyPr>
            <a:normAutofit/>
          </a:bodyPr>
          <a:lstStyle/>
          <a:p>
            <a:pPr marL="0" indent="0" fontAlgn="base">
              <a:buNone/>
            </a:pPr>
            <a:r>
              <a:rPr lang="en-US" sz="2000" dirty="0">
                <a:effectLst/>
                <a:latin typeface="Arial" panose="020B0604020202020204" pitchFamily="34" charset="0"/>
                <a:ea typeface="Calibri" panose="020F0502020204030204" pitchFamily="34" charset="0"/>
                <a:cs typeface="Arial" panose="020B0604020202020204" pitchFamily="34" charset="0"/>
              </a:rPr>
              <a:t>Custom Cloud offers a more reliable and fast way of selecting the best performing CSP in the least time complexity. </a:t>
            </a:r>
          </a:p>
        </p:txBody>
      </p:sp>
      <p:pic>
        <p:nvPicPr>
          <p:cNvPr id="4" name="Picture 3" descr="Chart&#10;&#10;Description automatically generated">
            <a:extLst>
              <a:ext uri="{FF2B5EF4-FFF2-40B4-BE49-F238E27FC236}">
                <a16:creationId xmlns:a16="http://schemas.microsoft.com/office/drawing/2014/main" id="{793898D1-519E-41B8-AAB9-905A95081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566" y="1307601"/>
            <a:ext cx="6340970" cy="3987544"/>
          </a:xfrm>
          <a:prstGeom prst="rect">
            <a:avLst/>
          </a:prstGeom>
        </p:spPr>
      </p:pic>
      <p:sp>
        <p:nvSpPr>
          <p:cNvPr id="5" name="TextBox 4">
            <a:extLst>
              <a:ext uri="{FF2B5EF4-FFF2-40B4-BE49-F238E27FC236}">
                <a16:creationId xmlns:a16="http://schemas.microsoft.com/office/drawing/2014/main" id="{92918655-E742-46F1-AF03-99B356A6378D}"/>
              </a:ext>
            </a:extLst>
          </p:cNvPr>
          <p:cNvSpPr txBox="1"/>
          <p:nvPr/>
        </p:nvSpPr>
        <p:spPr>
          <a:xfrm>
            <a:off x="4104994" y="5365733"/>
            <a:ext cx="8498114"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Figure : </a:t>
            </a:r>
            <a:r>
              <a:rPr lang="en-US" sz="1800" b="1" dirty="0">
                <a:effectLst/>
                <a:latin typeface="Arial" panose="020B0604020202020204" pitchFamily="34" charset="0"/>
                <a:ea typeface="Calibri" panose="020F0502020204030204" pitchFamily="34" charset="0"/>
                <a:cs typeface="Arial" panose="020B0604020202020204" pitchFamily="34" charset="0"/>
              </a:rPr>
              <a:t>Plot – Custom Cloud vs MCDM methods.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8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846961" y="206140"/>
            <a:ext cx="9378604" cy="1204553"/>
          </a:xfrm>
        </p:spPr>
        <p:txBody>
          <a:bodyPr anchor="ctr">
            <a:normAutofit/>
          </a:bodyPr>
          <a:lstStyle/>
          <a:p>
            <a:pPr algn="just"/>
            <a:r>
              <a:rPr lang="en-US" sz="3600" b="1" dirty="0">
                <a:solidFill>
                  <a:srgbClr val="FF0000"/>
                </a:solidFill>
              </a:rPr>
              <a:t>Future Work</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846962" y="1410693"/>
            <a:ext cx="10498077" cy="4420480"/>
          </a:xfrm>
        </p:spPr>
        <p:txBody>
          <a:bodyPr>
            <a:normAutofit/>
          </a:bodyPr>
          <a:lstStyle/>
          <a:p>
            <a:pPr marL="0" indent="0" fontAlgn="base">
              <a:lnSpc>
                <a:spcPct val="100000"/>
              </a:lnSpc>
              <a:buNone/>
            </a:pPr>
            <a:r>
              <a:rPr lang="en-US" sz="2000" dirty="0">
                <a:effectLst/>
                <a:latin typeface="Arial" panose="020B0604020202020204" pitchFamily="34" charset="0"/>
                <a:ea typeface="Calibri" panose="020F0502020204030204" pitchFamily="34" charset="0"/>
                <a:cs typeface="Arial" panose="020B0604020202020204" pitchFamily="34" charset="0"/>
              </a:rPr>
              <a:t>Following ar</a:t>
            </a:r>
            <a:r>
              <a:rPr lang="en-US" sz="2000" dirty="0">
                <a:latin typeface="Arial" panose="020B0604020202020204" pitchFamily="34" charset="0"/>
                <a:ea typeface="Calibri" panose="020F0502020204030204" pitchFamily="34" charset="0"/>
                <a:cs typeface="Arial" panose="020B0604020202020204" pitchFamily="34" charset="0"/>
              </a:rPr>
              <a:t>e some of the tasks we would like to complete in the near future: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fontAlgn="base">
              <a:lnSpc>
                <a:spcPct val="100000"/>
              </a:lnSpc>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A prototype of a web-based UI using Flask was created to test and showcase the project for evaluation. The next step is to build a web app that supports all platforms and is easy to use. </a:t>
            </a:r>
          </a:p>
          <a:p>
            <a:pPr fontAlgn="base">
              <a:lnSpc>
                <a:spcPct val="100000"/>
              </a:lnSpc>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Another self-set milestone is to publish a research paper in a reputed journal. </a:t>
            </a:r>
          </a:p>
          <a:p>
            <a:pPr fontAlgn="base">
              <a:lnSpc>
                <a:spcPct val="100000"/>
              </a:lnSpc>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We also plan to enhance the Neural Network by training it over different inputs from various Clients. </a:t>
            </a:r>
          </a:p>
          <a:p>
            <a:pPr fontAlgn="base">
              <a:lnSpc>
                <a:spcPct val="100000"/>
              </a:lnSpc>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After we have gained certain number of Clients and provided them with solution and gained Market Trust, we plan to approach Cloud Service Providers and generate revenue by recommending them certain changes so as to improve their Quality of Service.</a:t>
            </a:r>
          </a:p>
          <a:p>
            <a:pPr fontAlgn="base">
              <a:lnSpc>
                <a:spcPct val="100000"/>
              </a:lnSpc>
              <a:buFont typeface="Wingdings" panose="05000000000000000000" pitchFamily="2" charset="2"/>
              <a:buChar char="Ø"/>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fontAlgn="base">
              <a:lnSpc>
                <a:spcPct val="100000"/>
              </a:lnSpc>
              <a:buFont typeface="Wingdings" panose="05000000000000000000" pitchFamily="2" charset="2"/>
              <a:buChar char="Ø"/>
            </a:pP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6888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520770" y="154749"/>
            <a:ext cx="9378604" cy="1077704"/>
          </a:xfrm>
        </p:spPr>
        <p:txBody>
          <a:bodyPr anchor="ctr">
            <a:normAutofit/>
          </a:bodyPr>
          <a:lstStyle/>
          <a:p>
            <a:pPr algn="just"/>
            <a:r>
              <a:rPr lang="en-US" sz="3600" b="1" dirty="0">
                <a:solidFill>
                  <a:srgbClr val="FF0000"/>
                </a:solidFill>
              </a:rPr>
              <a:t>References</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472108" y="1346064"/>
            <a:ext cx="11247783" cy="4165872"/>
          </a:xfrm>
        </p:spPr>
        <p:txBody>
          <a:bodyPr>
            <a:noAutofit/>
          </a:bodyPr>
          <a:lstStyle/>
          <a:p>
            <a:pPr marL="342900" lvl="0" indent="-342900">
              <a:lnSpc>
                <a:spcPct val="100000"/>
              </a:lnSpc>
              <a:buFont typeface="+mj-lt"/>
              <a:buAutoNum type="arabicParenR"/>
            </a:pPr>
            <a:r>
              <a:rPr lang="en-US" sz="1600" b="0" i="0" dirty="0" err="1">
                <a:effectLst/>
                <a:latin typeface="Arial" panose="020B0604020202020204" pitchFamily="34" charset="0"/>
                <a:ea typeface="Calibri" panose="020F0502020204030204" pitchFamily="34" charset="0"/>
                <a:cs typeface="Arial" panose="020B0604020202020204" pitchFamily="34" charset="0"/>
              </a:rPr>
              <a:t>Lecznar</a:t>
            </a:r>
            <a:r>
              <a:rPr lang="en-US" sz="1600" b="0" i="0" dirty="0">
                <a:effectLst/>
                <a:latin typeface="Arial" panose="020B0604020202020204" pitchFamily="34" charset="0"/>
                <a:ea typeface="Calibri" panose="020F0502020204030204" pitchFamily="34" charset="0"/>
                <a:cs typeface="Arial" panose="020B0604020202020204" pitchFamily="34" charset="0"/>
              </a:rPr>
              <a:t>, Maciej, and Susanne </a:t>
            </a:r>
            <a:r>
              <a:rPr lang="en-US" sz="1600" b="0" i="0" dirty="0" err="1">
                <a:effectLst/>
                <a:latin typeface="Arial" panose="020B0604020202020204" pitchFamily="34" charset="0"/>
                <a:ea typeface="Calibri" panose="020F0502020204030204" pitchFamily="34" charset="0"/>
                <a:cs typeface="Arial" panose="020B0604020202020204" pitchFamily="34" charset="0"/>
              </a:rPr>
              <a:t>Patig</a:t>
            </a:r>
            <a:r>
              <a:rPr lang="en-US" sz="1600" b="0" i="0" dirty="0">
                <a:effectLst/>
                <a:latin typeface="Arial" panose="020B0604020202020204" pitchFamily="34" charset="0"/>
                <a:ea typeface="Calibri" panose="020F0502020204030204" pitchFamily="34" charset="0"/>
                <a:cs typeface="Arial" panose="020B0604020202020204" pitchFamily="34" charset="0"/>
              </a:rPr>
              <a:t>. Mell, Peter, and Tim </a:t>
            </a:r>
            <a:r>
              <a:rPr lang="en-US" sz="1600" b="0" i="0" dirty="0" err="1">
                <a:effectLst/>
                <a:latin typeface="Arial" panose="020B0604020202020204" pitchFamily="34" charset="0"/>
                <a:ea typeface="Calibri" panose="020F0502020204030204" pitchFamily="34" charset="0"/>
                <a:cs typeface="Arial" panose="020B0604020202020204" pitchFamily="34" charset="0"/>
              </a:rPr>
              <a:t>Grance</a:t>
            </a:r>
            <a:r>
              <a:rPr lang="en-US" sz="1600" b="0" i="0" dirty="0">
                <a:effectLst/>
                <a:latin typeface="Arial" panose="020B0604020202020204" pitchFamily="34" charset="0"/>
                <a:ea typeface="Calibri" panose="020F0502020204030204" pitchFamily="34" charset="0"/>
                <a:cs typeface="Arial" panose="020B0604020202020204" pitchFamily="34" charset="0"/>
              </a:rPr>
              <a:t>. ”Cloud computing providers: Characteristics and recommendations” E-Technologies: Transformation in a Connected World. Springer Berlin Heidelberg, 2011. 32-45</a:t>
            </a:r>
            <a:endParaRPr lang="en-IN" sz="1600" b="1" i="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0000"/>
              </a:lnSpc>
              <a:buFont typeface="+mj-lt"/>
              <a:buAutoNum type="arabicParenR"/>
            </a:pPr>
            <a:r>
              <a:rPr lang="en-US" sz="1600" b="0" i="0" dirty="0" err="1">
                <a:effectLst/>
                <a:latin typeface="Arial" panose="020B0604020202020204" pitchFamily="34" charset="0"/>
                <a:ea typeface="Calibri" panose="020F0502020204030204" pitchFamily="34" charset="0"/>
                <a:cs typeface="Arial" panose="020B0604020202020204" pitchFamily="34" charset="0"/>
              </a:rPr>
              <a:t>Saaty</a:t>
            </a:r>
            <a:r>
              <a:rPr lang="en-US" sz="1600" b="0" i="0" dirty="0">
                <a:effectLst/>
                <a:latin typeface="Arial" panose="020B0604020202020204" pitchFamily="34" charset="0"/>
                <a:ea typeface="Calibri" panose="020F0502020204030204" pitchFamily="34" charset="0"/>
                <a:cs typeface="Arial" panose="020B0604020202020204" pitchFamily="34" charset="0"/>
              </a:rPr>
              <a:t> TL. The analytic hierarchy process. New York: McGraw- Hill, 1980</a:t>
            </a:r>
            <a:endParaRPr lang="en-IN" sz="1600" b="1" i="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mj-lt"/>
              <a:buAutoNum type="arabicParenR"/>
            </a:pPr>
            <a:r>
              <a:rPr lang="en-US" sz="1600" dirty="0">
                <a:effectLst/>
                <a:latin typeface="Arial" panose="020B0604020202020204" pitchFamily="34" charset="0"/>
                <a:ea typeface="Calibri" panose="020F0502020204030204" pitchFamily="34" charset="0"/>
                <a:cs typeface="Arial" panose="020B0604020202020204" pitchFamily="34" charset="0"/>
              </a:rPr>
              <a:t>Martin </a:t>
            </a:r>
            <a:r>
              <a:rPr lang="en-US" sz="1600" dirty="0" err="1">
                <a:effectLst/>
                <a:latin typeface="Arial" panose="020B0604020202020204" pitchFamily="34" charset="0"/>
                <a:ea typeface="Calibri" panose="020F0502020204030204" pitchFamily="34" charset="0"/>
                <a:cs typeface="Arial" panose="020B0604020202020204" pitchFamily="34" charset="0"/>
              </a:rPr>
              <a:t>Aruldoss</a:t>
            </a:r>
            <a:r>
              <a:rPr lang="en-US" sz="1600" dirty="0">
                <a:effectLst/>
                <a:latin typeface="Arial" panose="020B0604020202020204" pitchFamily="34" charset="0"/>
                <a:ea typeface="Calibri" panose="020F0502020204030204" pitchFamily="34" charset="0"/>
                <a:cs typeface="Arial" panose="020B0604020202020204" pitchFamily="34" charset="0"/>
              </a:rPr>
              <a:t>, T. Miranda Laxmi and V. Prasanna Venkatesan, “A Survey on Multi Criteria Decision Making Methods and Applications”, Science and Education Publishing, Issue 1, Vol 1, pp. 31-43, 2013</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mj-lt"/>
              <a:buAutoNum type="arabicParenR"/>
            </a:pPr>
            <a:r>
              <a:rPr lang="en-US" sz="1600" dirty="0" err="1">
                <a:effectLst/>
                <a:latin typeface="Arial" panose="020B0604020202020204" pitchFamily="34" charset="0"/>
                <a:ea typeface="Calibri" panose="020F0502020204030204" pitchFamily="34" charset="0"/>
                <a:cs typeface="Arial" panose="020B0604020202020204" pitchFamily="34" charset="0"/>
              </a:rPr>
              <a:t>Zavadskas</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Edmundas</a:t>
            </a:r>
            <a:r>
              <a:rPr lang="en-US" sz="1600" dirty="0">
                <a:effectLst/>
                <a:latin typeface="Arial" panose="020B0604020202020204" pitchFamily="34" charset="0"/>
                <a:ea typeface="Calibri" panose="020F0502020204030204" pitchFamily="34" charset="0"/>
                <a:cs typeface="Arial" panose="020B0604020202020204" pitchFamily="34" charset="0"/>
              </a:rPr>
              <a:t> &amp; </a:t>
            </a:r>
            <a:r>
              <a:rPr lang="en-US" sz="1600" dirty="0" err="1">
                <a:effectLst/>
                <a:latin typeface="Arial" panose="020B0604020202020204" pitchFamily="34" charset="0"/>
                <a:ea typeface="Calibri" panose="020F0502020204030204" pitchFamily="34" charset="0"/>
                <a:cs typeface="Arial" panose="020B0604020202020204" pitchFamily="34" charset="0"/>
              </a:rPr>
              <a:t>Antucheviciene</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Jurgita</a:t>
            </a:r>
            <a:r>
              <a:rPr lang="en-US" sz="1600" dirty="0">
                <a:effectLst/>
                <a:latin typeface="Arial" panose="020B0604020202020204" pitchFamily="34" charset="0"/>
                <a:ea typeface="Calibri" panose="020F0502020204030204" pitchFamily="34" charset="0"/>
                <a:cs typeface="Arial" panose="020B0604020202020204" pitchFamily="34" charset="0"/>
              </a:rPr>
              <a:t> &amp; Chatterjee, Prasenjit. (2018). Multiple-Criteria Decision-Making (MCDM) Techniques for Business Processes Information Management. Information. 10. 4. 10.3390/info10010004.</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mj-lt"/>
              <a:buAutoNum type="arabicParenR"/>
            </a:pPr>
            <a:r>
              <a:rPr lang="en-US" sz="1600" dirty="0">
                <a:effectLst/>
                <a:latin typeface="Arial" panose="020B0604020202020204" pitchFamily="34" charset="0"/>
                <a:ea typeface="Calibri" panose="020F0502020204030204" pitchFamily="34" charset="0"/>
                <a:cs typeface="Arial" panose="020B0604020202020204" pitchFamily="34" charset="0"/>
              </a:rPr>
              <a:t>Garg, Saurabh Kumar, Steve Versteeg, and Rajkumar </a:t>
            </a:r>
            <a:r>
              <a:rPr lang="en-US" sz="1600" dirty="0" err="1">
                <a:effectLst/>
                <a:latin typeface="Arial" panose="020B0604020202020204" pitchFamily="34" charset="0"/>
                <a:ea typeface="Calibri" panose="020F0502020204030204" pitchFamily="34" charset="0"/>
                <a:cs typeface="Arial" panose="020B0604020202020204" pitchFamily="34" charset="0"/>
              </a:rPr>
              <a:t>Buyya</a:t>
            </a:r>
            <a:r>
              <a:rPr lang="en-US" sz="1600" dirty="0">
                <a:effectLst/>
                <a:latin typeface="Arial" panose="020B0604020202020204" pitchFamily="34" charset="0"/>
                <a:ea typeface="Calibri" panose="020F0502020204030204" pitchFamily="34" charset="0"/>
                <a:cs typeface="Arial" panose="020B0604020202020204" pitchFamily="34" charset="0"/>
              </a:rPr>
              <a:t>. ”A framework for ranking of Cloud computing services”, Future Generation Computer Systems 29.4 (2013): 1012-1023</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mj-lt"/>
              <a:buAutoNum type="arabicParenR"/>
            </a:pPr>
            <a:r>
              <a:rPr lang="en-US" sz="1600" dirty="0">
                <a:effectLst/>
                <a:latin typeface="Arial" panose="020B0604020202020204" pitchFamily="34" charset="0"/>
                <a:ea typeface="Calibri" panose="020F0502020204030204" pitchFamily="34" charset="0"/>
                <a:cs typeface="Arial" panose="020B0604020202020204" pitchFamily="34" charset="0"/>
              </a:rPr>
              <a:t>Yazdani, M.; </a:t>
            </a:r>
            <a:r>
              <a:rPr lang="en-US" sz="1600" dirty="0" err="1">
                <a:effectLst/>
                <a:latin typeface="Arial" panose="020B0604020202020204" pitchFamily="34" charset="0"/>
                <a:ea typeface="Calibri" panose="020F0502020204030204" pitchFamily="34" charset="0"/>
                <a:cs typeface="Arial" panose="020B0604020202020204" pitchFamily="34" charset="0"/>
              </a:rPr>
              <a:t>Graeml</a:t>
            </a:r>
            <a:r>
              <a:rPr lang="en-US" sz="1600" dirty="0">
                <a:effectLst/>
                <a:latin typeface="Arial" panose="020B0604020202020204" pitchFamily="34" charset="0"/>
                <a:ea typeface="Calibri" panose="020F0502020204030204" pitchFamily="34" charset="0"/>
                <a:cs typeface="Arial" panose="020B0604020202020204" pitchFamily="34" charset="0"/>
              </a:rPr>
              <a:t>, F.R. VIKOR and its Applications: A State-of-the-Art Survey. Int. J. </a:t>
            </a:r>
            <a:r>
              <a:rPr lang="en-US" sz="1600" dirty="0" err="1">
                <a:effectLst/>
                <a:latin typeface="Arial" panose="020B0604020202020204" pitchFamily="34" charset="0"/>
                <a:ea typeface="Calibri" panose="020F0502020204030204" pitchFamily="34" charset="0"/>
                <a:cs typeface="Arial" panose="020B0604020202020204" pitchFamily="34" charset="0"/>
              </a:rPr>
              <a:t>Strateg</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Decis</a:t>
            </a:r>
            <a:r>
              <a:rPr lang="en-US" sz="1600" dirty="0">
                <a:effectLst/>
                <a:latin typeface="Arial" panose="020B0604020202020204" pitchFamily="34" charset="0"/>
                <a:ea typeface="Calibri" panose="020F0502020204030204" pitchFamily="34" charset="0"/>
                <a:cs typeface="Arial" panose="020B0604020202020204" pitchFamily="34" charset="0"/>
              </a:rPr>
              <a:t>. Sci. (IJSDS) 2014, 5, 56–83.</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buFont typeface="+mj-lt"/>
              <a:buAutoNum type="arabicParenR"/>
            </a:pPr>
            <a:r>
              <a:rPr lang="en-US" sz="1600" dirty="0">
                <a:effectLst/>
                <a:latin typeface="Arial" panose="020B0604020202020204" pitchFamily="34" charset="0"/>
                <a:ea typeface="Calibri" panose="020F0502020204030204" pitchFamily="34" charset="0"/>
                <a:cs typeface="Arial" panose="020B0604020202020204" pitchFamily="34" charset="0"/>
              </a:rPr>
              <a:t>Peng, Y.; Kou, G.; Wang, G.; Shi, Y. FAMCDM: A fusion approach of MCDM methods to rank multiclass classification algorithms. Omega 2011, 39, 677–689.</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0000"/>
              </a:lnSpc>
              <a:spcAft>
                <a:spcPts val="0"/>
              </a:spcAft>
              <a:buFont typeface="+mj-lt"/>
              <a:buAutoNum type="arabicPeriod"/>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33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3" y="327026"/>
            <a:ext cx="9378604" cy="1470777"/>
          </a:xfrm>
        </p:spPr>
        <p:txBody>
          <a:bodyPr anchor="ctr">
            <a:normAutofit/>
          </a:bodyPr>
          <a:lstStyle/>
          <a:p>
            <a:pPr algn="just"/>
            <a:r>
              <a:rPr lang="en-US" sz="3600" b="1" dirty="0">
                <a:solidFill>
                  <a:srgbClr val="FF0000"/>
                </a:solidFill>
              </a:rPr>
              <a:t>Important Links</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427693" y="1797803"/>
            <a:ext cx="11336613" cy="2424724"/>
          </a:xfrm>
        </p:spPr>
        <p:txBody>
          <a:bodyPr>
            <a:normAutofit/>
          </a:bodyPr>
          <a:lstStyle/>
          <a:p>
            <a:r>
              <a:rPr lang="en-IN" dirty="0"/>
              <a:t>Custom Cloud Web Link - </a:t>
            </a:r>
            <a:r>
              <a:rPr lang="en-IN" sz="2000" dirty="0">
                <a:hlinkClick r:id="rId3"/>
              </a:rPr>
              <a:t>https://customcloud.herokuapp.com/</a:t>
            </a:r>
            <a:endParaRPr lang="en-IN" sz="2000" dirty="0"/>
          </a:p>
          <a:p>
            <a:r>
              <a:rPr lang="en-IN" dirty="0"/>
              <a:t>YouTube Video Web Link - </a:t>
            </a:r>
            <a:r>
              <a:rPr lang="en-IN" sz="2000" dirty="0">
                <a:hlinkClick r:id="rId4"/>
              </a:rPr>
              <a:t>https://youtu.be/B2AJ6FaR9sI</a:t>
            </a:r>
            <a:endParaRPr lang="en-IN" dirty="0"/>
          </a:p>
          <a:p>
            <a:r>
              <a:rPr lang="en-IN" dirty="0"/>
              <a:t>Blog Web Link - </a:t>
            </a:r>
            <a:r>
              <a:rPr lang="en-IN" sz="2000" dirty="0">
                <a:hlinkClick r:id="rId5"/>
              </a:rPr>
              <a:t>https://abhibothera.medium.com/custom-cloud-95d2b8b719f6</a:t>
            </a:r>
            <a:endParaRPr lang="en-IN" sz="2000" dirty="0"/>
          </a:p>
          <a:p>
            <a:r>
              <a:rPr lang="en-IN" dirty="0"/>
              <a:t>GitHub Code Web Link - </a:t>
            </a:r>
            <a:r>
              <a:rPr lang="en-IN" sz="2000" dirty="0">
                <a:hlinkClick r:id="rId6"/>
              </a:rPr>
              <a:t>https://github.com/abhibothera/CustomCloud</a:t>
            </a:r>
            <a:endParaRPr lang="en-IN" sz="2000" dirty="0"/>
          </a:p>
        </p:txBody>
      </p:sp>
    </p:spTree>
    <p:extLst>
      <p:ext uri="{BB962C8B-B14F-4D97-AF65-F5344CB8AC3E}">
        <p14:creationId xmlns:p14="http://schemas.microsoft.com/office/powerpoint/2010/main" val="428421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F3E33-B691-4550-BE53-4994466EAC7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5" name="Title 1">
            <a:extLst>
              <a:ext uri="{FF2B5EF4-FFF2-40B4-BE49-F238E27FC236}">
                <a16:creationId xmlns:a16="http://schemas.microsoft.com/office/drawing/2014/main" id="{32A24693-9B61-4FDE-B0BB-167C5EF6624E}"/>
              </a:ext>
            </a:extLst>
          </p:cNvPr>
          <p:cNvSpPr>
            <a:spLocks noGrp="1"/>
          </p:cNvSpPr>
          <p:nvPr>
            <p:ph type="title"/>
          </p:nvPr>
        </p:nvSpPr>
        <p:spPr>
          <a:xfrm>
            <a:off x="1406698" y="2693611"/>
            <a:ext cx="9378604" cy="1470777"/>
          </a:xfrm>
        </p:spPr>
        <p:txBody>
          <a:bodyPr anchor="ctr">
            <a:normAutofit/>
          </a:bodyPr>
          <a:lstStyle/>
          <a:p>
            <a:pPr algn="ctr"/>
            <a:r>
              <a:rPr lang="en-US" sz="3600" b="1" dirty="0">
                <a:solidFill>
                  <a:srgbClr val="FF0000"/>
                </a:solidFill>
              </a:rPr>
              <a:t>Demonstration</a:t>
            </a:r>
          </a:p>
        </p:txBody>
      </p:sp>
    </p:spTree>
    <p:extLst>
      <p:ext uri="{BB962C8B-B14F-4D97-AF65-F5344CB8AC3E}">
        <p14:creationId xmlns:p14="http://schemas.microsoft.com/office/powerpoint/2010/main" val="1593902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DDA515-9BF5-414C-B8A7-388BCE1803EF}"/>
              </a:ext>
            </a:extLst>
          </p:cNvPr>
          <p:cNvSpPr/>
          <p:nvPr/>
        </p:nvSpPr>
        <p:spPr>
          <a:xfrm>
            <a:off x="2074130" y="2505670"/>
            <a:ext cx="804374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We are open to questions…</a:t>
            </a:r>
          </a:p>
        </p:txBody>
      </p:sp>
      <p:pic>
        <p:nvPicPr>
          <p:cNvPr id="2" name="Picture 1">
            <a:extLst>
              <a:ext uri="{FF2B5EF4-FFF2-40B4-BE49-F238E27FC236}">
                <a16:creationId xmlns:a16="http://schemas.microsoft.com/office/drawing/2014/main" id="{A49D8592-D0BA-41A6-96DB-D6B8A2956FD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7216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563193E-C237-4145-9C80-B94C0F74ED2C}"/>
              </a:ext>
            </a:extLst>
          </p:cNvPr>
          <p:cNvSpPr>
            <a:spLocks noGrp="1"/>
          </p:cNvSpPr>
          <p:nvPr>
            <p:ph type="title"/>
          </p:nvPr>
        </p:nvSpPr>
        <p:spPr>
          <a:xfrm>
            <a:off x="1406698" y="2397261"/>
            <a:ext cx="9378604" cy="2063477"/>
          </a:xfrm>
        </p:spPr>
        <p:txBody>
          <a:bodyPr anchor="ctr">
            <a:normAutofit/>
          </a:bodyPr>
          <a:lstStyle/>
          <a:p>
            <a:pPr algn="ctr"/>
            <a:r>
              <a:rPr lang="en-US" sz="3600" dirty="0">
                <a:solidFill>
                  <a:schemeClr val="tx1"/>
                </a:solidFill>
              </a:rPr>
              <a:t>Thank You</a:t>
            </a:r>
            <a:br>
              <a:rPr lang="en-US" sz="3600" dirty="0">
                <a:solidFill>
                  <a:schemeClr val="tx1"/>
                </a:solidFill>
              </a:rPr>
            </a:br>
            <a:r>
              <a:rPr lang="en-US" sz="3600" dirty="0">
                <a:solidFill>
                  <a:schemeClr val="tx1"/>
                </a:solidFill>
                <a:sym typeface="Wingdings" panose="05000000000000000000" pitchFamily="2" charset="2"/>
              </a:rPr>
              <a:t></a:t>
            </a:r>
            <a:endParaRPr lang="en-US" sz="3600" dirty="0">
              <a:solidFill>
                <a:schemeClr val="tx1"/>
              </a:solidFill>
            </a:endParaRPr>
          </a:p>
        </p:txBody>
      </p:sp>
      <p:pic>
        <p:nvPicPr>
          <p:cNvPr id="2" name="Picture 1">
            <a:extLst>
              <a:ext uri="{FF2B5EF4-FFF2-40B4-BE49-F238E27FC236}">
                <a16:creationId xmlns:a16="http://schemas.microsoft.com/office/drawing/2014/main" id="{FA1F30DA-71C8-4575-8B28-B60BD3E069F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84333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D610-E6CB-4265-86B7-F7D7774A9504}"/>
              </a:ext>
            </a:extLst>
          </p:cNvPr>
          <p:cNvSpPr>
            <a:spLocks noGrp="1"/>
          </p:cNvSpPr>
          <p:nvPr>
            <p:ph type="title"/>
          </p:nvPr>
        </p:nvSpPr>
        <p:spPr>
          <a:xfrm>
            <a:off x="877956" y="126586"/>
            <a:ext cx="10515600" cy="1325563"/>
          </a:xfrm>
        </p:spPr>
        <p:txBody>
          <a:bodyPr/>
          <a:lstStyle/>
          <a:p>
            <a:r>
              <a:rPr lang="en-US" sz="4400" b="1" dirty="0">
                <a:solidFill>
                  <a:srgbClr val="FF0000"/>
                </a:solidFill>
              </a:rPr>
              <a:t>Introduction &amp; Background </a:t>
            </a:r>
            <a:endParaRPr lang="en-IN" b="1" dirty="0">
              <a:solidFill>
                <a:srgbClr val="FF0000"/>
              </a:solidFill>
            </a:endParaRPr>
          </a:p>
        </p:txBody>
      </p:sp>
      <p:sp>
        <p:nvSpPr>
          <p:cNvPr id="3" name="Content Placeholder 2">
            <a:extLst>
              <a:ext uri="{FF2B5EF4-FFF2-40B4-BE49-F238E27FC236}">
                <a16:creationId xmlns:a16="http://schemas.microsoft.com/office/drawing/2014/main" id="{A7DB0A4A-2C94-4F73-AD40-DA43DE528A4E}"/>
              </a:ext>
            </a:extLst>
          </p:cNvPr>
          <p:cNvSpPr>
            <a:spLocks noGrp="1"/>
          </p:cNvSpPr>
          <p:nvPr>
            <p:ph idx="1"/>
          </p:nvPr>
        </p:nvSpPr>
        <p:spPr>
          <a:xfrm>
            <a:off x="670891" y="1730965"/>
            <a:ext cx="10850218" cy="2596815"/>
          </a:xfrm>
        </p:spPr>
        <p:txBody>
          <a:bodyPr>
            <a:noAutofit/>
          </a:bodyPr>
          <a:lstStyle/>
          <a:p>
            <a:pPr algn="just">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Custom Cloud is a typical cloud service selection to choose the optimal cloud services dependent on numerous clashing Quality of Service measures. </a:t>
            </a:r>
          </a:p>
          <a:p>
            <a:pPr algn="just">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It is user-centric and compares various parameters like </a:t>
            </a:r>
            <a:r>
              <a:rPr lang="en-US" sz="2000" dirty="0">
                <a:effectLst/>
                <a:latin typeface="Arial" panose="020B0604020202020204" pitchFamily="34" charset="0"/>
                <a:ea typeface="Calibri" panose="020F0502020204030204" pitchFamily="34" charset="0"/>
                <a:cs typeface="Arial" panose="020B0604020202020204" pitchFamily="34" charset="0"/>
              </a:rPr>
              <a:t>Response time, Availability, Throughput, </a:t>
            </a:r>
            <a:r>
              <a:rPr lang="en-US" sz="2000" dirty="0" err="1">
                <a:effectLst/>
                <a:latin typeface="Arial" panose="020B0604020202020204" pitchFamily="34" charset="0"/>
                <a:ea typeface="Calibri" panose="020F0502020204030204" pitchFamily="34" charset="0"/>
                <a:cs typeface="Arial" panose="020B0604020202020204" pitchFamily="34" charset="0"/>
              </a:rPr>
              <a:t>Successabilty</a:t>
            </a:r>
            <a:r>
              <a:rPr lang="en-US" sz="2000" dirty="0">
                <a:effectLst/>
                <a:latin typeface="Arial" panose="020B0604020202020204" pitchFamily="34" charset="0"/>
                <a:ea typeface="Calibri" panose="020F0502020204030204" pitchFamily="34" charset="0"/>
                <a:cs typeface="Arial" panose="020B0604020202020204" pitchFamily="34" charset="0"/>
              </a:rPr>
              <a:t>, Reliability, Compliance, Best Practices according to WS-I Basic Profile, Latency, Documentation and Web Service Relevancy Function. </a:t>
            </a:r>
            <a:endParaRPr lang="en-IN" sz="2000" dirty="0">
              <a:latin typeface="Arial" panose="020B0604020202020204" pitchFamily="34" charset="0"/>
              <a:cs typeface="Arial" panose="020B060402020202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00760A21-461C-4BE8-881E-5BC3644EE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243" y="4327780"/>
            <a:ext cx="4713514" cy="1036973"/>
          </a:xfrm>
          <a:prstGeom prst="rect">
            <a:avLst/>
          </a:prstGeom>
        </p:spPr>
      </p:pic>
      <p:pic>
        <p:nvPicPr>
          <p:cNvPr id="4" name="Picture 3">
            <a:extLst>
              <a:ext uri="{FF2B5EF4-FFF2-40B4-BE49-F238E27FC236}">
                <a16:creationId xmlns:a16="http://schemas.microsoft.com/office/drawing/2014/main" id="{7DD2E137-A1B9-436D-850A-C462ED4B5DE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19447526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lock Diagram - Custom Cloud">
            <a:extLst>
              <a:ext uri="{FF2B5EF4-FFF2-40B4-BE49-F238E27FC236}">
                <a16:creationId xmlns:a16="http://schemas.microsoft.com/office/drawing/2014/main" id="{71442008-AA3A-43BF-972A-203564EF4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666" y="1465943"/>
            <a:ext cx="6348668" cy="3032875"/>
          </a:xfrm>
          <a:prstGeom prst="rect">
            <a:avLst/>
          </a:prstGeom>
        </p:spPr>
      </p:pic>
      <p:sp>
        <p:nvSpPr>
          <p:cNvPr id="8" name="TextBox 7">
            <a:extLst>
              <a:ext uri="{FF2B5EF4-FFF2-40B4-BE49-F238E27FC236}">
                <a16:creationId xmlns:a16="http://schemas.microsoft.com/office/drawing/2014/main" id="{F1F70120-B13E-4569-A9D0-4BF8E8E40662}"/>
              </a:ext>
            </a:extLst>
          </p:cNvPr>
          <p:cNvSpPr txBox="1"/>
          <p:nvPr/>
        </p:nvSpPr>
        <p:spPr>
          <a:xfrm>
            <a:off x="4526280" y="4728754"/>
            <a:ext cx="3139440" cy="369332"/>
          </a:xfrm>
          <a:prstGeom prst="rect">
            <a:avLst/>
          </a:prstGeom>
          <a:noFill/>
        </p:spPr>
        <p:txBody>
          <a:bodyPr wrap="square" rtlCol="0">
            <a:spAutoFit/>
          </a:bodyPr>
          <a:lstStyle/>
          <a:p>
            <a:pPr algn="ctr"/>
            <a:r>
              <a:rPr lang="en-IN" b="1" dirty="0"/>
              <a:t>Block Diagram – Custom Cloud</a:t>
            </a:r>
          </a:p>
        </p:txBody>
      </p:sp>
      <p:pic>
        <p:nvPicPr>
          <p:cNvPr id="2" name="Picture 1">
            <a:extLst>
              <a:ext uri="{FF2B5EF4-FFF2-40B4-BE49-F238E27FC236}">
                <a16:creationId xmlns:a16="http://schemas.microsoft.com/office/drawing/2014/main" id="{FD378960-FCD7-43F1-885C-4E459C49274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42181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AAF48FE-7938-4000-A900-388ADAA7F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2" y="605102"/>
            <a:ext cx="5704935" cy="4620194"/>
          </a:xfrm>
          <a:prstGeom prst="rect">
            <a:avLst/>
          </a:prstGeom>
        </p:spPr>
      </p:pic>
      <p:pic>
        <p:nvPicPr>
          <p:cNvPr id="2" name="Picture 1">
            <a:extLst>
              <a:ext uri="{FF2B5EF4-FFF2-40B4-BE49-F238E27FC236}">
                <a16:creationId xmlns:a16="http://schemas.microsoft.com/office/drawing/2014/main" id="{79956F0C-D0D9-4146-970B-8EABF3DD409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86029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801188" y="0"/>
            <a:ext cx="8043055" cy="1470777"/>
          </a:xfrm>
        </p:spPr>
        <p:txBody>
          <a:bodyPr anchor="ctr">
            <a:normAutofit/>
          </a:bodyPr>
          <a:lstStyle/>
          <a:p>
            <a:pPr algn="just"/>
            <a:r>
              <a:rPr lang="en-US" b="1" dirty="0">
                <a:solidFill>
                  <a:srgbClr val="FF0000"/>
                </a:solidFill>
              </a:rPr>
              <a:t>Problem Statement  </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8" name="Content Placeholder 2">
            <a:extLst>
              <a:ext uri="{FF2B5EF4-FFF2-40B4-BE49-F238E27FC236}">
                <a16:creationId xmlns:a16="http://schemas.microsoft.com/office/drawing/2014/main" id="{5C6215E5-C2D0-4B7D-81AC-3C8FBFB63667}"/>
              </a:ext>
            </a:extLst>
          </p:cNvPr>
          <p:cNvSpPr>
            <a:spLocks noGrp="1"/>
          </p:cNvSpPr>
          <p:nvPr>
            <p:ph idx="1"/>
          </p:nvPr>
        </p:nvSpPr>
        <p:spPr>
          <a:xfrm>
            <a:off x="471283" y="957457"/>
            <a:ext cx="11249433" cy="4728755"/>
          </a:xfrm>
        </p:spPr>
        <p:txBody>
          <a:bodyPr>
            <a:noAutofit/>
          </a:bodyPr>
          <a:lstStyle/>
          <a:p>
            <a:pPr marL="0" indent="0">
              <a:lnSpc>
                <a:spcPct val="100000"/>
              </a:lnSpc>
              <a:buNone/>
            </a:pPr>
            <a:endParaRPr lang="en-IN" sz="2000" dirty="0"/>
          </a:p>
          <a:p>
            <a:pPr marL="514350" indent="-285750"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Definition 4.1. (Cloud Set): Consider a set C = {C1,C2,C3, . . . ,CM} of clouds, where, Ci , 1 ≤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M denotes a cloud service provider (CS Pi) which offers the cloud Ci defined as Ci = &lt; CS Pi .</a:t>
            </a:r>
          </a:p>
          <a:p>
            <a:pPr marL="514350" indent="-285750"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Definition 4.2. (Quality of Service (QoS)): QoS refers to throughput, processing time, resource utilization, response time, latency, fairness, power, availability and reliability so that customers’ tasks can run in time and without any delay. Note that the requirements of QoS are vital issues for customers. Therefore, prior to the resource delivery, the customer and the CSP have to agree on these issues by signing a service level agreement (SLA). </a:t>
            </a:r>
          </a:p>
          <a:p>
            <a:pPr marL="514350" indent="-285750"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Definition 4.3. (Customer Set): Consider a set S = {S1, S2, S3, . . . , Sn} of different users of Custom Cloud, where Si , 1 ≤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n is the </a:t>
            </a:r>
            <a:r>
              <a:rPr lang="en-US" sz="1800" dirty="0" err="1">
                <a:latin typeface="Arial" panose="020B0604020202020204" pitchFamily="34" charset="0"/>
                <a:cs typeface="Arial" panose="020B0604020202020204" pitchFamily="34" charset="0"/>
              </a:rPr>
              <a:t>ith</a:t>
            </a:r>
            <a:r>
              <a:rPr lang="en-US" sz="1800" dirty="0">
                <a:latin typeface="Arial" panose="020B0604020202020204" pitchFamily="34" charset="0"/>
                <a:cs typeface="Arial" panose="020B0604020202020204" pitchFamily="34" charset="0"/>
              </a:rPr>
              <a:t> task with the set of instruction </a:t>
            </a:r>
            <a:r>
              <a:rPr lang="en-US" sz="1800" dirty="0" err="1">
                <a:latin typeface="Arial" panose="020B0604020202020204" pitchFamily="34" charset="0"/>
                <a:cs typeface="Arial" panose="020B0604020202020204" pitchFamily="34" charset="0"/>
              </a:rPr>
              <a:t>Ii</a:t>
            </a:r>
            <a:r>
              <a:rPr lang="en-US" sz="1800" dirty="0">
                <a:latin typeface="Arial" panose="020B0604020202020204" pitchFamily="34" charset="0"/>
                <a:cs typeface="Arial" panose="020B0604020202020204" pitchFamily="34" charset="0"/>
              </a:rPr>
              <a:t> (in MI).</a:t>
            </a:r>
          </a:p>
          <a:p>
            <a:pPr marL="514350" indent="-285750" algn="just">
              <a:lnSpc>
                <a:spcPct val="100000"/>
              </a:lnSpc>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Arial" panose="020B0604020202020204" pitchFamily="34" charset="0"/>
              </a:rPr>
              <a:t>Definition 4.4. (Performance Set): Consider </a:t>
            </a:r>
            <a:r>
              <a:rPr lang="en-US" sz="1800" dirty="0">
                <a:latin typeface="Arial" panose="020B0604020202020204" pitchFamily="34" charset="0"/>
                <a:ea typeface="Calibri" panose="020F0502020204030204" pitchFamily="34" charset="0"/>
                <a:cs typeface="Arial" panose="020B0604020202020204" pitchFamily="34" charset="0"/>
              </a:rPr>
              <a:t>a set P = {P1, P2, P3, . . . , </a:t>
            </a:r>
            <a:r>
              <a:rPr lang="en-US" sz="1800" dirty="0" err="1">
                <a:latin typeface="Arial" panose="020B0604020202020204" pitchFamily="34" charset="0"/>
                <a:ea typeface="Calibri" panose="020F0502020204030204" pitchFamily="34" charset="0"/>
                <a:cs typeface="Arial" panose="020B0604020202020204" pitchFamily="34" charset="0"/>
              </a:rPr>
              <a:t>Pn</a:t>
            </a:r>
            <a:r>
              <a:rPr lang="en-US" sz="1800" dirty="0">
                <a:latin typeface="Arial" panose="020B0604020202020204" pitchFamily="34" charset="0"/>
                <a:ea typeface="Calibri" panose="020F0502020204030204" pitchFamily="34" charset="0"/>
                <a:cs typeface="Arial" panose="020B0604020202020204" pitchFamily="34" charset="0"/>
              </a:rPr>
              <a:t>} of performance, where Pi , 1 </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n and 0 ≤ P ≤ 1.</a:t>
            </a:r>
          </a:p>
          <a:p>
            <a:pPr marL="514350" indent="-285750" algn="just">
              <a:lnSpc>
                <a:spcPct val="100000"/>
              </a:lnSpc>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Arial" panose="020B0604020202020204" pitchFamily="34" charset="0"/>
              </a:rPr>
              <a:t>Definition 4.5. (Impact)</a:t>
            </a:r>
            <a:r>
              <a:rPr lang="en-US" sz="1800" dirty="0">
                <a:latin typeface="Arial" panose="020B0604020202020204" pitchFamily="34" charset="0"/>
                <a:ea typeface="Calibri" panose="020F0502020204030204" pitchFamily="34" charset="0"/>
                <a:cs typeface="Arial" panose="020B0604020202020204" pitchFamily="34" charset="0"/>
              </a:rPr>
              <a:t>: Impact refers to a positive or negative effect that an attribute will have on the Performance Set.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8676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801188" y="0"/>
            <a:ext cx="8043055" cy="1470777"/>
          </a:xfrm>
        </p:spPr>
        <p:txBody>
          <a:bodyPr anchor="ctr">
            <a:normAutofit/>
          </a:bodyPr>
          <a:lstStyle/>
          <a:p>
            <a:pPr algn="just"/>
            <a:r>
              <a:rPr lang="en-US" b="1" dirty="0">
                <a:solidFill>
                  <a:srgbClr val="FF0000"/>
                </a:solidFill>
              </a:rPr>
              <a:t>Problem Statement  </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8" name="Content Placeholder 2">
            <a:extLst>
              <a:ext uri="{FF2B5EF4-FFF2-40B4-BE49-F238E27FC236}">
                <a16:creationId xmlns:a16="http://schemas.microsoft.com/office/drawing/2014/main" id="{5C6215E5-C2D0-4B7D-81AC-3C8FBFB63667}"/>
              </a:ext>
            </a:extLst>
          </p:cNvPr>
          <p:cNvSpPr>
            <a:spLocks noGrp="1"/>
          </p:cNvSpPr>
          <p:nvPr>
            <p:ph idx="1"/>
          </p:nvPr>
        </p:nvSpPr>
        <p:spPr>
          <a:xfrm>
            <a:off x="471283" y="892143"/>
            <a:ext cx="11249433" cy="4728755"/>
          </a:xfrm>
        </p:spPr>
        <p:txBody>
          <a:bodyPr>
            <a:noAutofit/>
          </a:bodyPr>
          <a:lstStyle/>
          <a:p>
            <a:pPr marL="0" indent="0">
              <a:lnSpc>
                <a:spcPct val="100000"/>
              </a:lnSpc>
              <a:buNone/>
            </a:pPr>
            <a:endParaRPr lang="en-IN" sz="2000" dirty="0"/>
          </a:p>
          <a:p>
            <a:pPr marL="514350" indent="-285750" algn="just">
              <a:lnSpc>
                <a:spcPct val="100000"/>
              </a:lnSpc>
              <a:buFont typeface="Wingdings" panose="05000000000000000000" pitchFamily="2" charset="2"/>
              <a:buChar char="v"/>
            </a:pPr>
            <a:r>
              <a:rPr lang="en-US" sz="1800" dirty="0">
                <a:latin typeface="Arial" panose="020B0604020202020204" pitchFamily="34" charset="0"/>
                <a:cs typeface="Arial" panose="020B0604020202020204" pitchFamily="34" charset="0"/>
              </a:rPr>
              <a:t>Definition 4.6. (Mapping and Mapping Function): The process of computing, matching, allocating the ranks to the CSPs based on their performances is referred as mapping. The mapping function f receives a request from a customer set S and Custom Cloud assigns ranks Ri , 1 ≤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n , based on Performance Pi.</a:t>
            </a:r>
          </a:p>
          <a:p>
            <a:pPr lvl="2" indent="0" algn="just">
              <a:lnSpc>
                <a:spcPct val="100000"/>
              </a:lnSpc>
              <a:buNone/>
            </a:pPr>
            <a:endParaRPr lang="en-US" sz="100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00000"/>
              </a:lnSpc>
              <a:buNone/>
            </a:pPr>
            <a:r>
              <a:rPr lang="en-IN" sz="1800" dirty="0">
                <a:effectLst/>
                <a:latin typeface="Arial" panose="020B0604020202020204" pitchFamily="34" charset="0"/>
                <a:ea typeface="Calibri" panose="020F0502020204030204" pitchFamily="34" charset="0"/>
                <a:cs typeface="Arial" panose="020B0604020202020204" pitchFamily="34" charset="0"/>
              </a:rPr>
              <a:t>	The problem is to map the Performance set P on the Cloud set C ( </a:t>
            </a:r>
            <a:r>
              <a:rPr lang="en-IN" sz="1800" i="1" dirty="0">
                <a:effectLst/>
                <a:latin typeface="Arial" panose="020B0604020202020204" pitchFamily="34" charset="0"/>
                <a:ea typeface="Calibri" panose="020F0502020204030204" pitchFamily="34" charset="0"/>
                <a:cs typeface="Arial" panose="020B0604020202020204" pitchFamily="34" charset="0"/>
              </a:rPr>
              <a:t>f: P</a:t>
            </a:r>
            <a:r>
              <a:rPr lang="en-IN" sz="1800" i="1" dirty="0">
                <a:latin typeface="Arial" panose="020B0604020202020204" pitchFamily="34" charset="0"/>
                <a:cs typeface="Arial" panose="020B0604020202020204" pitchFamily="34" charset="0"/>
              </a:rPr>
              <a:t> → C </a:t>
            </a:r>
            <a:r>
              <a:rPr lang="en-IN" sz="1800" dirty="0">
                <a:latin typeface="Arial" panose="020B0604020202020204" pitchFamily="34" charset="0"/>
                <a:cs typeface="Arial" panose="020B0604020202020204" pitchFamily="34" charset="0"/>
              </a:rPr>
              <a:t>) such that the following objectives are fulfilled. </a:t>
            </a:r>
          </a:p>
          <a:p>
            <a:pPr marL="571500" indent="-342900" algn="just">
              <a:lnSpc>
                <a:spcPct val="100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Affirm the objectivity of observing Quality of Service data.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571500" indent="-342900" algn="just">
              <a:lnSpc>
                <a:spcPct val="100000"/>
              </a:lnSpc>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Acquire high fulfillment degree dependent on cloud client's inclination.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571500" indent="-342900" algn="just">
              <a:lnSpc>
                <a:spcPct val="100000"/>
              </a:lnSpc>
              <a:buFont typeface="+mj-lt"/>
              <a:buAutoNum type="arabicPeriod"/>
            </a:pPr>
            <a:r>
              <a:rPr lang="en-US" sz="1800" dirty="0">
                <a:latin typeface="Arial" panose="020B0604020202020204" pitchFamily="34" charset="0"/>
                <a:cs typeface="Arial" panose="020B0604020202020204" pitchFamily="34" charset="0"/>
              </a:rPr>
              <a:t>The Average Cloud Utilization, Throughput, Reliability, Compliance and Availability are maximized.</a:t>
            </a:r>
          </a:p>
          <a:p>
            <a:pPr marL="571500" indent="-342900" algn="just">
              <a:lnSpc>
                <a:spcPct val="100000"/>
              </a:lnSpc>
              <a:buFont typeface="+mj-lt"/>
              <a:buAutoNum type="arabicPeriod"/>
            </a:pPr>
            <a:r>
              <a:rPr lang="en-US" sz="1800" dirty="0">
                <a:latin typeface="Arial" panose="020B0604020202020204" pitchFamily="34" charset="0"/>
                <a:cs typeface="Arial" panose="020B0604020202020204" pitchFamily="34" charset="0"/>
              </a:rPr>
              <a:t>Latency and Response time are minimized.</a:t>
            </a:r>
          </a:p>
          <a:p>
            <a:pPr marL="571500" indent="-342900" algn="just">
              <a:lnSpc>
                <a:spcPct val="100000"/>
              </a:lnSpc>
              <a:buFont typeface="+mj-lt"/>
              <a:buAutoNum type="arabicPeriod"/>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9108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pic>
        <p:nvPicPr>
          <p:cNvPr id="7" name="Content Placeholder 8">
            <a:extLst>
              <a:ext uri="{FF2B5EF4-FFF2-40B4-BE49-F238E27FC236}">
                <a16:creationId xmlns:a16="http://schemas.microsoft.com/office/drawing/2014/main" id="{6DC6F21B-E5E1-42E4-94BA-B18F19374480}"/>
              </a:ext>
            </a:extLst>
          </p:cNvPr>
          <p:cNvPicPr>
            <a:picLocks noGrp="1" noChangeAspect="1"/>
          </p:cNvPicPr>
          <p:nvPr/>
        </p:nvPicPr>
        <p:blipFill rotWithShape="1">
          <a:blip r:embed="rId4" cstate="print"/>
          <a:srcRect b="5758"/>
          <a:stretch/>
        </p:blipFill>
        <p:spPr>
          <a:xfrm>
            <a:off x="3241935" y="0"/>
            <a:ext cx="5708130" cy="5471808"/>
          </a:xfrm>
          <a:prstGeom prst="rect">
            <a:avLst/>
          </a:prstGeom>
        </p:spPr>
      </p:pic>
      <p:sp>
        <p:nvSpPr>
          <p:cNvPr id="5" name="TextBox 4">
            <a:extLst>
              <a:ext uri="{FF2B5EF4-FFF2-40B4-BE49-F238E27FC236}">
                <a16:creationId xmlns:a16="http://schemas.microsoft.com/office/drawing/2014/main" id="{6185AE48-6635-4239-BFC9-8F05CD196F9E}"/>
              </a:ext>
            </a:extLst>
          </p:cNvPr>
          <p:cNvSpPr txBox="1"/>
          <p:nvPr/>
        </p:nvSpPr>
        <p:spPr>
          <a:xfrm>
            <a:off x="4111562" y="5680251"/>
            <a:ext cx="3968876" cy="369332"/>
          </a:xfrm>
          <a:prstGeom prst="rect">
            <a:avLst/>
          </a:prstGeom>
          <a:noFill/>
        </p:spPr>
        <p:txBody>
          <a:bodyPr wrap="square" rtlCol="0">
            <a:spAutoFit/>
          </a:bodyPr>
          <a:lstStyle/>
          <a:p>
            <a:pPr algn="ctr"/>
            <a:r>
              <a:rPr lang="en-IN" b="1" dirty="0"/>
              <a:t>Figure: Criteria for Best CSP Selection </a:t>
            </a:r>
          </a:p>
        </p:txBody>
      </p:sp>
    </p:spTree>
    <p:extLst>
      <p:ext uri="{BB962C8B-B14F-4D97-AF65-F5344CB8AC3E}">
        <p14:creationId xmlns:p14="http://schemas.microsoft.com/office/powerpoint/2010/main" val="330604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81012" y="327026"/>
            <a:ext cx="11008621" cy="1470777"/>
          </a:xfrm>
        </p:spPr>
        <p:txBody>
          <a:bodyPr anchor="ctr">
            <a:normAutofit/>
          </a:bodyPr>
          <a:lstStyle/>
          <a:p>
            <a:pPr algn="just"/>
            <a:r>
              <a:rPr lang="en-US" b="1" dirty="0">
                <a:solidFill>
                  <a:srgbClr val="FF0000"/>
                </a:solidFill>
              </a:rPr>
              <a:t>Why Custom Cloud?</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8" name="TextBox 7">
            <a:extLst>
              <a:ext uri="{FF2B5EF4-FFF2-40B4-BE49-F238E27FC236}">
                <a16:creationId xmlns:a16="http://schemas.microsoft.com/office/drawing/2014/main" id="{DC9F636B-AC79-4E14-A0A2-4AEE314CE101}"/>
              </a:ext>
            </a:extLst>
          </p:cNvPr>
          <p:cNvSpPr txBox="1"/>
          <p:nvPr/>
        </p:nvSpPr>
        <p:spPr>
          <a:xfrm>
            <a:off x="702365" y="2267069"/>
            <a:ext cx="10787269" cy="261610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What objective does Custom Cloud fulfill?</a:t>
            </a:r>
          </a:p>
          <a:p>
            <a:pPr marL="285750" indent="-285750">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How is Custom Cloud useful to society?</a:t>
            </a:r>
          </a:p>
          <a:p>
            <a:pPr marL="285750" indent="-285750">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Whom do we target?</a:t>
            </a:r>
          </a:p>
          <a:p>
            <a:pPr marL="285750" indent="-28575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80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2697</Words>
  <Application>Microsoft Office PowerPoint</Application>
  <PresentationFormat>Widescreen</PresentationFormat>
  <Paragraphs>166</Paragraphs>
  <Slides>27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Lato</vt:lpstr>
      <vt:lpstr>Symbol</vt:lpstr>
      <vt:lpstr>Times New Roman</vt:lpstr>
      <vt:lpstr>Wingdings</vt:lpstr>
      <vt:lpstr>Office Theme</vt:lpstr>
      <vt:lpstr>PowerPoint Presentation</vt:lpstr>
      <vt:lpstr>OUTLINE</vt:lpstr>
      <vt:lpstr>Introduction &amp; Background </vt:lpstr>
      <vt:lpstr>PowerPoint Presentation</vt:lpstr>
      <vt:lpstr>PowerPoint Presentation</vt:lpstr>
      <vt:lpstr>Problem Statement  </vt:lpstr>
      <vt:lpstr>Problem Statement  </vt:lpstr>
      <vt:lpstr>PowerPoint Presentation</vt:lpstr>
      <vt:lpstr>Why Custom Cloud?</vt:lpstr>
      <vt:lpstr>Proposed Solution</vt:lpstr>
      <vt:lpstr>Algorithm</vt:lpstr>
      <vt:lpstr>User Preferences Input File</vt:lpstr>
      <vt:lpstr>User Interface</vt:lpstr>
      <vt:lpstr>Experiment and Implementation</vt:lpstr>
      <vt:lpstr>Results Analysis and Validation</vt:lpstr>
      <vt:lpstr>Results Analysis and Validation</vt:lpstr>
      <vt:lpstr>Results Analysis and Validation</vt:lpstr>
      <vt:lpstr>Results Analysis and Validation</vt:lpstr>
      <vt:lpstr>Results Analysis and Validation</vt:lpstr>
      <vt:lpstr>Results Analysis and Validation</vt:lpstr>
      <vt:lpstr>Conclusion</vt:lpstr>
      <vt:lpstr>Future Work</vt:lpstr>
      <vt:lpstr>References</vt:lpstr>
      <vt:lpstr>Important Links</vt:lpstr>
      <vt:lpstr>Demonstration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BOTHERA</dc:creator>
  <cp:lastModifiedBy>ABHI BOTHERA</cp:lastModifiedBy>
  <cp:revision>41</cp:revision>
  <dcterms:created xsi:type="dcterms:W3CDTF">2020-11-15T11:18:46Z</dcterms:created>
  <dcterms:modified xsi:type="dcterms:W3CDTF">2020-11-26T08:46:34Z</dcterms:modified>
</cp:coreProperties>
</file>