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560" y="1147314"/>
            <a:ext cx="9158228" cy="2208361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Some Insights based on Dashboard:</a:t>
            </a:r>
          </a:p>
          <a:p>
            <a:r>
              <a:rPr lang="en-US" b="1" dirty="0" smtClean="0"/>
              <a:t>Top </a:t>
            </a:r>
            <a:r>
              <a:rPr lang="en-US" b="1" dirty="0"/>
              <a:t>Selling </a:t>
            </a:r>
            <a:r>
              <a:rPr lang="en-US" b="1" dirty="0" smtClean="0"/>
              <a:t>Products – </a:t>
            </a:r>
            <a:r>
              <a:rPr lang="en-US" u="sng" dirty="0" smtClean="0"/>
              <a:t>The ‘</a:t>
            </a:r>
            <a:r>
              <a:rPr lang="en-US" u="sng" dirty="0"/>
              <a:t>O</a:t>
            </a:r>
            <a:r>
              <a:rPr lang="en-US" u="sng" dirty="0" smtClean="0"/>
              <a:t>rganic Choco Syrup’ </a:t>
            </a:r>
            <a:r>
              <a:rPr lang="en-US" dirty="0" smtClean="0"/>
              <a:t>is the highest selling product with over $2.1 million in Sales. The </a:t>
            </a:r>
            <a:r>
              <a:rPr lang="en-US" u="sng" dirty="0" smtClean="0"/>
              <a:t>‘Bars’ </a:t>
            </a:r>
            <a:r>
              <a:rPr lang="en-US" dirty="0" smtClean="0"/>
              <a:t>category is the highest selling product category.</a:t>
            </a:r>
            <a:endParaRPr lang="en-US" dirty="0"/>
          </a:p>
          <a:p>
            <a:r>
              <a:rPr lang="en-US" b="1" dirty="0"/>
              <a:t>Sales Trends</a:t>
            </a:r>
            <a:r>
              <a:rPr lang="en-US" b="1" dirty="0" smtClean="0"/>
              <a:t>: </a:t>
            </a:r>
            <a:r>
              <a:rPr lang="en-US" u="sng" dirty="0" smtClean="0"/>
              <a:t>November-December</a:t>
            </a:r>
            <a:r>
              <a:rPr lang="en-US" u="sng" dirty="0"/>
              <a:t> </a:t>
            </a:r>
            <a:r>
              <a:rPr lang="en-US" u="sng" dirty="0" smtClean="0"/>
              <a:t>2023</a:t>
            </a:r>
            <a:r>
              <a:rPr lang="en-US" dirty="0" smtClean="0"/>
              <a:t> witnessed highest </a:t>
            </a:r>
            <a:r>
              <a:rPr lang="en-US" dirty="0" err="1" smtClean="0"/>
              <a:t>MoM</a:t>
            </a:r>
            <a:r>
              <a:rPr lang="en-US" dirty="0" smtClean="0"/>
              <a:t> Sales % at around 29.8%. </a:t>
            </a:r>
            <a:endParaRPr lang="en-US" dirty="0"/>
          </a:p>
          <a:p>
            <a:r>
              <a:rPr lang="en-US" b="1" dirty="0"/>
              <a:t>Sales by Region</a:t>
            </a:r>
            <a:r>
              <a:rPr lang="en-US" b="1" dirty="0" smtClean="0"/>
              <a:t>: </a:t>
            </a:r>
            <a:r>
              <a:rPr lang="en-US" u="sng" dirty="0" smtClean="0"/>
              <a:t>New Zealand </a:t>
            </a:r>
            <a:r>
              <a:rPr lang="en-US" dirty="0" smtClean="0"/>
              <a:t>is the highest selling market with around $5.9 million in sales. However, </a:t>
            </a:r>
            <a:r>
              <a:rPr lang="en-US" u="sng" dirty="0" smtClean="0"/>
              <a:t>Australia </a:t>
            </a:r>
            <a:r>
              <a:rPr lang="en-US" dirty="0" smtClean="0"/>
              <a:t>reigns as the most profitable market for the company.</a:t>
            </a:r>
          </a:p>
          <a:p>
            <a:r>
              <a:rPr lang="en-US" b="1" dirty="0"/>
              <a:t>Profit Margins:</a:t>
            </a:r>
            <a:r>
              <a:rPr lang="en-US" dirty="0"/>
              <a:t> </a:t>
            </a:r>
            <a:r>
              <a:rPr lang="en-US" u="sng" dirty="0" smtClean="0"/>
              <a:t>‘Peanut Butter Cubes</a:t>
            </a:r>
            <a:r>
              <a:rPr lang="en-US" dirty="0" smtClean="0"/>
              <a:t>’ was the most profitable product (677%). February 2024 was our most profitable month.</a:t>
            </a:r>
          </a:p>
          <a:p>
            <a:r>
              <a:rPr lang="en-US" b="1" dirty="0" smtClean="0"/>
              <a:t>Employee </a:t>
            </a:r>
            <a:r>
              <a:rPr lang="en-US" b="1" dirty="0"/>
              <a:t>Productivity</a:t>
            </a:r>
            <a:r>
              <a:rPr lang="en-US" b="1" dirty="0" smtClean="0"/>
              <a:t>: </a:t>
            </a:r>
            <a:r>
              <a:rPr lang="en-US" u="sng" dirty="0" err="1" smtClean="0"/>
              <a:t>Marney</a:t>
            </a:r>
            <a:r>
              <a:rPr lang="en-US" u="sng" dirty="0" smtClean="0"/>
              <a:t> </a:t>
            </a:r>
            <a:r>
              <a:rPr lang="en-US" u="sng" dirty="0" err="1" smtClean="0"/>
              <a:t>O’Breen</a:t>
            </a:r>
            <a:r>
              <a:rPr lang="en-US" u="sng" dirty="0" smtClean="0"/>
              <a:t> </a:t>
            </a:r>
            <a:r>
              <a:rPr lang="en-US" dirty="0" smtClean="0"/>
              <a:t>is our most profitable salesperson with his margins crossing 200%. ‘</a:t>
            </a:r>
            <a:r>
              <a:rPr lang="en-US" u="sng" dirty="0" err="1" smtClean="0"/>
              <a:t>Kelci</a:t>
            </a:r>
            <a:r>
              <a:rPr lang="en-US" u="sng" dirty="0" smtClean="0"/>
              <a:t> </a:t>
            </a:r>
            <a:r>
              <a:rPr lang="en-US" u="sng" dirty="0" err="1" smtClean="0"/>
              <a:t>Walkden</a:t>
            </a:r>
            <a:r>
              <a:rPr lang="en-US" u="sng" dirty="0" smtClean="0"/>
              <a:t>’ </a:t>
            </a:r>
            <a:r>
              <a:rPr lang="en-US" dirty="0" smtClean="0"/>
              <a:t>had the highest Sales figures.</a:t>
            </a:r>
          </a:p>
          <a:p>
            <a:r>
              <a:rPr lang="en-US" b="1" dirty="0"/>
              <a:t>Inventory Levels</a:t>
            </a:r>
            <a:r>
              <a:rPr lang="en-US" b="1" dirty="0" smtClean="0"/>
              <a:t>: </a:t>
            </a:r>
            <a:r>
              <a:rPr lang="en-US" u="sng" dirty="0" smtClean="0"/>
              <a:t>‘Milk Bars’ </a:t>
            </a:r>
            <a:r>
              <a:rPr lang="en-US" dirty="0" smtClean="0"/>
              <a:t>topped the Low Box Shipment % at 16.49%. In terms of regions, </a:t>
            </a:r>
            <a:r>
              <a:rPr lang="en-US" u="sng" dirty="0" smtClean="0"/>
              <a:t>India</a:t>
            </a:r>
            <a:r>
              <a:rPr lang="en-US" dirty="0" smtClean="0"/>
              <a:t> topped the same chart.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561" y="127417"/>
            <a:ext cx="1906439" cy="138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465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</TotalTime>
  <Words>164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5</cp:revision>
  <dcterms:created xsi:type="dcterms:W3CDTF">2025-01-27T15:11:17Z</dcterms:created>
  <dcterms:modified xsi:type="dcterms:W3CDTF">2025-01-27T15:49:17Z</dcterms:modified>
</cp:coreProperties>
</file>