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86" r:id="rId4"/>
    <p:sldId id="269" r:id="rId5"/>
    <p:sldId id="279" r:id="rId6"/>
    <p:sldId id="259" r:id="rId7"/>
    <p:sldId id="275" r:id="rId8"/>
    <p:sldId id="262" r:id="rId9"/>
    <p:sldId id="264" r:id="rId10"/>
    <p:sldId id="274" r:id="rId11"/>
    <p:sldId id="277" r:id="rId12"/>
    <p:sldId id="273" r:id="rId13"/>
    <p:sldId id="270" r:id="rId14"/>
    <p:sldId id="280" r:id="rId15"/>
    <p:sldId id="260" r:id="rId16"/>
    <p:sldId id="287" r:id="rId17"/>
    <p:sldId id="278" r:id="rId18"/>
    <p:sldId id="282" r:id="rId19"/>
    <p:sldId id="285" r:id="rId20"/>
    <p:sldId id="276" r:id="rId21"/>
    <p:sldId id="288" r:id="rId22"/>
    <p:sldId id="284" r:id="rId23"/>
    <p:sldId id="261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8200"/>
    <a:srgbClr val="43B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SWAT\Downloads\instacart\departmen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sz="1400" dirty="0">
                <a:solidFill>
                  <a:schemeClr val="tx1"/>
                </a:solidFill>
              </a:rPr>
              <a:t>Avg</a:t>
            </a:r>
            <a:r>
              <a:rPr lang="en-US" sz="1400" baseline="0" dirty="0">
                <a:solidFill>
                  <a:schemeClr val="tx1"/>
                </a:solidFill>
              </a:rPr>
              <a:t> Days since prior order</a:t>
            </a:r>
            <a:endParaRPr lang="en-US" sz="1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402059607116295E-2"/>
          <c:y val="0.1959405607185645"/>
          <c:w val="0.89306455504877125"/>
          <c:h val="0.62571682851209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5.37265041728995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CB-4ED0-B497-608F027A23C5}"/>
                </c:ext>
              </c:extLst>
            </c:dLbl>
            <c:dLbl>
              <c:idx val="2"/>
              <c:layout>
                <c:manualLayout>
                  <c:x val="0"/>
                  <c:y val="6.04747793980042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CB-4ED0-B497-608F027A23C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&lt;=7</c:v>
                </c:pt>
                <c:pt idx="1">
                  <c:v>7 to 14</c:v>
                </c:pt>
                <c:pt idx="2">
                  <c:v>14 to 21</c:v>
                </c:pt>
                <c:pt idx="3">
                  <c:v>&gt;21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23971</c:v>
                </c:pt>
                <c:pt idx="1">
                  <c:v>69079</c:v>
                </c:pt>
                <c:pt idx="2">
                  <c:v>63853</c:v>
                </c:pt>
                <c:pt idx="3">
                  <c:v>47306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B-4ED0-B497-608F027A2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39551488"/>
        <c:axId val="139553408"/>
      </c:barChart>
      <c:catAx>
        <c:axId val="13955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>
                    <a:solidFill>
                      <a:schemeClr val="tx1"/>
                    </a:solidFill>
                  </a:rPr>
                  <a:t>Avg</a:t>
                </a:r>
                <a:r>
                  <a:rPr lang="en-US" sz="1100" baseline="0" dirty="0">
                    <a:solidFill>
                      <a:schemeClr val="tx1"/>
                    </a:solidFill>
                  </a:rPr>
                  <a:t> Days</a:t>
                </a:r>
                <a:endParaRPr lang="en-IN" sz="11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53408"/>
        <c:crosses val="autoZero"/>
        <c:auto val="1"/>
        <c:lblAlgn val="ctr"/>
        <c:lblOffset val="100"/>
        <c:noMultiLvlLbl val="0"/>
      </c:catAx>
      <c:valAx>
        <c:axId val="1395534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dirty="0">
                    <a:solidFill>
                      <a:schemeClr val="tx1"/>
                    </a:solidFill>
                  </a:rPr>
                  <a:t># Users</a:t>
                </a:r>
              </a:p>
            </c:rich>
          </c:tx>
          <c:layout>
            <c:manualLayout>
              <c:xMode val="edge"/>
              <c:yMode val="edge"/>
              <c:x val="1.6962718535329088E-2"/>
              <c:y val="0.370432785139775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95514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sz="1400" baseline="0" dirty="0">
                <a:solidFill>
                  <a:schemeClr val="tx1"/>
                </a:solidFill>
              </a:rPr>
              <a:t>Median Days since prior order</a:t>
            </a:r>
            <a:endParaRPr lang="en-US" sz="1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402059607116295E-2"/>
          <c:y val="0.1959405607185645"/>
          <c:w val="0.89306455504877125"/>
          <c:h val="0.62571682851209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5.37265041728995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5E-4575-8A67-CF5F99285A1B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&lt;=7</c:v>
                </c:pt>
                <c:pt idx="1">
                  <c:v>7 to 14</c:v>
                </c:pt>
                <c:pt idx="2">
                  <c:v>14 to 21</c:v>
                </c:pt>
                <c:pt idx="3">
                  <c:v>&gt;21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52054</c:v>
                </c:pt>
                <c:pt idx="1">
                  <c:v>62722</c:v>
                </c:pt>
                <c:pt idx="2">
                  <c:v>34228</c:v>
                </c:pt>
                <c:pt idx="3">
                  <c:v>55205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E-4575-8A67-CF5F99285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39100544"/>
        <c:axId val="139102464"/>
      </c:barChart>
      <c:catAx>
        <c:axId val="13910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aseline="0" dirty="0">
                    <a:solidFill>
                      <a:schemeClr val="tx1"/>
                    </a:solidFill>
                  </a:rPr>
                  <a:t>Median Days</a:t>
                </a:r>
                <a:endParaRPr lang="en-IN" sz="11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102464"/>
        <c:crosses val="autoZero"/>
        <c:auto val="1"/>
        <c:lblAlgn val="ctr"/>
        <c:lblOffset val="100"/>
        <c:noMultiLvlLbl val="0"/>
      </c:catAx>
      <c:valAx>
        <c:axId val="139102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dirty="0">
                    <a:solidFill>
                      <a:schemeClr val="tx1"/>
                    </a:solidFill>
                  </a:rPr>
                  <a:t># Users</a:t>
                </a:r>
              </a:p>
            </c:rich>
          </c:tx>
          <c:layout>
            <c:manualLayout>
              <c:xMode val="edge"/>
              <c:yMode val="edge"/>
              <c:x val="1.6962718535329088E-2"/>
              <c:y val="0.370432785139775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91005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200" baseline="0">
                <a:solidFill>
                  <a:schemeClr val="tx1">
                    <a:lumMod val="75000"/>
                  </a:schemeClr>
                </a:solidFill>
              </a:rPr>
              <a:t>Modal Distribution - Day of the Week  </a:t>
            </a:r>
            <a:endParaRPr lang="en-IN" sz="1200">
              <a:solidFill>
                <a:schemeClr val="tx1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18854120823868634"/>
          <c:y val="5.7148212763135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tx1">
                  <a:lumMod val="7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889014956136403E-2"/>
          <c:y val="0.20200043764041128"/>
          <c:w val="0.88440674902125493"/>
          <c:h val="0.6432809687182419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5408472045217344E-3"/>
                  <c:y val="1.85708285185048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EE8-45BB-8E36-2FF84005073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departments!$G$8:$G$14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departments!$H$8:$H$14</c:f>
              <c:numCache>
                <c:formatCode>General</c:formatCode>
                <c:ptCount val="7"/>
                <c:pt idx="0">
                  <c:v>63903</c:v>
                </c:pt>
                <c:pt idx="1">
                  <c:v>54255</c:v>
                </c:pt>
                <c:pt idx="2">
                  <c:v>38111</c:v>
                </c:pt>
                <c:pt idx="3">
                  <c:v>34751</c:v>
                </c:pt>
                <c:pt idx="4">
                  <c:v>32871</c:v>
                </c:pt>
                <c:pt idx="5">
                  <c:v>36136</c:v>
                </c:pt>
                <c:pt idx="6">
                  <c:v>41793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47-469F-A565-615BDC25E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38812800"/>
        <c:axId val="138814976"/>
      </c:barChart>
      <c:catAx>
        <c:axId val="138812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</a:schemeClr>
                    </a:solidFill>
                  </a:rPr>
                  <a:t>Day of the Week</a:t>
                </a:r>
              </a:p>
            </c:rich>
          </c:tx>
          <c:layout>
            <c:manualLayout>
              <c:xMode val="edge"/>
              <c:yMode val="edge"/>
              <c:x val="0.39506845872146007"/>
              <c:y val="0.924114769182514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14976"/>
        <c:crosses val="autoZero"/>
        <c:auto val="1"/>
        <c:lblAlgn val="ctr"/>
        <c:lblOffset val="100"/>
        <c:noMultiLvlLbl val="0"/>
      </c:catAx>
      <c:valAx>
        <c:axId val="1388149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aseline="0" dirty="0">
                    <a:solidFill>
                      <a:schemeClr val="tx1">
                        <a:lumMod val="75000"/>
                      </a:schemeClr>
                    </a:solidFill>
                  </a:rPr>
                  <a:t># Users</a:t>
                </a:r>
                <a:endParaRPr lang="en-IN" dirty="0">
                  <a:solidFill>
                    <a:schemeClr val="tx1">
                      <a:lumMod val="7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1.7434705477753523E-2"/>
              <c:y val="0.40898009229116866"/>
            </c:manualLayout>
          </c:layout>
          <c:overlay val="0"/>
          <c:spPr>
            <a:noFill/>
            <a:ln>
              <a:solidFill>
                <a:schemeClr val="tx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88128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solidFill>
            <a:schemeClr val="tx1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84097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d27cc3e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d27cc3e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527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d27cc3e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d27cc3e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23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d27cc3e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d27cc3e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09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d27cc3e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d27cc3e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796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d27cc3e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d27cc3e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d27cc3e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d27cc3e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909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d27cc3e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d27cc3e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493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d27cc3e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d27cc3e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071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d27cc3e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0d27cc3e5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d27cc3e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d27cc3e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d27cc3e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d27cc3e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8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d27cc3e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d27cc3e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63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d27cc3e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d27cc3e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suggested by you, we can add a new metric which shows in how many orders of a customer does a particular product appear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Additionally, as the days since prior order is more suited for predicting when the person will make an order, we can drop the median days since prior order in our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92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d27cc3e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d27cc3e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d27cc3e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d27cc3e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50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d27cc3e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d27cc3e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11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d27cc3e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d27cc3e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02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www.slideshare.net/kazukionodera7/kaggle-meetup-3-instacart-2nd-place-solution?from_action=save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Instacart Market Basket Analysis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Data Mining - Group 13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749800" y="3172900"/>
            <a:ext cx="2949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17BM6JP25 : Abhishek Gupta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17BM6JP27 : Shaswat Roy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17BM6JP22 : Anshul Singhal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17BM6JP35 : Puneeth </a:t>
            </a:r>
            <a:r>
              <a:rPr lang="en-GB" dirty="0" err="1"/>
              <a:t>Gandla</a:t>
            </a:r>
            <a:r>
              <a:rPr lang="en-GB" dirty="0"/>
              <a:t>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17BM6JP44 : </a:t>
            </a:r>
            <a:r>
              <a:rPr lang="en-GB" dirty="0" err="1"/>
              <a:t>Ranadheer</a:t>
            </a:r>
            <a:r>
              <a:rPr lang="en-GB" dirty="0"/>
              <a:t> V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(5 of 8) </a:t>
            </a: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6A0DD9-4EAF-42EB-A3EB-69C4C881FE67}"/>
              </a:ext>
            </a:extLst>
          </p:cNvPr>
          <p:cNvSpPr/>
          <p:nvPr/>
        </p:nvSpPr>
        <p:spPr>
          <a:xfrm>
            <a:off x="337569" y="4572000"/>
            <a:ext cx="853066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~70% of Top 20 most ordered products are organic foods and ~60% belong to the Fresh Fruits section      </a:t>
            </a:r>
            <a:endParaRPr lang="en-IN"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FD9161-F274-4C16-AF7B-0A4E43F68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16428"/>
              </p:ext>
            </p:extLst>
          </p:nvPr>
        </p:nvGraphicFramePr>
        <p:xfrm>
          <a:off x="337568" y="2142671"/>
          <a:ext cx="8530660" cy="20749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2665">
                  <a:extLst>
                    <a:ext uri="{9D8B030D-6E8A-4147-A177-3AD203B41FA5}">
                      <a16:colId xmlns:a16="http://schemas.microsoft.com/office/drawing/2014/main" val="4043322391"/>
                    </a:ext>
                  </a:extLst>
                </a:gridCol>
                <a:gridCol w="2132665">
                  <a:extLst>
                    <a:ext uri="{9D8B030D-6E8A-4147-A177-3AD203B41FA5}">
                      <a16:colId xmlns:a16="http://schemas.microsoft.com/office/drawing/2014/main" val="2495739533"/>
                    </a:ext>
                  </a:extLst>
                </a:gridCol>
                <a:gridCol w="2132665">
                  <a:extLst>
                    <a:ext uri="{9D8B030D-6E8A-4147-A177-3AD203B41FA5}">
                      <a16:colId xmlns:a16="http://schemas.microsoft.com/office/drawing/2014/main" val="2540446621"/>
                    </a:ext>
                  </a:extLst>
                </a:gridCol>
                <a:gridCol w="2132665">
                  <a:extLst>
                    <a:ext uri="{9D8B030D-6E8A-4147-A177-3AD203B41FA5}">
                      <a16:colId xmlns:a16="http://schemas.microsoft.com/office/drawing/2014/main" val="1398254416"/>
                    </a:ext>
                  </a:extLst>
                </a:gridCol>
              </a:tblGrid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Product Name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Aisle Name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Department Name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 Times Ordered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519219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Banana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Fresh Fruits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Produce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472,565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32565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Bag of Organic Bananas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Fresh Fruits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Produce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379,450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94607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Organic Strawberries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Fresh Fruits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Produce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264,683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63348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Organic Baby Spinach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Packaged Vegetables Fruits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Produce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241,921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203557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Organic Hass Avocado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Fresh Fruits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Produce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213,584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230006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Large Lemon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Fresh Fruits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Produce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152,657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84397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Organic Whole Milk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Milk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Dairy Eggs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137,905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237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4744877-BF66-4ACF-9E25-6CD06C015C7C}"/>
              </a:ext>
            </a:extLst>
          </p:cNvPr>
          <p:cNvSpPr/>
          <p:nvPr/>
        </p:nvSpPr>
        <p:spPr>
          <a:xfrm>
            <a:off x="2877879" y="1788254"/>
            <a:ext cx="3140149" cy="29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Most ORDERED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47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(6 of 8) </a:t>
            </a: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6A0DD9-4EAF-42EB-A3EB-69C4C881FE67}"/>
              </a:ext>
            </a:extLst>
          </p:cNvPr>
          <p:cNvSpPr/>
          <p:nvPr/>
        </p:nvSpPr>
        <p:spPr>
          <a:xfrm>
            <a:off x="337569" y="4572000"/>
            <a:ext cx="853066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~ 50% of the Top 10 products with maximum reorder probability are Lactose Free and Low Fat milk       </a:t>
            </a:r>
            <a:endParaRPr lang="en-IN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744877-BF66-4ACF-9E25-6CD06C015C7C}"/>
              </a:ext>
            </a:extLst>
          </p:cNvPr>
          <p:cNvSpPr/>
          <p:nvPr/>
        </p:nvSpPr>
        <p:spPr>
          <a:xfrm>
            <a:off x="846651" y="1726260"/>
            <a:ext cx="2364376" cy="29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Reorder Probability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B0042-6FEE-4AB3-B64F-441D7342B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51" y="2111872"/>
            <a:ext cx="3916735" cy="236693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ABC9B4-071B-4299-9830-24250F090A5E}"/>
              </a:ext>
            </a:extLst>
          </p:cNvPr>
          <p:cNvCxnSpPr>
            <a:cxnSpLocks/>
          </p:cNvCxnSpPr>
          <p:nvPr/>
        </p:nvCxnSpPr>
        <p:spPr>
          <a:xfrm>
            <a:off x="5238305" y="1935956"/>
            <a:ext cx="0" cy="253350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BDFD0-9FD0-46F6-839B-9671F4864271}"/>
              </a:ext>
            </a:extLst>
          </p:cNvPr>
          <p:cNvSpPr/>
          <p:nvPr/>
        </p:nvSpPr>
        <p:spPr>
          <a:xfrm>
            <a:off x="5932967" y="1935956"/>
            <a:ext cx="2935264" cy="25180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How is product reorder probability calculated?</a:t>
            </a:r>
            <a:br>
              <a:rPr lang="en-US" sz="1200" dirty="0">
                <a:solidFill>
                  <a:schemeClr val="accent1"/>
                </a:solidFill>
              </a:rPr>
            </a:b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Consider the product Milk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No. of users who have ordered milk </a:t>
            </a:r>
            <a:r>
              <a:rPr lang="en-US" sz="1200" dirty="0" err="1">
                <a:solidFill>
                  <a:schemeClr val="accent1"/>
                </a:solidFill>
              </a:rPr>
              <a:t>atleast</a:t>
            </a:r>
            <a:r>
              <a:rPr lang="en-US" sz="1200" dirty="0">
                <a:solidFill>
                  <a:schemeClr val="accent1"/>
                </a:solidFill>
              </a:rPr>
              <a:t> once = 1,000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No. of users who have ordered milk </a:t>
            </a:r>
            <a:r>
              <a:rPr lang="en-US" sz="1200" dirty="0" err="1">
                <a:solidFill>
                  <a:schemeClr val="accent1"/>
                </a:solidFill>
              </a:rPr>
              <a:t>atleast</a:t>
            </a:r>
            <a:r>
              <a:rPr lang="en-US" sz="1200" dirty="0">
                <a:solidFill>
                  <a:schemeClr val="accent1"/>
                </a:solidFill>
              </a:rPr>
              <a:t> twice = 700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Milk reorder probability = 700/1000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	= 70% </a:t>
            </a:r>
            <a:endParaRPr lang="en-IN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2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(7 of 8) </a:t>
            </a: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6A0DD9-4EAF-42EB-A3EB-69C4C881FE67}"/>
              </a:ext>
            </a:extLst>
          </p:cNvPr>
          <p:cNvSpPr/>
          <p:nvPr/>
        </p:nvSpPr>
        <p:spPr>
          <a:xfrm>
            <a:off x="337569" y="4572000"/>
            <a:ext cx="853066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Produce’ &amp; ‘Dairy Eggs’ products are purchased most often and Fresh Vegetables &amp; Fruits are most popular aisles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696AD-3DA1-470A-9056-B5D3EE17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232" y="1807536"/>
            <a:ext cx="3908794" cy="2534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6B32AF-15C8-448F-807F-0B8947612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52" y="1807536"/>
            <a:ext cx="3964953" cy="26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2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(8 of 8) </a:t>
            </a: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64818-592B-4C13-B074-117CB0B9A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42" y="2142670"/>
            <a:ext cx="7524115" cy="2854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6A1D8B-CB9B-4B59-A152-D5B5AD54C2E6}"/>
              </a:ext>
            </a:extLst>
          </p:cNvPr>
          <p:cNvSpPr/>
          <p:nvPr/>
        </p:nvSpPr>
        <p:spPr>
          <a:xfrm>
            <a:off x="3274417" y="1788254"/>
            <a:ext cx="2595165" cy="29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Composition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5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Prior, Train and Test segmentation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6635" y="4819105"/>
            <a:ext cx="2234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Reference: </a:t>
            </a:r>
            <a:r>
              <a:rPr lang="en-IN" sz="1100" dirty="0">
                <a:hlinkClick r:id="rId2"/>
              </a:rPr>
              <a:t>Instacart Kaggle #2 </a:t>
            </a:r>
            <a:endParaRPr lang="en-IN" sz="1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4"/>
            <a:ext cx="4441418" cy="3001841"/>
          </a:xfrm>
        </p:spPr>
        <p:txBody>
          <a:bodyPr/>
          <a:lstStyle/>
          <a:p>
            <a:r>
              <a:rPr lang="en-IN" dirty="0"/>
              <a:t>Referring the image to the right, the users A, B and D are randomly selected to be in </a:t>
            </a:r>
            <a:r>
              <a:rPr lang="en-IN" i="1" dirty="0"/>
              <a:t>train</a:t>
            </a:r>
            <a:r>
              <a:rPr lang="en-IN" dirty="0"/>
              <a:t> dataset and the user C in the </a:t>
            </a:r>
            <a:r>
              <a:rPr lang="en-IN" i="1" dirty="0"/>
              <a:t>test</a:t>
            </a:r>
            <a:r>
              <a:rPr lang="en-IN" dirty="0"/>
              <a:t> dataset</a:t>
            </a:r>
          </a:p>
          <a:p>
            <a:r>
              <a:rPr lang="en-IN" dirty="0"/>
              <a:t>Hence, the information regarding the ‘last order’ of the users A, B and D is provided </a:t>
            </a:r>
            <a:r>
              <a:rPr lang="en-IN" i="1" dirty="0"/>
              <a:t>completely</a:t>
            </a:r>
            <a:r>
              <a:rPr lang="en-IN" dirty="0"/>
              <a:t> as a part of train dataset</a:t>
            </a:r>
          </a:p>
          <a:p>
            <a:r>
              <a:rPr lang="en-IN" dirty="0"/>
              <a:t>And as the ‘last order’ of user C goes into the test dataset, information regarding this order is </a:t>
            </a:r>
            <a:r>
              <a:rPr lang="en-IN" i="1" dirty="0"/>
              <a:t>incomplete</a:t>
            </a:r>
            <a:r>
              <a:rPr lang="en-IN" dirty="0"/>
              <a:t> and this is what is needed to be predicted (the items that go into the cart for this user) </a:t>
            </a:r>
          </a:p>
          <a:p>
            <a:r>
              <a:rPr lang="en-IN" dirty="0"/>
              <a:t>Also, the information regarding previous orders for all users is present in the </a:t>
            </a:r>
            <a:r>
              <a:rPr lang="en-IN" i="1" dirty="0"/>
              <a:t>prior</a:t>
            </a:r>
            <a:r>
              <a:rPr lang="en-IN" dirty="0"/>
              <a:t> dataset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72" y="2686222"/>
            <a:ext cx="3671927" cy="120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54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7;p16">
            <a:extLst>
              <a:ext uri="{FF2B5EF4-FFF2-40B4-BE49-F238E27FC236}">
                <a16:creationId xmlns:a16="http://schemas.microsoft.com/office/drawing/2014/main" id="{0AFBC427-4FCC-489A-A9BC-FC389662B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F1 Maximization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353C4D-4508-4F99-BEB2-56CAD11F0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81269"/>
              </p:ext>
            </p:extLst>
          </p:nvPr>
        </p:nvGraphicFramePr>
        <p:xfrm>
          <a:off x="304146" y="2153161"/>
          <a:ext cx="2318551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9178">
                  <a:extLst>
                    <a:ext uri="{9D8B030D-6E8A-4147-A177-3AD203B41FA5}">
                      <a16:colId xmlns:a16="http://schemas.microsoft.com/office/drawing/2014/main" val="109203146"/>
                    </a:ext>
                  </a:extLst>
                </a:gridCol>
                <a:gridCol w="1399373">
                  <a:extLst>
                    <a:ext uri="{9D8B030D-6E8A-4147-A177-3AD203B41FA5}">
                      <a16:colId xmlns:a16="http://schemas.microsoft.com/office/drawing/2014/main" val="2207739341"/>
                    </a:ext>
                  </a:extLst>
                </a:gridCol>
              </a:tblGrid>
              <a:tr h="219816"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Probability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296656"/>
                  </a:ext>
                </a:extLst>
              </a:tr>
              <a:tr h="2198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Only A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0.8*(1-0.3) = </a:t>
                      </a:r>
                      <a:r>
                        <a:rPr lang="en-US" sz="900" dirty="0"/>
                        <a:t>0.56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817027"/>
                  </a:ext>
                </a:extLst>
              </a:tr>
              <a:tr h="2198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Only B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0.3*(1-0.8) = </a:t>
                      </a:r>
                      <a:r>
                        <a:rPr lang="en-US" sz="900" dirty="0"/>
                        <a:t>0.06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829937"/>
                  </a:ext>
                </a:extLst>
              </a:tr>
              <a:tr h="2198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0.8*0.3 = </a:t>
                      </a:r>
                      <a:r>
                        <a:rPr lang="en-US" sz="900" dirty="0"/>
                        <a:t>0.24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572495"/>
                  </a:ext>
                </a:extLst>
              </a:tr>
              <a:tr h="2198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None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(1-0.8)*(1-0.3) = </a:t>
                      </a:r>
                      <a:r>
                        <a:rPr lang="en-US" sz="900" dirty="0"/>
                        <a:t>0.14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7224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BFFBA2-AA1A-4523-BA9E-3DD243B0B77E}"/>
              </a:ext>
            </a:extLst>
          </p:cNvPr>
          <p:cNvSpPr txBox="1"/>
          <p:nvPr/>
        </p:nvSpPr>
        <p:spPr>
          <a:xfrm>
            <a:off x="204910" y="1863958"/>
            <a:ext cx="2509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Let’s say for a user P(A) = 0.8  P(B) = 0.3</a:t>
            </a:r>
            <a:endParaRPr lang="en-IN" sz="1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6E0537-1684-4353-80DB-20B7C37EF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08981"/>
              </p:ext>
            </p:extLst>
          </p:nvPr>
        </p:nvGraphicFramePr>
        <p:xfrm>
          <a:off x="4967001" y="2153162"/>
          <a:ext cx="1975104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3019">
                  <a:extLst>
                    <a:ext uri="{9D8B030D-6E8A-4147-A177-3AD203B41FA5}">
                      <a16:colId xmlns:a16="http://schemas.microsoft.com/office/drawing/2014/main" val="109203146"/>
                    </a:ext>
                  </a:extLst>
                </a:gridCol>
                <a:gridCol w="1192085">
                  <a:extLst>
                    <a:ext uri="{9D8B030D-6E8A-4147-A177-3AD203B41FA5}">
                      <a16:colId xmlns:a16="http://schemas.microsoft.com/office/drawing/2014/main" val="220773934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F1 Score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Probability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29665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1*0.56 = </a:t>
                      </a:r>
                      <a:r>
                        <a:rPr lang="en-US" sz="900" dirty="0"/>
                        <a:t>0.56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81702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0*0.06 = </a:t>
                      </a:r>
                      <a:r>
                        <a:rPr lang="en-US" sz="9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82993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0.66*0.24 = </a:t>
                      </a:r>
                      <a:r>
                        <a:rPr lang="en-US" sz="900" dirty="0"/>
                        <a:t>0.15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57249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0*0.14 = </a:t>
                      </a:r>
                      <a:r>
                        <a:rPr lang="en-US" sz="9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722405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Expected F1 Score:  </a:t>
                      </a:r>
                      <a:r>
                        <a:rPr lang="en-US" sz="1000" b="1" u="sng" dirty="0"/>
                        <a:t>0.71</a:t>
                      </a:r>
                      <a:endParaRPr lang="en-IN" sz="1000" b="1" u="sn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36104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6E21EF-B0D4-43CC-BCAA-50DEE89F0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16306"/>
              </p:ext>
            </p:extLst>
          </p:nvPr>
        </p:nvGraphicFramePr>
        <p:xfrm>
          <a:off x="2793451" y="2153162"/>
          <a:ext cx="1975104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3019">
                  <a:extLst>
                    <a:ext uri="{9D8B030D-6E8A-4147-A177-3AD203B41FA5}">
                      <a16:colId xmlns:a16="http://schemas.microsoft.com/office/drawing/2014/main" val="109203146"/>
                    </a:ext>
                  </a:extLst>
                </a:gridCol>
                <a:gridCol w="1192085">
                  <a:extLst>
                    <a:ext uri="{9D8B030D-6E8A-4147-A177-3AD203B41FA5}">
                      <a16:colId xmlns:a16="http://schemas.microsoft.com/office/drawing/2014/main" val="220773934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F1 Score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Probability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29665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0*0.56= </a:t>
                      </a:r>
                      <a:r>
                        <a:rPr lang="en-US" sz="9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81702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0*0.06 = </a:t>
                      </a:r>
                      <a:r>
                        <a:rPr lang="en-US" sz="900" dirty="0"/>
                        <a:t>0.06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82993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0*0.24 = </a:t>
                      </a:r>
                      <a:r>
                        <a:rPr lang="en-US" sz="900" dirty="0"/>
                        <a:t>0.15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57249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1*0.14 = </a:t>
                      </a:r>
                      <a:r>
                        <a:rPr lang="en-US" sz="900" dirty="0"/>
                        <a:t>0.14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722405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Expected F1 Score:  </a:t>
                      </a:r>
                      <a:r>
                        <a:rPr lang="en-US" sz="1000" b="1" u="sng" dirty="0"/>
                        <a:t>0.14</a:t>
                      </a:r>
                      <a:r>
                        <a:rPr lang="en-US" sz="1000" dirty="0"/>
                        <a:t> </a:t>
                      </a:r>
                      <a:endParaRPr lang="en-IN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25538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5F78A4-AA2D-4D61-8F3A-9314BEC4D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59263"/>
              </p:ext>
            </p:extLst>
          </p:nvPr>
        </p:nvGraphicFramePr>
        <p:xfrm>
          <a:off x="7141214" y="2153162"/>
          <a:ext cx="1971901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1749">
                  <a:extLst>
                    <a:ext uri="{9D8B030D-6E8A-4147-A177-3AD203B41FA5}">
                      <a16:colId xmlns:a16="http://schemas.microsoft.com/office/drawing/2014/main" val="109203146"/>
                    </a:ext>
                  </a:extLst>
                </a:gridCol>
                <a:gridCol w="1190152">
                  <a:extLst>
                    <a:ext uri="{9D8B030D-6E8A-4147-A177-3AD203B41FA5}">
                      <a16:colId xmlns:a16="http://schemas.microsoft.com/office/drawing/2014/main" val="220773934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F1 Score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Probability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29665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0.66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0.66*0.56= </a:t>
                      </a:r>
                      <a:r>
                        <a:rPr lang="en-US" sz="900" dirty="0"/>
                        <a:t>0.37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81702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0.66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0.66*0.06 = </a:t>
                      </a:r>
                      <a:r>
                        <a:rPr lang="en-US" sz="900" dirty="0"/>
                        <a:t>0.04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82993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1*0.24 = </a:t>
                      </a:r>
                      <a:r>
                        <a:rPr lang="en-US" sz="900" dirty="0"/>
                        <a:t>0.24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57249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0*0.14 = </a:t>
                      </a:r>
                      <a:r>
                        <a:rPr lang="en-US" sz="9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722405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9988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Expected F1 Score:  </a:t>
                      </a:r>
                      <a:r>
                        <a:rPr kumimoji="0" lang="en-US" sz="1000" b="1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9988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0.65</a:t>
                      </a: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9988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A9988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A9988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62964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B0F6824-656D-4D05-820D-DC0A6ECDEE1C}"/>
              </a:ext>
            </a:extLst>
          </p:cNvPr>
          <p:cNvSpPr/>
          <p:nvPr/>
        </p:nvSpPr>
        <p:spPr>
          <a:xfrm>
            <a:off x="5295020" y="1878425"/>
            <a:ext cx="1410587" cy="24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Recommend A</a:t>
            </a:r>
            <a:endParaRPr lang="en-IN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FA139D-BBF6-4D20-B9A9-DA455D8931CD}"/>
              </a:ext>
            </a:extLst>
          </p:cNvPr>
          <p:cNvSpPr/>
          <p:nvPr/>
        </p:nvSpPr>
        <p:spPr>
          <a:xfrm>
            <a:off x="3075709" y="1878424"/>
            <a:ext cx="1410587" cy="24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Recommend None</a:t>
            </a:r>
            <a:endParaRPr lang="en-IN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735864-1DCA-4D98-B1CC-460F6EA1F733}"/>
              </a:ext>
            </a:extLst>
          </p:cNvPr>
          <p:cNvSpPr/>
          <p:nvPr/>
        </p:nvSpPr>
        <p:spPr>
          <a:xfrm>
            <a:off x="7421870" y="1878423"/>
            <a:ext cx="1410587" cy="24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Recommend A &amp; B</a:t>
            </a:r>
            <a:endParaRPr lang="en-IN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DD59D-95D2-49F0-9B6F-22706D773223}"/>
              </a:ext>
            </a:extLst>
          </p:cNvPr>
          <p:cNvSpPr txBox="1"/>
          <p:nvPr/>
        </p:nvSpPr>
        <p:spPr>
          <a:xfrm>
            <a:off x="4168943" y="4068586"/>
            <a:ext cx="40606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	             Max Expected F1 Score</a:t>
            </a:r>
          </a:p>
          <a:p>
            <a:r>
              <a:rPr lang="en-US" sz="900" dirty="0"/>
              <a:t>Set threshold between 0.3 and 0.8 &amp; Recommend products above threshold</a:t>
            </a:r>
            <a:endParaRPr lang="en-IN" sz="9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57C1A9-3595-4D1C-93D1-62F1A67639EB}"/>
              </a:ext>
            </a:extLst>
          </p:cNvPr>
          <p:cNvCxnSpPr>
            <a:cxnSpLocks/>
          </p:cNvCxnSpPr>
          <p:nvPr/>
        </p:nvCxnSpPr>
        <p:spPr>
          <a:xfrm>
            <a:off x="6199271" y="3616202"/>
            <a:ext cx="0" cy="45238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374579-260D-4A7F-82DF-57744E015628}"/>
              </a:ext>
            </a:extLst>
          </p:cNvPr>
          <p:cNvSpPr/>
          <p:nvPr/>
        </p:nvSpPr>
        <p:spPr>
          <a:xfrm>
            <a:off x="337569" y="4572000"/>
            <a:ext cx="853066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consider only those products which a user has ordered before and choose threshold to maximize expected F1 score</a:t>
            </a:r>
            <a:endParaRPr lang="en-IN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50" y="1800447"/>
            <a:ext cx="7688700" cy="299150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sz="1200" dirty="0"/>
              <a:t>There is no intersection between users in </a:t>
            </a:r>
            <a:r>
              <a:rPr lang="en-IN" sz="1200" i="1" dirty="0"/>
              <a:t>train</a:t>
            </a:r>
            <a:r>
              <a:rPr lang="en-IN" sz="1200" dirty="0"/>
              <a:t> (131k) and </a:t>
            </a:r>
            <a:r>
              <a:rPr lang="en-IN" sz="1200" i="1" dirty="0"/>
              <a:t>test</a:t>
            </a:r>
            <a:r>
              <a:rPr lang="en-IN" sz="1200" dirty="0"/>
              <a:t> (75k) dataset, but the order information for all these users is present in the </a:t>
            </a:r>
            <a:r>
              <a:rPr lang="en-IN" sz="1200" i="1" dirty="0"/>
              <a:t>prior</a:t>
            </a:r>
            <a:r>
              <a:rPr lang="en-IN" sz="1200" dirty="0"/>
              <a:t> dataset</a:t>
            </a:r>
          </a:p>
          <a:p>
            <a:r>
              <a:rPr lang="en-IN" sz="1200" dirty="0"/>
              <a:t>Prior dataset is used to form hypothesis and create features , whereas train dataset is used build model relation between these features to predict reorder probabilities</a:t>
            </a:r>
          </a:p>
          <a:p>
            <a:r>
              <a:rPr lang="en-IN" sz="1200" dirty="0"/>
              <a:t>‘Last order’ of all users in the test dataset is taken from prior dataset and this is considered to be the cross-validation dataset</a:t>
            </a:r>
          </a:p>
          <a:p>
            <a:r>
              <a:rPr lang="en-IN" sz="1200" dirty="0"/>
              <a:t>Hence the users in the cross-validation and test dataset are the same, but just their order IDs are different</a:t>
            </a:r>
          </a:p>
          <a:p>
            <a:r>
              <a:rPr lang="en-IN" sz="1200" dirty="0"/>
              <a:t>For all the users in the test dataset, list of all possible items that can go into the cart selected based on their order history (from prior dataset)</a:t>
            </a:r>
          </a:p>
          <a:p>
            <a:r>
              <a:rPr lang="en-IN" sz="1200" dirty="0"/>
              <a:t>Using F1 Maximization procedure mentioned in the above slide, threshold for each user in the test dataset is determined</a:t>
            </a:r>
          </a:p>
          <a:p>
            <a:r>
              <a:rPr lang="en-IN" sz="1200" dirty="0"/>
              <a:t>And items that have a reorder probability greater than threshold go into the cart</a:t>
            </a: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3BF79C64-5156-4DCE-8CC6-097A384D27A5}"/>
              </a:ext>
            </a:extLst>
          </p:cNvPr>
          <p:cNvSpPr txBox="1">
            <a:spLocks/>
          </p:cNvSpPr>
          <p:nvPr/>
        </p:nvSpPr>
        <p:spPr>
          <a:xfrm>
            <a:off x="729450" y="1191060"/>
            <a:ext cx="7688700" cy="35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/>
              <a:t>Model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6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FBA3-4B53-485A-80AC-D5BF8A1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LightGBM 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EAE8-FC78-4443-A757-97C35F94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943176"/>
          </a:xfrm>
        </p:spPr>
        <p:txBody>
          <a:bodyPr/>
          <a:lstStyle/>
          <a:p>
            <a:r>
              <a:rPr lang="en-US" dirty="0"/>
              <a:t>Light GBM is computationally very fast and our dataset is very huge so when using Random Forest or any other classification model is computationally expensive. </a:t>
            </a:r>
          </a:p>
          <a:p>
            <a:r>
              <a:rPr lang="en-US" dirty="0"/>
              <a:t>It handles categorical variables itself without being explicitly requiring one- hot encoded variables.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C585B0-F522-473B-B340-AA0F7D92F59A}"/>
              </a:ext>
            </a:extLst>
          </p:cNvPr>
          <p:cNvSpPr txBox="1">
            <a:spLocks/>
          </p:cNvSpPr>
          <p:nvPr/>
        </p:nvSpPr>
        <p:spPr>
          <a:xfrm>
            <a:off x="792473" y="302205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Why not Collaborative Filtering ? 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A39987-7B35-414B-A6B4-30EE9838A9F4}"/>
              </a:ext>
            </a:extLst>
          </p:cNvPr>
          <p:cNvSpPr txBox="1">
            <a:spLocks/>
          </p:cNvSpPr>
          <p:nvPr/>
        </p:nvSpPr>
        <p:spPr>
          <a:xfrm>
            <a:off x="727650" y="3633813"/>
            <a:ext cx="7688700" cy="1281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As per the objective of the problem we have to predict whether user will reorder a certain product based on information in the prior dataset. So we cannot recommend new item to a user who has earlier not bought that particular item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3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7;p16">
            <a:extLst>
              <a:ext uri="{FF2B5EF4-FFF2-40B4-BE49-F238E27FC236}">
                <a16:creationId xmlns:a16="http://schemas.microsoft.com/office/drawing/2014/main" id="{0AFBC427-4FCC-489A-A9BC-FC389662B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9652C-23E5-4E99-B4B6-294C1FA7B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48" y="1726260"/>
            <a:ext cx="4664038" cy="31718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8D516A-F80E-4CE8-B670-5E8381EF5383}"/>
              </a:ext>
            </a:extLst>
          </p:cNvPr>
          <p:cNvCxnSpPr>
            <a:cxnSpLocks/>
          </p:cNvCxnSpPr>
          <p:nvPr/>
        </p:nvCxnSpPr>
        <p:spPr>
          <a:xfrm>
            <a:off x="5429689" y="1935956"/>
            <a:ext cx="0" cy="26289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3C3DE81-76F4-4F60-90D4-C160B62E0DA9}"/>
              </a:ext>
            </a:extLst>
          </p:cNvPr>
          <p:cNvSpPr/>
          <p:nvPr/>
        </p:nvSpPr>
        <p:spPr>
          <a:xfrm>
            <a:off x="5932967" y="1935956"/>
            <a:ext cx="2935264" cy="26289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Following features created, proved helpful in improving model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lvl="4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Avg new products per order</a:t>
            </a:r>
          </a:p>
          <a:p>
            <a:pPr marL="228600" lvl="4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Avg basket size per user</a:t>
            </a:r>
          </a:p>
          <a:p>
            <a:pPr marL="228600" lvl="4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Product reorder ratio per user</a:t>
            </a:r>
          </a:p>
          <a:p>
            <a:pPr marL="228600" lvl="4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Distinct products ordered by a user</a:t>
            </a:r>
          </a:p>
          <a:p>
            <a:pPr marL="228600" lvl="4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Total orders for a user</a:t>
            </a:r>
          </a:p>
          <a:p>
            <a:pPr marL="228600" lvl="4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Max order </a:t>
            </a:r>
          </a:p>
        </p:txBody>
      </p:sp>
    </p:spTree>
    <p:extLst>
      <p:ext uri="{BB962C8B-B14F-4D97-AF65-F5344CB8AC3E}">
        <p14:creationId xmlns:p14="http://schemas.microsoft.com/office/powerpoint/2010/main" val="378621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424E-876D-457B-B940-ADB5F066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Results</a:t>
            </a:r>
          </a:p>
        </p:txBody>
      </p:sp>
      <p:pic>
        <p:nvPicPr>
          <p:cNvPr id="4" name="Google Shape;115;p17">
            <a:extLst>
              <a:ext uri="{FF2B5EF4-FFF2-40B4-BE49-F238E27FC236}">
                <a16:creationId xmlns:a16="http://schemas.microsoft.com/office/drawing/2014/main" id="{9A3E8456-EFEB-4513-B2DF-255DC7EF49E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75150" y="67299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CB6E273-D41E-4C3C-B64E-73204569C68A}"/>
              </a:ext>
            </a:extLst>
          </p:cNvPr>
          <p:cNvSpPr txBox="1">
            <a:spLocks/>
          </p:cNvSpPr>
          <p:nvPr/>
        </p:nvSpPr>
        <p:spPr>
          <a:xfrm>
            <a:off x="5334000" y="2683681"/>
            <a:ext cx="2743200" cy="728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/>
              <a:t>AUC: 0.8437</a:t>
            </a:r>
          </a:p>
          <a:p>
            <a:r>
              <a:rPr lang="en-US" sz="1200" dirty="0"/>
              <a:t>F1 Score : 0.3796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B9C58C-6276-4DBD-8133-FD4DA305559C}"/>
              </a:ext>
            </a:extLst>
          </p:cNvPr>
          <p:cNvSpPr/>
          <p:nvPr/>
        </p:nvSpPr>
        <p:spPr>
          <a:xfrm>
            <a:off x="990598" y="2716801"/>
            <a:ext cx="2743201" cy="6623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1" indent="-311150">
              <a:lnSpc>
                <a:spcPct val="115000"/>
              </a:lnSpc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US" sz="1200" dirty="0">
                <a:solidFill>
                  <a:schemeClr val="accent1"/>
                </a:solidFill>
                <a:latin typeface="Lato"/>
                <a:sym typeface="Lato"/>
              </a:rPr>
              <a:t>Learning Rate : 0.05</a:t>
            </a:r>
          </a:p>
          <a:p>
            <a:pPr marL="457200" lvl="1" indent="-311150">
              <a:lnSpc>
                <a:spcPct val="115000"/>
              </a:lnSpc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US" sz="1200" dirty="0" err="1">
                <a:solidFill>
                  <a:schemeClr val="accent1"/>
                </a:solidFill>
                <a:latin typeface="Lato"/>
                <a:sym typeface="Lato"/>
              </a:rPr>
              <a:t>Num_Iterations</a:t>
            </a:r>
            <a:r>
              <a:rPr lang="en-US" sz="1200" dirty="0">
                <a:solidFill>
                  <a:schemeClr val="accent1"/>
                </a:solidFill>
                <a:latin typeface="Lato"/>
                <a:sym typeface="Lato"/>
              </a:rPr>
              <a:t> : 200</a:t>
            </a:r>
          </a:p>
          <a:p>
            <a:pPr marL="457200" lvl="1" indent="-311150">
              <a:lnSpc>
                <a:spcPct val="115000"/>
              </a:lnSpc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US" sz="1200" dirty="0">
                <a:solidFill>
                  <a:schemeClr val="accent1"/>
                </a:solidFill>
                <a:latin typeface="Lato"/>
                <a:sym typeface="Lato"/>
              </a:rPr>
              <a:t>Metric : AUC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06DADA-7F57-4858-9F63-A4567EF2E88F}"/>
              </a:ext>
            </a:extLst>
          </p:cNvPr>
          <p:cNvSpPr/>
          <p:nvPr/>
        </p:nvSpPr>
        <p:spPr>
          <a:xfrm>
            <a:off x="990600" y="2318442"/>
            <a:ext cx="2743200" cy="37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Parameters</a:t>
            </a:r>
            <a:endParaRPr lang="en-IN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025E92-05BB-416C-A8BE-96A4E42477CA}"/>
              </a:ext>
            </a:extLst>
          </p:cNvPr>
          <p:cNvSpPr/>
          <p:nvPr/>
        </p:nvSpPr>
        <p:spPr>
          <a:xfrm>
            <a:off x="5334000" y="2339297"/>
            <a:ext cx="2743200" cy="343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Output</a:t>
            </a:r>
            <a:endParaRPr lang="en-IN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A5A37D-6287-48CF-A6AE-121BA1D73D87}"/>
              </a:ext>
            </a:extLst>
          </p:cNvPr>
          <p:cNvSpPr/>
          <p:nvPr/>
        </p:nvSpPr>
        <p:spPr>
          <a:xfrm>
            <a:off x="3926955" y="3213850"/>
            <a:ext cx="1173125" cy="31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ROC Curve</a:t>
            </a:r>
            <a:endParaRPr lang="en-IN" sz="1200" dirty="0"/>
          </a:p>
        </p:txBody>
      </p:sp>
      <p:pic>
        <p:nvPicPr>
          <p:cNvPr id="30" name="Picture 2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C456BE-FC62-4E62-913F-B33EEED07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91" y="3526124"/>
            <a:ext cx="3267739" cy="15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19815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Sections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1802433"/>
            <a:ext cx="7688700" cy="2939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Problem Statement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Data Description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Feature Engineering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Exploratory Data Analysis</a:t>
            </a:r>
            <a:endParaRPr dirty="0"/>
          </a:p>
          <a:p>
            <a:r>
              <a:rPr lang="en-GB" dirty="0"/>
              <a:t>Prior, Train and Test Segmentation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How F1 score is maximized? 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Model Structure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Why </a:t>
            </a:r>
            <a:r>
              <a:rPr lang="en-GB" dirty="0" err="1"/>
              <a:t>LightGBM</a:t>
            </a:r>
            <a:r>
              <a:rPr lang="en-GB" dirty="0"/>
              <a:t>?</a:t>
            </a:r>
          </a:p>
          <a:p>
            <a:r>
              <a:rPr lang="en-GB" dirty="0"/>
              <a:t>Feature Importance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Model Evaluation &amp; Results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Feature Importance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Handling Twist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Scope of Improvement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7;p16">
            <a:extLst>
              <a:ext uri="{FF2B5EF4-FFF2-40B4-BE49-F238E27FC236}">
                <a16:creationId xmlns:a16="http://schemas.microsoft.com/office/drawing/2014/main" id="{0AFBC427-4FCC-489A-A9BC-FC389662B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twist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4A169C-4056-4DFA-9275-ED3B4D35A948}"/>
              </a:ext>
            </a:extLst>
          </p:cNvPr>
          <p:cNvSpPr/>
          <p:nvPr/>
        </p:nvSpPr>
        <p:spPr>
          <a:xfrm>
            <a:off x="753927" y="1914416"/>
            <a:ext cx="2637528" cy="31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products to remove?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1F376-0C76-4B55-A318-4DE9D6EFCFFE}"/>
              </a:ext>
            </a:extLst>
          </p:cNvPr>
          <p:cNvSpPr/>
          <p:nvPr/>
        </p:nvSpPr>
        <p:spPr>
          <a:xfrm>
            <a:off x="753927" y="2240371"/>
            <a:ext cx="8272786" cy="2046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Create product metric i.e. (Normalized Time Since Introduction* ) / ( Normalized orders* x Reorder Ratio</a:t>
            </a:r>
            <a:r>
              <a:rPr lang="en-US" sz="1200" baseline="30000" dirty="0">
                <a:solidFill>
                  <a:schemeClr val="accent1"/>
                </a:solidFill>
              </a:rPr>
              <a:t>*</a:t>
            </a:r>
            <a:r>
              <a:rPr lang="en-US" sz="1200" dirty="0">
                <a:solidFill>
                  <a:schemeClr val="accent1"/>
                </a:solidFill>
              </a:rPr>
              <a:t> x Reorder Probability</a:t>
            </a:r>
            <a:r>
              <a:rPr lang="en-US" sz="1200" baseline="30000" dirty="0">
                <a:solidFill>
                  <a:schemeClr val="accent1"/>
                </a:solidFill>
              </a:rPr>
              <a:t>*</a:t>
            </a:r>
            <a:r>
              <a:rPr lang="en-US" sz="1200" dirty="0">
                <a:solidFill>
                  <a:schemeClr val="accent1"/>
                </a:solidFill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We want to filter out products which have been introduced for a long time, are not selling much, are reordered very little and are reordered by very few people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In other words, we want to identify products which have maximum value for this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For every department, sort products in descending order of the value of the metric and products at the top are candidates for removal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accent1"/>
                </a:solidFill>
              </a:rPr>
              <a:t>I</a:t>
            </a:r>
            <a:r>
              <a:rPr lang="en-IN" sz="1200" dirty="0">
                <a:solidFill>
                  <a:schemeClr val="accent1"/>
                </a:solidFill>
              </a:rPr>
              <a:t>f we have additional information about the perishability of a product i.e. average days till expiry and then if two products have same value of the metric defined above, then we should consider removing the product with shorter life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D13BE-A44D-4B47-86CE-1EA5D470953A}"/>
              </a:ext>
            </a:extLst>
          </p:cNvPr>
          <p:cNvSpPr txBox="1"/>
          <p:nvPr/>
        </p:nvSpPr>
        <p:spPr>
          <a:xfrm>
            <a:off x="729450" y="4388541"/>
            <a:ext cx="82727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Reorder Probability – Out of all customers who have ordered a product, how many have reordered it</a:t>
            </a:r>
          </a:p>
          <a:p>
            <a:r>
              <a:rPr lang="en-US" sz="1000" dirty="0"/>
              <a:t>* Reorder Ratio – Out of all orders of a product how many are reorders + </a:t>
            </a:r>
            <a:r>
              <a:rPr lang="en-US" sz="1000" dirty="0">
                <a:solidFill>
                  <a:schemeClr val="bg2"/>
                </a:solidFill>
                <a:latin typeface="Cambria Math"/>
                <a:ea typeface="Cambria Math"/>
              </a:rPr>
              <a:t>ɛ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i="1" dirty="0">
                <a:solidFill>
                  <a:schemeClr val="bg2"/>
                </a:solidFill>
              </a:rPr>
              <a:t>(very small value)</a:t>
            </a:r>
            <a:endParaRPr lang="en-US" sz="1000" i="1" dirty="0"/>
          </a:p>
          <a:p>
            <a:r>
              <a:rPr lang="en-US" sz="1000" dirty="0">
                <a:solidFill>
                  <a:schemeClr val="bg2"/>
                </a:solidFill>
              </a:rPr>
              <a:t>* Normalized orders = (No. of orders – Min no. orders) / (Max no. orders – Min no. orders) + </a:t>
            </a:r>
            <a:r>
              <a:rPr lang="en-US" sz="1000" dirty="0">
                <a:solidFill>
                  <a:schemeClr val="bg2"/>
                </a:solidFill>
                <a:latin typeface="Cambria Math"/>
                <a:ea typeface="Cambria Math"/>
              </a:rPr>
              <a:t>ɛ</a:t>
            </a:r>
            <a:r>
              <a:rPr lang="en-US" sz="1000" dirty="0">
                <a:solidFill>
                  <a:schemeClr val="bg2"/>
                </a:solidFill>
              </a:rPr>
              <a:t>     </a:t>
            </a:r>
            <a:r>
              <a:rPr lang="en-US" sz="800" dirty="0">
                <a:solidFill>
                  <a:schemeClr val="bg2"/>
                </a:solidFill>
              </a:rPr>
              <a:t>(</a:t>
            </a:r>
            <a:r>
              <a:rPr lang="en-US" sz="800" dirty="0">
                <a:solidFill>
                  <a:schemeClr val="bg2"/>
                </a:solidFill>
                <a:latin typeface="Cambria Math"/>
                <a:ea typeface="Cambria Math"/>
              </a:rPr>
              <a:t>ɛ </a:t>
            </a:r>
            <a:r>
              <a:rPr lang="en-US" sz="800" dirty="0">
                <a:solidFill>
                  <a:schemeClr val="bg2"/>
                </a:solidFill>
              </a:rPr>
              <a:t>added to avoid reorder ratio =0)</a:t>
            </a:r>
            <a:endParaRPr lang="en-US" sz="1000" dirty="0">
              <a:solidFill>
                <a:schemeClr val="bg2"/>
              </a:solidFill>
            </a:endParaRPr>
          </a:p>
          <a:p>
            <a:r>
              <a:rPr lang="en-US" sz="1000" dirty="0"/>
              <a:t>* Normalized Time Since Introduction is computed similarly</a:t>
            </a:r>
            <a:endParaRPr lang="en-IN" sz="1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C0FC7A-5D8A-4671-ADF8-5F86D820B640}"/>
              </a:ext>
            </a:extLst>
          </p:cNvPr>
          <p:cNvSpPr/>
          <p:nvPr/>
        </p:nvSpPr>
        <p:spPr>
          <a:xfrm>
            <a:off x="478631" y="1600200"/>
            <a:ext cx="421482" cy="378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41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7;p16">
            <a:extLst>
              <a:ext uri="{FF2B5EF4-FFF2-40B4-BE49-F238E27FC236}">
                <a16:creationId xmlns:a16="http://schemas.microsoft.com/office/drawing/2014/main" id="{0AFBC427-4FCC-489A-A9BC-FC389662B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twist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CCD0C-1684-4199-BB29-D745E9A5A6CC}"/>
              </a:ext>
            </a:extLst>
          </p:cNvPr>
          <p:cNvSpPr/>
          <p:nvPr/>
        </p:nvSpPr>
        <p:spPr>
          <a:xfrm>
            <a:off x="337569" y="1909146"/>
            <a:ext cx="4579997" cy="3101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information about price and holding cost is available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75F94-239C-43D6-A39A-FB1D18DBDBA1}"/>
              </a:ext>
            </a:extLst>
          </p:cNvPr>
          <p:cNvSpPr/>
          <p:nvPr/>
        </p:nvSpPr>
        <p:spPr>
          <a:xfrm>
            <a:off x="337570" y="2219330"/>
            <a:ext cx="8538726" cy="1559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Tweak the product metric to add a profit term i.e. Profit = SP of 1 item - Holding cost of that item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       (Normalized Time Since Introduction) / (Normalized orders x Reorder Ratio x Reorder Probability x Normalized Profit*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We want to filter out products which have been introduced for a long time, are not selling much, are reordered very little, are reordered by very few people and provide low profit per unit sale to the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In other words, we want to identify products which have maximum value for this new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For every department, sort products in descending order of the value of the metric and products at the top are candidates for removal   </a:t>
            </a:r>
            <a:endParaRPr lang="en-IN" sz="1200" dirty="0">
              <a:solidFill>
                <a:schemeClr val="accen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B1F689-C1DB-4F5C-A077-7976535E1024}"/>
              </a:ext>
            </a:extLst>
          </p:cNvPr>
          <p:cNvSpPr/>
          <p:nvPr/>
        </p:nvSpPr>
        <p:spPr>
          <a:xfrm>
            <a:off x="64290" y="1600200"/>
            <a:ext cx="421482" cy="378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184A04-434E-473D-A03C-D95F957C94BE}"/>
              </a:ext>
            </a:extLst>
          </p:cNvPr>
          <p:cNvSpPr/>
          <p:nvPr/>
        </p:nvSpPr>
        <p:spPr>
          <a:xfrm>
            <a:off x="337569" y="4572000"/>
            <a:ext cx="853066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can augment the objective criteria with business objectives such as maintaining variety in product catalog, to finally decide which products to remove  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0722F-DF26-46DA-BA1D-6A67DCC611B6}"/>
              </a:ext>
            </a:extLst>
          </p:cNvPr>
          <p:cNvSpPr txBox="1"/>
          <p:nvPr/>
        </p:nvSpPr>
        <p:spPr>
          <a:xfrm>
            <a:off x="337569" y="3817731"/>
            <a:ext cx="8272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Normalized profit is computed similarly as normalized orders and normalized time since introduction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759426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ADDF6-413D-4CC7-804C-A2BD6688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8131015" cy="2261100"/>
          </a:xfrm>
        </p:spPr>
        <p:txBody>
          <a:bodyPr/>
          <a:lstStyle/>
          <a:p>
            <a:r>
              <a:rPr lang="en-US" dirty="0"/>
              <a:t>To improve the model accuracy, labels for reorders ‘0’ can be created by taking all the items that are previously ordered by the users in the train dataset</a:t>
            </a:r>
          </a:p>
          <a:p>
            <a:endParaRPr lang="en-US" dirty="0"/>
          </a:p>
          <a:p>
            <a:r>
              <a:rPr lang="en-US" dirty="0"/>
              <a:t>Data from the prior data set can be added into the train dataset to improve prediction accuracy</a:t>
            </a:r>
          </a:p>
          <a:p>
            <a:endParaRPr lang="en-US" dirty="0"/>
          </a:p>
          <a:p>
            <a:r>
              <a:rPr lang="en-US" dirty="0"/>
              <a:t>To determine threshold for each user, rather than </a:t>
            </a:r>
            <a:r>
              <a:rPr lang="en-US" i="1" dirty="0"/>
              <a:t>‘maximizing the expectation’,</a:t>
            </a:r>
            <a:r>
              <a:rPr lang="en-US" dirty="0"/>
              <a:t> iterative approaches like ‘Expectation Maximization’ can be used to improve the accuracy of predicting thresholds</a:t>
            </a:r>
          </a:p>
          <a:p>
            <a:pPr>
              <a:lnSpc>
                <a:spcPct val="100000"/>
              </a:lnSpc>
            </a:pPr>
            <a:r>
              <a:rPr lang="en-US" dirty="0"/>
              <a:t>Sequential association rules can be used to build additional features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Say a product A in a order is always followed by product B in the next order, we can use this information to predict next items in the cart of a user</a:t>
            </a:r>
          </a:p>
          <a:p>
            <a:endParaRPr lang="en-US" dirty="0"/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36C2A6C7-AFB0-4F4E-8930-0150214646C2}"/>
              </a:ext>
            </a:extLst>
          </p:cNvPr>
          <p:cNvSpPr txBox="1">
            <a:spLocks/>
          </p:cNvSpPr>
          <p:nvPr/>
        </p:nvSpPr>
        <p:spPr>
          <a:xfrm>
            <a:off x="727650" y="119106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Scope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256374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2965350" y="2213850"/>
            <a:ext cx="32133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</a:t>
            </a:r>
            <a:endParaRPr sz="48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19815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11683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Instacart is a grocery store that aims to provide a delightful shopping experience for users</a:t>
            </a:r>
          </a:p>
          <a:p>
            <a:endParaRPr lang="en-US" sz="1400" dirty="0"/>
          </a:p>
          <a:p>
            <a:r>
              <a:rPr lang="en-US" sz="1400" dirty="0"/>
              <a:t>Given certain users, the objective is to predict best items that can be added into the cart (by calculating reorder probabilities of all the items ordered previously)</a:t>
            </a:r>
          </a:p>
          <a:p>
            <a:pPr lvl="1"/>
            <a:r>
              <a:rPr lang="en-US" sz="1200" dirty="0"/>
              <a:t>The scope does </a:t>
            </a:r>
            <a:r>
              <a:rPr lang="en-US" sz="1200"/>
              <a:t>NOT include recommending </a:t>
            </a:r>
            <a:r>
              <a:rPr lang="en-US" sz="1200" dirty="0"/>
              <a:t>products which have never featured in the customer’s purchase history</a:t>
            </a:r>
          </a:p>
          <a:p>
            <a:endParaRPr lang="en-US" sz="1400" dirty="0"/>
          </a:p>
          <a:p>
            <a:r>
              <a:rPr lang="en-US" sz="1400" dirty="0"/>
              <a:t>To identify the department/aisle into which a new product can be introduced</a:t>
            </a:r>
            <a:endParaRPr lang="en-IN" sz="1400" dirty="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29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19815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Description</a:t>
            </a: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E13D6F3-439A-4211-AB51-7D64DF359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35" y="1424763"/>
            <a:ext cx="7371907" cy="304091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A5E2E5-DDCD-4673-9E50-6FF90854C8AA}"/>
              </a:ext>
            </a:extLst>
          </p:cNvPr>
          <p:cNvSpPr/>
          <p:nvPr/>
        </p:nvSpPr>
        <p:spPr>
          <a:xfrm>
            <a:off x="337569" y="4572000"/>
            <a:ext cx="8530662" cy="413657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All in all there are 3M grocery orders from more than 200k Instacart users, consisting of ~50k Products and 21 Departments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2484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19815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 Engineered</a:t>
            </a: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7014F3-B401-415F-A913-24D836D628C0}"/>
              </a:ext>
            </a:extLst>
          </p:cNvPr>
          <p:cNvSpPr txBox="1">
            <a:spLocks/>
          </p:cNvSpPr>
          <p:nvPr/>
        </p:nvSpPr>
        <p:spPr>
          <a:xfrm>
            <a:off x="1682349" y="2135371"/>
            <a:ext cx="2612571" cy="1628555"/>
          </a:xfrm>
          <a:prstGeom prst="rect">
            <a:avLst/>
          </a:prstGeom>
          <a:noFill/>
          <a:ln w="28575">
            <a:solidFill>
              <a:srgbClr val="385D8A"/>
            </a:solidFill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Total orders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Median days since prior order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Total products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Total distinct products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Avg new products per order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Avg basket size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Order length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Previous order length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Orders since last order </a:t>
            </a:r>
            <a:endParaRPr lang="en-IN" sz="900" dirty="0"/>
          </a:p>
          <a:p>
            <a:pPr marL="0" indent="0">
              <a:buFont typeface="Lato"/>
              <a:buNone/>
            </a:pPr>
            <a:endParaRPr lang="en-US" sz="9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9145E-EBBF-4A93-B4FF-EA3531670916}"/>
              </a:ext>
            </a:extLst>
          </p:cNvPr>
          <p:cNvSpPr txBox="1">
            <a:spLocks/>
          </p:cNvSpPr>
          <p:nvPr/>
        </p:nvSpPr>
        <p:spPr>
          <a:xfrm>
            <a:off x="3209008" y="4111652"/>
            <a:ext cx="2612572" cy="805541"/>
          </a:xfrm>
          <a:prstGeom prst="rect">
            <a:avLst/>
          </a:prstGeom>
          <a:ln w="28575">
            <a:solidFill>
              <a:srgbClr val="385D8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accent1"/>
                </a:solidFill>
                <a:latin typeface="Lato"/>
                <a:sym typeface="Lato"/>
              </a:rPr>
              <a:t>Reorder probability</a:t>
            </a:r>
            <a:endParaRPr lang="en-IN" sz="900" dirty="0">
              <a:solidFill>
                <a:schemeClr val="accent1"/>
              </a:solidFill>
              <a:latin typeface="Lato"/>
              <a:sym typeface="Lato"/>
            </a:endParaRPr>
          </a:p>
          <a:p>
            <a:r>
              <a:rPr lang="en-US" sz="900" dirty="0">
                <a:solidFill>
                  <a:schemeClr val="accent1"/>
                </a:solidFill>
                <a:latin typeface="Lato"/>
                <a:sym typeface="Lato"/>
              </a:rPr>
              <a:t>No. of times ordered</a:t>
            </a:r>
            <a:endParaRPr lang="en-IN" sz="900" dirty="0">
              <a:solidFill>
                <a:schemeClr val="accent1"/>
              </a:solidFill>
              <a:latin typeface="Lato"/>
              <a:sym typeface="Lato"/>
            </a:endParaRPr>
          </a:p>
          <a:p>
            <a:r>
              <a:rPr lang="en-US" sz="900" dirty="0">
                <a:solidFill>
                  <a:schemeClr val="accent1"/>
                </a:solidFill>
                <a:latin typeface="Lato"/>
                <a:sym typeface="Lato"/>
              </a:rPr>
              <a:t>Reorder ratio</a:t>
            </a:r>
            <a:endParaRPr lang="en-IN" sz="900" dirty="0">
              <a:solidFill>
                <a:schemeClr val="accent1"/>
              </a:solidFill>
              <a:latin typeface="Lato"/>
              <a:sym typeface="La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01BDB-F69A-478B-B6C0-602849B49EA3}"/>
              </a:ext>
            </a:extLst>
          </p:cNvPr>
          <p:cNvSpPr/>
          <p:nvPr/>
        </p:nvSpPr>
        <p:spPr>
          <a:xfrm>
            <a:off x="1682349" y="1792555"/>
            <a:ext cx="2612571" cy="31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Features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2A80E-B39A-4787-9347-640B095CBA76}"/>
              </a:ext>
            </a:extLst>
          </p:cNvPr>
          <p:cNvSpPr/>
          <p:nvPr/>
        </p:nvSpPr>
        <p:spPr>
          <a:xfrm>
            <a:off x="3209008" y="3784763"/>
            <a:ext cx="2612571" cy="31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Features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076AE5-5324-48B5-BCC4-B4BE95054689}"/>
              </a:ext>
            </a:extLst>
          </p:cNvPr>
          <p:cNvSpPr txBox="1">
            <a:spLocks/>
          </p:cNvSpPr>
          <p:nvPr/>
        </p:nvSpPr>
        <p:spPr>
          <a:xfrm>
            <a:off x="4663013" y="2130954"/>
            <a:ext cx="2612571" cy="1637842"/>
          </a:xfrm>
          <a:prstGeom prst="rect">
            <a:avLst/>
          </a:prstGeom>
          <a:noFill/>
          <a:ln w="28575">
            <a:solidFill>
              <a:srgbClr val="385D8A"/>
            </a:solidFill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Product reorder ratio per user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Min order no.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Max order no.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# of times product ordered per user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Avg cart position</a:t>
            </a:r>
            <a:endParaRPr lang="en-IN" sz="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900" dirty="0"/>
              <a:t>Orders since last order</a:t>
            </a:r>
            <a:endParaRPr lang="en-IN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DC366-FCAC-4EB2-A813-0F7FCEBF5081}"/>
              </a:ext>
            </a:extLst>
          </p:cNvPr>
          <p:cNvSpPr/>
          <p:nvPr/>
        </p:nvSpPr>
        <p:spPr>
          <a:xfrm>
            <a:off x="4663013" y="1795225"/>
            <a:ext cx="2612571" cy="31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x Product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58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(1 of 8) </a:t>
            </a: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08E6FB-34AE-494B-98F7-46D2EF2BD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03114"/>
              </p:ext>
            </p:extLst>
          </p:nvPr>
        </p:nvGraphicFramePr>
        <p:xfrm>
          <a:off x="337569" y="1983383"/>
          <a:ext cx="4053006" cy="210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B0F37D6-5AF6-43EA-89AB-88A4C44C3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358448"/>
              </p:ext>
            </p:extLst>
          </p:nvPr>
        </p:nvGraphicFramePr>
        <p:xfrm>
          <a:off x="4815225" y="1983383"/>
          <a:ext cx="4053006" cy="210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26A0DD9-4EAF-42EB-A3EB-69C4C881FE67}"/>
              </a:ext>
            </a:extLst>
          </p:cNvPr>
          <p:cNvSpPr/>
          <p:nvPr/>
        </p:nvSpPr>
        <p:spPr>
          <a:xfrm>
            <a:off x="337569" y="4572000"/>
            <a:ext cx="853066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Highlighted buckets indicate the presence of outliers, underlining the importance of customers’ Median Days to Reorder     </a:t>
            </a:r>
            <a:endParaRPr lang="en-IN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7DA20-CF83-41B1-BFB5-EA48DAAF7EC2}"/>
              </a:ext>
            </a:extLst>
          </p:cNvPr>
          <p:cNvSpPr/>
          <p:nvPr/>
        </p:nvSpPr>
        <p:spPr>
          <a:xfrm>
            <a:off x="815162" y="3069271"/>
            <a:ext cx="531629" cy="65213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503A0F-38BD-44BF-B0FE-7783E3312CB4}"/>
              </a:ext>
            </a:extLst>
          </p:cNvPr>
          <p:cNvSpPr/>
          <p:nvPr/>
        </p:nvSpPr>
        <p:spPr>
          <a:xfrm>
            <a:off x="5305646" y="2594349"/>
            <a:ext cx="531629" cy="112705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0E3A5F-4A97-459F-8F08-360F1E12BB9D}"/>
              </a:ext>
            </a:extLst>
          </p:cNvPr>
          <p:cNvSpPr/>
          <p:nvPr/>
        </p:nvSpPr>
        <p:spPr>
          <a:xfrm>
            <a:off x="2633331" y="2470303"/>
            <a:ext cx="531629" cy="12510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64F3A-99A2-4B4D-A4B6-855BDAA3711C}"/>
              </a:ext>
            </a:extLst>
          </p:cNvPr>
          <p:cNvSpPr/>
          <p:nvPr/>
        </p:nvSpPr>
        <p:spPr>
          <a:xfrm>
            <a:off x="7115292" y="2906238"/>
            <a:ext cx="531629" cy="77972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(2 of 8) </a:t>
            </a: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6A0DD9-4EAF-42EB-A3EB-69C4C881FE67}"/>
              </a:ext>
            </a:extLst>
          </p:cNvPr>
          <p:cNvSpPr/>
          <p:nvPr/>
        </p:nvSpPr>
        <p:spPr>
          <a:xfrm>
            <a:off x="337569" y="4572000"/>
            <a:ext cx="853066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Day 0 and Day 1 are the most favored by customers to place orders      </a:t>
            </a:r>
            <a:endParaRPr lang="en-IN" sz="12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CCA762A-E156-49C3-9ADA-8A9F8B9F3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824684"/>
              </p:ext>
            </p:extLst>
          </p:nvPr>
        </p:nvGraphicFramePr>
        <p:xfrm>
          <a:off x="337569" y="1935956"/>
          <a:ext cx="3883289" cy="2518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29A0A2-1EBE-47A8-92D6-0CB36F74C9F3}"/>
              </a:ext>
            </a:extLst>
          </p:cNvPr>
          <p:cNvCxnSpPr>
            <a:cxnSpLocks/>
          </p:cNvCxnSpPr>
          <p:nvPr/>
        </p:nvCxnSpPr>
        <p:spPr>
          <a:xfrm>
            <a:off x="4572000" y="1935956"/>
            <a:ext cx="0" cy="253350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7870D9-C728-420A-9E75-6E96AC67253E}"/>
              </a:ext>
            </a:extLst>
          </p:cNvPr>
          <p:cNvSpPr/>
          <p:nvPr/>
        </p:nvSpPr>
        <p:spPr>
          <a:xfrm>
            <a:off x="4947689" y="1935956"/>
            <a:ext cx="3920542" cy="25180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Customer’s propensity to order in a particular day of the week has been identified using mode of DOW distribution for each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u="sng" dirty="0">
                <a:solidFill>
                  <a:schemeClr val="tx2">
                    <a:lumMod val="10000"/>
                  </a:schemeClr>
                </a:solidFill>
              </a:rPr>
              <a:t>Caveat</a:t>
            </a:r>
          </a:p>
          <a:p>
            <a:r>
              <a:rPr lang="en-US" dirty="0">
                <a:solidFill>
                  <a:schemeClr val="accent1"/>
                </a:solidFill>
              </a:rPr>
              <a:t>There are multiple customers having more than 1 modal value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9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(3 of 8) </a:t>
            </a: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6A0DD9-4EAF-42EB-A3EB-69C4C881FE67}"/>
              </a:ext>
            </a:extLst>
          </p:cNvPr>
          <p:cNvSpPr/>
          <p:nvPr/>
        </p:nvSpPr>
        <p:spPr>
          <a:xfrm>
            <a:off x="337569" y="4572000"/>
            <a:ext cx="853066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~50% of Top 20 products with highest reorder ratio belong to Beverages &amp; Snacks department     </a:t>
            </a:r>
            <a:endParaRPr lang="en-IN"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FD9161-F274-4C16-AF7B-0A4E43F68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14959"/>
              </p:ext>
            </p:extLst>
          </p:nvPr>
        </p:nvGraphicFramePr>
        <p:xfrm>
          <a:off x="337568" y="2142671"/>
          <a:ext cx="8530660" cy="20749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2665">
                  <a:extLst>
                    <a:ext uri="{9D8B030D-6E8A-4147-A177-3AD203B41FA5}">
                      <a16:colId xmlns:a16="http://schemas.microsoft.com/office/drawing/2014/main" val="4043322391"/>
                    </a:ext>
                  </a:extLst>
                </a:gridCol>
                <a:gridCol w="2132665">
                  <a:extLst>
                    <a:ext uri="{9D8B030D-6E8A-4147-A177-3AD203B41FA5}">
                      <a16:colId xmlns:a16="http://schemas.microsoft.com/office/drawing/2014/main" val="2495739533"/>
                    </a:ext>
                  </a:extLst>
                </a:gridCol>
                <a:gridCol w="2132665">
                  <a:extLst>
                    <a:ext uri="{9D8B030D-6E8A-4147-A177-3AD203B41FA5}">
                      <a16:colId xmlns:a16="http://schemas.microsoft.com/office/drawing/2014/main" val="2540446621"/>
                    </a:ext>
                  </a:extLst>
                </a:gridCol>
                <a:gridCol w="2132665">
                  <a:extLst>
                    <a:ext uri="{9D8B030D-6E8A-4147-A177-3AD203B41FA5}">
                      <a16:colId xmlns:a16="http://schemas.microsoft.com/office/drawing/2014/main" val="1398254416"/>
                    </a:ext>
                  </a:extLst>
                </a:gridCol>
              </a:tblGrid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Product Name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Aisle Name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Department Name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Reorder Ratio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519219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Raw Veggie Wrappers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Prepared Meals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Deli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0.941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32565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Extrema Overnight Pads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Feminine Cream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Personal Care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0.931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94607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Orange Energy Shots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Energy Sports Drink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Beverages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0.923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63348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Chocolate Love Bar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Candy Chocolate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Snacks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0.920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203557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Soy Powder Infant Formula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Baby Food Formula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Babies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0.914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230006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Nighttime Sleep Aid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Other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Other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0.911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84397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Energy Shot, Grape Flavor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Energy Sports Drink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Beverages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0.909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237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4744877-BF66-4ACF-9E25-6CD06C015C7C}"/>
              </a:ext>
            </a:extLst>
          </p:cNvPr>
          <p:cNvSpPr/>
          <p:nvPr/>
        </p:nvSpPr>
        <p:spPr>
          <a:xfrm>
            <a:off x="2877879" y="1788254"/>
            <a:ext cx="3140149" cy="29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Most Reordered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48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19106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(4 of 8) </a:t>
            </a: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150" y="74175"/>
            <a:ext cx="1971900" cy="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6A0DD9-4EAF-42EB-A3EB-69C4C881FE67}"/>
              </a:ext>
            </a:extLst>
          </p:cNvPr>
          <p:cNvSpPr/>
          <p:nvPr/>
        </p:nvSpPr>
        <p:spPr>
          <a:xfrm>
            <a:off x="337569" y="4572000"/>
            <a:ext cx="853066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‘Household’ &amp; ‘Dry Goods Pasta’ products are reordered the least out of the entire market basket </a:t>
            </a:r>
            <a:endParaRPr lang="en-IN"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FD9161-F274-4C16-AF7B-0A4E43F68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62843"/>
              </p:ext>
            </p:extLst>
          </p:nvPr>
        </p:nvGraphicFramePr>
        <p:xfrm>
          <a:off x="337568" y="2142670"/>
          <a:ext cx="8530660" cy="20749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2665">
                  <a:extLst>
                    <a:ext uri="{9D8B030D-6E8A-4147-A177-3AD203B41FA5}">
                      <a16:colId xmlns:a16="http://schemas.microsoft.com/office/drawing/2014/main" val="4043322391"/>
                    </a:ext>
                  </a:extLst>
                </a:gridCol>
                <a:gridCol w="2132665">
                  <a:extLst>
                    <a:ext uri="{9D8B030D-6E8A-4147-A177-3AD203B41FA5}">
                      <a16:colId xmlns:a16="http://schemas.microsoft.com/office/drawing/2014/main" val="2495739533"/>
                    </a:ext>
                  </a:extLst>
                </a:gridCol>
                <a:gridCol w="2132665">
                  <a:extLst>
                    <a:ext uri="{9D8B030D-6E8A-4147-A177-3AD203B41FA5}">
                      <a16:colId xmlns:a16="http://schemas.microsoft.com/office/drawing/2014/main" val="2540446621"/>
                    </a:ext>
                  </a:extLst>
                </a:gridCol>
                <a:gridCol w="2132665">
                  <a:extLst>
                    <a:ext uri="{9D8B030D-6E8A-4147-A177-3AD203B41FA5}">
                      <a16:colId xmlns:a16="http://schemas.microsoft.com/office/drawing/2014/main" val="1398254416"/>
                    </a:ext>
                  </a:extLst>
                </a:gridCol>
              </a:tblGrid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Product Name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Aisle Name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Department Name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Reorder Ratio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519219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Cheese &amp; Mushroom Blend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Grains Rice Dried Goods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Dry Goods Pasta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232565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School Glue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More Household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Household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94607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Spinach Basil Garlic Linguini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Fresh Pasta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Dry Goods Pasta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63348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Tarragon Wine Vinegar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Oils Vinegars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Pantry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203557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Soppressata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Piccante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Lunch Meat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Deli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230006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Large Rawhide Chews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Dog Food Care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Pets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84397"/>
                  </a:ext>
                </a:extLst>
              </a:tr>
              <a:tr h="2593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Oblong Glass Bakeware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Kitchen Supplies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Household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23701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E5DD375-4359-46CF-BE95-B428F1ACDE4D}"/>
              </a:ext>
            </a:extLst>
          </p:cNvPr>
          <p:cNvSpPr/>
          <p:nvPr/>
        </p:nvSpPr>
        <p:spPr>
          <a:xfrm>
            <a:off x="2877879" y="1788254"/>
            <a:ext cx="3140149" cy="29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Least Reordered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08625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1841</Words>
  <Application>Microsoft Office PowerPoint</Application>
  <PresentationFormat>On-screen Show (16:9)</PresentationFormat>
  <Paragraphs>314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Lato</vt:lpstr>
      <vt:lpstr>Wingdings</vt:lpstr>
      <vt:lpstr>Arial</vt:lpstr>
      <vt:lpstr>Cambria Math</vt:lpstr>
      <vt:lpstr>Raleway</vt:lpstr>
      <vt:lpstr>Calibri</vt:lpstr>
      <vt:lpstr>Streamline</vt:lpstr>
      <vt:lpstr>Instacart Market Basket Analysis</vt:lpstr>
      <vt:lpstr>Sections</vt:lpstr>
      <vt:lpstr>Problem Statement</vt:lpstr>
      <vt:lpstr>Data Description</vt:lpstr>
      <vt:lpstr>Features Engineered</vt:lpstr>
      <vt:lpstr>EDA (1 of 8) </vt:lpstr>
      <vt:lpstr>EDA (2 of 8) </vt:lpstr>
      <vt:lpstr>EDA (3 of 8) </vt:lpstr>
      <vt:lpstr>EDA (4 of 8) </vt:lpstr>
      <vt:lpstr>EDA (5 of 8) </vt:lpstr>
      <vt:lpstr>EDA (6 of 8) </vt:lpstr>
      <vt:lpstr>EDA (7 of 8) </vt:lpstr>
      <vt:lpstr>EDA (8 of 8) </vt:lpstr>
      <vt:lpstr>Prior, Train and Test segmentation</vt:lpstr>
      <vt:lpstr>F1 Maximization</vt:lpstr>
      <vt:lpstr>PowerPoint Presentation</vt:lpstr>
      <vt:lpstr>Why LightGBM ? </vt:lpstr>
      <vt:lpstr>Feature Importance</vt:lpstr>
      <vt:lpstr>Model Evaluation and Results</vt:lpstr>
      <vt:lpstr>Handling twist</vt:lpstr>
      <vt:lpstr>Handling twist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Market Basket Analysis</dc:title>
  <dc:creator>SHASWAT</dc:creator>
  <cp:lastModifiedBy>Shaswat Roy</cp:lastModifiedBy>
  <cp:revision>87</cp:revision>
  <dcterms:modified xsi:type="dcterms:W3CDTF">2018-09-15T14:45:00Z</dcterms:modified>
</cp:coreProperties>
</file>