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8" r:id="rId2"/>
    <p:sldId id="280" r:id="rId3"/>
    <p:sldId id="281" r:id="rId4"/>
    <p:sldId id="284" r:id="rId5"/>
  </p:sldIdLst>
  <p:sldSz cx="9144000" cy="5143500" type="screen16x9"/>
  <p:notesSz cx="6858000" cy="9144000"/>
  <p:embeddedFontLst>
    <p:embeddedFont>
      <p:font typeface="Raleway" panose="020B0604020202020204" charset="0"/>
      <p:regular r:id="rId7"/>
      <p:bold r:id="rId8"/>
      <p:italic r:id="rId9"/>
      <p:boldItalic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8200"/>
    <a:srgbClr val="43B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128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d27cc3e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d27cc3e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8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slideshare.net/kazukionodera7/kaggle-meetup-3-instacart-2nd-place-solution?from_action=sav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19815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11683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Instacart is a grocery store that aims to provide a delightful shopping experience for users</a:t>
            </a:r>
          </a:p>
          <a:p>
            <a:endParaRPr lang="en-US" sz="1400" dirty="0"/>
          </a:p>
          <a:p>
            <a:r>
              <a:rPr lang="en-US" sz="1400" dirty="0"/>
              <a:t>Given </a:t>
            </a:r>
            <a:r>
              <a:rPr lang="en-US" sz="1400" dirty="0" smtClean="0"/>
              <a:t>certain users, the objective </a:t>
            </a:r>
            <a:r>
              <a:rPr lang="en-US" sz="1400" dirty="0"/>
              <a:t>is to predict </a:t>
            </a:r>
            <a:r>
              <a:rPr lang="en-US" sz="1400" dirty="0" smtClean="0"/>
              <a:t>best </a:t>
            </a:r>
            <a:r>
              <a:rPr lang="en-US" sz="1400" dirty="0"/>
              <a:t>items that </a:t>
            </a:r>
            <a:r>
              <a:rPr lang="en-US" sz="1400" dirty="0" smtClean="0"/>
              <a:t>can be added into </a:t>
            </a:r>
            <a:r>
              <a:rPr lang="en-US" sz="1400" dirty="0"/>
              <a:t>the </a:t>
            </a:r>
            <a:r>
              <a:rPr lang="en-US" sz="1400" dirty="0" smtClean="0"/>
              <a:t>cart (by calculating reorder probabilities of all the items ordered previously)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 identify the department/aisle into which a new product can be </a:t>
            </a:r>
            <a:r>
              <a:rPr lang="en-US" sz="1400" dirty="0" smtClean="0"/>
              <a:t>introduced</a:t>
            </a:r>
            <a:endParaRPr lang="en-IN" sz="1400" dirty="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05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Prior, Train and Test </a:t>
            </a:r>
            <a:r>
              <a:rPr lang="en-IN" dirty="0" smtClean="0"/>
              <a:t>segmentation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696635" y="4819105"/>
            <a:ext cx="223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Reference: </a:t>
            </a:r>
            <a:r>
              <a:rPr lang="en-IN" sz="1100" dirty="0">
                <a:hlinkClick r:id="rId2"/>
              </a:rPr>
              <a:t>Instacart Kaggle #2 </a:t>
            </a:r>
            <a:endParaRPr lang="en-IN" sz="1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4441418" cy="2589717"/>
          </a:xfrm>
        </p:spPr>
        <p:txBody>
          <a:bodyPr/>
          <a:lstStyle/>
          <a:p>
            <a:r>
              <a:rPr lang="en-IN" dirty="0" smtClean="0"/>
              <a:t>Referring the image to the right, the users A, B and D are randomly selected to be in </a:t>
            </a:r>
            <a:r>
              <a:rPr lang="en-IN" i="1" dirty="0" smtClean="0"/>
              <a:t>train</a:t>
            </a:r>
            <a:r>
              <a:rPr lang="en-IN" dirty="0" smtClean="0"/>
              <a:t> dataset and the user C in the </a:t>
            </a:r>
            <a:r>
              <a:rPr lang="en-IN" i="1" dirty="0" smtClean="0"/>
              <a:t>test</a:t>
            </a:r>
            <a:r>
              <a:rPr lang="en-IN" dirty="0" smtClean="0"/>
              <a:t> dataset</a:t>
            </a:r>
          </a:p>
          <a:p>
            <a:r>
              <a:rPr lang="en-IN" dirty="0" smtClean="0"/>
              <a:t>Hence, the information regarding the ‘last order’ of the users A, B and D is provided </a:t>
            </a:r>
            <a:r>
              <a:rPr lang="en-IN" i="1" dirty="0" smtClean="0"/>
              <a:t>completely</a:t>
            </a:r>
            <a:r>
              <a:rPr lang="en-IN" dirty="0" smtClean="0"/>
              <a:t> as a part of train dataset</a:t>
            </a:r>
          </a:p>
          <a:p>
            <a:r>
              <a:rPr lang="en-IN" dirty="0" smtClean="0"/>
              <a:t>And as the ‘last order’ of user C goes into the test dataset, information regarding this order is </a:t>
            </a:r>
            <a:r>
              <a:rPr lang="en-IN" i="1" dirty="0" smtClean="0"/>
              <a:t>incomplete</a:t>
            </a:r>
            <a:r>
              <a:rPr lang="en-IN" dirty="0" smtClean="0"/>
              <a:t> and this is what is needed to be predicted (the items that go into the cart for this user) </a:t>
            </a:r>
          </a:p>
          <a:p>
            <a:r>
              <a:rPr lang="en-IN" dirty="0" smtClean="0"/>
              <a:t>Also, the information reg. previous orders for all users is present in the </a:t>
            </a:r>
            <a:r>
              <a:rPr lang="en-IN" i="1" dirty="0" smtClean="0"/>
              <a:t>prior</a:t>
            </a:r>
            <a:r>
              <a:rPr lang="en-IN" dirty="0" smtClean="0"/>
              <a:t> dataset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462" y="2708319"/>
            <a:ext cx="3787037" cy="120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54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50" y="1800447"/>
            <a:ext cx="7688700" cy="299150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sz="1200" dirty="0"/>
              <a:t>There is no intersection between users in </a:t>
            </a:r>
            <a:r>
              <a:rPr lang="en-IN" sz="1200" i="1" dirty="0"/>
              <a:t>train</a:t>
            </a:r>
            <a:r>
              <a:rPr lang="en-IN" sz="1200" dirty="0"/>
              <a:t> (131k) and </a:t>
            </a:r>
            <a:r>
              <a:rPr lang="en-IN" sz="1200" i="1" dirty="0"/>
              <a:t>test</a:t>
            </a:r>
            <a:r>
              <a:rPr lang="en-IN" sz="1200" dirty="0"/>
              <a:t> (75k) dataset, but </a:t>
            </a:r>
            <a:r>
              <a:rPr lang="en-IN" sz="1200" dirty="0" smtClean="0"/>
              <a:t>the order </a:t>
            </a:r>
            <a:r>
              <a:rPr lang="en-IN" sz="1200" dirty="0"/>
              <a:t>information for all these users is present in </a:t>
            </a:r>
            <a:r>
              <a:rPr lang="en-IN" sz="1200" dirty="0" smtClean="0"/>
              <a:t>the </a:t>
            </a:r>
            <a:r>
              <a:rPr lang="en-IN" sz="1200" i="1" dirty="0" smtClean="0"/>
              <a:t>prior</a:t>
            </a:r>
            <a:r>
              <a:rPr lang="en-IN" sz="1200" dirty="0" smtClean="0"/>
              <a:t> </a:t>
            </a:r>
            <a:r>
              <a:rPr lang="en-IN" sz="1200" dirty="0"/>
              <a:t>dataset</a:t>
            </a:r>
          </a:p>
          <a:p>
            <a:r>
              <a:rPr lang="en-IN" sz="1200" dirty="0"/>
              <a:t>Prior dataset is used to form hypothesis and create features , whereas train dataset is used </a:t>
            </a:r>
            <a:r>
              <a:rPr lang="en-IN" sz="1200" dirty="0" smtClean="0"/>
              <a:t>build </a:t>
            </a:r>
            <a:r>
              <a:rPr lang="en-IN" sz="1200" dirty="0"/>
              <a:t>model </a:t>
            </a:r>
            <a:r>
              <a:rPr lang="en-IN" sz="1200" dirty="0" smtClean="0"/>
              <a:t>relation between these features to predict </a:t>
            </a:r>
            <a:r>
              <a:rPr lang="en-IN" sz="1200" dirty="0"/>
              <a:t>reorder probabilities</a:t>
            </a:r>
          </a:p>
          <a:p>
            <a:r>
              <a:rPr lang="en-IN" sz="1200" dirty="0" smtClean="0"/>
              <a:t>‘Last order’ </a:t>
            </a:r>
            <a:r>
              <a:rPr lang="en-IN" sz="1200" dirty="0"/>
              <a:t>of all users in the test dataset is taken from prior dataset and this is considered </a:t>
            </a:r>
            <a:r>
              <a:rPr lang="en-IN" sz="1200" dirty="0" smtClean="0"/>
              <a:t>to be the cross-validation </a:t>
            </a:r>
            <a:r>
              <a:rPr lang="en-IN" sz="1200" dirty="0"/>
              <a:t>dataset</a:t>
            </a:r>
          </a:p>
          <a:p>
            <a:r>
              <a:rPr lang="en-IN" sz="1200" dirty="0"/>
              <a:t>Hence the users in the cross-validation and test dataset </a:t>
            </a:r>
            <a:r>
              <a:rPr lang="en-IN" sz="1200" dirty="0" smtClean="0"/>
              <a:t>are the same</a:t>
            </a:r>
            <a:r>
              <a:rPr lang="en-IN" sz="1200" dirty="0"/>
              <a:t>, but just their </a:t>
            </a:r>
            <a:r>
              <a:rPr lang="en-IN" sz="1200" dirty="0" smtClean="0"/>
              <a:t>order IDs </a:t>
            </a:r>
            <a:r>
              <a:rPr lang="en-IN" sz="1200" dirty="0"/>
              <a:t>are different</a:t>
            </a:r>
          </a:p>
          <a:p>
            <a:r>
              <a:rPr lang="en-IN" sz="1200" dirty="0"/>
              <a:t>For all the users in the test dataset, list of all possible items that can go into the cart selected based on their order history (from prior dataset)</a:t>
            </a:r>
          </a:p>
          <a:p>
            <a:r>
              <a:rPr lang="en-IN" sz="1200" dirty="0"/>
              <a:t>Using F1 Maximization procedure mentioned in the above slide, threshold for each user in the test dataset is </a:t>
            </a:r>
            <a:r>
              <a:rPr lang="en-IN" sz="1200" dirty="0" smtClean="0"/>
              <a:t>determined</a:t>
            </a:r>
            <a:endParaRPr lang="en-IN" sz="1200" dirty="0"/>
          </a:p>
          <a:p>
            <a:r>
              <a:rPr lang="en-IN" sz="1200" dirty="0"/>
              <a:t>And items that have a reorder probability greater than threshold go into the cart</a:t>
            </a:r>
          </a:p>
        </p:txBody>
      </p:sp>
      <p:sp>
        <p:nvSpPr>
          <p:cNvPr id="4" name="Google Shape;107;p16">
            <a:extLst>
              <a:ext uri="{FF2B5EF4-FFF2-40B4-BE49-F238E27FC236}">
                <a16:creationId xmlns="" xmlns:a16="http://schemas.microsoft.com/office/drawing/2014/main" id="{3BF79C64-5156-4DCE-8CC6-097A384D27A5}"/>
              </a:ext>
            </a:extLst>
          </p:cNvPr>
          <p:cNvSpPr txBox="1">
            <a:spLocks/>
          </p:cNvSpPr>
          <p:nvPr/>
        </p:nvSpPr>
        <p:spPr>
          <a:xfrm>
            <a:off x="729450" y="1191060"/>
            <a:ext cx="7688700" cy="35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/>
              <a:t>Model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2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EADDF6-413D-4CC7-804C-A2BD66886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improve the model accuracy, labels for reorders ‘0’ can be created by taking all the items that are previously ordered by the users in the train dataset</a:t>
            </a:r>
          </a:p>
          <a:p>
            <a:r>
              <a:rPr lang="en-US" dirty="0" smtClean="0"/>
              <a:t>Data </a:t>
            </a:r>
            <a:r>
              <a:rPr lang="en-US" dirty="0"/>
              <a:t>from </a:t>
            </a:r>
            <a:r>
              <a:rPr lang="en-US" dirty="0" smtClean="0"/>
              <a:t>the prior </a:t>
            </a:r>
            <a:r>
              <a:rPr lang="en-US" dirty="0"/>
              <a:t>data set </a:t>
            </a:r>
            <a:r>
              <a:rPr lang="en-US" dirty="0" smtClean="0"/>
              <a:t>can be added into the train dataset to </a:t>
            </a:r>
            <a:r>
              <a:rPr lang="en-US" dirty="0"/>
              <a:t>improve prediction accuracy</a:t>
            </a:r>
          </a:p>
          <a:p>
            <a:r>
              <a:rPr lang="en-US" dirty="0" smtClean="0"/>
              <a:t>To </a:t>
            </a:r>
            <a:r>
              <a:rPr lang="en-US" dirty="0"/>
              <a:t>determine </a:t>
            </a:r>
            <a:r>
              <a:rPr lang="en-US" dirty="0" smtClean="0"/>
              <a:t>threshold for each user, rather than </a:t>
            </a:r>
            <a:r>
              <a:rPr lang="en-US" i="1" dirty="0" smtClean="0"/>
              <a:t>‘maximizing the expectation’,</a:t>
            </a:r>
            <a:r>
              <a:rPr lang="en-US" dirty="0" smtClean="0"/>
              <a:t> iterative approaches like ‘Expectation Maximization’ can be used to improve the accuracy of predicting thresholds</a:t>
            </a:r>
          </a:p>
          <a:p>
            <a:endParaRPr lang="en-US" dirty="0" smtClean="0"/>
          </a:p>
        </p:txBody>
      </p:sp>
      <p:sp>
        <p:nvSpPr>
          <p:cNvPr id="4" name="Google Shape;107;p16">
            <a:extLst>
              <a:ext uri="{FF2B5EF4-FFF2-40B4-BE49-F238E27FC236}">
                <a16:creationId xmlns="" xmlns:a16="http://schemas.microsoft.com/office/drawing/2014/main" id="{36C2A6C7-AFB0-4F4E-8930-0150214646C2}"/>
              </a:ext>
            </a:extLst>
          </p:cNvPr>
          <p:cNvSpPr txBox="1">
            <a:spLocks/>
          </p:cNvSpPr>
          <p:nvPr/>
        </p:nvSpPr>
        <p:spPr>
          <a:xfrm>
            <a:off x="727650" y="119106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Scope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256374864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391</Words>
  <Application>Microsoft Office PowerPoint</Application>
  <PresentationFormat>On-screen Show (16:9)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Raleway</vt:lpstr>
      <vt:lpstr>Lato</vt:lpstr>
      <vt:lpstr>Streamline</vt:lpstr>
      <vt:lpstr>Problem Statement</vt:lpstr>
      <vt:lpstr>Prior, Train and Test segmentation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Market Basket Analysis</dc:title>
  <dc:creator>SHASWAT</dc:creator>
  <cp:lastModifiedBy>Puneeth</cp:lastModifiedBy>
  <cp:revision>76</cp:revision>
  <dcterms:modified xsi:type="dcterms:W3CDTF">2018-09-12T17:45:05Z</dcterms:modified>
</cp:coreProperties>
</file>