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59" r:id="rId5"/>
    <p:sldId id="260" r:id="rId6"/>
    <p:sldId id="269" r:id="rId7"/>
    <p:sldId id="270" r:id="rId8"/>
    <p:sldId id="271" r:id="rId9"/>
    <p:sldId id="272" r:id="rId10"/>
    <p:sldId id="262" r:id="rId11"/>
    <p:sldId id="27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A23C2-6A23-498A-BF94-3E11FEAE954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129979B-68AD-47AE-AF6A-08B459A417BA}">
      <dgm:prSet custT="1"/>
      <dgm:spPr/>
      <dgm:t>
        <a:bodyPr/>
        <a:lstStyle/>
        <a:p>
          <a:r>
            <a:rPr lang="en-IN" sz="2400" dirty="0"/>
            <a:t>Introduction</a:t>
          </a:r>
          <a:endParaRPr lang="en-US" sz="2400" dirty="0"/>
        </a:p>
      </dgm:t>
    </dgm:pt>
    <dgm:pt modelId="{BAD59F22-315A-4BBA-9BEC-68C282DE9492}" type="parTrans" cxnId="{5C70633D-5598-4A0B-9F5E-40C8A3B7B655}">
      <dgm:prSet/>
      <dgm:spPr/>
      <dgm:t>
        <a:bodyPr/>
        <a:lstStyle/>
        <a:p>
          <a:endParaRPr lang="en-US"/>
        </a:p>
      </dgm:t>
    </dgm:pt>
    <dgm:pt modelId="{C197D4C4-C2B8-49B9-9E3A-9A1EBFC7197D}" type="sibTrans" cxnId="{5C70633D-5598-4A0B-9F5E-40C8A3B7B655}">
      <dgm:prSet/>
      <dgm:spPr/>
      <dgm:t>
        <a:bodyPr/>
        <a:lstStyle/>
        <a:p>
          <a:endParaRPr lang="en-US"/>
        </a:p>
      </dgm:t>
    </dgm:pt>
    <dgm:pt modelId="{6C9B5D01-E53A-4542-97F5-9D43A5C939F4}">
      <dgm:prSet custT="1"/>
      <dgm:spPr/>
      <dgm:t>
        <a:bodyPr/>
        <a:lstStyle/>
        <a:p>
          <a:r>
            <a:rPr lang="en-US" sz="2400" dirty="0"/>
            <a:t>Data set overview</a:t>
          </a:r>
        </a:p>
      </dgm:t>
    </dgm:pt>
    <dgm:pt modelId="{3A8C56C9-479E-47CE-92D2-5304C11D89B2}" type="parTrans" cxnId="{5CB67EDC-3E74-4CE1-B00F-AE19633815EB}">
      <dgm:prSet/>
      <dgm:spPr/>
      <dgm:t>
        <a:bodyPr/>
        <a:lstStyle/>
        <a:p>
          <a:endParaRPr lang="en-US"/>
        </a:p>
      </dgm:t>
    </dgm:pt>
    <dgm:pt modelId="{4C3B14BA-1E83-4863-8E56-79B033F933C2}" type="sibTrans" cxnId="{5CB67EDC-3E74-4CE1-B00F-AE19633815EB}">
      <dgm:prSet/>
      <dgm:spPr/>
      <dgm:t>
        <a:bodyPr/>
        <a:lstStyle/>
        <a:p>
          <a:endParaRPr lang="en-US"/>
        </a:p>
      </dgm:t>
    </dgm:pt>
    <dgm:pt modelId="{FE6E7010-28BC-4C67-864E-BAADF441F49D}">
      <dgm:prSet custT="1"/>
      <dgm:spPr/>
      <dgm:t>
        <a:bodyPr/>
        <a:lstStyle/>
        <a:p>
          <a:r>
            <a:rPr lang="en-US" sz="2400" dirty="0"/>
            <a:t>Models building</a:t>
          </a:r>
        </a:p>
      </dgm:t>
    </dgm:pt>
    <dgm:pt modelId="{A4E9084E-CF0D-4F2E-8018-93D670245DD3}" type="parTrans" cxnId="{68660FBD-0049-4712-B30D-9C003295255F}">
      <dgm:prSet/>
      <dgm:spPr/>
      <dgm:t>
        <a:bodyPr/>
        <a:lstStyle/>
        <a:p>
          <a:endParaRPr lang="en-US"/>
        </a:p>
      </dgm:t>
    </dgm:pt>
    <dgm:pt modelId="{563ABE12-E9F4-480D-B5C2-98F025C28A10}" type="sibTrans" cxnId="{68660FBD-0049-4712-B30D-9C003295255F}">
      <dgm:prSet/>
      <dgm:spPr/>
      <dgm:t>
        <a:bodyPr/>
        <a:lstStyle/>
        <a:p>
          <a:endParaRPr lang="en-US"/>
        </a:p>
      </dgm:t>
    </dgm:pt>
    <dgm:pt modelId="{0FC1F411-5082-44B2-AF53-D31C2533440A}">
      <dgm:prSet custT="1"/>
      <dgm:spPr/>
      <dgm:t>
        <a:bodyPr/>
        <a:lstStyle/>
        <a:p>
          <a:r>
            <a:rPr lang="en-IN" sz="2400" dirty="0"/>
            <a:t>Conclusion &amp; Recommendations</a:t>
          </a:r>
          <a:endParaRPr lang="en-US" sz="2400" dirty="0"/>
        </a:p>
      </dgm:t>
    </dgm:pt>
    <dgm:pt modelId="{B6992C68-4635-4456-854D-FCFEDC3DAEEB}" type="parTrans" cxnId="{03D3CCC5-7BC7-49F0-A888-E3A60FB23856}">
      <dgm:prSet/>
      <dgm:spPr/>
      <dgm:t>
        <a:bodyPr/>
        <a:lstStyle/>
        <a:p>
          <a:endParaRPr lang="en-US"/>
        </a:p>
      </dgm:t>
    </dgm:pt>
    <dgm:pt modelId="{6738214D-C124-49EF-A0E8-AB32A684108C}" type="sibTrans" cxnId="{03D3CCC5-7BC7-49F0-A888-E3A60FB23856}">
      <dgm:prSet/>
      <dgm:spPr/>
      <dgm:t>
        <a:bodyPr/>
        <a:lstStyle/>
        <a:p>
          <a:endParaRPr lang="en-US"/>
        </a:p>
      </dgm:t>
    </dgm:pt>
    <dgm:pt modelId="{32FD1873-D2F1-4705-B58A-2E3FA24746AF}">
      <dgm:prSet custT="1"/>
      <dgm:spPr/>
      <dgm:t>
        <a:bodyPr/>
        <a:lstStyle/>
        <a:p>
          <a:r>
            <a:rPr lang="en-US" sz="2400" dirty="0"/>
            <a:t>EDA</a:t>
          </a:r>
        </a:p>
      </dgm:t>
    </dgm:pt>
    <dgm:pt modelId="{6768A64B-0C52-4D6D-9F35-FB9AB76401FB}" type="parTrans" cxnId="{03F2095C-3BF3-43EB-9546-71E512C36274}">
      <dgm:prSet/>
      <dgm:spPr/>
      <dgm:t>
        <a:bodyPr/>
        <a:lstStyle/>
        <a:p>
          <a:endParaRPr lang="en-IN"/>
        </a:p>
      </dgm:t>
    </dgm:pt>
    <dgm:pt modelId="{16C50AEC-779D-4742-978C-86BC810D870C}" type="sibTrans" cxnId="{03F2095C-3BF3-43EB-9546-71E512C36274}">
      <dgm:prSet/>
      <dgm:spPr/>
      <dgm:t>
        <a:bodyPr/>
        <a:lstStyle/>
        <a:p>
          <a:endParaRPr lang="en-IN"/>
        </a:p>
      </dgm:t>
    </dgm:pt>
    <dgm:pt modelId="{D9F2D741-8F7A-4061-89A0-CCA934C3C04F}">
      <dgm:prSet custT="1"/>
      <dgm:spPr/>
      <dgm:t>
        <a:bodyPr/>
        <a:lstStyle/>
        <a:p>
          <a:r>
            <a:rPr lang="en-US" sz="2400" dirty="0"/>
            <a:t>App </a:t>
          </a:r>
        </a:p>
      </dgm:t>
    </dgm:pt>
    <dgm:pt modelId="{3D6A9EDF-A409-4561-99DF-20997A9D3844}" type="parTrans" cxnId="{B579BD54-0116-4F03-9574-8E1C05518546}">
      <dgm:prSet/>
      <dgm:spPr/>
      <dgm:t>
        <a:bodyPr/>
        <a:lstStyle/>
        <a:p>
          <a:endParaRPr lang="en-IN"/>
        </a:p>
      </dgm:t>
    </dgm:pt>
    <dgm:pt modelId="{C23CCE49-C07D-462B-B641-A67BAD3186B3}" type="sibTrans" cxnId="{B579BD54-0116-4F03-9574-8E1C05518546}">
      <dgm:prSet/>
      <dgm:spPr/>
      <dgm:t>
        <a:bodyPr/>
        <a:lstStyle/>
        <a:p>
          <a:endParaRPr lang="en-IN"/>
        </a:p>
      </dgm:t>
    </dgm:pt>
    <dgm:pt modelId="{13F87410-4D6C-47BF-9C5B-C9C1D15E3371}" type="pres">
      <dgm:prSet presAssocID="{1B2A23C2-6A23-498A-BF94-3E11FEAE9543}" presName="vert0" presStyleCnt="0">
        <dgm:presLayoutVars>
          <dgm:dir/>
          <dgm:animOne val="branch"/>
          <dgm:animLvl val="lvl"/>
        </dgm:presLayoutVars>
      </dgm:prSet>
      <dgm:spPr/>
    </dgm:pt>
    <dgm:pt modelId="{BFE9B700-0E85-4B4C-AB46-B3FDC6A568AF}" type="pres">
      <dgm:prSet presAssocID="{C129979B-68AD-47AE-AF6A-08B459A417BA}" presName="thickLine" presStyleLbl="alignNode1" presStyleIdx="0" presStyleCnt="6"/>
      <dgm:spPr/>
    </dgm:pt>
    <dgm:pt modelId="{C7781D3E-E8C3-475C-AE8A-4D9CD8D2CC97}" type="pres">
      <dgm:prSet presAssocID="{C129979B-68AD-47AE-AF6A-08B459A417BA}" presName="horz1" presStyleCnt="0"/>
      <dgm:spPr/>
    </dgm:pt>
    <dgm:pt modelId="{FB555DD6-EE47-4878-93B0-845F3B3941C5}" type="pres">
      <dgm:prSet presAssocID="{C129979B-68AD-47AE-AF6A-08B459A417BA}" presName="tx1" presStyleLbl="revTx" presStyleIdx="0" presStyleCnt="6"/>
      <dgm:spPr/>
    </dgm:pt>
    <dgm:pt modelId="{AEB49EF8-C889-40B1-8FBA-FD405AD59001}" type="pres">
      <dgm:prSet presAssocID="{C129979B-68AD-47AE-AF6A-08B459A417BA}" presName="vert1" presStyleCnt="0"/>
      <dgm:spPr/>
    </dgm:pt>
    <dgm:pt modelId="{B90597D7-3637-4F4F-9842-A05B51301CEB}" type="pres">
      <dgm:prSet presAssocID="{6C9B5D01-E53A-4542-97F5-9D43A5C939F4}" presName="thickLine" presStyleLbl="alignNode1" presStyleIdx="1" presStyleCnt="6"/>
      <dgm:spPr/>
    </dgm:pt>
    <dgm:pt modelId="{B97F6B8A-B7E7-46D0-A07F-0F97A417DBFA}" type="pres">
      <dgm:prSet presAssocID="{6C9B5D01-E53A-4542-97F5-9D43A5C939F4}" presName="horz1" presStyleCnt="0"/>
      <dgm:spPr/>
    </dgm:pt>
    <dgm:pt modelId="{94C8EE11-943C-4FC2-B7E9-AE228DE762F5}" type="pres">
      <dgm:prSet presAssocID="{6C9B5D01-E53A-4542-97F5-9D43A5C939F4}" presName="tx1" presStyleLbl="revTx" presStyleIdx="1" presStyleCnt="6"/>
      <dgm:spPr/>
    </dgm:pt>
    <dgm:pt modelId="{249A83BF-AF27-4AEA-8CF5-B125A09CB276}" type="pres">
      <dgm:prSet presAssocID="{6C9B5D01-E53A-4542-97F5-9D43A5C939F4}" presName="vert1" presStyleCnt="0"/>
      <dgm:spPr/>
    </dgm:pt>
    <dgm:pt modelId="{E34D4D75-2033-46D7-B79E-9C7515F84F44}" type="pres">
      <dgm:prSet presAssocID="{32FD1873-D2F1-4705-B58A-2E3FA24746AF}" presName="thickLine" presStyleLbl="alignNode1" presStyleIdx="2" presStyleCnt="6"/>
      <dgm:spPr/>
    </dgm:pt>
    <dgm:pt modelId="{F0E899A8-CF5A-4E4C-9BF5-8A861A8FE249}" type="pres">
      <dgm:prSet presAssocID="{32FD1873-D2F1-4705-B58A-2E3FA24746AF}" presName="horz1" presStyleCnt="0"/>
      <dgm:spPr/>
    </dgm:pt>
    <dgm:pt modelId="{B4060A8B-767B-4AAC-AF29-E2DEA3D4552D}" type="pres">
      <dgm:prSet presAssocID="{32FD1873-D2F1-4705-B58A-2E3FA24746AF}" presName="tx1" presStyleLbl="revTx" presStyleIdx="2" presStyleCnt="6"/>
      <dgm:spPr/>
    </dgm:pt>
    <dgm:pt modelId="{84873C9F-B096-4106-A05D-AA5D4C11A29B}" type="pres">
      <dgm:prSet presAssocID="{32FD1873-D2F1-4705-B58A-2E3FA24746AF}" presName="vert1" presStyleCnt="0"/>
      <dgm:spPr/>
    </dgm:pt>
    <dgm:pt modelId="{6686CD5D-C73B-4BB0-9C60-C74BD992EF13}" type="pres">
      <dgm:prSet presAssocID="{FE6E7010-28BC-4C67-864E-BAADF441F49D}" presName="thickLine" presStyleLbl="alignNode1" presStyleIdx="3" presStyleCnt="6"/>
      <dgm:spPr/>
    </dgm:pt>
    <dgm:pt modelId="{EAA5110E-F7BC-4416-9B17-B7F621882951}" type="pres">
      <dgm:prSet presAssocID="{FE6E7010-28BC-4C67-864E-BAADF441F49D}" presName="horz1" presStyleCnt="0"/>
      <dgm:spPr/>
    </dgm:pt>
    <dgm:pt modelId="{32451957-9B91-4F13-A554-9A7C06DAAE75}" type="pres">
      <dgm:prSet presAssocID="{FE6E7010-28BC-4C67-864E-BAADF441F49D}" presName="tx1" presStyleLbl="revTx" presStyleIdx="3" presStyleCnt="6"/>
      <dgm:spPr/>
    </dgm:pt>
    <dgm:pt modelId="{8C0EC4C9-8D8A-4FF6-BC70-019A98B16AC7}" type="pres">
      <dgm:prSet presAssocID="{FE6E7010-28BC-4C67-864E-BAADF441F49D}" presName="vert1" presStyleCnt="0"/>
      <dgm:spPr/>
    </dgm:pt>
    <dgm:pt modelId="{DD09EA07-2F9D-43D7-91CD-294422A8DF90}" type="pres">
      <dgm:prSet presAssocID="{D9F2D741-8F7A-4061-89A0-CCA934C3C04F}" presName="thickLine" presStyleLbl="alignNode1" presStyleIdx="4" presStyleCnt="6"/>
      <dgm:spPr/>
    </dgm:pt>
    <dgm:pt modelId="{7C6981E7-781A-4136-BC73-315AD095A368}" type="pres">
      <dgm:prSet presAssocID="{D9F2D741-8F7A-4061-89A0-CCA934C3C04F}" presName="horz1" presStyleCnt="0"/>
      <dgm:spPr/>
    </dgm:pt>
    <dgm:pt modelId="{9AF57768-1070-427A-8FCE-9D4218FC0168}" type="pres">
      <dgm:prSet presAssocID="{D9F2D741-8F7A-4061-89A0-CCA934C3C04F}" presName="tx1" presStyleLbl="revTx" presStyleIdx="4" presStyleCnt="6"/>
      <dgm:spPr/>
    </dgm:pt>
    <dgm:pt modelId="{EFC906C6-259A-4FD9-B5C5-5B42622DF408}" type="pres">
      <dgm:prSet presAssocID="{D9F2D741-8F7A-4061-89A0-CCA934C3C04F}" presName="vert1" presStyleCnt="0"/>
      <dgm:spPr/>
    </dgm:pt>
    <dgm:pt modelId="{C2299FD1-4E43-4B0A-A8A0-D3A37AEA843A}" type="pres">
      <dgm:prSet presAssocID="{0FC1F411-5082-44B2-AF53-D31C2533440A}" presName="thickLine" presStyleLbl="alignNode1" presStyleIdx="5" presStyleCnt="6"/>
      <dgm:spPr/>
    </dgm:pt>
    <dgm:pt modelId="{DB1AF0DD-28FF-40E5-8DAE-F6B1B26DB635}" type="pres">
      <dgm:prSet presAssocID="{0FC1F411-5082-44B2-AF53-D31C2533440A}" presName="horz1" presStyleCnt="0"/>
      <dgm:spPr/>
    </dgm:pt>
    <dgm:pt modelId="{63F9001B-24AC-42D5-86FF-5A98DCAEF651}" type="pres">
      <dgm:prSet presAssocID="{0FC1F411-5082-44B2-AF53-D31C2533440A}" presName="tx1" presStyleLbl="revTx" presStyleIdx="5" presStyleCnt="6"/>
      <dgm:spPr/>
    </dgm:pt>
    <dgm:pt modelId="{387B72F5-6488-4425-9B17-5A414624A5CD}" type="pres">
      <dgm:prSet presAssocID="{0FC1F411-5082-44B2-AF53-D31C2533440A}" presName="vert1" presStyleCnt="0"/>
      <dgm:spPr/>
    </dgm:pt>
  </dgm:ptLst>
  <dgm:cxnLst>
    <dgm:cxn modelId="{A3032D0A-F1E8-4C23-8991-44AF2EA9C25E}" type="presOf" srcId="{6C9B5D01-E53A-4542-97F5-9D43A5C939F4}" destId="{94C8EE11-943C-4FC2-B7E9-AE228DE762F5}" srcOrd="0" destOrd="0" presId="urn:microsoft.com/office/officeart/2008/layout/LinedList"/>
    <dgm:cxn modelId="{5C70633D-5598-4A0B-9F5E-40C8A3B7B655}" srcId="{1B2A23C2-6A23-498A-BF94-3E11FEAE9543}" destId="{C129979B-68AD-47AE-AF6A-08B459A417BA}" srcOrd="0" destOrd="0" parTransId="{BAD59F22-315A-4BBA-9BEC-68C282DE9492}" sibTransId="{C197D4C4-C2B8-49B9-9E3A-9A1EBFC7197D}"/>
    <dgm:cxn modelId="{03F2095C-3BF3-43EB-9546-71E512C36274}" srcId="{1B2A23C2-6A23-498A-BF94-3E11FEAE9543}" destId="{32FD1873-D2F1-4705-B58A-2E3FA24746AF}" srcOrd="2" destOrd="0" parTransId="{6768A64B-0C52-4D6D-9F35-FB9AB76401FB}" sibTransId="{16C50AEC-779D-4742-978C-86BC810D870C}"/>
    <dgm:cxn modelId="{B579BD54-0116-4F03-9574-8E1C05518546}" srcId="{1B2A23C2-6A23-498A-BF94-3E11FEAE9543}" destId="{D9F2D741-8F7A-4061-89A0-CCA934C3C04F}" srcOrd="4" destOrd="0" parTransId="{3D6A9EDF-A409-4561-99DF-20997A9D3844}" sibTransId="{C23CCE49-C07D-462B-B641-A67BAD3186B3}"/>
    <dgm:cxn modelId="{B0FF0186-195B-4D41-AC16-07C102C112CC}" type="presOf" srcId="{1B2A23C2-6A23-498A-BF94-3E11FEAE9543}" destId="{13F87410-4D6C-47BF-9C5B-C9C1D15E3371}" srcOrd="0" destOrd="0" presId="urn:microsoft.com/office/officeart/2008/layout/LinedList"/>
    <dgm:cxn modelId="{73064987-D500-4C4D-849F-0EC206E36ACD}" type="presOf" srcId="{FE6E7010-28BC-4C67-864E-BAADF441F49D}" destId="{32451957-9B91-4F13-A554-9A7C06DAAE75}" srcOrd="0" destOrd="0" presId="urn:microsoft.com/office/officeart/2008/layout/LinedList"/>
    <dgm:cxn modelId="{68660FBD-0049-4712-B30D-9C003295255F}" srcId="{1B2A23C2-6A23-498A-BF94-3E11FEAE9543}" destId="{FE6E7010-28BC-4C67-864E-BAADF441F49D}" srcOrd="3" destOrd="0" parTransId="{A4E9084E-CF0D-4F2E-8018-93D670245DD3}" sibTransId="{563ABE12-E9F4-480D-B5C2-98F025C28A10}"/>
    <dgm:cxn modelId="{03D3CCC5-7BC7-49F0-A888-E3A60FB23856}" srcId="{1B2A23C2-6A23-498A-BF94-3E11FEAE9543}" destId="{0FC1F411-5082-44B2-AF53-D31C2533440A}" srcOrd="5" destOrd="0" parTransId="{B6992C68-4635-4456-854D-FCFEDC3DAEEB}" sibTransId="{6738214D-C124-49EF-A0E8-AB32A684108C}"/>
    <dgm:cxn modelId="{F51320C8-7A72-4A23-A991-EC6378E0EF29}" type="presOf" srcId="{0FC1F411-5082-44B2-AF53-D31C2533440A}" destId="{63F9001B-24AC-42D5-86FF-5A98DCAEF651}" srcOrd="0" destOrd="0" presId="urn:microsoft.com/office/officeart/2008/layout/LinedList"/>
    <dgm:cxn modelId="{CE97EFC8-EE15-402F-B904-B1C1B8FCF618}" type="presOf" srcId="{C129979B-68AD-47AE-AF6A-08B459A417BA}" destId="{FB555DD6-EE47-4878-93B0-845F3B3941C5}" srcOrd="0" destOrd="0" presId="urn:microsoft.com/office/officeart/2008/layout/LinedList"/>
    <dgm:cxn modelId="{C51A99CD-F2C2-40E6-A997-E28C1EF77551}" type="presOf" srcId="{32FD1873-D2F1-4705-B58A-2E3FA24746AF}" destId="{B4060A8B-767B-4AAC-AF29-E2DEA3D4552D}" srcOrd="0" destOrd="0" presId="urn:microsoft.com/office/officeart/2008/layout/LinedList"/>
    <dgm:cxn modelId="{5CB67EDC-3E74-4CE1-B00F-AE19633815EB}" srcId="{1B2A23C2-6A23-498A-BF94-3E11FEAE9543}" destId="{6C9B5D01-E53A-4542-97F5-9D43A5C939F4}" srcOrd="1" destOrd="0" parTransId="{3A8C56C9-479E-47CE-92D2-5304C11D89B2}" sibTransId="{4C3B14BA-1E83-4863-8E56-79B033F933C2}"/>
    <dgm:cxn modelId="{E15357E4-C978-40A2-8FBF-B6085742CC0B}" type="presOf" srcId="{D9F2D741-8F7A-4061-89A0-CCA934C3C04F}" destId="{9AF57768-1070-427A-8FCE-9D4218FC0168}" srcOrd="0" destOrd="0" presId="urn:microsoft.com/office/officeart/2008/layout/LinedList"/>
    <dgm:cxn modelId="{CAA5502B-7B95-46EB-A5D1-4CEBC5AA0DDF}" type="presParOf" srcId="{13F87410-4D6C-47BF-9C5B-C9C1D15E3371}" destId="{BFE9B700-0E85-4B4C-AB46-B3FDC6A568AF}" srcOrd="0" destOrd="0" presId="urn:microsoft.com/office/officeart/2008/layout/LinedList"/>
    <dgm:cxn modelId="{7DFEFB86-0A16-4C2D-80E3-492F6E9CD2EE}" type="presParOf" srcId="{13F87410-4D6C-47BF-9C5B-C9C1D15E3371}" destId="{C7781D3E-E8C3-475C-AE8A-4D9CD8D2CC97}" srcOrd="1" destOrd="0" presId="urn:microsoft.com/office/officeart/2008/layout/LinedList"/>
    <dgm:cxn modelId="{1DC1619F-1B2E-4D76-BFC9-C40E65388A9E}" type="presParOf" srcId="{C7781D3E-E8C3-475C-AE8A-4D9CD8D2CC97}" destId="{FB555DD6-EE47-4878-93B0-845F3B3941C5}" srcOrd="0" destOrd="0" presId="urn:microsoft.com/office/officeart/2008/layout/LinedList"/>
    <dgm:cxn modelId="{23FDE959-EAA5-4EB2-B2B8-F06CA9D2B22B}" type="presParOf" srcId="{C7781D3E-E8C3-475C-AE8A-4D9CD8D2CC97}" destId="{AEB49EF8-C889-40B1-8FBA-FD405AD59001}" srcOrd="1" destOrd="0" presId="urn:microsoft.com/office/officeart/2008/layout/LinedList"/>
    <dgm:cxn modelId="{E9FF200E-3396-4136-A8C7-CC0FFBC9E1D8}" type="presParOf" srcId="{13F87410-4D6C-47BF-9C5B-C9C1D15E3371}" destId="{B90597D7-3637-4F4F-9842-A05B51301CEB}" srcOrd="2" destOrd="0" presId="urn:microsoft.com/office/officeart/2008/layout/LinedList"/>
    <dgm:cxn modelId="{18A8A755-45E5-45EB-8F79-33BC153A3916}" type="presParOf" srcId="{13F87410-4D6C-47BF-9C5B-C9C1D15E3371}" destId="{B97F6B8A-B7E7-46D0-A07F-0F97A417DBFA}" srcOrd="3" destOrd="0" presId="urn:microsoft.com/office/officeart/2008/layout/LinedList"/>
    <dgm:cxn modelId="{F5561486-22E8-4530-BD76-8E24557F7252}" type="presParOf" srcId="{B97F6B8A-B7E7-46D0-A07F-0F97A417DBFA}" destId="{94C8EE11-943C-4FC2-B7E9-AE228DE762F5}" srcOrd="0" destOrd="0" presId="urn:microsoft.com/office/officeart/2008/layout/LinedList"/>
    <dgm:cxn modelId="{2169577B-6BAD-4011-B7DE-43751EC87AC0}" type="presParOf" srcId="{B97F6B8A-B7E7-46D0-A07F-0F97A417DBFA}" destId="{249A83BF-AF27-4AEA-8CF5-B125A09CB276}" srcOrd="1" destOrd="0" presId="urn:microsoft.com/office/officeart/2008/layout/LinedList"/>
    <dgm:cxn modelId="{6F588731-4D2B-410D-BEBB-816CCF761381}" type="presParOf" srcId="{13F87410-4D6C-47BF-9C5B-C9C1D15E3371}" destId="{E34D4D75-2033-46D7-B79E-9C7515F84F44}" srcOrd="4" destOrd="0" presId="urn:microsoft.com/office/officeart/2008/layout/LinedList"/>
    <dgm:cxn modelId="{06ABA3B3-9E5E-4F1B-9FF7-D68F102C4BC0}" type="presParOf" srcId="{13F87410-4D6C-47BF-9C5B-C9C1D15E3371}" destId="{F0E899A8-CF5A-4E4C-9BF5-8A861A8FE249}" srcOrd="5" destOrd="0" presId="urn:microsoft.com/office/officeart/2008/layout/LinedList"/>
    <dgm:cxn modelId="{7E16DC57-A1F0-477F-AFDE-05604ED177E0}" type="presParOf" srcId="{F0E899A8-CF5A-4E4C-9BF5-8A861A8FE249}" destId="{B4060A8B-767B-4AAC-AF29-E2DEA3D4552D}" srcOrd="0" destOrd="0" presId="urn:microsoft.com/office/officeart/2008/layout/LinedList"/>
    <dgm:cxn modelId="{4EC7286D-816F-40FE-8DF4-6903F214C900}" type="presParOf" srcId="{F0E899A8-CF5A-4E4C-9BF5-8A861A8FE249}" destId="{84873C9F-B096-4106-A05D-AA5D4C11A29B}" srcOrd="1" destOrd="0" presId="urn:microsoft.com/office/officeart/2008/layout/LinedList"/>
    <dgm:cxn modelId="{9B53D896-B58F-4619-947F-7D2F40F430C6}" type="presParOf" srcId="{13F87410-4D6C-47BF-9C5B-C9C1D15E3371}" destId="{6686CD5D-C73B-4BB0-9C60-C74BD992EF13}" srcOrd="6" destOrd="0" presId="urn:microsoft.com/office/officeart/2008/layout/LinedList"/>
    <dgm:cxn modelId="{0D3F6047-D8EE-4269-9DAD-1B8EB92D06AA}" type="presParOf" srcId="{13F87410-4D6C-47BF-9C5B-C9C1D15E3371}" destId="{EAA5110E-F7BC-4416-9B17-B7F621882951}" srcOrd="7" destOrd="0" presId="urn:microsoft.com/office/officeart/2008/layout/LinedList"/>
    <dgm:cxn modelId="{94754921-F362-403F-BF4E-76D0D49B5B51}" type="presParOf" srcId="{EAA5110E-F7BC-4416-9B17-B7F621882951}" destId="{32451957-9B91-4F13-A554-9A7C06DAAE75}" srcOrd="0" destOrd="0" presId="urn:microsoft.com/office/officeart/2008/layout/LinedList"/>
    <dgm:cxn modelId="{6C5F3DBE-5AA2-4CEF-954C-3FEA3D58B253}" type="presParOf" srcId="{EAA5110E-F7BC-4416-9B17-B7F621882951}" destId="{8C0EC4C9-8D8A-4FF6-BC70-019A98B16AC7}" srcOrd="1" destOrd="0" presId="urn:microsoft.com/office/officeart/2008/layout/LinedList"/>
    <dgm:cxn modelId="{FDC9EF67-0A18-41D6-891F-5BE646A172C0}" type="presParOf" srcId="{13F87410-4D6C-47BF-9C5B-C9C1D15E3371}" destId="{DD09EA07-2F9D-43D7-91CD-294422A8DF90}" srcOrd="8" destOrd="0" presId="urn:microsoft.com/office/officeart/2008/layout/LinedList"/>
    <dgm:cxn modelId="{8056F91F-A2EC-4268-9B85-E8DC7FB7A177}" type="presParOf" srcId="{13F87410-4D6C-47BF-9C5B-C9C1D15E3371}" destId="{7C6981E7-781A-4136-BC73-315AD095A368}" srcOrd="9" destOrd="0" presId="urn:microsoft.com/office/officeart/2008/layout/LinedList"/>
    <dgm:cxn modelId="{39F496C8-B5B6-49AF-87DC-6D9B03EC0FA2}" type="presParOf" srcId="{7C6981E7-781A-4136-BC73-315AD095A368}" destId="{9AF57768-1070-427A-8FCE-9D4218FC0168}" srcOrd="0" destOrd="0" presId="urn:microsoft.com/office/officeart/2008/layout/LinedList"/>
    <dgm:cxn modelId="{9E68C571-A23D-4F54-A365-1EF6FD793BE0}" type="presParOf" srcId="{7C6981E7-781A-4136-BC73-315AD095A368}" destId="{EFC906C6-259A-4FD9-B5C5-5B42622DF408}" srcOrd="1" destOrd="0" presId="urn:microsoft.com/office/officeart/2008/layout/LinedList"/>
    <dgm:cxn modelId="{503E4EEC-C2C0-4246-99D6-461B710C2072}" type="presParOf" srcId="{13F87410-4D6C-47BF-9C5B-C9C1D15E3371}" destId="{C2299FD1-4E43-4B0A-A8A0-D3A37AEA843A}" srcOrd="10" destOrd="0" presId="urn:microsoft.com/office/officeart/2008/layout/LinedList"/>
    <dgm:cxn modelId="{39B60426-2803-4EB7-8B1C-E294B24A7546}" type="presParOf" srcId="{13F87410-4D6C-47BF-9C5B-C9C1D15E3371}" destId="{DB1AF0DD-28FF-40E5-8DAE-F6B1B26DB635}" srcOrd="11" destOrd="0" presId="urn:microsoft.com/office/officeart/2008/layout/LinedList"/>
    <dgm:cxn modelId="{20EBE91F-29E6-4967-B5E0-B3CE21727F5F}" type="presParOf" srcId="{DB1AF0DD-28FF-40E5-8DAE-F6B1B26DB635}" destId="{63F9001B-24AC-42D5-86FF-5A98DCAEF651}" srcOrd="0" destOrd="0" presId="urn:microsoft.com/office/officeart/2008/layout/LinedList"/>
    <dgm:cxn modelId="{6A0D2651-6EC9-479E-A816-283F3A3ACACF}" type="presParOf" srcId="{DB1AF0DD-28FF-40E5-8DAE-F6B1B26DB635}" destId="{387B72F5-6488-4425-9B17-5A414624A5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B700-0E85-4B4C-AB46-B3FDC6A568AF}">
      <dsp:nvSpPr>
        <dsp:cNvPr id="0" name=""/>
        <dsp:cNvSpPr/>
      </dsp:nvSpPr>
      <dsp:spPr>
        <a:xfrm>
          <a:off x="0" y="2703"/>
          <a:ext cx="690051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55DD6-EE47-4878-93B0-845F3B3941C5}">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Introduction</a:t>
          </a:r>
          <a:endParaRPr lang="en-US" sz="2400" kern="1200" dirty="0"/>
        </a:p>
      </dsp:txBody>
      <dsp:txXfrm>
        <a:off x="0" y="2703"/>
        <a:ext cx="6900512" cy="921789"/>
      </dsp:txXfrm>
    </dsp:sp>
    <dsp:sp modelId="{B90597D7-3637-4F4F-9842-A05B51301CEB}">
      <dsp:nvSpPr>
        <dsp:cNvPr id="0" name=""/>
        <dsp:cNvSpPr/>
      </dsp:nvSpPr>
      <dsp:spPr>
        <a:xfrm>
          <a:off x="0" y="924492"/>
          <a:ext cx="6900512" cy="0"/>
        </a:xfrm>
        <a:prstGeom prst="line">
          <a:avLst/>
        </a:prstGeom>
        <a:solidFill>
          <a:schemeClr val="accent2">
            <a:hueOff val="-293806"/>
            <a:satOff val="-6499"/>
            <a:lumOff val="-1294"/>
            <a:alphaOff val="0"/>
          </a:schemeClr>
        </a:solidFill>
        <a:ln w="15875" cap="flat" cmpd="sng" algn="ctr">
          <a:solidFill>
            <a:schemeClr val="accent2">
              <a:hueOff val="-293806"/>
              <a:satOff val="-649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8EE11-943C-4FC2-B7E9-AE228DE762F5}">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set overview</a:t>
          </a:r>
        </a:p>
      </dsp:txBody>
      <dsp:txXfrm>
        <a:off x="0" y="924492"/>
        <a:ext cx="6900512" cy="921789"/>
      </dsp:txXfrm>
    </dsp:sp>
    <dsp:sp modelId="{E34D4D75-2033-46D7-B79E-9C7515F84F44}">
      <dsp:nvSpPr>
        <dsp:cNvPr id="0" name=""/>
        <dsp:cNvSpPr/>
      </dsp:nvSpPr>
      <dsp:spPr>
        <a:xfrm>
          <a:off x="0" y="1846281"/>
          <a:ext cx="6900512" cy="0"/>
        </a:xfrm>
        <a:prstGeom prst="line">
          <a:avLst/>
        </a:prstGeom>
        <a:solidFill>
          <a:schemeClr val="accent2">
            <a:hueOff val="-587612"/>
            <a:satOff val="-12998"/>
            <a:lumOff val="-2588"/>
            <a:alphaOff val="0"/>
          </a:schemeClr>
        </a:solidFill>
        <a:ln w="15875" cap="flat" cmpd="sng" algn="ctr">
          <a:solidFill>
            <a:schemeClr val="accent2">
              <a:hueOff val="-587612"/>
              <a:satOff val="-12998"/>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60A8B-767B-4AAC-AF29-E2DEA3D4552D}">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EDA</a:t>
          </a:r>
        </a:p>
      </dsp:txBody>
      <dsp:txXfrm>
        <a:off x="0" y="1846281"/>
        <a:ext cx="6900512" cy="921789"/>
      </dsp:txXfrm>
    </dsp:sp>
    <dsp:sp modelId="{6686CD5D-C73B-4BB0-9C60-C74BD992EF13}">
      <dsp:nvSpPr>
        <dsp:cNvPr id="0" name=""/>
        <dsp:cNvSpPr/>
      </dsp:nvSpPr>
      <dsp:spPr>
        <a:xfrm>
          <a:off x="0" y="2768070"/>
          <a:ext cx="6900512" cy="0"/>
        </a:xfrm>
        <a:prstGeom prst="line">
          <a:avLst/>
        </a:prstGeom>
        <a:solidFill>
          <a:schemeClr val="accent2">
            <a:hueOff val="-881419"/>
            <a:satOff val="-19497"/>
            <a:lumOff val="-3882"/>
            <a:alphaOff val="0"/>
          </a:schemeClr>
        </a:solidFill>
        <a:ln w="15875" cap="flat" cmpd="sng" algn="ctr">
          <a:solidFill>
            <a:schemeClr val="accent2">
              <a:hueOff val="-881419"/>
              <a:satOff val="-19497"/>
              <a:lumOff val="-3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51957-9B91-4F13-A554-9A7C06DAAE75}">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Models building</a:t>
          </a:r>
        </a:p>
      </dsp:txBody>
      <dsp:txXfrm>
        <a:off x="0" y="2768070"/>
        <a:ext cx="6900512" cy="921789"/>
      </dsp:txXfrm>
    </dsp:sp>
    <dsp:sp modelId="{DD09EA07-2F9D-43D7-91CD-294422A8DF90}">
      <dsp:nvSpPr>
        <dsp:cNvPr id="0" name=""/>
        <dsp:cNvSpPr/>
      </dsp:nvSpPr>
      <dsp:spPr>
        <a:xfrm>
          <a:off x="0" y="3689859"/>
          <a:ext cx="6900512" cy="0"/>
        </a:xfrm>
        <a:prstGeom prst="line">
          <a:avLst/>
        </a:prstGeom>
        <a:solidFill>
          <a:schemeClr val="accent2">
            <a:hueOff val="-1175225"/>
            <a:satOff val="-25996"/>
            <a:lumOff val="-5176"/>
            <a:alphaOff val="0"/>
          </a:schemeClr>
        </a:solidFill>
        <a:ln w="15875" cap="flat" cmpd="sng" algn="ctr">
          <a:solidFill>
            <a:schemeClr val="accent2">
              <a:hueOff val="-1175225"/>
              <a:satOff val="-25996"/>
              <a:lumOff val="-5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57768-1070-427A-8FCE-9D4218FC0168}">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App </a:t>
          </a:r>
        </a:p>
      </dsp:txBody>
      <dsp:txXfrm>
        <a:off x="0" y="3689859"/>
        <a:ext cx="6900512" cy="921789"/>
      </dsp:txXfrm>
    </dsp:sp>
    <dsp:sp modelId="{C2299FD1-4E43-4B0A-A8A0-D3A37AEA843A}">
      <dsp:nvSpPr>
        <dsp:cNvPr id="0" name=""/>
        <dsp:cNvSpPr/>
      </dsp:nvSpPr>
      <dsp:spPr>
        <a:xfrm>
          <a:off x="0" y="4611648"/>
          <a:ext cx="6900512" cy="0"/>
        </a:xfrm>
        <a:prstGeom prst="line">
          <a:avLst/>
        </a:prstGeom>
        <a:solidFill>
          <a:schemeClr val="accent2">
            <a:hueOff val="-1469031"/>
            <a:satOff val="-32495"/>
            <a:lumOff val="-647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9001B-24AC-42D5-86FF-5A98DCAEF651}">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Conclusion &amp; Recommendations</a:t>
          </a:r>
          <a:endParaRPr lang="en-US" sz="2400" kern="1200" dirty="0"/>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6049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19612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61051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19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2972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05868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74308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8665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86702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3985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1F394-E4B6-4917-A216-2DC64E692E6F}"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08172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83240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1F394-E4B6-4917-A216-2DC64E692E6F}"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90821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1F394-E4B6-4917-A216-2DC64E692E6F}"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317190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1F394-E4B6-4917-A216-2DC64E692E6F}"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87683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193657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1F394-E4B6-4917-A216-2DC64E692E6F}"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E3A954-5EB0-40F8-A658-6873E9DF79C4}" type="slidenum">
              <a:rPr lang="en-IN" smtClean="0"/>
              <a:t>‹#›</a:t>
            </a:fld>
            <a:endParaRPr lang="en-IN"/>
          </a:p>
        </p:txBody>
      </p:sp>
    </p:spTree>
    <p:extLst>
      <p:ext uri="{BB962C8B-B14F-4D97-AF65-F5344CB8AC3E}">
        <p14:creationId xmlns:p14="http://schemas.microsoft.com/office/powerpoint/2010/main" val="25165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C1F394-E4B6-4917-A216-2DC64E692E6F}" type="datetimeFigureOut">
              <a:rPr lang="en-IN" smtClean="0"/>
              <a:t>09-02-2024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E3A954-5EB0-40F8-A658-6873E9DF79C4}" type="slidenum">
              <a:rPr lang="en-IN" smtClean="0"/>
              <a:t>‹#›</a:t>
            </a:fld>
            <a:endParaRPr lang="en-IN"/>
          </a:p>
        </p:txBody>
      </p:sp>
    </p:spTree>
    <p:extLst>
      <p:ext uri="{BB962C8B-B14F-4D97-AF65-F5344CB8AC3E}">
        <p14:creationId xmlns:p14="http://schemas.microsoft.com/office/powerpoint/2010/main" val="1298225229"/>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6.xml" /><Relationship Id="rId4" Type="http://schemas.openxmlformats.org/officeDocument/2006/relationships/image" Target="../media/image18.jpeg"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5" name="Group 14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4" name="Group 4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5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6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45" name="Group 4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sp useBgFill="1">
        <p:nvSpPr>
          <p:cNvPr id="183" name="Rectangle 18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2171AF2-1C9F-4D1A-89F1-6A1C996A92A6}"/>
              </a:ext>
            </a:extLst>
          </p:cNvPr>
          <p:cNvSpPr>
            <a:spLocks noGrp="1"/>
          </p:cNvSpPr>
          <p:nvPr>
            <p:ph type="ctrTitle"/>
          </p:nvPr>
        </p:nvSpPr>
        <p:spPr>
          <a:xfrm>
            <a:off x="1159923" y="471149"/>
            <a:ext cx="9265189" cy="1134871"/>
          </a:xfrm>
        </p:spPr>
        <p:txBody>
          <a:bodyPr vert="horz" lIns="91440" tIns="45720" rIns="91440" bIns="45720" rtlCol="0" anchor="ctr">
            <a:normAutofit fontScale="90000"/>
          </a:bodyPr>
          <a:lstStyle/>
          <a:p>
            <a:r>
              <a:rPr lang="en-US" sz="4000" dirty="0"/>
              <a:t>POC for song recommendation engine </a:t>
            </a:r>
          </a:p>
        </p:txBody>
      </p:sp>
      <p:sp>
        <p:nvSpPr>
          <p:cNvPr id="3" name="Subtitle 2">
            <a:extLst>
              <a:ext uri="{FF2B5EF4-FFF2-40B4-BE49-F238E27FC236}">
                <a16:creationId xmlns:a16="http://schemas.microsoft.com/office/drawing/2014/main" id="{BD5B6CCB-DED7-9E5A-B2F5-9FE930E7DB46}"/>
              </a:ext>
            </a:extLst>
          </p:cNvPr>
          <p:cNvSpPr>
            <a:spLocks noGrp="1"/>
          </p:cNvSpPr>
          <p:nvPr>
            <p:ph type="subTitle" idx="1"/>
          </p:nvPr>
        </p:nvSpPr>
        <p:spPr>
          <a:xfrm>
            <a:off x="1141412" y="2249487"/>
            <a:ext cx="4459287" cy="3965046"/>
          </a:xfrm>
        </p:spPr>
        <p:txBody>
          <a:bodyPr vert="horz" lIns="91440" tIns="45720" rIns="91440" bIns="45720" rtlCol="0">
            <a:normAutofit/>
          </a:bodyPr>
          <a:lstStyle/>
          <a:p>
            <a:pPr algn="ctr"/>
            <a:r>
              <a:rPr lang="en-US" dirty="0">
                <a:solidFill>
                  <a:schemeClr val="tx1"/>
                </a:solidFill>
              </a:rPr>
              <a:t>Members of Group-6</a:t>
            </a:r>
          </a:p>
          <a:p>
            <a:pPr indent="-228600" algn="ctr">
              <a:buFont typeface="Arial" panose="020B0604020202020204" pitchFamily="34" charset="0"/>
              <a:buChar char="•"/>
            </a:pPr>
            <a:r>
              <a:rPr lang="en-US" dirty="0">
                <a:solidFill>
                  <a:schemeClr val="tx1"/>
                </a:solidFill>
              </a:rPr>
              <a:t>Prajwal kale</a:t>
            </a:r>
          </a:p>
          <a:p>
            <a:pPr indent="-228600" algn="ctr">
              <a:buFont typeface="Arial" panose="020B0604020202020204" pitchFamily="34" charset="0"/>
              <a:buChar char="•"/>
            </a:pPr>
            <a:r>
              <a:rPr lang="en-US" dirty="0">
                <a:solidFill>
                  <a:schemeClr val="tx1"/>
                </a:solidFill>
              </a:rPr>
              <a:t>Abhishek </a:t>
            </a:r>
            <a:r>
              <a:rPr lang="en-US" dirty="0" err="1">
                <a:solidFill>
                  <a:schemeClr val="tx1"/>
                </a:solidFill>
              </a:rPr>
              <a:t>uttam</a:t>
            </a:r>
            <a:r>
              <a:rPr lang="en-US" dirty="0">
                <a:solidFill>
                  <a:schemeClr val="tx1"/>
                </a:solidFill>
              </a:rPr>
              <a:t> </a:t>
            </a:r>
            <a:r>
              <a:rPr lang="en-US" dirty="0" err="1">
                <a:solidFill>
                  <a:schemeClr val="tx1"/>
                </a:solidFill>
              </a:rPr>
              <a:t>chaudar</a:t>
            </a:r>
            <a:endParaRPr lang="en-US" dirty="0">
              <a:solidFill>
                <a:schemeClr val="tx1"/>
              </a:solidFill>
            </a:endParaRPr>
          </a:p>
          <a:p>
            <a:pPr indent="-228600" algn="ctr">
              <a:buFont typeface="Arial" panose="020B0604020202020204" pitchFamily="34" charset="0"/>
              <a:buChar char="•"/>
            </a:pPr>
            <a:r>
              <a:rPr lang="en-US" dirty="0">
                <a:solidFill>
                  <a:schemeClr val="tx1"/>
                </a:solidFill>
              </a:rPr>
              <a:t>Ms. </a:t>
            </a:r>
            <a:r>
              <a:rPr lang="en-US" dirty="0" err="1">
                <a:solidFill>
                  <a:schemeClr val="tx1"/>
                </a:solidFill>
              </a:rPr>
              <a:t>reshma</a:t>
            </a:r>
            <a:endParaRPr lang="en-US" dirty="0">
              <a:solidFill>
                <a:schemeClr val="tx1"/>
              </a:solidFill>
            </a:endParaRPr>
          </a:p>
          <a:p>
            <a:pPr indent="-228600" algn="ctr">
              <a:buFont typeface="Arial" panose="020B0604020202020204" pitchFamily="34" charset="0"/>
              <a:buChar char="•"/>
            </a:pPr>
            <a:r>
              <a:rPr lang="en-US" dirty="0">
                <a:solidFill>
                  <a:schemeClr val="tx1"/>
                </a:solidFill>
              </a:rPr>
              <a:t>Navara </a:t>
            </a:r>
            <a:r>
              <a:rPr lang="en-US" dirty="0" err="1">
                <a:solidFill>
                  <a:schemeClr val="tx1"/>
                </a:solidFill>
              </a:rPr>
              <a:t>sridarshini</a:t>
            </a:r>
            <a:endParaRPr lang="en-US" dirty="0">
              <a:solidFill>
                <a:schemeClr val="tx1"/>
              </a:solidFill>
            </a:endParaRPr>
          </a:p>
          <a:p>
            <a:pPr indent="-228600" algn="ctr">
              <a:buFont typeface="Arial" panose="020B0604020202020204" pitchFamily="34" charset="0"/>
              <a:buChar char="•"/>
            </a:pPr>
            <a:r>
              <a:rPr lang="en-US" dirty="0">
                <a:solidFill>
                  <a:schemeClr val="tx1"/>
                </a:solidFill>
              </a:rPr>
              <a:t>Mohammed Fayaz Ahamed</a:t>
            </a:r>
          </a:p>
          <a:p>
            <a:pPr indent="-228600" algn="ctr">
              <a:buFont typeface="Arial" panose="020B0604020202020204" pitchFamily="34" charset="0"/>
              <a:buChar char="•"/>
            </a:pPr>
            <a:r>
              <a:rPr lang="en-GB">
                <a:solidFill>
                  <a:schemeClr val="tx1"/>
                </a:solidFill>
              </a:rPr>
              <a:t>Kondavalasa</a:t>
            </a:r>
            <a:r>
              <a:rPr lang="en-GB" dirty="0">
                <a:solidFill>
                  <a:schemeClr val="tx1"/>
                </a:solidFill>
              </a:rPr>
              <a:t> </a:t>
            </a:r>
            <a:r>
              <a:rPr lang="en-US" dirty="0" err="1">
                <a:solidFill>
                  <a:schemeClr val="tx1"/>
                </a:solidFill>
              </a:rPr>
              <a:t>bhavitha</a:t>
            </a:r>
            <a:endParaRPr lang="en-US" dirty="0">
              <a:solidFill>
                <a:schemeClr val="tx1"/>
              </a:solidFill>
            </a:endParaRPr>
          </a:p>
        </p:txBody>
      </p:sp>
      <p:pic>
        <p:nvPicPr>
          <p:cNvPr id="5" name="Picture 4" descr="Calculator, pen, compass, money and a paper with graphs printed on it">
            <a:extLst>
              <a:ext uri="{FF2B5EF4-FFF2-40B4-BE49-F238E27FC236}">
                <a16:creationId xmlns:a16="http://schemas.microsoft.com/office/drawing/2014/main" id="{07AC7398-FAAF-9EB7-9DB3-64DC93E34C11}"/>
              </a:ext>
            </a:extLst>
          </p:cNvPr>
          <p:cNvPicPr>
            <a:picLocks noChangeAspect="1"/>
          </p:cNvPicPr>
          <p:nvPr/>
        </p:nvPicPr>
        <p:blipFill rotWithShape="1">
          <a:blip r:embed="rId4"/>
          <a:srcRect b="6612"/>
          <a:stretch/>
        </p:blipFill>
        <p:spPr>
          <a:xfrm>
            <a:off x="6096000" y="1881504"/>
            <a:ext cx="5456279" cy="307004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4" name="Group 18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8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19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0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26566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056C-74E2-6140-C4ED-3F2ECCC70106}"/>
              </a:ext>
            </a:extLst>
          </p:cNvPr>
          <p:cNvSpPr>
            <a:spLocks noGrp="1"/>
          </p:cNvSpPr>
          <p:nvPr>
            <p:ph type="title"/>
          </p:nvPr>
        </p:nvSpPr>
        <p:spPr>
          <a:xfrm>
            <a:off x="1243013" y="373753"/>
            <a:ext cx="9905998" cy="693046"/>
          </a:xfrm>
        </p:spPr>
        <p:txBody>
          <a:bodyPr vert="horz" lIns="91440" tIns="45720" rIns="91440" bIns="45720" rtlCol="0" anchor="ctr">
            <a:normAutofit/>
          </a:bodyPr>
          <a:lstStyle/>
          <a:p>
            <a:r>
              <a:rPr lang="en-US" dirty="0"/>
              <a:t>Model Building </a:t>
            </a:r>
          </a:p>
        </p:txBody>
      </p:sp>
      <p:pic>
        <p:nvPicPr>
          <p:cNvPr id="7" name="Picture 6">
            <a:extLst>
              <a:ext uri="{FF2B5EF4-FFF2-40B4-BE49-F238E27FC236}">
                <a16:creationId xmlns:a16="http://schemas.microsoft.com/office/drawing/2014/main" id="{C474C787-BF9E-149A-9A40-5B3D7C83F550}"/>
              </a:ext>
            </a:extLst>
          </p:cNvPr>
          <p:cNvPicPr>
            <a:picLocks noChangeAspect="1"/>
          </p:cNvPicPr>
          <p:nvPr/>
        </p:nvPicPr>
        <p:blipFill>
          <a:blip r:embed="rId3"/>
          <a:stretch>
            <a:fillRect/>
          </a:stretch>
        </p:blipFill>
        <p:spPr>
          <a:xfrm>
            <a:off x="1141411" y="1653310"/>
            <a:ext cx="4689234" cy="40270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32FFBA7-1EEF-95D9-492F-EAA46E67E854}"/>
              </a:ext>
            </a:extLst>
          </p:cNvPr>
          <p:cNvSpPr>
            <a:spLocks/>
          </p:cNvSpPr>
          <p:nvPr/>
        </p:nvSpPr>
        <p:spPr>
          <a:xfrm>
            <a:off x="6336727" y="1422400"/>
            <a:ext cx="4710683" cy="4368801"/>
          </a:xfrm>
          <a:prstGeom prst="rect">
            <a:avLst/>
          </a:prstGeom>
        </p:spPr>
        <p:txBody>
          <a:bodyPr vert="horz" lIns="91440" tIns="45720" rIns="91440" bIns="45720" rtlCol="0">
            <a:normAutofit fontScale="92500"/>
          </a:bodyPr>
          <a:lstStyle/>
          <a:p>
            <a:pPr indent="-228600" defTabSz="914400">
              <a:lnSpc>
                <a:spcPct val="110000"/>
              </a:lnSpc>
              <a:spcAft>
                <a:spcPts val="480"/>
              </a:spcAft>
              <a:buSzPct val="125000"/>
              <a:buFont typeface="Arial" panose="020B0604020202020204" pitchFamily="34" charset="0"/>
              <a:buChar char="•"/>
            </a:pPr>
            <a:r>
              <a:rPr lang="en-US" b="1" dirty="0"/>
              <a:t>Cosine Similarities</a:t>
            </a:r>
          </a:p>
          <a:p>
            <a:pPr indent="-228600" defTabSz="914400">
              <a:lnSpc>
                <a:spcPct val="110000"/>
              </a:lnSpc>
              <a:spcAft>
                <a:spcPts val="480"/>
              </a:spcAft>
              <a:buSzPct val="125000"/>
              <a:buFont typeface="Arial" panose="020B0604020202020204" pitchFamily="34" charset="0"/>
              <a:buChar char="•"/>
            </a:pPr>
            <a:endParaRPr lang="en-US" dirty="0"/>
          </a:p>
          <a:p>
            <a:pPr indent="-228600" defTabSz="914400">
              <a:lnSpc>
                <a:spcPct val="110000"/>
              </a:lnSpc>
              <a:spcAft>
                <a:spcPts val="480"/>
              </a:spcAft>
              <a:buSzPct val="125000"/>
              <a:buFont typeface="Arial" panose="020B0604020202020204" pitchFamily="34" charset="0"/>
              <a:buChar char="•"/>
            </a:pPr>
            <a:r>
              <a:rPr lang="en-US" dirty="0"/>
              <a:t>Cosine similarities are a mathematical technique used in song recommendation engines to measure the similarity between two songs. By calculating the angle between two vectors representing songs, the engine can determine how closely related they are in terms of musical features. This method allows for accurate and personalized song recommendations, enhancing user satisfaction and discovery.</a:t>
            </a:r>
          </a:p>
          <a:p>
            <a:pPr indent="-228600" defTabSz="914400">
              <a:lnSpc>
                <a:spcPct val="110000"/>
              </a:lnSpc>
              <a:spcAft>
                <a:spcPts val="480"/>
              </a:spcAft>
              <a:buSzPct val="125000"/>
              <a:buFont typeface="Arial" panose="020B0604020202020204" pitchFamily="34" charset="0"/>
              <a:buChar char="•"/>
            </a:pPr>
            <a:r>
              <a:rPr lang="en-US" dirty="0"/>
              <a:t>As we can see in the results for the song name ‘Dynamite’, It is recommending the songs with popularity between 63 – 75 but the song ‘Dynamite’ have the popularity of 97.</a:t>
            </a:r>
          </a:p>
        </p:txBody>
      </p:sp>
    </p:spTree>
    <p:extLst>
      <p:ext uri="{BB962C8B-B14F-4D97-AF65-F5344CB8AC3E}">
        <p14:creationId xmlns:p14="http://schemas.microsoft.com/office/powerpoint/2010/main" val="44998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153C01-A770-D189-546F-6B0E41E4F3C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894C476-F13C-12A9-D101-2CDFD0EC83B1}"/>
              </a:ext>
            </a:extLst>
          </p:cNvPr>
          <p:cNvSpPr>
            <a:spLocks noGrp="1"/>
          </p:cNvSpPr>
          <p:nvPr>
            <p:ph type="title"/>
          </p:nvPr>
        </p:nvSpPr>
        <p:spPr>
          <a:xfrm>
            <a:off x="5098727" y="283080"/>
            <a:ext cx="6188402" cy="573694"/>
          </a:xfrm>
        </p:spPr>
        <p:txBody>
          <a:bodyPr vert="horz" lIns="91440" tIns="45720" rIns="91440" bIns="45720" rtlCol="0" anchor="ctr">
            <a:normAutofit fontScale="90000"/>
          </a:bodyPr>
          <a:lstStyle/>
          <a:p>
            <a:r>
              <a:rPr lang="en-US" dirty="0">
                <a:solidFill>
                  <a:srgbClr val="FFFFFF"/>
                </a:solidFill>
              </a:rPr>
              <a:t>Model Building </a:t>
            </a: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5589B1-C8D5-7486-F7CB-96F874044D62}"/>
              </a:ext>
            </a:extLst>
          </p:cNvPr>
          <p:cNvPicPr>
            <a:picLocks noChangeAspect="1"/>
          </p:cNvPicPr>
          <p:nvPr/>
        </p:nvPicPr>
        <p:blipFill>
          <a:blip r:embed="rId3"/>
          <a:stretch>
            <a:fillRect/>
          </a:stretch>
        </p:blipFill>
        <p:spPr>
          <a:xfrm>
            <a:off x="1171098" y="1137621"/>
            <a:ext cx="3089675" cy="4577297"/>
          </a:xfrm>
          <a:prstGeom prst="rect">
            <a:avLst/>
          </a:prstGeom>
        </p:spPr>
      </p:pic>
      <p:sp>
        <p:nvSpPr>
          <p:cNvPr id="3" name="Content Placeholder 2">
            <a:extLst>
              <a:ext uri="{FF2B5EF4-FFF2-40B4-BE49-F238E27FC236}">
                <a16:creationId xmlns:a16="http://schemas.microsoft.com/office/drawing/2014/main" id="{28EB8EF2-7629-AF8B-C296-08BA49264A56}"/>
              </a:ext>
            </a:extLst>
          </p:cNvPr>
          <p:cNvSpPr>
            <a:spLocks/>
          </p:cNvSpPr>
          <p:nvPr/>
        </p:nvSpPr>
        <p:spPr>
          <a:xfrm>
            <a:off x="5034307" y="1308099"/>
            <a:ext cx="6188402" cy="3541714"/>
          </a:xfrm>
          <a:prstGeom prst="rect">
            <a:avLst/>
          </a:prstGeom>
        </p:spPr>
        <p:txBody>
          <a:bodyPr vert="horz" lIns="91440" tIns="45720" rIns="91440" bIns="45720" rtlCol="0">
            <a:normAutofit fontScale="92500" lnSpcReduction="10000"/>
          </a:bodyPr>
          <a:lstStyle/>
          <a:p>
            <a:pPr defTabSz="914400">
              <a:lnSpc>
                <a:spcPct val="110000"/>
              </a:lnSpc>
              <a:spcAft>
                <a:spcPts val="480"/>
              </a:spcAft>
              <a:buSzPct val="125000"/>
            </a:pPr>
            <a:r>
              <a:rPr lang="en-US" b="1" dirty="0">
                <a:solidFill>
                  <a:srgbClr val="FFFFFF"/>
                </a:solidFill>
              </a:rPr>
              <a:t>Machine learning Algorithms</a:t>
            </a:r>
          </a:p>
          <a:p>
            <a:pPr indent="-228600" defTabSz="914400">
              <a:lnSpc>
                <a:spcPct val="110000"/>
              </a:lnSpc>
              <a:spcAft>
                <a:spcPts val="480"/>
              </a:spcAft>
              <a:buSzPct val="125000"/>
              <a:buFont typeface="Arial" panose="020B0604020202020204" pitchFamily="34" charset="0"/>
              <a:buChar char="•"/>
            </a:pPr>
            <a:endParaRPr lang="en-US" dirty="0">
              <a:solidFill>
                <a:srgbClr val="FFFFFF"/>
              </a:solidFill>
            </a:endParaRP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Machine learning algorithms play a crucial role in enhancing the accuracy and effectiveness of song recommendation engines. These algorithms analyze user preferences, behavior, and feedback to generate personalized recommendations. </a:t>
            </a: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From the cosine similarities we found the model lacks in the accuracy. So, we try to using different machine learning algorithms  such as Linear Regression(L), Support vector Regressor(S), KNN, K-means clustering(KM), Decision Tree(DT) and Random Forest(RF).</a:t>
            </a:r>
          </a:p>
          <a:p>
            <a:pPr indent="-228600" defTabSz="914400">
              <a:lnSpc>
                <a:spcPct val="110000"/>
              </a:lnSpc>
              <a:spcAft>
                <a:spcPts val="480"/>
              </a:spcAft>
              <a:buSzPct val="125000"/>
              <a:buFont typeface="Arial" panose="020B0604020202020204" pitchFamily="34" charset="0"/>
              <a:buChar char="•"/>
            </a:pPr>
            <a:r>
              <a:rPr lang="en-US" dirty="0">
                <a:solidFill>
                  <a:srgbClr val="FFFFFF"/>
                </a:solidFill>
              </a:rPr>
              <a:t>We got a conclusion that the Radom forest is the best model with good predictions. </a:t>
            </a:r>
          </a:p>
        </p:txBody>
      </p:sp>
    </p:spTree>
    <p:extLst>
      <p:ext uri="{BB962C8B-B14F-4D97-AF65-F5344CB8AC3E}">
        <p14:creationId xmlns:p14="http://schemas.microsoft.com/office/powerpoint/2010/main" val="6844193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BCA9C0FF-0735-A58E-BB88-DBB7A011032C}"/>
              </a:ext>
            </a:extLst>
          </p:cNvPr>
          <p:cNvSpPr>
            <a:spLocks noGrp="1"/>
          </p:cNvSpPr>
          <p:nvPr>
            <p:ph type="title"/>
          </p:nvPr>
        </p:nvSpPr>
        <p:spPr>
          <a:xfrm>
            <a:off x="1141411" y="527050"/>
            <a:ext cx="9906000" cy="190501"/>
          </a:xfrm>
        </p:spPr>
        <p:txBody>
          <a:bodyPr>
            <a:noAutofit/>
          </a:bodyPr>
          <a:lstStyle/>
          <a:p>
            <a:pPr algn="ctr"/>
            <a:r>
              <a:rPr lang="en-IN" sz="2800" dirty="0">
                <a:latin typeface="Arial" panose="020B0604020202020204" pitchFamily="34" charset="0"/>
                <a:cs typeface="Arial" panose="020B0604020202020204" pitchFamily="34" charset="0"/>
              </a:rPr>
              <a:t>Song Recommendation Application</a:t>
            </a:r>
          </a:p>
        </p:txBody>
      </p:sp>
      <p:sp>
        <p:nvSpPr>
          <p:cNvPr id="3" name="Content Placeholder 2">
            <a:extLst>
              <a:ext uri="{FF2B5EF4-FFF2-40B4-BE49-F238E27FC236}">
                <a16:creationId xmlns:a16="http://schemas.microsoft.com/office/drawing/2014/main" id="{D0E65481-9F72-6AA4-2917-9D59454524EE}"/>
              </a:ext>
            </a:extLst>
          </p:cNvPr>
          <p:cNvSpPr>
            <a:spLocks noGrp="1"/>
          </p:cNvSpPr>
          <p:nvPr>
            <p:ph idx="1"/>
          </p:nvPr>
        </p:nvSpPr>
        <p:spPr>
          <a:xfrm>
            <a:off x="1020762" y="957839"/>
            <a:ext cx="9840911" cy="582036"/>
          </a:xfrm>
        </p:spPr>
        <p:txBody>
          <a:bodyPr anchor="t">
            <a:normAutofit lnSpcReduction="10000"/>
          </a:bodyPr>
          <a:lstStyle/>
          <a:p>
            <a:pPr marL="0" indent="0" algn="just">
              <a:lnSpc>
                <a:spcPct val="110000"/>
              </a:lnSpc>
              <a:buNone/>
            </a:pPr>
            <a:r>
              <a:rPr lang="en-IN" sz="1600" dirty="0">
                <a:latin typeface="Arial" panose="020B0604020202020204" pitchFamily="34" charset="0"/>
                <a:cs typeface="Arial" panose="020B0604020202020204" pitchFamily="34" charset="0"/>
              </a:rPr>
              <a:t>With the help of the stream lit library, we have created an application which gives us ten songs as recommendation for the user using the random forest model as backend predictions.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pic>
        <p:nvPicPr>
          <p:cNvPr id="5" name="Picture 4">
            <a:extLst>
              <a:ext uri="{FF2B5EF4-FFF2-40B4-BE49-F238E27FC236}">
                <a16:creationId xmlns:a16="http://schemas.microsoft.com/office/drawing/2014/main" id="{CF6CC142-F648-917F-FC1B-26C278888A94}"/>
              </a:ext>
            </a:extLst>
          </p:cNvPr>
          <p:cNvPicPr>
            <a:picLocks noChangeAspect="1"/>
          </p:cNvPicPr>
          <p:nvPr/>
        </p:nvPicPr>
        <p:blipFill>
          <a:blip r:embed="rId3"/>
          <a:stretch>
            <a:fillRect/>
          </a:stretch>
        </p:blipFill>
        <p:spPr>
          <a:xfrm>
            <a:off x="1116012" y="1635125"/>
            <a:ext cx="9906000" cy="4451639"/>
          </a:xfrm>
          <a:prstGeom prst="rect">
            <a:avLst/>
          </a:prstGeom>
        </p:spPr>
      </p:pic>
    </p:spTree>
    <p:extLst>
      <p:ext uri="{BB962C8B-B14F-4D97-AF65-F5344CB8AC3E}">
        <p14:creationId xmlns:p14="http://schemas.microsoft.com/office/powerpoint/2010/main" val="9248097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9" name="Group 28">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30"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1"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42"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47"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859AEA98-F845-243B-5E58-5BBDF697FD67}"/>
              </a:ext>
            </a:extLst>
          </p:cNvPr>
          <p:cNvSpPr>
            <a:spLocks noGrp="1"/>
          </p:cNvSpPr>
          <p:nvPr>
            <p:ph type="title"/>
          </p:nvPr>
        </p:nvSpPr>
        <p:spPr>
          <a:xfrm>
            <a:off x="1149350" y="303740"/>
            <a:ext cx="9906000" cy="947211"/>
          </a:xfrm>
        </p:spPr>
        <p:txBody>
          <a:bodyPr>
            <a:normAutofit/>
          </a:bodyPr>
          <a:lstStyle/>
          <a:p>
            <a:pPr algn="ctr"/>
            <a:r>
              <a:rPr lang="en-IN" sz="2800" dirty="0">
                <a:latin typeface="Arial" panose="020B0604020202020204" pitchFamily="34" charset="0"/>
                <a:cs typeface="Arial" panose="020B0604020202020204" pitchFamily="34" charset="0"/>
              </a:rPr>
              <a:t>Conclusion &amp; Recommendations</a:t>
            </a:r>
            <a:endParaRPr lang="en-IN" sz="4000" dirty="0">
              <a:latin typeface="Arial" panose="020B0604020202020204" pitchFamily="34" charset="0"/>
              <a:cs typeface="Arial" panose="020B0604020202020204" pitchFamily="34" charset="0"/>
            </a:endParaRPr>
          </a:p>
        </p:txBody>
      </p:sp>
      <p:sp>
        <p:nvSpPr>
          <p:cNvPr id="20" name="Content Placeholder 2">
            <a:extLst>
              <a:ext uri="{FF2B5EF4-FFF2-40B4-BE49-F238E27FC236}">
                <a16:creationId xmlns:a16="http://schemas.microsoft.com/office/drawing/2014/main" id="{CCF38DB6-3CC6-45FC-BD7B-64F1288A8A0D}"/>
              </a:ext>
            </a:extLst>
          </p:cNvPr>
          <p:cNvSpPr>
            <a:spLocks noGrp="1"/>
          </p:cNvSpPr>
          <p:nvPr>
            <p:ph idx="1"/>
          </p:nvPr>
        </p:nvSpPr>
        <p:spPr>
          <a:xfrm>
            <a:off x="1092201" y="1957388"/>
            <a:ext cx="9883774" cy="4471411"/>
          </a:xfrm>
        </p:spPr>
        <p:txBody>
          <a:bodyPr numCol="1" spcCol="180000" anchor="t">
            <a:noAutofit/>
          </a:bodyPr>
          <a:lstStyle/>
          <a:p>
            <a:pPr algn="just">
              <a:lnSpc>
                <a:spcPct val="110000"/>
              </a:lnSpc>
            </a:pPr>
            <a:r>
              <a:rPr lang="en-US" sz="1400" dirty="0">
                <a:latin typeface="Arial" panose="020B0604020202020204" pitchFamily="34" charset="0"/>
                <a:cs typeface="Arial" panose="020B0604020202020204" pitchFamily="34" charset="0"/>
              </a:rPr>
              <a:t>After implementing various machine learning algorithms such as cosine similarities, linear regression, support vector regressor, KNN, K-means, decision tree, and random forest in our proof-of-concept (POC) song recommendation engine, we have determined that the Random Forest model consistently provides the most accurate and effective recommendations. Random Forest excels in handling complex datasets with numerous features, making it well-suited for our application's needs. Its ability to handle non-linear relationships and high-dimensional data ensures robust performance in recommending songs tailored to users' preferences.</a:t>
            </a:r>
          </a:p>
          <a:p>
            <a:pPr algn="just">
              <a:lnSpc>
                <a:spcPct val="110000"/>
              </a:lnSpc>
            </a:pPr>
            <a:r>
              <a:rPr lang="en-US" sz="1400" dirty="0">
                <a:latin typeface="Arial" panose="020B0604020202020204" pitchFamily="34" charset="0"/>
                <a:cs typeface="Arial" panose="020B0604020202020204" pitchFamily="34" charset="0"/>
              </a:rPr>
              <a:t>Based on our findings, we recommend utilizing the Random Forest model as the primary recommendation algorithm for our song recommendation engine app. However, to enhance the recommendation system further, we suggest integrating techniques such as collaborative filtering and matrix factorization to complement the model's capabilities. Additionally, ongoing monitoring and evaluation of the recommendation system's performance are essential to ensure continued accuracy and user satisfaction. By leveraging Random Forest and continuously refining our approach, we can deliver personalized and engaging song recommendations that cater to each user's unique tastes and preferences.</a:t>
            </a:r>
            <a:endParaRPr lang="en-IN" sz="1400"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59"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4"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5"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6"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7"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8"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8368555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77" name="Group 1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grpSp>
      <p:grpSp>
        <p:nvGrpSpPr>
          <p:cNvPr id="178" name="Group 177">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Bright modern kitchen">
            <a:extLst>
              <a:ext uri="{FF2B5EF4-FFF2-40B4-BE49-F238E27FC236}">
                <a16:creationId xmlns:a16="http://schemas.microsoft.com/office/drawing/2014/main" id="{AB46331A-5F7E-1AC1-C445-FBD54CD465B6}"/>
              </a:ext>
            </a:extLst>
          </p:cNvPr>
          <p:cNvPicPr>
            <a:picLocks noChangeAspect="1"/>
          </p:cNvPicPr>
          <p:nvPr/>
        </p:nvPicPr>
        <p:blipFill rotWithShape="1">
          <a:blip r:embed="rId4">
            <a:alphaModFix/>
          </a:blip>
          <a:srcRect t="15705"/>
          <a:stretch/>
        </p:blipFill>
        <p:spPr>
          <a:xfrm>
            <a:off x="3611" y="10"/>
            <a:ext cx="12188389" cy="6857990"/>
          </a:xfrm>
          <a:prstGeom prst="rect">
            <a:avLst/>
          </a:prstGeom>
        </p:spPr>
      </p:pic>
      <p:grpSp>
        <p:nvGrpSpPr>
          <p:cNvPr id="179" name="Group 178">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7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8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9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F35D180C-8E1F-9FA9-5625-04BBE03EECA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Thank you</a:t>
            </a:r>
          </a:p>
        </p:txBody>
      </p:sp>
    </p:spTree>
    <p:extLst>
      <p:ext uri="{BB962C8B-B14F-4D97-AF65-F5344CB8AC3E}">
        <p14:creationId xmlns:p14="http://schemas.microsoft.com/office/powerpoint/2010/main" val="243803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78E-26A8-377A-00F9-C8775B80AF0A}"/>
              </a:ext>
            </a:extLst>
          </p:cNvPr>
          <p:cNvSpPr>
            <a:spLocks noGrp="1"/>
          </p:cNvSpPr>
          <p:nvPr>
            <p:ph type="title"/>
          </p:nvPr>
        </p:nvSpPr>
        <p:spPr>
          <a:xfrm>
            <a:off x="1747808" y="634030"/>
            <a:ext cx="3418659" cy="5583148"/>
          </a:xfrm>
        </p:spPr>
        <p:txBody>
          <a:bodyPr anchor="ctr">
            <a:normAutofit/>
          </a:bodyPr>
          <a:lstStyle/>
          <a:p>
            <a:r>
              <a:rPr lang="en-IN" sz="3200" dirty="0">
                <a:latin typeface="Arial" panose="020B0604020202020204" pitchFamily="34" charset="0"/>
                <a:cs typeface="Arial" panose="020B0604020202020204" pitchFamily="34" charset="0"/>
              </a:rPr>
              <a:t>Content</a:t>
            </a:r>
            <a:r>
              <a:rPr lang="en-IN" sz="5400" dirty="0"/>
              <a:t>				</a:t>
            </a:r>
          </a:p>
        </p:txBody>
      </p:sp>
      <p:graphicFrame>
        <p:nvGraphicFramePr>
          <p:cNvPr id="5" name="Content Placeholder 2">
            <a:extLst>
              <a:ext uri="{FF2B5EF4-FFF2-40B4-BE49-F238E27FC236}">
                <a16:creationId xmlns:a16="http://schemas.microsoft.com/office/drawing/2014/main" id="{1BC7A67C-6103-B7B3-E7D5-A92BC76D645B}"/>
              </a:ext>
            </a:extLst>
          </p:cNvPr>
          <p:cNvGraphicFramePr>
            <a:graphicFrameLocks noGrp="1"/>
          </p:cNvGraphicFramePr>
          <p:nvPr>
            <p:ph idx="1"/>
            <p:extLst>
              <p:ext uri="{D42A27DB-BD31-4B8C-83A1-F6EECF244321}">
                <p14:modId xmlns:p14="http://schemas.microsoft.com/office/powerpoint/2010/main" val="13519031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34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A919-22A5-6D8D-49F9-C852CCDACF83}"/>
              </a:ext>
            </a:extLst>
          </p:cNvPr>
          <p:cNvSpPr>
            <a:spLocks noGrp="1"/>
          </p:cNvSpPr>
          <p:nvPr>
            <p:ph type="title"/>
          </p:nvPr>
        </p:nvSpPr>
        <p:spPr>
          <a:xfrm>
            <a:off x="1040752" y="263931"/>
            <a:ext cx="4646904" cy="1624520"/>
          </a:xfrm>
        </p:spPr>
        <p:txBody>
          <a:bodyPr anchor="ctr">
            <a:normAutofit/>
          </a:bodyPr>
          <a:lstStyle/>
          <a:p>
            <a:r>
              <a:rPr lang="en-IN" sz="40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4DAB3F6-4608-1F9B-AB08-FBF776E62D23}"/>
              </a:ext>
            </a:extLst>
          </p:cNvPr>
          <p:cNvSpPr>
            <a:spLocks noGrp="1"/>
          </p:cNvSpPr>
          <p:nvPr>
            <p:ph idx="1"/>
          </p:nvPr>
        </p:nvSpPr>
        <p:spPr>
          <a:xfrm>
            <a:off x="891199" y="1622425"/>
            <a:ext cx="4646905" cy="3613149"/>
          </a:xfrm>
        </p:spPr>
        <p:txBody>
          <a:bodyPr anchor="ctr">
            <a:normAutofit/>
          </a:bodyPr>
          <a:lstStyle/>
          <a:p>
            <a:pPr marL="0" indent="0" algn="just">
              <a:buNone/>
            </a:pPr>
            <a:r>
              <a:rPr lang="en-US" sz="1600" dirty="0">
                <a:latin typeface="Arial" panose="020B0604020202020204" pitchFamily="34" charset="0"/>
                <a:cs typeface="Arial" panose="020B0604020202020204" pitchFamily="34" charset="0"/>
              </a:rPr>
              <a:t>Welcome to the project of presenting a proof of concept for a Song Recommendation Engine. This groundbreaking technology combines the power of machine learning and data analysis to build a recommendation application like never before. </a:t>
            </a:r>
            <a:endParaRPr lang="en-IN" sz="1600" dirty="0">
              <a:latin typeface="Arial" panose="020B0604020202020204" pitchFamily="34" charset="0"/>
              <a:cs typeface="Arial" panose="020B0604020202020204" pitchFamily="34" charset="0"/>
            </a:endParaRPr>
          </a:p>
        </p:txBody>
      </p:sp>
      <p:pic>
        <p:nvPicPr>
          <p:cNvPr id="5" name="Picture 4" descr="Digital financial graph">
            <a:extLst>
              <a:ext uri="{FF2B5EF4-FFF2-40B4-BE49-F238E27FC236}">
                <a16:creationId xmlns:a16="http://schemas.microsoft.com/office/drawing/2014/main" id="{8B179BA3-2A94-6110-5639-5A08EFD71D94}"/>
              </a:ext>
            </a:extLst>
          </p:cNvPr>
          <p:cNvPicPr>
            <a:picLocks noChangeAspect="1"/>
          </p:cNvPicPr>
          <p:nvPr/>
        </p:nvPicPr>
        <p:blipFill rotWithShape="1">
          <a:blip r:embed="rId2"/>
          <a:srcRect l="29725" r="20219"/>
          <a:stretch/>
        </p:blipFill>
        <p:spPr>
          <a:xfrm>
            <a:off x="6096000" y="1"/>
            <a:ext cx="6102825" cy="6858000"/>
          </a:xfrm>
          <a:prstGeom prst="rect">
            <a:avLst/>
          </a:prstGeom>
        </p:spPr>
      </p:pic>
    </p:spTree>
    <p:extLst>
      <p:ext uri="{BB962C8B-B14F-4D97-AF65-F5344CB8AC3E}">
        <p14:creationId xmlns:p14="http://schemas.microsoft.com/office/powerpoint/2010/main" val="212201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E108-231D-61AC-009E-413B4D13246C}"/>
              </a:ext>
            </a:extLst>
          </p:cNvPr>
          <p:cNvSpPr>
            <a:spLocks noGrp="1"/>
          </p:cNvSpPr>
          <p:nvPr>
            <p:ph type="title"/>
          </p:nvPr>
        </p:nvSpPr>
        <p:spPr>
          <a:xfrm>
            <a:off x="1143001" y="92307"/>
            <a:ext cx="9905998" cy="1478570"/>
          </a:xfrm>
        </p:spPr>
        <p:txBody>
          <a:bodyPr>
            <a:normAutofit/>
          </a:bodyPr>
          <a:lstStyle/>
          <a:p>
            <a:pPr algn="ctr"/>
            <a:r>
              <a:rPr lang="en-IN" dirty="0">
                <a:latin typeface="Arial" panose="020B0604020202020204" pitchFamily="34" charset="0"/>
                <a:cs typeface="Arial" panose="020B0604020202020204" pitchFamily="34" charset="0"/>
              </a:rPr>
              <a:t>Data Set Introduction</a:t>
            </a:r>
          </a:p>
        </p:txBody>
      </p:sp>
      <p:sp>
        <p:nvSpPr>
          <p:cNvPr id="3" name="Content Placeholder 2">
            <a:extLst>
              <a:ext uri="{FF2B5EF4-FFF2-40B4-BE49-F238E27FC236}">
                <a16:creationId xmlns:a16="http://schemas.microsoft.com/office/drawing/2014/main" id="{F7E87392-75F5-CECB-A513-FE3C7CD7429B}"/>
              </a:ext>
            </a:extLst>
          </p:cNvPr>
          <p:cNvSpPr>
            <a:spLocks noGrp="1"/>
          </p:cNvSpPr>
          <p:nvPr>
            <p:ph idx="1"/>
          </p:nvPr>
        </p:nvSpPr>
        <p:spPr>
          <a:xfrm>
            <a:off x="1141412" y="1509623"/>
            <a:ext cx="4844521" cy="4281578"/>
          </a:xfrm>
        </p:spPr>
        <p:txBody>
          <a:bodyPr anchor="ctr">
            <a:noAutofit/>
          </a:bodyPr>
          <a:lstStyle/>
          <a:p>
            <a:pPr marL="0" indent="0">
              <a:lnSpc>
                <a:spcPct val="110000"/>
              </a:lnSpc>
              <a:buNone/>
            </a:pPr>
            <a:r>
              <a:rPr lang="en-IN" sz="1400" dirty="0"/>
              <a:t>The data set we use to build this amazing application was acquired from the Spotify app.</a:t>
            </a:r>
          </a:p>
          <a:p>
            <a:pPr marL="0" indent="0">
              <a:lnSpc>
                <a:spcPct val="110000"/>
              </a:lnSpc>
              <a:buNone/>
            </a:pPr>
            <a:r>
              <a:rPr lang="en-IN" sz="1400" dirty="0"/>
              <a:t>The data set bares a records of more than 170K with 16 columns</a:t>
            </a:r>
          </a:p>
          <a:p>
            <a:pPr marL="0" indent="0">
              <a:lnSpc>
                <a:spcPct val="110000"/>
              </a:lnSpc>
              <a:buNone/>
            </a:pPr>
            <a:r>
              <a:rPr lang="en-IN" sz="1400" dirty="0"/>
              <a:t>The dataset was in the csv file format.</a:t>
            </a:r>
          </a:p>
          <a:p>
            <a:pPr marL="0" indent="0">
              <a:lnSpc>
                <a:spcPct val="110000"/>
              </a:lnSpc>
              <a:buNone/>
            </a:pPr>
            <a:r>
              <a:rPr lang="en-IN" sz="1400" dirty="0"/>
              <a:t>The crucial task from the data set is to select those features which will provide the best performance in giving the recommendations. </a:t>
            </a:r>
          </a:p>
        </p:txBody>
      </p:sp>
      <p:pic>
        <p:nvPicPr>
          <p:cNvPr id="5" name="Picture 4" descr="Graph on document with pen">
            <a:extLst>
              <a:ext uri="{FF2B5EF4-FFF2-40B4-BE49-F238E27FC236}">
                <a16:creationId xmlns:a16="http://schemas.microsoft.com/office/drawing/2014/main" id="{93F60635-64EC-5E1C-D0BA-5BDF75D10C53}"/>
              </a:ext>
            </a:extLst>
          </p:cNvPr>
          <p:cNvPicPr>
            <a:picLocks noChangeAspect="1"/>
          </p:cNvPicPr>
          <p:nvPr/>
        </p:nvPicPr>
        <p:blipFill rotWithShape="1">
          <a:blip r:embed="rId3"/>
          <a:srcRect r="3" b="1913"/>
          <a:stretch/>
        </p:blipFill>
        <p:spPr>
          <a:xfrm>
            <a:off x="6393924" y="1905054"/>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5935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EFCC-3BA8-7297-4B37-9B32596DBF76}"/>
              </a:ext>
            </a:extLst>
          </p:cNvPr>
          <p:cNvSpPr>
            <a:spLocks noGrp="1"/>
          </p:cNvSpPr>
          <p:nvPr>
            <p:ph type="title"/>
          </p:nvPr>
        </p:nvSpPr>
        <p:spPr>
          <a:xfrm>
            <a:off x="1315571" y="194479"/>
            <a:ext cx="7716285" cy="104966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FF8EE7BA-9C89-1C17-8FC3-D8D1BCB3DAE1}"/>
              </a:ext>
            </a:extLst>
          </p:cNvPr>
          <p:cNvSpPr>
            <a:spLocks/>
          </p:cNvSpPr>
          <p:nvPr/>
        </p:nvSpPr>
        <p:spPr>
          <a:xfrm>
            <a:off x="894321" y="1244147"/>
            <a:ext cx="10354523" cy="498390"/>
          </a:xfrm>
          <a:prstGeom prst="rect">
            <a:avLst/>
          </a:prstGeom>
        </p:spPr>
        <p:txBody>
          <a:bodyPr>
            <a:normAutofit lnSpcReduction="10000"/>
          </a:bodyPr>
          <a:lstStyle/>
          <a:p>
            <a:pPr algn="just" defTabSz="434523">
              <a:lnSpc>
                <a:spcPct val="90000"/>
              </a:lnSpc>
              <a:spcAft>
                <a:spcPts val="396"/>
              </a:spcAft>
            </a:pPr>
            <a:r>
              <a:rPr lang="en-IN" sz="1400" kern="100" dirty="0">
                <a:latin typeface="Arial" panose="020B0604020202020204" pitchFamily="34" charset="0"/>
                <a:cs typeface="Arial" panose="020B0604020202020204" pitchFamily="34" charset="0"/>
              </a:rPr>
              <a:t>The primary task involved in this step is to understand the data set and perform the data quality checks such as removing the duplicates, missing values handling, type casting and checking the values lies in the range.</a:t>
            </a:r>
          </a:p>
          <a:p>
            <a:pPr algn="just" defTabSz="434523">
              <a:lnSpc>
                <a:spcPct val="90000"/>
              </a:lnSpc>
              <a:spcAft>
                <a:spcPts val="396"/>
              </a:spcAft>
            </a:pPr>
            <a:endParaRPr lang="en-US" sz="1400" kern="100" dirty="0">
              <a:solidFill>
                <a:schemeClr val="tx1"/>
              </a:solidFill>
              <a:latin typeface="Arial" panose="020B0604020202020204" pitchFamily="34" charset="0"/>
              <a:cs typeface="Arial" panose="020B0604020202020204" pitchFamily="34" charset="0"/>
            </a:endParaRP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2A27D69-06C5-F865-B0DA-F53553BF489E}"/>
              </a:ext>
            </a:extLst>
          </p:cNvPr>
          <p:cNvPicPr>
            <a:picLocks noChangeAspect="1"/>
          </p:cNvPicPr>
          <p:nvPr/>
        </p:nvPicPr>
        <p:blipFill>
          <a:blip r:embed="rId2"/>
          <a:stretch>
            <a:fillRect/>
          </a:stretch>
        </p:blipFill>
        <p:spPr>
          <a:xfrm>
            <a:off x="1140691" y="2155745"/>
            <a:ext cx="3458058" cy="3305636"/>
          </a:xfrm>
          <a:prstGeom prst="rect">
            <a:avLst/>
          </a:prstGeom>
        </p:spPr>
      </p:pic>
      <p:pic>
        <p:nvPicPr>
          <p:cNvPr id="9" name="Picture 8">
            <a:extLst>
              <a:ext uri="{FF2B5EF4-FFF2-40B4-BE49-F238E27FC236}">
                <a16:creationId xmlns:a16="http://schemas.microsoft.com/office/drawing/2014/main" id="{D55C0A78-CBA8-5A8C-3D34-A3AF7A9F6BB3}"/>
              </a:ext>
            </a:extLst>
          </p:cNvPr>
          <p:cNvPicPr>
            <a:picLocks noChangeAspect="1"/>
          </p:cNvPicPr>
          <p:nvPr/>
        </p:nvPicPr>
        <p:blipFill>
          <a:blip r:embed="rId3"/>
          <a:stretch>
            <a:fillRect/>
          </a:stretch>
        </p:blipFill>
        <p:spPr>
          <a:xfrm>
            <a:off x="4756948" y="2155745"/>
            <a:ext cx="2629267" cy="1390844"/>
          </a:xfrm>
          <a:prstGeom prst="rect">
            <a:avLst/>
          </a:prstGeom>
        </p:spPr>
      </p:pic>
      <p:pic>
        <p:nvPicPr>
          <p:cNvPr id="11" name="Picture 10">
            <a:extLst>
              <a:ext uri="{FF2B5EF4-FFF2-40B4-BE49-F238E27FC236}">
                <a16:creationId xmlns:a16="http://schemas.microsoft.com/office/drawing/2014/main" id="{794B88BD-C7A1-5361-9494-2681308EAF48}"/>
              </a:ext>
            </a:extLst>
          </p:cNvPr>
          <p:cNvPicPr>
            <a:picLocks noChangeAspect="1"/>
          </p:cNvPicPr>
          <p:nvPr/>
        </p:nvPicPr>
        <p:blipFill>
          <a:blip r:embed="rId4"/>
          <a:stretch>
            <a:fillRect/>
          </a:stretch>
        </p:blipFill>
        <p:spPr>
          <a:xfrm>
            <a:off x="4756947" y="3546589"/>
            <a:ext cx="2629267" cy="1652818"/>
          </a:xfrm>
          <a:prstGeom prst="rect">
            <a:avLst/>
          </a:prstGeom>
        </p:spPr>
      </p:pic>
    </p:spTree>
    <p:extLst>
      <p:ext uri="{BB962C8B-B14F-4D97-AF65-F5344CB8AC3E}">
        <p14:creationId xmlns:p14="http://schemas.microsoft.com/office/powerpoint/2010/main" val="248927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46209-238E-8AA1-2BC5-B5652200D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CAF75-78F9-B7AB-E3EB-A1D00F6BF3C1}"/>
              </a:ext>
            </a:extLst>
          </p:cNvPr>
          <p:cNvSpPr>
            <a:spLocks noGrp="1"/>
          </p:cNvSpPr>
          <p:nvPr>
            <p:ph type="title"/>
          </p:nvPr>
        </p:nvSpPr>
        <p:spPr>
          <a:xfrm>
            <a:off x="1315571" y="194479"/>
            <a:ext cx="7716285" cy="104966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EDB3BF89-9198-B297-2BB6-02B726B29D11}"/>
              </a:ext>
            </a:extLst>
          </p:cNvPr>
          <p:cNvSpPr>
            <a:spLocks/>
          </p:cNvSpPr>
          <p:nvPr/>
        </p:nvSpPr>
        <p:spPr>
          <a:xfrm>
            <a:off x="918738" y="994951"/>
            <a:ext cx="10354523" cy="498390"/>
          </a:xfrm>
          <a:prstGeom prst="rect">
            <a:avLst/>
          </a:prstGeom>
        </p:spPr>
        <p:txBody>
          <a:bodyPr>
            <a:normAutofit/>
          </a:bodyPr>
          <a:lstStyle/>
          <a:p>
            <a:pPr algn="just" defTabSz="434523">
              <a:lnSpc>
                <a:spcPct val="90000"/>
              </a:lnSpc>
              <a:spcAft>
                <a:spcPts val="396"/>
              </a:spcAft>
            </a:pPr>
            <a:r>
              <a:rPr lang="en-US" sz="1400" kern="100" dirty="0">
                <a:solidFill>
                  <a:schemeClr val="tx1"/>
                </a:solidFill>
                <a:latin typeface="Arial" panose="020B0604020202020204" pitchFamily="34" charset="0"/>
                <a:cs typeface="Arial" panose="020B0604020202020204" pitchFamily="34" charset="0"/>
              </a:rPr>
              <a:t>Descriptive Statistics with the terms count, mean, Standard deviation, Minimum value, Maximum value, 1</a:t>
            </a:r>
            <a:r>
              <a:rPr lang="en-US" sz="1400" kern="100" baseline="30000" dirty="0">
                <a:solidFill>
                  <a:schemeClr val="tx1"/>
                </a:solidFill>
                <a:latin typeface="Arial" panose="020B0604020202020204" pitchFamily="34" charset="0"/>
                <a:cs typeface="Arial" panose="020B0604020202020204" pitchFamily="34" charset="0"/>
              </a:rPr>
              <a:t>st</a:t>
            </a:r>
            <a:r>
              <a:rPr lang="en-US" sz="1400" kern="100" dirty="0">
                <a:solidFill>
                  <a:schemeClr val="tx1"/>
                </a:solidFill>
                <a:latin typeface="Arial" panose="020B0604020202020204" pitchFamily="34" charset="0"/>
                <a:cs typeface="Arial" panose="020B0604020202020204" pitchFamily="34" charset="0"/>
              </a:rPr>
              <a:t>, 2</a:t>
            </a:r>
            <a:r>
              <a:rPr lang="en-US" sz="1400" kern="100" baseline="30000" dirty="0">
                <a:solidFill>
                  <a:schemeClr val="tx1"/>
                </a:solidFill>
                <a:latin typeface="Arial" panose="020B0604020202020204" pitchFamily="34" charset="0"/>
                <a:cs typeface="Arial" panose="020B0604020202020204" pitchFamily="34" charset="0"/>
              </a:rPr>
              <a:t>nd</a:t>
            </a:r>
            <a:r>
              <a:rPr lang="en-US" sz="1400" kern="100" dirty="0">
                <a:solidFill>
                  <a:schemeClr val="tx1"/>
                </a:solidFill>
                <a:latin typeface="Arial" panose="020B0604020202020204" pitchFamily="34" charset="0"/>
                <a:cs typeface="Arial" panose="020B0604020202020204" pitchFamily="34" charset="0"/>
              </a:rPr>
              <a:t>, 3</a:t>
            </a:r>
            <a:r>
              <a:rPr lang="en-US" sz="1400" kern="100" baseline="30000" dirty="0">
                <a:solidFill>
                  <a:schemeClr val="tx1"/>
                </a:solidFill>
                <a:latin typeface="Arial" panose="020B0604020202020204" pitchFamily="34" charset="0"/>
                <a:cs typeface="Arial" panose="020B0604020202020204" pitchFamily="34" charset="0"/>
              </a:rPr>
              <a:t>rd</a:t>
            </a:r>
            <a:r>
              <a:rPr lang="en-US" sz="1400" kern="100" dirty="0">
                <a:solidFill>
                  <a:schemeClr val="tx1"/>
                </a:solidFill>
                <a:latin typeface="Arial" panose="020B0604020202020204" pitchFamily="34" charset="0"/>
                <a:cs typeface="Arial" panose="020B0604020202020204" pitchFamily="34" charset="0"/>
              </a:rPr>
              <a:t> quartile.</a:t>
            </a: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3B86E15-5E4A-9F67-C391-071D8F7256E1}"/>
              </a:ext>
            </a:extLst>
          </p:cNvPr>
          <p:cNvPicPr>
            <a:picLocks noChangeAspect="1"/>
          </p:cNvPicPr>
          <p:nvPr/>
        </p:nvPicPr>
        <p:blipFill>
          <a:blip r:embed="rId2"/>
          <a:stretch>
            <a:fillRect/>
          </a:stretch>
        </p:blipFill>
        <p:spPr>
          <a:xfrm>
            <a:off x="360218" y="1921164"/>
            <a:ext cx="11471564" cy="2844799"/>
          </a:xfrm>
          <a:prstGeom prst="rect">
            <a:avLst/>
          </a:prstGeom>
        </p:spPr>
      </p:pic>
    </p:spTree>
    <p:extLst>
      <p:ext uri="{BB962C8B-B14F-4D97-AF65-F5344CB8AC3E}">
        <p14:creationId xmlns:p14="http://schemas.microsoft.com/office/powerpoint/2010/main" val="144830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386B8465-7662-A876-7691-7B9CDD8E8E06}"/>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45BCF2-CA60-14FD-F83F-B6D41377AA8A}"/>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Exploratory Data Analysis (EDA)</a:t>
            </a:r>
          </a:p>
        </p:txBody>
      </p:sp>
      <p:sp>
        <p:nvSpPr>
          <p:cNvPr id="3" name="Content Placeholder 2">
            <a:extLst>
              <a:ext uri="{FF2B5EF4-FFF2-40B4-BE49-F238E27FC236}">
                <a16:creationId xmlns:a16="http://schemas.microsoft.com/office/drawing/2014/main" id="{0A0D2CB5-72FA-EFF9-6E48-ACA5FC815E99}"/>
              </a:ext>
            </a:extLst>
          </p:cNvPr>
          <p:cNvSpPr>
            <a:spLocks/>
          </p:cNvSpPr>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396"/>
              </a:spcAft>
              <a:buSzPct val="125000"/>
              <a:buFont typeface="Arial" panose="020B0604020202020204" pitchFamily="34" charset="0"/>
              <a:buChar char="•"/>
            </a:pPr>
            <a:r>
              <a:rPr lang="en-US" sz="2000"/>
              <a:t>Correlation of each variables.</a:t>
            </a:r>
          </a:p>
          <a:p>
            <a:pPr indent="-228600" defTabSz="914400">
              <a:lnSpc>
                <a:spcPct val="120000"/>
              </a:lnSpc>
              <a:spcAft>
                <a:spcPts val="396"/>
              </a:spcAft>
              <a:buSzPct val="125000"/>
              <a:buFont typeface="Arial" panose="020B0604020202020204" pitchFamily="34" charset="0"/>
              <a:buChar char="•"/>
            </a:pPr>
            <a:r>
              <a:rPr lang="en-US" sz="2000"/>
              <a:t>Found out that the year variable is highly correlated with the popularity.</a:t>
            </a:r>
          </a:p>
          <a:p>
            <a:pPr indent="-228600" defTabSz="914400">
              <a:lnSpc>
                <a:spcPct val="120000"/>
              </a:lnSpc>
              <a:spcAft>
                <a:spcPts val="396"/>
              </a:spcAft>
              <a:buSzPct val="125000"/>
              <a:buFont typeface="Arial" panose="020B0604020202020204" pitchFamily="34" charset="0"/>
              <a:buChar char="•"/>
            </a:pPr>
            <a:endParaRPr lang="en-US" sz="2000"/>
          </a:p>
        </p:txBody>
      </p:sp>
      <p:pic>
        <p:nvPicPr>
          <p:cNvPr id="6" name="Picture 5">
            <a:extLst>
              <a:ext uri="{FF2B5EF4-FFF2-40B4-BE49-F238E27FC236}">
                <a16:creationId xmlns:a16="http://schemas.microsoft.com/office/drawing/2014/main" id="{399137E4-798F-F8CB-6F49-BE6A779E030F}"/>
              </a:ext>
            </a:extLst>
          </p:cNvPr>
          <p:cNvPicPr>
            <a:picLocks noChangeAspect="1"/>
          </p:cNvPicPr>
          <p:nvPr/>
        </p:nvPicPr>
        <p:blipFill rotWithShape="1">
          <a:blip r:embed="rId4"/>
          <a:srcRect l="2978" r="5819"/>
          <a:stretch/>
        </p:blipFill>
        <p:spPr>
          <a:xfrm>
            <a:off x="6096000" y="941240"/>
            <a:ext cx="5456279" cy="4950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8" name="Group 7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8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8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9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9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9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0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1039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9240B-FD2C-04A5-89D5-FD5A8C42E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E753F-F3E8-DEB5-BB5B-E9CBE1E51011}"/>
              </a:ext>
            </a:extLst>
          </p:cNvPr>
          <p:cNvSpPr>
            <a:spLocks noGrp="1"/>
          </p:cNvSpPr>
          <p:nvPr>
            <p:ph type="title"/>
          </p:nvPr>
        </p:nvSpPr>
        <p:spPr>
          <a:xfrm>
            <a:off x="1315571" y="194479"/>
            <a:ext cx="7716285" cy="700747"/>
          </a:xfrm>
        </p:spPr>
        <p:txBody>
          <a:bodyPr anchor="t">
            <a:noAutofit/>
          </a:bodyPr>
          <a:lstStyle/>
          <a:p>
            <a:r>
              <a:rPr lang="en-IN" sz="3200" dirty="0">
                <a:latin typeface="Arial" panose="020B0604020202020204" pitchFamily="34" charset="0"/>
                <a:cs typeface="Arial" panose="020B0604020202020204" pitchFamily="34" charset="0"/>
              </a:rPr>
              <a:t>Exploratory Data Analysis (EDA)</a:t>
            </a:r>
          </a:p>
        </p:txBody>
      </p:sp>
      <p:sp>
        <p:nvSpPr>
          <p:cNvPr id="3" name="Content Placeholder 2">
            <a:extLst>
              <a:ext uri="{FF2B5EF4-FFF2-40B4-BE49-F238E27FC236}">
                <a16:creationId xmlns:a16="http://schemas.microsoft.com/office/drawing/2014/main" id="{C52B8B03-027F-ED3D-A4C5-2115127FFB23}"/>
              </a:ext>
            </a:extLst>
          </p:cNvPr>
          <p:cNvSpPr>
            <a:spLocks/>
          </p:cNvSpPr>
          <p:nvPr/>
        </p:nvSpPr>
        <p:spPr>
          <a:xfrm>
            <a:off x="918739" y="994950"/>
            <a:ext cx="5258858" cy="1037049"/>
          </a:xfrm>
          <a:prstGeom prst="rect">
            <a:avLst/>
          </a:prstGeom>
        </p:spPr>
        <p:txBody>
          <a:bodyPr>
            <a:normAutofit/>
          </a:bodyPr>
          <a:lstStyle/>
          <a:p>
            <a:pPr algn="just" defTabSz="434523">
              <a:lnSpc>
                <a:spcPct val="90000"/>
              </a:lnSpc>
              <a:spcAft>
                <a:spcPts val="396"/>
              </a:spcAft>
            </a:pPr>
            <a:r>
              <a:rPr lang="en-US" sz="1400" kern="100" dirty="0">
                <a:solidFill>
                  <a:schemeClr val="tx1"/>
                </a:solidFill>
                <a:latin typeface="Arial" panose="020B0604020202020204" pitchFamily="34" charset="0"/>
                <a:cs typeface="Arial" panose="020B0604020202020204" pitchFamily="34" charset="0"/>
              </a:rPr>
              <a:t>Data Visualization:  Year – wise</a:t>
            </a:r>
          </a:p>
          <a:p>
            <a:pPr algn="just" defTabSz="434523">
              <a:lnSpc>
                <a:spcPct val="90000"/>
              </a:lnSpc>
              <a:spcAft>
                <a:spcPts val="396"/>
              </a:spcAft>
            </a:pPr>
            <a:r>
              <a:rPr lang="en-US" sz="1400" kern="100" dirty="0">
                <a:latin typeface="Arial" panose="020B0604020202020204" pitchFamily="34" charset="0"/>
                <a:cs typeface="Arial" panose="020B0604020202020204" pitchFamily="34" charset="0"/>
              </a:rPr>
              <a:t>From this we gain an understanding that the songs produced and become popular are higher in the later years. So, we have now focused on the dataset where the year is greater than 2000. </a:t>
            </a:r>
            <a:r>
              <a:rPr lang="en-US" sz="1400" kern="100" dirty="0">
                <a:solidFill>
                  <a:schemeClr val="tx1"/>
                </a:solidFill>
                <a:latin typeface="Arial" panose="020B0604020202020204" pitchFamily="34" charset="0"/>
                <a:cs typeface="Arial" panose="020B0604020202020204" pitchFamily="34" charset="0"/>
              </a:rPr>
              <a:t> </a:t>
            </a:r>
          </a:p>
          <a:p>
            <a:pPr algn="just" defTabSz="434523">
              <a:lnSpc>
                <a:spcPct val="90000"/>
              </a:lnSpc>
              <a:spcAft>
                <a:spcPts val="396"/>
              </a:spcAft>
            </a:pPr>
            <a:endParaRPr lang="en-IN" sz="1400" kern="1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FFB7EF-9FF5-3A5F-E8F3-F12A1D5F9E46}"/>
              </a:ext>
            </a:extLst>
          </p:cNvPr>
          <p:cNvPicPr>
            <a:picLocks noChangeAspect="1"/>
          </p:cNvPicPr>
          <p:nvPr/>
        </p:nvPicPr>
        <p:blipFill>
          <a:blip r:embed="rId2"/>
          <a:stretch>
            <a:fillRect/>
          </a:stretch>
        </p:blipFill>
        <p:spPr>
          <a:xfrm>
            <a:off x="918738" y="2205036"/>
            <a:ext cx="5258858" cy="3616243"/>
          </a:xfrm>
          <a:prstGeom prst="rect">
            <a:avLst/>
          </a:prstGeom>
        </p:spPr>
      </p:pic>
      <p:pic>
        <p:nvPicPr>
          <p:cNvPr id="8" name="Picture 7">
            <a:extLst>
              <a:ext uri="{FF2B5EF4-FFF2-40B4-BE49-F238E27FC236}">
                <a16:creationId xmlns:a16="http://schemas.microsoft.com/office/drawing/2014/main" id="{C2A041B0-0381-573C-6F54-A1765C82D288}"/>
              </a:ext>
            </a:extLst>
          </p:cNvPr>
          <p:cNvPicPr>
            <a:picLocks noChangeAspect="1"/>
          </p:cNvPicPr>
          <p:nvPr/>
        </p:nvPicPr>
        <p:blipFill>
          <a:blip r:embed="rId3"/>
          <a:stretch>
            <a:fillRect/>
          </a:stretch>
        </p:blipFill>
        <p:spPr>
          <a:xfrm>
            <a:off x="6388690" y="994950"/>
            <a:ext cx="5065365" cy="4242068"/>
          </a:xfrm>
          <a:prstGeom prst="rect">
            <a:avLst/>
          </a:prstGeom>
        </p:spPr>
      </p:pic>
    </p:spTree>
    <p:extLst>
      <p:ext uri="{BB962C8B-B14F-4D97-AF65-F5344CB8AC3E}">
        <p14:creationId xmlns:p14="http://schemas.microsoft.com/office/powerpoint/2010/main" val="227239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3A78B6E-76E5-7A17-0A12-9D943B21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BD927-7082-44CB-3CEE-8E644E051F15}"/>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a:t>Exploratory Data Analysis (EDA)</a:t>
            </a:r>
          </a:p>
        </p:txBody>
      </p:sp>
      <p:sp>
        <p:nvSpPr>
          <p:cNvPr id="14"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62D76C-E951-F6B7-5D51-38860E0260B6}"/>
              </a:ext>
            </a:extLst>
          </p:cNvPr>
          <p:cNvPicPr>
            <a:picLocks noChangeAspect="1"/>
          </p:cNvPicPr>
          <p:nvPr/>
        </p:nvPicPr>
        <p:blipFill>
          <a:blip r:embed="rId3"/>
          <a:stretch>
            <a:fillRect/>
          </a:stretch>
        </p:blipFill>
        <p:spPr>
          <a:xfrm>
            <a:off x="1829779" y="1147146"/>
            <a:ext cx="3214000" cy="2201590"/>
          </a:xfrm>
          <a:prstGeom prst="rect">
            <a:avLst/>
          </a:prstGeom>
        </p:spPr>
      </p:pic>
      <p:pic>
        <p:nvPicPr>
          <p:cNvPr id="9" name="Picture 8">
            <a:extLst>
              <a:ext uri="{FF2B5EF4-FFF2-40B4-BE49-F238E27FC236}">
                <a16:creationId xmlns:a16="http://schemas.microsoft.com/office/drawing/2014/main" id="{6ADAE08B-15D8-C19F-1F63-67DE80C7A4C7}"/>
              </a:ext>
            </a:extLst>
          </p:cNvPr>
          <p:cNvPicPr>
            <a:picLocks noChangeAspect="1"/>
          </p:cNvPicPr>
          <p:nvPr/>
        </p:nvPicPr>
        <p:blipFill>
          <a:blip r:embed="rId4"/>
          <a:stretch>
            <a:fillRect/>
          </a:stretch>
        </p:blipFill>
        <p:spPr>
          <a:xfrm>
            <a:off x="1118988" y="3536350"/>
            <a:ext cx="4635583" cy="2155545"/>
          </a:xfrm>
          <a:prstGeom prst="rect">
            <a:avLst/>
          </a:prstGeom>
        </p:spPr>
      </p:pic>
      <p:sp>
        <p:nvSpPr>
          <p:cNvPr id="3" name="Content Placeholder 2">
            <a:extLst>
              <a:ext uri="{FF2B5EF4-FFF2-40B4-BE49-F238E27FC236}">
                <a16:creationId xmlns:a16="http://schemas.microsoft.com/office/drawing/2014/main" id="{290EC275-18EF-0115-A26E-9A684BDEBD5A}"/>
              </a:ext>
            </a:extLst>
          </p:cNvPr>
          <p:cNvSpPr>
            <a:spLocks/>
          </p:cNvSpPr>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396"/>
              </a:spcAft>
              <a:buSzPct val="125000"/>
              <a:buFont typeface="Arial" panose="020B0604020202020204" pitchFamily="34" charset="0"/>
              <a:buChar char="•"/>
            </a:pPr>
            <a:r>
              <a:rPr lang="en-US"/>
              <a:t>Data Visualization:  Year – wise</a:t>
            </a:r>
          </a:p>
          <a:p>
            <a:pPr indent="-228600" defTabSz="914400">
              <a:lnSpc>
                <a:spcPct val="120000"/>
              </a:lnSpc>
              <a:spcAft>
                <a:spcPts val="396"/>
              </a:spcAft>
              <a:buSzPct val="125000"/>
              <a:buFont typeface="Arial" panose="020B0604020202020204" pitchFamily="34" charset="0"/>
              <a:buChar char="•"/>
            </a:pPr>
            <a:r>
              <a:rPr lang="en-US"/>
              <a:t>From this we gain an understanding that the acousticness of the   </a:t>
            </a:r>
          </a:p>
          <a:p>
            <a:pPr indent="-228600" defTabSz="914400">
              <a:lnSpc>
                <a:spcPct val="120000"/>
              </a:lnSpc>
              <a:spcAft>
                <a:spcPts val="396"/>
              </a:spcAft>
              <a:buSzPct val="125000"/>
              <a:buFont typeface="Arial" panose="020B0604020202020204" pitchFamily="34" charset="0"/>
              <a:buChar char="•"/>
            </a:pPr>
            <a:r>
              <a:rPr lang="en-US"/>
              <a:t>Songs was reducing. May be due to the inventions of new technologies in the later years.</a:t>
            </a:r>
          </a:p>
        </p:txBody>
      </p:sp>
    </p:spTree>
    <p:extLst>
      <p:ext uri="{BB962C8B-B14F-4D97-AF65-F5344CB8AC3E}">
        <p14:creationId xmlns:p14="http://schemas.microsoft.com/office/powerpoint/2010/main" val="3540523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368</TotalTime>
  <Words>777</Words>
  <Application>Microsoft Office PowerPoint</Application>
  <PresentationFormat>Widescreen</PresentationFormat>
  <Paragraphs>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POC for song recommendation engine </vt:lpstr>
      <vt:lpstr>Content    </vt:lpstr>
      <vt:lpstr>Introduction</vt:lpstr>
      <vt:lpstr>Data Set Introduction</vt:lpstr>
      <vt:lpstr>Exploratory Data Analysis (EDA)</vt:lpstr>
      <vt:lpstr>Exploratory Data Analysis (EDA)</vt:lpstr>
      <vt:lpstr>Exploratory Data Analysis (EDA)</vt:lpstr>
      <vt:lpstr>Exploratory Data Analysis (EDA)</vt:lpstr>
      <vt:lpstr>Exploratory Data Analysis (EDA)</vt:lpstr>
      <vt:lpstr>Model Building </vt:lpstr>
      <vt:lpstr>Model Building </vt:lpstr>
      <vt:lpstr>Song Recommendation Application</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 Analysis</dc:title>
  <dc:creator>Fayaz Ahamed Mohammed</dc:creator>
  <cp:lastModifiedBy>mohammedfayazahamed@gmail.com</cp:lastModifiedBy>
  <cp:revision>3</cp:revision>
  <dcterms:created xsi:type="dcterms:W3CDTF">2023-12-04T10:21:44Z</dcterms:created>
  <dcterms:modified xsi:type="dcterms:W3CDTF">2024-02-09T08:26:45Z</dcterms:modified>
</cp:coreProperties>
</file>