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6" r:id="rId1"/>
  </p:sldMasterIdLst>
  <p:notesMasterIdLst>
    <p:notesMasterId r:id="rId14"/>
  </p:notesMasterIdLst>
  <p:handoutMasterIdLst>
    <p:handoutMasterId r:id="rId15"/>
  </p:handoutMasterIdLst>
  <p:sldIdLst>
    <p:sldId id="307" r:id="rId2"/>
    <p:sldId id="279" r:id="rId3"/>
    <p:sldId id="297" r:id="rId4"/>
    <p:sldId id="298" r:id="rId5"/>
    <p:sldId id="303" r:id="rId6"/>
    <p:sldId id="308" r:id="rId7"/>
    <p:sldId id="306" r:id="rId8"/>
    <p:sldId id="299" r:id="rId9"/>
    <p:sldId id="301" r:id="rId10"/>
    <p:sldId id="302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DAC"/>
    <a:srgbClr val="2DEF32"/>
    <a:srgbClr val="EAB200"/>
    <a:srgbClr val="002774"/>
    <a:srgbClr val="3F3F3F"/>
    <a:srgbClr val="013657"/>
    <a:srgbClr val="014E7D"/>
    <a:srgbClr val="014067"/>
    <a:srgbClr val="01456F"/>
    <a:srgbClr val="01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8" d="100"/>
          <a:sy n="78" d="100"/>
        </p:scale>
        <p:origin x="456" y="9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pPr/>
              <a:t>31-Jul-20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pPr/>
              <a:t>31-Jul-20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F33EC-029E-4503-B52E-6D238171AA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15669AD-75BF-4CE4-9360-A9DE68CA86C7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D78EC4-B12D-44B7-A5B3-BAB39DC4A622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DC2BE3-DCA5-4B6D-89E1-F858D334170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C99E3-9748-4617-97C5-88E4AC492190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72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4897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849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586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8DEF9-3801-48C6-BAAA-BEA88B7F0B8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17C55F-3176-439F-B13C-FF0E76A3F91F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A8B02BE-F389-434A-B3EC-01F9EB4FB86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D2B715E7-AE6A-41B6-93C7-30AE911D6CAB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6ED559-BC29-498E-BFC5-EB3E776FBD9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84867206-D3AA-4E13-AF4C-1D4F0FCA94E4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74CDB88-38A3-4ADA-BFC7-D68281C7834A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00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3A0DF3F-D857-49C4-B561-D8D3FF31F09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AA4C160-1721-4A70-9767-FC2587D01580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45491EC-1D58-4BEE-AF98-07CF718604FC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5D59E-EC21-4F6E-95B0-1F0398DCE7D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9D3B1F-C023-48A8-B58E-4C01D1CC5336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52A915F-4227-44CE-A961-AB31BE6A4EE1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D0DE7A-5FF5-4D2A-80F2-443E59137C0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931C10-A150-4B20-B96C-F9CA7665712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EF9C4F4-DC10-4C5D-AF22-0D0042993D70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415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B1B28-7C06-4E7F-9841-9B629419494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FA98AF-7238-46D4-95DC-B31CDA4AF11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CA356F-520B-472B-B43D-45A6ECAD34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D0079CFC-ED37-4134-A012-E222CA640F52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2BD330-A628-4064-B9C1-1B1E4EF5F23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5D7829B6-907A-4BB1-AAF5-7162478213BB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CB1227A-AF3D-47BF-ADD2-F92D26667CC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1A6E5106-400A-41A7-AFB2-8F71D510EB4A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43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087377-F3C1-4CB1-B790-C5C1CE8A7F8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A01BFD-D2D2-44DA-9D49-D43790D156D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F91D0-AC8E-4173-83D3-E0910D5649F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4" name="Diagonal Stripe 13">
              <a:extLst>
                <a:ext uri="{FF2B5EF4-FFF2-40B4-BE49-F238E27FC236}">
                  <a16:creationId xmlns:a16="http://schemas.microsoft.com/office/drawing/2014/main" id="{DB605A1F-E257-4E92-B2C9-975C0CCBE5E8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EB4EF5-46F2-40BB-A87F-AAA533AECBB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7E25B768-3FED-4A18-BAD0-60C2CCB2B10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EA3558-5F50-43DA-A93B-864EE48457E6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0B6EDB7B-5732-4793-A06A-C16D249450D5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283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5931F-A0DD-47F1-9A0F-E5451D8ED89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38988-AFC3-4E22-B9D1-2184922C7D9D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76695-1C94-4A1C-A11E-CF99EA90568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7E546FC7-0AA7-4D0A-B828-AEDF279E617C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8AB55B-67DB-47B2-9778-300281B9725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222D7B1-9CE5-4A50-94BE-C362F362195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DB0232F-EA6D-4C5D-8755-E76C841E601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264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CBD6E-9768-4CAB-8A4B-97FBFA0BC43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A48BF-2109-4054-BBCF-7D83E77E21E8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29081F-0C48-4412-A4F0-0299C25A0899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8A6DE34F-21A3-4886-BDA2-011DD00F819E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FCB8FA-83DF-4CF3-91CB-8611AA495B5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214DCF2-FF5F-46FA-8777-5191F02F37A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81B71E1-DD7F-45C2-8A73-AAD6DE9B4EE6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989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E6AD7C-0F55-4FF0-8972-BB84EA6403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40CD1B49-32EE-47E2-A791-2E637A4C3A2E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5F8593-5FBE-4E3D-9CF7-0434B7D6BC22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5630F-080B-4AD9-8E53-DB84468AD2F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246F78-07F1-4427-96A7-ADC2A60537BF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4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5B4F670-8787-45DD-8886-48CB150336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227A5932-6435-4183-9649-741611B31F25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593398-F200-4F72-ADAB-33A021E8A0A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FF8DC3-7CFB-4B82-A076-99F8F147827A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87E381-917B-4CB0-B2FF-9AAEFC3963F6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762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8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649" r:id="rId13"/>
    <p:sldLayoutId id="2147483685" r:id="rId14"/>
    <p:sldLayoutId id="2147483706" r:id="rId15"/>
    <p:sldLayoutId id="2147483708" r:id="rId16"/>
    <p:sldLayoutId id="2147483704" r:id="rId17"/>
    <p:sldLayoutId id="2147483668" r:id="rId18"/>
    <p:sldLayoutId id="2147483710" r:id="rId19"/>
    <p:sldLayoutId id="2147483709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692" r:id="rId26"/>
    <p:sldLayoutId id="2147483697" r:id="rId27"/>
    <p:sldLayoutId id="2147483674" r:id="rId28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2.svg"/><Relationship Id="rId18" Type="http://schemas.openxmlformats.org/officeDocument/2006/relationships/image" Target="../media/image5.png"/><Relationship Id="rId3" Type="http://schemas.openxmlformats.org/officeDocument/2006/relationships/image" Target="../media/image32.svg"/><Relationship Id="rId21" Type="http://schemas.openxmlformats.org/officeDocument/2006/relationships/image" Target="../media/image10.svg"/><Relationship Id="rId7" Type="http://schemas.openxmlformats.org/officeDocument/2006/relationships/image" Target="../media/image36.svg"/><Relationship Id="rId12" Type="http://schemas.openxmlformats.org/officeDocument/2006/relationships/image" Target="../media/image12.png"/><Relationship Id="rId17" Type="http://schemas.openxmlformats.org/officeDocument/2006/relationships/image" Target="../media/image6.svg"/><Relationship Id="rId25" Type="http://schemas.openxmlformats.org/officeDocument/2006/relationships/image" Target="../media/image14.svg"/><Relationship Id="rId2" Type="http://schemas.openxmlformats.org/officeDocument/2006/relationships/image" Target="../media/image27.png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9.png"/><Relationship Id="rId11" Type="http://schemas.openxmlformats.org/officeDocument/2006/relationships/image" Target="../media/image16.svg"/><Relationship Id="rId24" Type="http://schemas.openxmlformats.org/officeDocument/2006/relationships/image" Target="../media/image8.png"/><Relationship Id="rId5" Type="http://schemas.openxmlformats.org/officeDocument/2006/relationships/image" Target="../media/image34.svg"/><Relationship Id="rId15" Type="http://schemas.openxmlformats.org/officeDocument/2006/relationships/image" Target="../media/image4.svg"/><Relationship Id="rId23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8.svg"/><Relationship Id="rId4" Type="http://schemas.openxmlformats.org/officeDocument/2006/relationships/image" Target="../media/image28.png"/><Relationship Id="rId9" Type="http://schemas.openxmlformats.org/officeDocument/2006/relationships/image" Target="../media/image38.svg"/><Relationship Id="rId14" Type="http://schemas.openxmlformats.org/officeDocument/2006/relationships/image" Target="../media/image3.png"/><Relationship Id="rId2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6.svg"/><Relationship Id="rId18" Type="http://schemas.openxmlformats.org/officeDocument/2006/relationships/image" Target="../media/image5.png"/><Relationship Id="rId3" Type="http://schemas.openxmlformats.org/officeDocument/2006/relationships/image" Target="../media/image16.svg"/><Relationship Id="rId21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14.png"/><Relationship Id="rId17" Type="http://schemas.openxmlformats.org/officeDocument/2006/relationships/image" Target="../media/image6.svg"/><Relationship Id="rId25" Type="http://schemas.openxmlformats.org/officeDocument/2006/relationships/image" Target="../media/image14.svg"/><Relationship Id="rId2" Type="http://schemas.openxmlformats.org/officeDocument/2006/relationships/image" Target="../media/image9.png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png"/><Relationship Id="rId11" Type="http://schemas.openxmlformats.org/officeDocument/2006/relationships/image" Target="../media/image24.svg"/><Relationship Id="rId24" Type="http://schemas.openxmlformats.org/officeDocument/2006/relationships/image" Target="../media/image8.png"/><Relationship Id="rId5" Type="http://schemas.openxmlformats.org/officeDocument/2006/relationships/image" Target="../media/image18.svg"/><Relationship Id="rId15" Type="http://schemas.openxmlformats.org/officeDocument/2006/relationships/image" Target="../media/image4.svg"/><Relationship Id="rId23" Type="http://schemas.openxmlformats.org/officeDocument/2006/relationships/image" Target="../media/image12.svg"/><Relationship Id="rId10" Type="http://schemas.openxmlformats.org/officeDocument/2006/relationships/image" Target="../media/image13.png"/><Relationship Id="rId19" Type="http://schemas.openxmlformats.org/officeDocument/2006/relationships/image" Target="../media/image8.svg"/><Relationship Id="rId4" Type="http://schemas.openxmlformats.org/officeDocument/2006/relationships/image" Target="../media/image10.png"/><Relationship Id="rId9" Type="http://schemas.openxmlformats.org/officeDocument/2006/relationships/image" Target="../media/image22.svg"/><Relationship Id="rId14" Type="http://schemas.openxmlformats.org/officeDocument/2006/relationships/image" Target="../media/image3.png"/><Relationship Id="rId2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image" Target="../media/image15.png"/><Relationship Id="rId21" Type="http://schemas.openxmlformats.org/officeDocument/2006/relationships/image" Target="../media/image10.svg"/><Relationship Id="rId3" Type="http://schemas.openxmlformats.org/officeDocument/2006/relationships/image" Target="../media/image16.svg"/><Relationship Id="rId17" Type="http://schemas.openxmlformats.org/officeDocument/2006/relationships/image" Target="../media/image6.svg"/><Relationship Id="rId25" Type="http://schemas.openxmlformats.org/officeDocument/2006/relationships/image" Target="../media/image14.svg"/><Relationship Id="rId2" Type="http://schemas.openxmlformats.org/officeDocument/2006/relationships/image" Target="../media/image10.png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.png"/><Relationship Id="rId24" Type="http://schemas.openxmlformats.org/officeDocument/2006/relationships/image" Target="../media/image8.png"/><Relationship Id="rId5" Type="http://schemas.openxmlformats.org/officeDocument/2006/relationships/image" Target="../media/image18.svg"/><Relationship Id="rId15" Type="http://schemas.openxmlformats.org/officeDocument/2006/relationships/image" Target="../media/image4.svg"/><Relationship Id="rId23" Type="http://schemas.openxmlformats.org/officeDocument/2006/relationships/image" Target="../media/image12.svg"/><Relationship Id="rId28" Type="http://schemas.openxmlformats.org/officeDocument/2006/relationships/image" Target="../media/image9.png"/><Relationship Id="rId19" Type="http://schemas.openxmlformats.org/officeDocument/2006/relationships/image" Target="../media/image8.svg"/><Relationship Id="rId22" Type="http://schemas.openxmlformats.org/officeDocument/2006/relationships/image" Target="../media/image7.png"/><Relationship Id="rId27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14" Type="http://schemas.openxmlformats.org/officeDocument/2006/relationships/image" Target="../media/image25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png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5" Type="http://schemas.openxmlformats.org/officeDocument/2006/relationships/image" Target="../media/image28.svg"/><Relationship Id="rId4" Type="http://schemas.openxmlformats.org/officeDocument/2006/relationships/image" Target="../media/image26.png"/><Relationship Id="rId9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svg"/><Relationship Id="rId3" Type="http://schemas.openxmlformats.org/officeDocument/2006/relationships/image" Target="../media/image29.svg"/><Relationship Id="rId7" Type="http://schemas.openxmlformats.org/officeDocument/2006/relationships/image" Target="../media/image4.svg"/><Relationship Id="rId12" Type="http://schemas.openxmlformats.org/officeDocument/2006/relationships/image" Target="../media/image6.png"/><Relationship Id="rId17" Type="http://schemas.openxmlformats.org/officeDocument/2006/relationships/image" Target="../media/image14.svg"/><Relationship Id="rId2" Type="http://schemas.openxmlformats.org/officeDocument/2006/relationships/image" Target="../media/image10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30.svg"/><Relationship Id="rId1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26.png"/><Relationship Id="rId9" Type="http://schemas.openxmlformats.org/officeDocument/2006/relationships/image" Target="../media/image6.sv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SIH\Pic\posting_vid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633538" y="4620125"/>
            <a:ext cx="8217567" cy="2057401"/>
          </a:xfrm>
          <a:prstGeom prst="roundRect">
            <a:avLst/>
          </a:prstGeom>
          <a:solidFill>
            <a:srgbClr val="ABDDAC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IN" sz="1600" b="1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Team Members</a:t>
            </a:r>
          </a:p>
          <a:p>
            <a:r>
              <a:rPr lang="en-IN" sz="1600" b="1" dirty="0" smtClean="0">
                <a:solidFill>
                  <a:schemeClr val="tx1"/>
                </a:solidFill>
              </a:rPr>
              <a:t>	</a:t>
            </a:r>
            <a:r>
              <a:rPr lang="en-IN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Abhicheke</a:t>
            </a:r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Ramesh K</a:t>
            </a:r>
          </a:p>
          <a:p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Velappasami N SU</a:t>
            </a:r>
          </a:p>
          <a:p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Vignesh</a:t>
            </a:r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Shanmugavadivoo</a:t>
            </a:r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Gandhi </a:t>
            </a:r>
            <a:r>
              <a:rPr lang="en-IN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Sundari</a:t>
            </a:r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Sowmya</a:t>
            </a:r>
            <a:r>
              <a:rPr lang="en-I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 smtClean="0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r>
              <a:rPr lang="en-IN" sz="1600" b="1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Mentor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	</a:t>
            </a:r>
            <a:r>
              <a:rPr lang="en-I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Dr.R.MUTHUKKUMAR</a:t>
            </a:r>
            <a:endParaRPr lang="en-IN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endParaRPr 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5114" y="926757"/>
            <a:ext cx="489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b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K.R.Nagar, Kovilpatti - 628 </a:t>
            </a:r>
            <a:r>
              <a:rPr lang="fi-FI" sz="1600" b="1" dirty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503 </a:t>
            </a:r>
            <a:endParaRPr lang="fi-FI" sz="1600" b="1" dirty="0" smtClean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1600" b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www.nec.edu.in</a:t>
            </a:r>
            <a:endParaRPr lang="en-IN" sz="1600" b="1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recommendations</a:t>
            </a:r>
            <a:endParaRPr lang="en-US" i="1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9BF7CD-A1A6-4BD8-8FAF-78FD2F0A4D9D}"/>
              </a:ext>
            </a:extLst>
          </p:cNvPr>
          <p:cNvSpPr/>
          <p:nvPr/>
        </p:nvSpPr>
        <p:spPr>
          <a:xfrm>
            <a:off x="2464904" y="1933625"/>
            <a:ext cx="3043212" cy="13441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Field Officers</a:t>
            </a:r>
          </a:p>
          <a:p>
            <a:r>
              <a:rPr lang="en-US" dirty="0">
                <a:solidFill>
                  <a:schemeClr val="tx1"/>
                </a:solidFill>
              </a:rPr>
              <a:t>- VAO or Officer from AHD</a:t>
            </a:r>
          </a:p>
          <a:p>
            <a:r>
              <a:rPr lang="en-US" dirty="0">
                <a:solidFill>
                  <a:schemeClr val="tx1"/>
                </a:solidFill>
              </a:rPr>
              <a:t>- Panchayat Sarpanch</a:t>
            </a:r>
          </a:p>
          <a:p>
            <a:r>
              <a:rPr lang="en-US" dirty="0">
                <a:solidFill>
                  <a:schemeClr val="tx1"/>
                </a:solidFill>
              </a:rPr>
              <a:t>- PDS Official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6F70A3-F66E-408E-8B3C-51DE35DB4746}"/>
              </a:ext>
            </a:extLst>
          </p:cNvPr>
          <p:cNvSpPr/>
          <p:nvPr/>
        </p:nvSpPr>
        <p:spPr>
          <a:xfrm>
            <a:off x="2464903" y="3429000"/>
            <a:ext cx="6241591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Survey Scheduling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Quarterly/Seasonal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Monitoring &amp; Progress Check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6F507D-03AF-41E6-8B06-845971D8FC61}"/>
              </a:ext>
            </a:extLst>
          </p:cNvPr>
          <p:cNvSpPr/>
          <p:nvPr/>
        </p:nvSpPr>
        <p:spPr>
          <a:xfrm>
            <a:off x="2499046" y="4494608"/>
            <a:ext cx="6207447" cy="19296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Training</a:t>
            </a:r>
          </a:p>
          <a:p>
            <a:r>
              <a:rPr lang="en-US" dirty="0">
                <a:solidFill>
                  <a:schemeClr val="tx1"/>
                </a:solidFill>
              </a:rPr>
              <a:t>- Workshops on Data Collection</a:t>
            </a:r>
          </a:p>
          <a:p>
            <a:r>
              <a:rPr lang="en-US" dirty="0">
                <a:solidFill>
                  <a:schemeClr val="tx1"/>
                </a:solidFill>
              </a:rPr>
              <a:t>- Instruction Manuals on App Usage</a:t>
            </a:r>
          </a:p>
          <a:p>
            <a:r>
              <a:rPr lang="en-US" dirty="0">
                <a:solidFill>
                  <a:schemeClr val="tx1"/>
                </a:solidFill>
              </a:rPr>
              <a:t>- E-learning options</a:t>
            </a:r>
          </a:p>
          <a:p>
            <a:r>
              <a:rPr lang="en-US" dirty="0">
                <a:solidFill>
                  <a:schemeClr val="tx1"/>
                </a:solidFill>
              </a:rPr>
              <a:t>- Dedicated Support Desk for FO</a:t>
            </a:r>
          </a:p>
          <a:p>
            <a:r>
              <a:rPr lang="en-US" dirty="0">
                <a:solidFill>
                  <a:schemeClr val="tx1"/>
                </a:solidFill>
              </a:rPr>
              <a:t>- Resolving Issues online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Graphic 6" descr="Customer review">
            <a:extLst>
              <a:ext uri="{FF2B5EF4-FFF2-40B4-BE49-F238E27FC236}">
                <a16:creationId xmlns:a16="http://schemas.microsoft.com/office/drawing/2014/main" id="{11BD4DFE-F878-4C92-A272-5D65EDB61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702" y="5086617"/>
            <a:ext cx="914400" cy="914400"/>
          </a:xfrm>
          <a:prstGeom prst="rect">
            <a:avLst/>
          </a:prstGeom>
        </p:spPr>
      </p:pic>
      <p:pic>
        <p:nvPicPr>
          <p:cNvPr id="10" name="Graphic 9" descr="Clock">
            <a:extLst>
              <a:ext uri="{FF2B5EF4-FFF2-40B4-BE49-F238E27FC236}">
                <a16:creationId xmlns:a16="http://schemas.microsoft.com/office/drawing/2014/main" id="{1C9BA109-DB52-462D-8D4C-8E5C8DAA1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50504" y="3460012"/>
            <a:ext cx="914400" cy="914400"/>
          </a:xfrm>
          <a:prstGeom prst="rect">
            <a:avLst/>
          </a:prstGeom>
        </p:spPr>
      </p:pic>
      <p:pic>
        <p:nvPicPr>
          <p:cNvPr id="13" name="Graphic 12" descr="Classroom">
            <a:extLst>
              <a:ext uri="{FF2B5EF4-FFF2-40B4-BE49-F238E27FC236}">
                <a16:creationId xmlns:a16="http://schemas.microsoft.com/office/drawing/2014/main" id="{667FB3BC-0D71-4249-BC40-0E8DE06A91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50504" y="5080660"/>
            <a:ext cx="914400" cy="914400"/>
          </a:xfrm>
          <a:prstGeom prst="rect">
            <a:avLst/>
          </a:prstGeom>
        </p:spPr>
      </p:pic>
      <p:pic>
        <p:nvPicPr>
          <p:cNvPr id="15" name="Graphic 14" descr="Hourglass">
            <a:extLst>
              <a:ext uri="{FF2B5EF4-FFF2-40B4-BE49-F238E27FC236}">
                <a16:creationId xmlns:a16="http://schemas.microsoft.com/office/drawing/2014/main" id="{B24C0312-B349-4092-8622-078A7F3463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62000" y="3439839"/>
            <a:ext cx="914400" cy="914400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A349E1D2-2A4A-4BD2-9BB2-A09F1CDEE4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12702" y="2218548"/>
            <a:ext cx="818744" cy="818744"/>
          </a:xfrm>
          <a:prstGeom prst="rect">
            <a:avLst/>
          </a:prstGeom>
        </p:spPr>
      </p:pic>
      <p:pic>
        <p:nvPicPr>
          <p:cNvPr id="21" name="Graphic 20" descr="Office worker">
            <a:extLst>
              <a:ext uri="{FF2B5EF4-FFF2-40B4-BE49-F238E27FC236}">
                <a16:creationId xmlns:a16="http://schemas.microsoft.com/office/drawing/2014/main" id="{8F9EB174-E95A-4E0C-AEAA-0EA2ECD26B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493898" y="2178628"/>
            <a:ext cx="914400" cy="9144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A93163-871F-4BC7-9B72-5DFE0CD1F968}"/>
              </a:ext>
            </a:extLst>
          </p:cNvPr>
          <p:cNvSpPr/>
          <p:nvPr/>
        </p:nvSpPr>
        <p:spPr>
          <a:xfrm>
            <a:off x="5663281" y="1933625"/>
            <a:ext cx="3043212" cy="13441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Supervising Officers</a:t>
            </a:r>
          </a:p>
          <a:p>
            <a:r>
              <a:rPr lang="en-US" dirty="0">
                <a:solidFill>
                  <a:schemeClr val="tx1"/>
                </a:solidFill>
              </a:rPr>
              <a:t>- Officer from Survey Dept</a:t>
            </a:r>
          </a:p>
          <a:p>
            <a:r>
              <a:rPr lang="en-US" dirty="0">
                <a:solidFill>
                  <a:schemeClr val="tx1"/>
                </a:solidFill>
              </a:rPr>
              <a:t>- Manages Taluk level FOs</a:t>
            </a:r>
          </a:p>
          <a:p>
            <a:r>
              <a:rPr lang="en-US" dirty="0">
                <a:solidFill>
                  <a:schemeClr val="tx1"/>
                </a:solidFill>
              </a:rPr>
              <a:t>- Reports to District HQ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8" name="Graphic 27" descr="Cow">
            <a:extLst>
              <a:ext uri="{FF2B5EF4-FFF2-40B4-BE49-F238E27FC236}">
                <a16:creationId xmlns:a16="http://schemas.microsoft.com/office/drawing/2014/main" id="{7BBC9E47-C159-4AC3-95CE-3B21B6294C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812408" y="369124"/>
            <a:ext cx="914400" cy="914400"/>
          </a:xfrm>
          <a:prstGeom prst="rect">
            <a:avLst/>
          </a:prstGeom>
        </p:spPr>
      </p:pic>
      <p:pic>
        <p:nvPicPr>
          <p:cNvPr id="29" name="Graphic 28" descr="Goat">
            <a:extLst>
              <a:ext uri="{FF2B5EF4-FFF2-40B4-BE49-F238E27FC236}">
                <a16:creationId xmlns:a16="http://schemas.microsoft.com/office/drawing/2014/main" id="{B0F231DD-0C8E-492F-B2A7-6611B1C8A2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810556" y="1032183"/>
            <a:ext cx="914400" cy="914400"/>
          </a:xfrm>
          <a:prstGeom prst="rect">
            <a:avLst/>
          </a:prstGeom>
        </p:spPr>
      </p:pic>
      <p:pic>
        <p:nvPicPr>
          <p:cNvPr id="30" name="Graphic 29" descr="Pig">
            <a:extLst>
              <a:ext uri="{FF2B5EF4-FFF2-40B4-BE49-F238E27FC236}">
                <a16:creationId xmlns:a16="http://schemas.microsoft.com/office/drawing/2014/main" id="{ECB6185F-1AC6-4B75-B20D-7F11EA4502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841338" y="2942506"/>
            <a:ext cx="914400" cy="914400"/>
          </a:xfrm>
          <a:prstGeom prst="rect">
            <a:avLst/>
          </a:prstGeom>
        </p:spPr>
      </p:pic>
      <p:pic>
        <p:nvPicPr>
          <p:cNvPr id="31" name="Graphic 30" descr="Chicken">
            <a:extLst>
              <a:ext uri="{FF2B5EF4-FFF2-40B4-BE49-F238E27FC236}">
                <a16:creationId xmlns:a16="http://schemas.microsoft.com/office/drawing/2014/main" id="{EC68609C-8BAA-4062-A7D4-3C9CF4888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841338" y="5229595"/>
            <a:ext cx="914400" cy="914400"/>
          </a:xfrm>
          <a:prstGeom prst="rect">
            <a:avLst/>
          </a:prstGeom>
        </p:spPr>
      </p:pic>
      <p:pic>
        <p:nvPicPr>
          <p:cNvPr id="32" name="Graphic 31" descr="Rooster">
            <a:extLst>
              <a:ext uri="{FF2B5EF4-FFF2-40B4-BE49-F238E27FC236}">
                <a16:creationId xmlns:a16="http://schemas.microsoft.com/office/drawing/2014/main" id="{90E9CE7C-F709-454F-93AF-D2C52187D83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9782222" y="4584156"/>
            <a:ext cx="914400" cy="914400"/>
          </a:xfrm>
          <a:prstGeom prst="rect">
            <a:avLst/>
          </a:prstGeom>
        </p:spPr>
      </p:pic>
      <p:pic>
        <p:nvPicPr>
          <p:cNvPr id="33" name="Graphic 32" descr="Sheep">
            <a:extLst>
              <a:ext uri="{FF2B5EF4-FFF2-40B4-BE49-F238E27FC236}">
                <a16:creationId xmlns:a16="http://schemas.microsoft.com/office/drawing/2014/main" id="{30A8C656-2B1B-4C03-ABCF-91451904376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812408" y="209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Implementation plan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Cow">
            <a:extLst>
              <a:ext uri="{FF2B5EF4-FFF2-40B4-BE49-F238E27FC236}">
                <a16:creationId xmlns:a16="http://schemas.microsoft.com/office/drawing/2014/main" id="{7BBC9E47-C159-4AC3-95CE-3B21B6294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12408" y="369124"/>
            <a:ext cx="914400" cy="914400"/>
          </a:xfrm>
          <a:prstGeom prst="rect">
            <a:avLst/>
          </a:prstGeom>
        </p:spPr>
      </p:pic>
      <p:pic>
        <p:nvPicPr>
          <p:cNvPr id="29" name="Graphic 28" descr="Goat">
            <a:extLst>
              <a:ext uri="{FF2B5EF4-FFF2-40B4-BE49-F238E27FC236}">
                <a16:creationId xmlns:a16="http://schemas.microsoft.com/office/drawing/2014/main" id="{B0F231DD-0C8E-492F-B2A7-6611B1C8A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0556" y="1032183"/>
            <a:ext cx="914400" cy="914400"/>
          </a:xfrm>
          <a:prstGeom prst="rect">
            <a:avLst/>
          </a:prstGeom>
        </p:spPr>
      </p:pic>
      <p:pic>
        <p:nvPicPr>
          <p:cNvPr id="30" name="Graphic 29" descr="Pig">
            <a:extLst>
              <a:ext uri="{FF2B5EF4-FFF2-40B4-BE49-F238E27FC236}">
                <a16:creationId xmlns:a16="http://schemas.microsoft.com/office/drawing/2014/main" id="{ECB6185F-1AC6-4B75-B20D-7F11EA450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841338" y="2942506"/>
            <a:ext cx="914400" cy="914400"/>
          </a:xfrm>
          <a:prstGeom prst="rect">
            <a:avLst/>
          </a:prstGeom>
        </p:spPr>
      </p:pic>
      <p:pic>
        <p:nvPicPr>
          <p:cNvPr id="31" name="Graphic 30" descr="Chicken">
            <a:extLst>
              <a:ext uri="{FF2B5EF4-FFF2-40B4-BE49-F238E27FC236}">
                <a16:creationId xmlns:a16="http://schemas.microsoft.com/office/drawing/2014/main" id="{EC68609C-8BAA-4062-A7D4-3C9CF48882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841338" y="5229595"/>
            <a:ext cx="914400" cy="914400"/>
          </a:xfrm>
          <a:prstGeom prst="rect">
            <a:avLst/>
          </a:prstGeom>
        </p:spPr>
      </p:pic>
      <p:pic>
        <p:nvPicPr>
          <p:cNvPr id="32" name="Graphic 31" descr="Rooster">
            <a:extLst>
              <a:ext uri="{FF2B5EF4-FFF2-40B4-BE49-F238E27FC236}">
                <a16:creationId xmlns:a16="http://schemas.microsoft.com/office/drawing/2014/main" id="{90E9CE7C-F709-454F-93AF-D2C52187D8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782222" y="4584156"/>
            <a:ext cx="914400" cy="914400"/>
          </a:xfrm>
          <a:prstGeom prst="rect">
            <a:avLst/>
          </a:prstGeom>
        </p:spPr>
      </p:pic>
      <p:pic>
        <p:nvPicPr>
          <p:cNvPr id="33" name="Graphic 32" descr="Sheep">
            <a:extLst>
              <a:ext uri="{FF2B5EF4-FFF2-40B4-BE49-F238E27FC236}">
                <a16:creationId xmlns:a16="http://schemas.microsoft.com/office/drawing/2014/main" id="{30A8C656-2B1B-4C03-ABCF-9145190437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812408" y="2091208"/>
            <a:ext cx="914400" cy="9144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EF6E6B4-72EB-4D96-AA12-79B017CF3CD8}"/>
              </a:ext>
            </a:extLst>
          </p:cNvPr>
          <p:cNvSpPr/>
          <p:nvPr/>
        </p:nvSpPr>
        <p:spPr>
          <a:xfrm>
            <a:off x="762000" y="1899304"/>
            <a:ext cx="8394926" cy="23097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PILOT Implementation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Identify 2 or3 Taluks with Rural &amp; Urban areas combined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Assign Field Officers &amp; Supervisors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Data Collection on variety of livestock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Document Practical issues on field and Report back to Supervisors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Adapt App to handle issues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Record Feedback from Field Officers &amp; Supervisors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781D871-42E1-44CA-85CE-F0984101B27F}"/>
              </a:ext>
            </a:extLst>
          </p:cNvPr>
          <p:cNvSpPr/>
          <p:nvPr/>
        </p:nvSpPr>
        <p:spPr>
          <a:xfrm>
            <a:off x="775252" y="4346413"/>
            <a:ext cx="8394926" cy="163031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BIG-BANG Implementation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tx1"/>
                </a:solidFill>
              </a:rPr>
              <a:t>Prepare Infra to handle Big-Bang Implementation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tx1"/>
                </a:solidFill>
              </a:rPr>
              <a:t>Detailed Cost-Analysis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tx1"/>
                </a:solidFill>
              </a:rPr>
              <a:t>Trained Field Officers &amp; Supervisors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tx1"/>
                </a:solidFill>
              </a:rPr>
              <a:t>Survey Scheduling plays a vital role</a:t>
            </a:r>
          </a:p>
        </p:txBody>
      </p:sp>
    </p:spTree>
    <p:extLst>
      <p:ext uri="{BB962C8B-B14F-4D97-AF65-F5344CB8AC3E}">
        <p14:creationId xmlns:p14="http://schemas.microsoft.com/office/powerpoint/2010/main" val="34687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4275" y="640080"/>
            <a:ext cx="67078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3D951981-8D83-40D3-9800-287D235E1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PROBLEM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024129" y="1875183"/>
            <a:ext cx="80182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/>
              <a:t>All India livestock census database to design suitable fields to capture the dynamic events in livestock population changes.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/>
              <a:t>App Should: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/>
          </a:p>
          <a:p>
            <a:pPr marL="514350" indent="-5143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arenBoth"/>
            </a:pPr>
            <a:r>
              <a:rPr lang="en-US" sz="2000" dirty="0"/>
              <a:t>Provide facility for operators to add, delete, and modify livestock details using suitable identification mechanism during birth, sale, and death.</a:t>
            </a:r>
          </a:p>
          <a:p>
            <a:pPr marL="514350" indent="-5143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arenBoth"/>
            </a:pPr>
            <a:endParaRPr lang="en-US" sz="2000" dirty="0"/>
          </a:p>
          <a:p>
            <a:pPr marL="514350" indent="-5143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arenBoth"/>
            </a:pPr>
            <a:r>
              <a:rPr lang="en-US" sz="2000" dirty="0"/>
              <a:t>Provide officials access to data and stats across different geographical areas.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ow">
            <a:extLst>
              <a:ext uri="{FF2B5EF4-FFF2-40B4-BE49-F238E27FC236}">
                <a16:creationId xmlns:a16="http://schemas.microsoft.com/office/drawing/2014/main" id="{B6837AD1-1620-4309-BFF6-61BCAD051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12408" y="369124"/>
            <a:ext cx="914400" cy="914400"/>
          </a:xfrm>
          <a:prstGeom prst="rect">
            <a:avLst/>
          </a:prstGeom>
        </p:spPr>
      </p:pic>
      <p:pic>
        <p:nvPicPr>
          <p:cNvPr id="7" name="Graphic 6" descr="Goat">
            <a:extLst>
              <a:ext uri="{FF2B5EF4-FFF2-40B4-BE49-F238E27FC236}">
                <a16:creationId xmlns:a16="http://schemas.microsoft.com/office/drawing/2014/main" id="{6E0296E1-72BB-47E2-ABD6-C220DDC16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10556" y="1032183"/>
            <a:ext cx="914400" cy="914400"/>
          </a:xfrm>
          <a:prstGeom prst="rect">
            <a:avLst/>
          </a:prstGeom>
        </p:spPr>
      </p:pic>
      <p:pic>
        <p:nvPicPr>
          <p:cNvPr id="9" name="Graphic 8" descr="Pig">
            <a:extLst>
              <a:ext uri="{FF2B5EF4-FFF2-40B4-BE49-F238E27FC236}">
                <a16:creationId xmlns:a16="http://schemas.microsoft.com/office/drawing/2014/main" id="{2263B0EE-AD1C-492E-B11E-EDAA04A55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841338" y="2942506"/>
            <a:ext cx="914400" cy="914400"/>
          </a:xfrm>
          <a:prstGeom prst="rect">
            <a:avLst/>
          </a:prstGeom>
        </p:spPr>
      </p:pic>
      <p:pic>
        <p:nvPicPr>
          <p:cNvPr id="11" name="Graphic 10" descr="Chicken">
            <a:extLst>
              <a:ext uri="{FF2B5EF4-FFF2-40B4-BE49-F238E27FC236}">
                <a16:creationId xmlns:a16="http://schemas.microsoft.com/office/drawing/2014/main" id="{DB3F2C0F-03BC-495C-9CD8-9B9F381409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841338" y="5229595"/>
            <a:ext cx="914400" cy="914400"/>
          </a:xfrm>
          <a:prstGeom prst="rect">
            <a:avLst/>
          </a:prstGeom>
        </p:spPr>
      </p:pic>
      <p:pic>
        <p:nvPicPr>
          <p:cNvPr id="13" name="Graphic 12" descr="Rooster">
            <a:extLst>
              <a:ext uri="{FF2B5EF4-FFF2-40B4-BE49-F238E27FC236}">
                <a16:creationId xmlns:a16="http://schemas.microsoft.com/office/drawing/2014/main" id="{3ADB3419-D753-4010-BEC3-9CC4D37A4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782222" y="4584156"/>
            <a:ext cx="914400" cy="914400"/>
          </a:xfrm>
          <a:prstGeom prst="rect">
            <a:avLst/>
          </a:prstGeom>
        </p:spPr>
      </p:pic>
      <p:pic>
        <p:nvPicPr>
          <p:cNvPr id="15" name="Graphic 14" descr="Sheep">
            <a:extLst>
              <a:ext uri="{FF2B5EF4-FFF2-40B4-BE49-F238E27FC236}">
                <a16:creationId xmlns:a16="http://schemas.microsoft.com/office/drawing/2014/main" id="{9C9DF447-0F40-4B4C-9ECC-CDAF596AEB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812408" y="209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594586" y="1618735"/>
            <a:ext cx="2845417" cy="4311981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ounded Rectangle 1"/>
          <p:cNvSpPr/>
          <p:nvPr/>
        </p:nvSpPr>
        <p:spPr>
          <a:xfrm>
            <a:off x="147262" y="3005608"/>
            <a:ext cx="5386048" cy="2048195"/>
          </a:xfrm>
          <a:prstGeom prst="round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/>
                </a:solidFill>
              </a:ln>
              <a:noFill/>
            </a:endParaRPr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High-Level Solution Design</a:t>
            </a:r>
            <a:endParaRPr lang="en-US" i="1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B66E0263-2D9A-4774-A097-68750065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4920" y="3364555"/>
            <a:ext cx="818744" cy="818744"/>
          </a:xfrm>
          <a:prstGeom prst="rect">
            <a:avLst/>
          </a:prstGeom>
        </p:spPr>
      </p:pic>
      <p:pic>
        <p:nvPicPr>
          <p:cNvPr id="7" name="Graphic 6" descr="Tablet">
            <a:extLst>
              <a:ext uri="{FF2B5EF4-FFF2-40B4-BE49-F238E27FC236}">
                <a16:creationId xmlns:a16="http://schemas.microsoft.com/office/drawing/2014/main" id="{96845E68-6E3B-4E50-9F30-C6B8BE8CF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40701" y="3364555"/>
            <a:ext cx="914400" cy="914400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F6B520EC-846E-4BE4-BAB5-1D74D886D9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206109" y="3146293"/>
            <a:ext cx="1255268" cy="1255268"/>
          </a:xfrm>
          <a:prstGeom prst="rect">
            <a:avLst/>
          </a:prstGeom>
        </p:spPr>
      </p:pic>
      <p:pic>
        <p:nvPicPr>
          <p:cNvPr id="13" name="Graphic 12" descr="Office worker">
            <a:extLst>
              <a:ext uri="{FF2B5EF4-FFF2-40B4-BE49-F238E27FC236}">
                <a16:creationId xmlns:a16="http://schemas.microsoft.com/office/drawing/2014/main" id="{FF825754-EC23-4517-B5C1-72CD04FC8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907604" y="1671145"/>
            <a:ext cx="914400" cy="914400"/>
          </a:xfrm>
          <a:prstGeom prst="rect">
            <a:avLst/>
          </a:prstGeom>
        </p:spPr>
      </p:pic>
      <p:pic>
        <p:nvPicPr>
          <p:cNvPr id="19" name="Graphic 18" descr="Cloud">
            <a:extLst>
              <a:ext uri="{FF2B5EF4-FFF2-40B4-BE49-F238E27FC236}">
                <a16:creationId xmlns:a16="http://schemas.microsoft.com/office/drawing/2014/main" id="{598B79EF-36AE-4A49-A042-652E2DBF56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907604" y="5016316"/>
            <a:ext cx="914400" cy="914400"/>
          </a:xfrm>
          <a:prstGeom prst="rect">
            <a:avLst/>
          </a:prstGeom>
        </p:spPr>
      </p:pic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2B1A5F0B-0610-41AA-BF1C-87FDBBEDCC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907604" y="3383490"/>
            <a:ext cx="914400" cy="914400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0E667D-F842-40EB-A34F-82FFB74BDB14}"/>
              </a:ext>
            </a:extLst>
          </p:cNvPr>
          <p:cNvSpPr/>
          <p:nvPr/>
        </p:nvSpPr>
        <p:spPr>
          <a:xfrm>
            <a:off x="1413993" y="3695251"/>
            <a:ext cx="727674" cy="25300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2C0ADF36-588E-405E-A7F2-32A86821B6CA}"/>
              </a:ext>
            </a:extLst>
          </p:cNvPr>
          <p:cNvSpPr/>
          <p:nvPr/>
        </p:nvSpPr>
        <p:spPr>
          <a:xfrm>
            <a:off x="7222436" y="2630833"/>
            <a:ext cx="221123" cy="766037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ACB0AA69-C774-46BB-8D48-D3F33F9CD7E7}"/>
              </a:ext>
            </a:extLst>
          </p:cNvPr>
          <p:cNvSpPr/>
          <p:nvPr/>
        </p:nvSpPr>
        <p:spPr>
          <a:xfrm>
            <a:off x="7222436" y="4287766"/>
            <a:ext cx="247627" cy="766037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6C02248-8246-4C1B-BA13-290A97A864E0}"/>
              </a:ext>
            </a:extLst>
          </p:cNvPr>
          <p:cNvSpPr/>
          <p:nvPr/>
        </p:nvSpPr>
        <p:spPr>
          <a:xfrm>
            <a:off x="3438347" y="3695251"/>
            <a:ext cx="727674" cy="25300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4882CE-23EE-4E47-9D0D-16E2FBC8EF68}"/>
              </a:ext>
            </a:extLst>
          </p:cNvPr>
          <p:cNvSpPr txBox="1"/>
          <p:nvPr/>
        </p:nvSpPr>
        <p:spPr>
          <a:xfrm>
            <a:off x="147262" y="4301452"/>
            <a:ext cx="145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Officer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1A4FAD-CA26-4F33-A7E1-506EAD91A40E}"/>
              </a:ext>
            </a:extLst>
          </p:cNvPr>
          <p:cNvSpPr txBox="1"/>
          <p:nvPr/>
        </p:nvSpPr>
        <p:spPr>
          <a:xfrm>
            <a:off x="2026922" y="4297890"/>
            <a:ext cx="162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App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1EC23-B09C-4777-B330-719BF070A2DD}"/>
              </a:ext>
            </a:extLst>
          </p:cNvPr>
          <p:cNvSpPr txBox="1"/>
          <p:nvPr/>
        </p:nvSpPr>
        <p:spPr>
          <a:xfrm>
            <a:off x="4209791" y="4297890"/>
            <a:ext cx="197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Data Storage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2079A8-37DA-4BD7-8672-BA01F6434A31}"/>
              </a:ext>
            </a:extLst>
          </p:cNvPr>
          <p:cNvSpPr txBox="1"/>
          <p:nvPr/>
        </p:nvSpPr>
        <p:spPr>
          <a:xfrm>
            <a:off x="7818579" y="1965856"/>
            <a:ext cx="162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36279A-99C6-444E-B7AC-769A5B09F1E5}"/>
              </a:ext>
            </a:extLst>
          </p:cNvPr>
          <p:cNvSpPr txBox="1"/>
          <p:nvPr/>
        </p:nvSpPr>
        <p:spPr>
          <a:xfrm>
            <a:off x="7818579" y="3498588"/>
            <a:ext cx="162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Admin Portal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19FE52-5F46-4CE5-B27F-FAB1C4CC45FD}"/>
              </a:ext>
            </a:extLst>
          </p:cNvPr>
          <p:cNvSpPr txBox="1"/>
          <p:nvPr/>
        </p:nvSpPr>
        <p:spPr>
          <a:xfrm>
            <a:off x="7818579" y="5333238"/>
            <a:ext cx="162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Finalized Data</a:t>
            </a:r>
            <a:endParaRPr lang="en-IN" dirty="0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A315B8E4-15D0-4AF8-BF70-FC8C97F83711}"/>
              </a:ext>
            </a:extLst>
          </p:cNvPr>
          <p:cNvSpPr/>
          <p:nvPr/>
        </p:nvSpPr>
        <p:spPr>
          <a:xfrm rot="5400000">
            <a:off x="5935323" y="3291119"/>
            <a:ext cx="253010" cy="1061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Graphic 26" descr="Cow">
            <a:extLst>
              <a:ext uri="{FF2B5EF4-FFF2-40B4-BE49-F238E27FC236}">
                <a16:creationId xmlns:a16="http://schemas.microsoft.com/office/drawing/2014/main" id="{97FA38A3-B183-4589-B4D6-A9F5F6E104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812408" y="369124"/>
            <a:ext cx="914400" cy="914400"/>
          </a:xfrm>
          <a:prstGeom prst="rect">
            <a:avLst/>
          </a:prstGeom>
        </p:spPr>
      </p:pic>
      <p:pic>
        <p:nvPicPr>
          <p:cNvPr id="28" name="Graphic 27" descr="Goat">
            <a:extLst>
              <a:ext uri="{FF2B5EF4-FFF2-40B4-BE49-F238E27FC236}">
                <a16:creationId xmlns:a16="http://schemas.microsoft.com/office/drawing/2014/main" id="{57E07F00-08F3-4686-A0A2-C6CA0F808C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810556" y="1032183"/>
            <a:ext cx="914400" cy="914400"/>
          </a:xfrm>
          <a:prstGeom prst="rect">
            <a:avLst/>
          </a:prstGeom>
        </p:spPr>
      </p:pic>
      <p:pic>
        <p:nvPicPr>
          <p:cNvPr id="29" name="Graphic 28" descr="Pig">
            <a:extLst>
              <a:ext uri="{FF2B5EF4-FFF2-40B4-BE49-F238E27FC236}">
                <a16:creationId xmlns:a16="http://schemas.microsoft.com/office/drawing/2014/main" id="{F17BD748-30A1-416D-958E-F1D805B592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841338" y="2942506"/>
            <a:ext cx="914400" cy="914400"/>
          </a:xfrm>
          <a:prstGeom prst="rect">
            <a:avLst/>
          </a:prstGeom>
        </p:spPr>
      </p:pic>
      <p:pic>
        <p:nvPicPr>
          <p:cNvPr id="33" name="Graphic 32" descr="Chicken">
            <a:extLst>
              <a:ext uri="{FF2B5EF4-FFF2-40B4-BE49-F238E27FC236}">
                <a16:creationId xmlns:a16="http://schemas.microsoft.com/office/drawing/2014/main" id="{72DAFC60-CB95-400C-9285-20F016726A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841338" y="5229595"/>
            <a:ext cx="914400" cy="914400"/>
          </a:xfrm>
          <a:prstGeom prst="rect">
            <a:avLst/>
          </a:prstGeom>
        </p:spPr>
      </p:pic>
      <p:pic>
        <p:nvPicPr>
          <p:cNvPr id="41" name="Graphic 40" descr="Rooster">
            <a:extLst>
              <a:ext uri="{FF2B5EF4-FFF2-40B4-BE49-F238E27FC236}">
                <a16:creationId xmlns:a16="http://schemas.microsoft.com/office/drawing/2014/main" id="{A8DD2227-2980-45CA-9DA6-8EE83EA8E4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9782222" y="4584156"/>
            <a:ext cx="914400" cy="914400"/>
          </a:xfrm>
          <a:prstGeom prst="rect">
            <a:avLst/>
          </a:prstGeom>
        </p:spPr>
      </p:pic>
      <p:pic>
        <p:nvPicPr>
          <p:cNvPr id="42" name="Graphic 41" descr="Sheep">
            <a:extLst>
              <a:ext uri="{FF2B5EF4-FFF2-40B4-BE49-F238E27FC236}">
                <a16:creationId xmlns:a16="http://schemas.microsoft.com/office/drawing/2014/main" id="{6523EFDB-DBC2-4B56-ACE2-1071DCCB4C0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812408" y="209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3051" y="4400377"/>
            <a:ext cx="2201219" cy="201620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9712411" y="369124"/>
            <a:ext cx="2211859" cy="392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3493" y="618054"/>
            <a:ext cx="2584677" cy="12849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/>
              <a:t>Mobile APPLICATION</a:t>
            </a:r>
            <a:endParaRPr lang="en-US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CF29F7-3ED5-45D2-98FE-DB0C5645A897}"/>
              </a:ext>
            </a:extLst>
          </p:cNvPr>
          <p:cNvSpPr txBox="1"/>
          <p:nvPr/>
        </p:nvSpPr>
        <p:spPr>
          <a:xfrm>
            <a:off x="2988504" y="4024484"/>
            <a:ext cx="10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Field Officer</a:t>
            </a:r>
            <a:endParaRPr lang="en-IN" dirty="0"/>
          </a:p>
        </p:txBody>
      </p:sp>
      <p:pic>
        <p:nvPicPr>
          <p:cNvPr id="41" name="Graphic 40" descr="Tablet">
            <a:extLst>
              <a:ext uri="{FF2B5EF4-FFF2-40B4-BE49-F238E27FC236}">
                <a16:creationId xmlns:a16="http://schemas.microsoft.com/office/drawing/2014/main" id="{85DE259C-9E1F-448E-A159-058913AAD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8373" b="18526"/>
          <a:stretch/>
        </p:blipFill>
        <p:spPr>
          <a:xfrm>
            <a:off x="4796367" y="429634"/>
            <a:ext cx="4485503" cy="5500124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AF280DC-2DEC-4D5B-AF59-9CA20AB8B951}"/>
              </a:ext>
            </a:extLst>
          </p:cNvPr>
          <p:cNvSpPr/>
          <p:nvPr/>
        </p:nvSpPr>
        <p:spPr>
          <a:xfrm>
            <a:off x="7253908" y="1319016"/>
            <a:ext cx="1164053" cy="16876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Species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Cows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Buffalo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Sheep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Goat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Horse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B371289-5053-443D-A043-022707E387FD}"/>
              </a:ext>
            </a:extLst>
          </p:cNvPr>
          <p:cNvSpPr/>
          <p:nvPr/>
        </p:nvSpPr>
        <p:spPr>
          <a:xfrm>
            <a:off x="5547938" y="1347948"/>
            <a:ext cx="1498423" cy="1658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General Info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Name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Phone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Aadhar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</a:p>
        </p:txBody>
      </p:sp>
      <p:pic>
        <p:nvPicPr>
          <p:cNvPr id="20" name="Graphic 26" descr="Cow">
            <a:extLst>
              <a:ext uri="{FF2B5EF4-FFF2-40B4-BE49-F238E27FC236}">
                <a16:creationId xmlns:a16="http://schemas.microsoft.com/office/drawing/2014/main" id="{97FA38A3-B183-4589-B4D6-A9F5F6E10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849478" y="369124"/>
            <a:ext cx="914400" cy="914400"/>
          </a:xfrm>
          <a:prstGeom prst="rect">
            <a:avLst/>
          </a:prstGeom>
        </p:spPr>
      </p:pic>
      <p:pic>
        <p:nvPicPr>
          <p:cNvPr id="21" name="Graphic 27" descr="Goat">
            <a:extLst>
              <a:ext uri="{FF2B5EF4-FFF2-40B4-BE49-F238E27FC236}">
                <a16:creationId xmlns:a16="http://schemas.microsoft.com/office/drawing/2014/main" id="{57E07F00-08F3-4686-A0A2-C6CA0F808C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847626" y="1032183"/>
            <a:ext cx="914400" cy="914400"/>
          </a:xfrm>
          <a:prstGeom prst="rect">
            <a:avLst/>
          </a:prstGeom>
        </p:spPr>
      </p:pic>
      <p:pic>
        <p:nvPicPr>
          <p:cNvPr id="22" name="Graphic 28" descr="Pig">
            <a:extLst>
              <a:ext uri="{FF2B5EF4-FFF2-40B4-BE49-F238E27FC236}">
                <a16:creationId xmlns:a16="http://schemas.microsoft.com/office/drawing/2014/main" id="{F17BD748-30A1-416D-958E-F1D805B592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878408" y="2942506"/>
            <a:ext cx="914400" cy="914400"/>
          </a:xfrm>
          <a:prstGeom prst="rect">
            <a:avLst/>
          </a:prstGeom>
        </p:spPr>
      </p:pic>
      <p:pic>
        <p:nvPicPr>
          <p:cNvPr id="23" name="Graphic 32" descr="Chicken">
            <a:extLst>
              <a:ext uri="{FF2B5EF4-FFF2-40B4-BE49-F238E27FC236}">
                <a16:creationId xmlns:a16="http://schemas.microsoft.com/office/drawing/2014/main" id="{72DAFC60-CB95-400C-9285-20F016726A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878408" y="5229595"/>
            <a:ext cx="914400" cy="914400"/>
          </a:xfrm>
          <a:prstGeom prst="rect">
            <a:avLst/>
          </a:prstGeom>
        </p:spPr>
      </p:pic>
      <p:pic>
        <p:nvPicPr>
          <p:cNvPr id="24" name="Graphic 40" descr="Rooster">
            <a:extLst>
              <a:ext uri="{FF2B5EF4-FFF2-40B4-BE49-F238E27FC236}">
                <a16:creationId xmlns:a16="http://schemas.microsoft.com/office/drawing/2014/main" id="{A8DD2227-2980-45CA-9DA6-8EE83EA8E4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9819292" y="4584156"/>
            <a:ext cx="914400" cy="914400"/>
          </a:xfrm>
          <a:prstGeom prst="rect">
            <a:avLst/>
          </a:prstGeom>
        </p:spPr>
      </p:pic>
      <p:pic>
        <p:nvPicPr>
          <p:cNvPr id="25" name="Graphic 41" descr="Sheep">
            <a:extLst>
              <a:ext uri="{FF2B5EF4-FFF2-40B4-BE49-F238E27FC236}">
                <a16:creationId xmlns:a16="http://schemas.microsoft.com/office/drawing/2014/main" id="{6523EFDB-DBC2-4B56-ACE2-1071DCCB4C0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849478" y="2091208"/>
            <a:ext cx="914400" cy="914400"/>
          </a:xfrm>
          <a:prstGeom prst="rect">
            <a:avLst/>
          </a:prstGeom>
        </p:spPr>
      </p:pic>
      <p:sp>
        <p:nvSpPr>
          <p:cNvPr id="26" name="Rectangle: Rounded Corners 46">
            <a:extLst>
              <a:ext uri="{FF2B5EF4-FFF2-40B4-BE49-F238E27FC236}">
                <a16:creationId xmlns:a16="http://schemas.microsoft.com/office/drawing/2014/main" id="{CB371289-5053-443D-A043-022707E387FD}"/>
              </a:ext>
            </a:extLst>
          </p:cNvPr>
          <p:cNvSpPr/>
          <p:nvPr/>
        </p:nvSpPr>
        <p:spPr>
          <a:xfrm>
            <a:off x="7145215" y="3761930"/>
            <a:ext cx="1371599" cy="12312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Ownership Change</a:t>
            </a:r>
            <a:endParaRPr lang="en-US" u="sng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Buy / Sale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46">
            <a:extLst>
              <a:ext uri="{FF2B5EF4-FFF2-40B4-BE49-F238E27FC236}">
                <a16:creationId xmlns:a16="http://schemas.microsoft.com/office/drawing/2014/main" id="{CB371289-5053-443D-A043-022707E387FD}"/>
              </a:ext>
            </a:extLst>
          </p:cNvPr>
          <p:cNvSpPr/>
          <p:nvPr/>
        </p:nvSpPr>
        <p:spPr>
          <a:xfrm>
            <a:off x="5547938" y="3744456"/>
            <a:ext cx="1498423" cy="12487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 smtClean="0">
              <a:solidFill>
                <a:schemeClr val="tx1"/>
              </a:solidFill>
            </a:endParaRPr>
          </a:p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New born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Death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Rectangle: Rounded Corners 46">
            <a:extLst>
              <a:ext uri="{FF2B5EF4-FFF2-40B4-BE49-F238E27FC236}">
                <a16:creationId xmlns:a16="http://schemas.microsoft.com/office/drawing/2014/main" id="{CB371289-5053-443D-A043-022707E387FD}"/>
              </a:ext>
            </a:extLst>
          </p:cNvPr>
          <p:cNvSpPr/>
          <p:nvPr/>
        </p:nvSpPr>
        <p:spPr>
          <a:xfrm>
            <a:off x="5650048" y="3179696"/>
            <a:ext cx="2767913" cy="43674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Generating Unique Id</a:t>
            </a:r>
          </a:p>
        </p:txBody>
      </p:sp>
      <p:pic>
        <p:nvPicPr>
          <p:cNvPr id="33" name="Graphic 28" descr="Man">
            <a:extLst>
              <a:ext uri="{FF2B5EF4-FFF2-40B4-BE49-F238E27FC236}">
                <a16:creationId xmlns:a16="http://schemas.microsoft.com/office/drawing/2014/main" id="{C201CD6E-810D-4FE6-9669-1654501953FF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20000" contrast="-2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64564" y="3107917"/>
            <a:ext cx="938404" cy="938404"/>
          </a:xfrm>
          <a:prstGeom prst="rect">
            <a:avLst/>
          </a:prstGeom>
        </p:spPr>
      </p:pic>
      <p:pic>
        <p:nvPicPr>
          <p:cNvPr id="34" name="Graphic 28" descr="Man">
            <a:extLst>
              <a:ext uri="{FF2B5EF4-FFF2-40B4-BE49-F238E27FC236}">
                <a16:creationId xmlns:a16="http://schemas.microsoft.com/office/drawing/2014/main" id="{C201CD6E-810D-4FE6-9669-1654501953F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58780" y="2307378"/>
            <a:ext cx="841686" cy="841686"/>
          </a:xfrm>
          <a:prstGeom prst="rect">
            <a:avLst/>
          </a:prstGeom>
        </p:spPr>
      </p:pic>
      <p:pic>
        <p:nvPicPr>
          <p:cNvPr id="35" name="Graphic 28" descr="Man">
            <a:extLst>
              <a:ext uri="{FF2B5EF4-FFF2-40B4-BE49-F238E27FC236}">
                <a16:creationId xmlns:a16="http://schemas.microsoft.com/office/drawing/2014/main" id="{C201CD6E-810D-4FE6-9669-1654501953F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42113" y="3895034"/>
            <a:ext cx="818744" cy="818744"/>
          </a:xfrm>
          <a:prstGeom prst="rect">
            <a:avLst/>
          </a:prstGeom>
        </p:spPr>
      </p:pic>
      <p:pic>
        <p:nvPicPr>
          <p:cNvPr id="36" name="Graphic 28" descr="Man">
            <a:extLst>
              <a:ext uri="{FF2B5EF4-FFF2-40B4-BE49-F238E27FC236}">
                <a16:creationId xmlns:a16="http://schemas.microsoft.com/office/drawing/2014/main" id="{C201CD6E-810D-4FE6-9669-1654501953F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1172" y="2572364"/>
            <a:ext cx="949685" cy="94968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CF29F7-3ED5-45D2-98FE-DB0C5645A897}"/>
              </a:ext>
            </a:extLst>
          </p:cNvPr>
          <p:cNvSpPr txBox="1"/>
          <p:nvPr/>
        </p:nvSpPr>
        <p:spPr>
          <a:xfrm>
            <a:off x="545366" y="4588325"/>
            <a:ext cx="72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Farm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CF29F7-3ED5-45D2-98FE-DB0C5645A897}"/>
              </a:ext>
            </a:extLst>
          </p:cNvPr>
          <p:cNvSpPr txBox="1"/>
          <p:nvPr/>
        </p:nvSpPr>
        <p:spPr>
          <a:xfrm>
            <a:off x="5496159" y="5844043"/>
            <a:ext cx="35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Collection by Field </a:t>
            </a:r>
            <a:r>
              <a:rPr lang="en-US" dirty="0" smtClean="0"/>
              <a:t>Officers</a:t>
            </a:r>
            <a:endParaRPr lang="en-IN" dirty="0"/>
          </a:p>
        </p:txBody>
      </p:sp>
      <p:sp>
        <p:nvSpPr>
          <p:cNvPr id="29" name="Arrow: Up-Down 39">
            <a:extLst>
              <a:ext uri="{FF2B5EF4-FFF2-40B4-BE49-F238E27FC236}">
                <a16:creationId xmlns:a16="http://schemas.microsoft.com/office/drawing/2014/main" id="{A315B8E4-15D0-4AF8-BF70-FC8C97F83711}"/>
              </a:ext>
            </a:extLst>
          </p:cNvPr>
          <p:cNvSpPr/>
          <p:nvPr/>
        </p:nvSpPr>
        <p:spPr>
          <a:xfrm rot="5400000">
            <a:off x="2316900" y="2970838"/>
            <a:ext cx="253010" cy="1061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Up-Down 39">
            <a:extLst>
              <a:ext uri="{FF2B5EF4-FFF2-40B4-BE49-F238E27FC236}">
                <a16:creationId xmlns:a16="http://schemas.microsoft.com/office/drawing/2014/main" id="{A315B8E4-15D0-4AF8-BF70-FC8C97F83711}"/>
              </a:ext>
            </a:extLst>
          </p:cNvPr>
          <p:cNvSpPr/>
          <p:nvPr/>
        </p:nvSpPr>
        <p:spPr>
          <a:xfrm rot="5400000">
            <a:off x="4239320" y="2970839"/>
            <a:ext cx="253010" cy="1061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Graphic 28" descr="Man">
            <a:extLst>
              <a:ext uri="{FF2B5EF4-FFF2-40B4-BE49-F238E27FC236}">
                <a16:creationId xmlns:a16="http://schemas.microsoft.com/office/drawing/2014/main" id="{C201CD6E-810D-4FE6-9669-1654501953F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0082" y="3655191"/>
            <a:ext cx="949685" cy="949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4342" y="2161792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Domestic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468123" y="4743398"/>
            <a:ext cx="1092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Non-Farm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790999" y="2023426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Commercial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6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66119" y="1810875"/>
            <a:ext cx="10552670" cy="4281006"/>
          </a:xfrm>
          <a:prstGeom prst="round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6" r="19191"/>
          <a:stretch/>
        </p:blipFill>
        <p:spPr>
          <a:xfrm>
            <a:off x="6213830" y="3167438"/>
            <a:ext cx="1140148" cy="18400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34" y="2734328"/>
            <a:ext cx="2974930" cy="29749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021915" cy="12256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Technical Design</a:t>
            </a:r>
            <a:endParaRPr lang="en-US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15" y="4669378"/>
            <a:ext cx="1158111" cy="749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22" y="3315509"/>
            <a:ext cx="1009355" cy="1009355"/>
          </a:xfrm>
          <a:prstGeom prst="rect">
            <a:avLst/>
          </a:prstGeom>
        </p:spPr>
      </p:pic>
      <p:pic>
        <p:nvPicPr>
          <p:cNvPr id="14" name="Graphic 19" descr="Database">
            <a:extLst>
              <a:ext uri="{FF2B5EF4-FFF2-40B4-BE49-F238E27FC236}">
                <a16:creationId xmlns:a16="http://schemas.microsoft.com/office/drawing/2014/main" id="{31C17E3F-925B-47A1-8D2C-5A667AC44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919439" y="3407193"/>
            <a:ext cx="1677501" cy="13605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48" y="3953884"/>
            <a:ext cx="552164" cy="6010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09" y="2674036"/>
            <a:ext cx="1169921" cy="7249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76" y="3167438"/>
            <a:ext cx="1033382" cy="652350"/>
          </a:xfrm>
          <a:prstGeom prst="rect">
            <a:avLst/>
          </a:prstGeom>
        </p:spPr>
      </p:pic>
      <p:sp>
        <p:nvSpPr>
          <p:cNvPr id="21" name="Arrow: Up-Down 39">
            <a:extLst>
              <a:ext uri="{FF2B5EF4-FFF2-40B4-BE49-F238E27FC236}">
                <a16:creationId xmlns:a16="http://schemas.microsoft.com/office/drawing/2014/main" id="{A315B8E4-15D0-4AF8-BF70-FC8C97F83711}"/>
              </a:ext>
            </a:extLst>
          </p:cNvPr>
          <p:cNvSpPr/>
          <p:nvPr/>
        </p:nvSpPr>
        <p:spPr>
          <a:xfrm rot="5400000">
            <a:off x="8188025" y="3529243"/>
            <a:ext cx="253008" cy="1061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41">
            <a:extLst>
              <a:ext uri="{FF2B5EF4-FFF2-40B4-BE49-F238E27FC236}">
                <a16:creationId xmlns:a16="http://schemas.microsoft.com/office/drawing/2014/main" id="{9E715FA7-8F22-40CB-A6A8-9B7CB019283D}"/>
              </a:ext>
            </a:extLst>
          </p:cNvPr>
          <p:cNvSpPr/>
          <p:nvPr/>
        </p:nvSpPr>
        <p:spPr>
          <a:xfrm>
            <a:off x="5217614" y="3933376"/>
            <a:ext cx="727674" cy="25300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4" t="15553" r="26776" b="15738"/>
          <a:stretch/>
        </p:blipFill>
        <p:spPr>
          <a:xfrm>
            <a:off x="6447926" y="3458093"/>
            <a:ext cx="696963" cy="10199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8" t="4772" r="20090" b="5397"/>
          <a:stretch/>
        </p:blipFill>
        <p:spPr>
          <a:xfrm>
            <a:off x="6807597" y="2719186"/>
            <a:ext cx="404165" cy="4456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562" y="2154525"/>
            <a:ext cx="815934" cy="815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3889" y="4398381"/>
            <a:ext cx="67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APK</a:t>
            </a:r>
            <a:endParaRPr lang="en-IN" sz="16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7744" y="2867257"/>
            <a:ext cx="95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Internet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180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4275" y="640080"/>
            <a:ext cx="67078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cap="all" spc="200" baseline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</a:t>
            </a:r>
            <a:r>
              <a:rPr lang="en-US" kern="1200" cap="all" spc="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implementations</a:t>
            </a:r>
            <a:endParaRPr lang="en-US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collection</a:t>
            </a:r>
            <a:endParaRPr lang="en-US" i="1" dirty="0"/>
          </a:p>
        </p:txBody>
      </p:sp>
      <p:pic>
        <p:nvPicPr>
          <p:cNvPr id="29" name="Graphic 28" descr="Man">
            <a:extLst>
              <a:ext uri="{FF2B5EF4-FFF2-40B4-BE49-F238E27FC236}">
                <a16:creationId xmlns:a16="http://schemas.microsoft.com/office/drawing/2014/main" id="{C201CD6E-810D-4FE6-9669-165450195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6710" y="3563335"/>
            <a:ext cx="818744" cy="81874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CCF29F7-3ED5-45D2-98FE-DB0C5645A897}"/>
              </a:ext>
            </a:extLst>
          </p:cNvPr>
          <p:cNvSpPr txBox="1"/>
          <p:nvPr/>
        </p:nvSpPr>
        <p:spPr>
          <a:xfrm>
            <a:off x="399052" y="4500232"/>
            <a:ext cx="145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Officer</a:t>
            </a:r>
            <a:endParaRPr lang="en-IN" dirty="0"/>
          </a:p>
        </p:txBody>
      </p:sp>
      <p:pic>
        <p:nvPicPr>
          <p:cNvPr id="41" name="Graphic 40" descr="Tablet">
            <a:extLst>
              <a:ext uri="{FF2B5EF4-FFF2-40B4-BE49-F238E27FC236}">
                <a16:creationId xmlns:a16="http://schemas.microsoft.com/office/drawing/2014/main" id="{85DE259C-9E1F-448E-A159-058913AAD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14804" y="204884"/>
            <a:ext cx="7492665" cy="7492665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9E715FA7-8F22-40CB-A6A8-9B7CB019283D}"/>
              </a:ext>
            </a:extLst>
          </p:cNvPr>
          <p:cNvSpPr/>
          <p:nvPr/>
        </p:nvSpPr>
        <p:spPr>
          <a:xfrm>
            <a:off x="1652531" y="3867527"/>
            <a:ext cx="727674" cy="25300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CB3D16-2C1C-4952-8D7A-91604B832CD3}"/>
              </a:ext>
            </a:extLst>
          </p:cNvPr>
          <p:cNvSpPr txBox="1"/>
          <p:nvPr/>
        </p:nvSpPr>
        <p:spPr>
          <a:xfrm>
            <a:off x="4290324" y="6348745"/>
            <a:ext cx="361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App installed in Tab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AB5F31-2FD8-4693-970E-677F74D9A559}"/>
              </a:ext>
            </a:extLst>
          </p:cNvPr>
          <p:cNvSpPr/>
          <p:nvPr/>
        </p:nvSpPr>
        <p:spPr>
          <a:xfrm>
            <a:off x="3238255" y="2390602"/>
            <a:ext cx="1245704" cy="10383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Areas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Rural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Urban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AF280DC-2DEC-4D5B-AF59-9CA20AB8B951}"/>
              </a:ext>
            </a:extLst>
          </p:cNvPr>
          <p:cNvSpPr/>
          <p:nvPr/>
        </p:nvSpPr>
        <p:spPr>
          <a:xfrm>
            <a:off x="3230530" y="3577335"/>
            <a:ext cx="1245704" cy="19690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Species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Cattle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Cows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Buffalo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Sheep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Goat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Pig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Poultry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3E070D-EDA6-450C-BC70-6C7DF2EFF473}"/>
              </a:ext>
            </a:extLst>
          </p:cNvPr>
          <p:cNvSpPr/>
          <p:nvPr/>
        </p:nvSpPr>
        <p:spPr>
          <a:xfrm>
            <a:off x="6465311" y="2388945"/>
            <a:ext cx="1816210" cy="81808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Commercial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B371289-5053-443D-A043-022707E387FD}"/>
              </a:ext>
            </a:extLst>
          </p:cNvPr>
          <p:cNvSpPr/>
          <p:nvPr/>
        </p:nvSpPr>
        <p:spPr>
          <a:xfrm>
            <a:off x="4666583" y="2390602"/>
            <a:ext cx="1616104" cy="103217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General Info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Sex | Breed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Age | Birth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Death | Sale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C4CA9F0-0262-48D2-A07C-0AD90254F90D}"/>
              </a:ext>
            </a:extLst>
          </p:cNvPr>
          <p:cNvSpPr/>
          <p:nvPr/>
        </p:nvSpPr>
        <p:spPr>
          <a:xfrm>
            <a:off x="4666583" y="3563335"/>
            <a:ext cx="1616104" cy="198306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Commercial Production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Meat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Milk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Egg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Wool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E6DFFAE-6848-4E7B-9523-A1F1B739DEBD}"/>
              </a:ext>
            </a:extLst>
          </p:cNvPr>
          <p:cNvSpPr/>
          <p:nvPr/>
        </p:nvSpPr>
        <p:spPr>
          <a:xfrm>
            <a:off x="6473036" y="4267199"/>
            <a:ext cx="1816210" cy="12792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Categories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Indigenous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Exotic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Crossbred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Graded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DA5754A-E507-4035-9B46-C7585FBA2BC0}"/>
              </a:ext>
            </a:extLst>
          </p:cNvPr>
          <p:cNvSpPr/>
          <p:nvPr/>
        </p:nvSpPr>
        <p:spPr>
          <a:xfrm>
            <a:off x="6465311" y="3347951"/>
            <a:ext cx="1816210" cy="818081"/>
          </a:xfrm>
          <a:prstGeom prst="round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Habitation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Farm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Non-Farm</a:t>
            </a:r>
          </a:p>
        </p:txBody>
      </p:sp>
      <p:pic>
        <p:nvPicPr>
          <p:cNvPr id="52" name="Graphic 51" descr="Database">
            <a:extLst>
              <a:ext uri="{FF2B5EF4-FFF2-40B4-BE49-F238E27FC236}">
                <a16:creationId xmlns:a16="http://schemas.microsoft.com/office/drawing/2014/main" id="{19378316-D189-477A-9F9F-9AD54EA0E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177196" y="3207026"/>
            <a:ext cx="1255268" cy="1255268"/>
          </a:xfrm>
          <a:prstGeom prst="rect">
            <a:avLst/>
          </a:prstGeom>
        </p:spPr>
      </p:pic>
      <p:sp>
        <p:nvSpPr>
          <p:cNvPr id="53" name="Arrow: Right 52">
            <a:extLst>
              <a:ext uri="{FF2B5EF4-FFF2-40B4-BE49-F238E27FC236}">
                <a16:creationId xmlns:a16="http://schemas.microsoft.com/office/drawing/2014/main" id="{801FD190-306C-40E8-8196-74B65270B4C4}"/>
              </a:ext>
            </a:extLst>
          </p:cNvPr>
          <p:cNvSpPr/>
          <p:nvPr/>
        </p:nvSpPr>
        <p:spPr>
          <a:xfrm>
            <a:off x="9326256" y="3871160"/>
            <a:ext cx="727674" cy="25300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D8E07F-C2B9-4E1F-A72B-D818D167BD5B}"/>
              </a:ext>
            </a:extLst>
          </p:cNvPr>
          <p:cNvSpPr txBox="1"/>
          <p:nvPr/>
        </p:nvSpPr>
        <p:spPr>
          <a:xfrm>
            <a:off x="10357794" y="4347689"/>
            <a:ext cx="197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Data Storage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422375-193A-4CAC-9A55-6D29238998C0}"/>
              </a:ext>
            </a:extLst>
          </p:cNvPr>
          <p:cNvSpPr txBox="1"/>
          <p:nvPr/>
        </p:nvSpPr>
        <p:spPr>
          <a:xfrm>
            <a:off x="8892645" y="3465328"/>
            <a:ext cx="154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Real-time Sync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E6A003-D1AE-43A4-BBC8-B9B5F7364635}"/>
              </a:ext>
            </a:extLst>
          </p:cNvPr>
          <p:cNvSpPr txBox="1"/>
          <p:nvPr/>
        </p:nvSpPr>
        <p:spPr>
          <a:xfrm>
            <a:off x="8934466" y="4154161"/>
            <a:ext cx="154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Offline Sync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processing &amp; Administration</a:t>
            </a:r>
            <a:endParaRPr lang="en-US" i="1" dirty="0"/>
          </a:p>
        </p:txBody>
      </p:sp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31C17E3F-925B-47A1-8D2C-5A667AC44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205" y="3066781"/>
            <a:ext cx="1255268" cy="1255268"/>
          </a:xfrm>
          <a:prstGeom prst="rect">
            <a:avLst/>
          </a:prstGeom>
        </p:spPr>
      </p:pic>
      <p:pic>
        <p:nvPicPr>
          <p:cNvPr id="21" name="Graphic 20" descr="Monitor">
            <a:extLst>
              <a:ext uri="{FF2B5EF4-FFF2-40B4-BE49-F238E27FC236}">
                <a16:creationId xmlns:a16="http://schemas.microsoft.com/office/drawing/2014/main" id="{63BD2400-7216-416E-B54B-AD447C735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95587" y="802537"/>
            <a:ext cx="6752542" cy="67525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BF8DA1-8E43-4208-A92F-3622A9B3A6F4}"/>
              </a:ext>
            </a:extLst>
          </p:cNvPr>
          <p:cNvSpPr txBox="1"/>
          <p:nvPr/>
        </p:nvSpPr>
        <p:spPr>
          <a:xfrm>
            <a:off x="220887" y="4218378"/>
            <a:ext cx="197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Data Storage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B6A4E-7CFE-497F-8C40-3AB9B2DEDEFB}"/>
              </a:ext>
            </a:extLst>
          </p:cNvPr>
          <p:cNvSpPr txBox="1"/>
          <p:nvPr/>
        </p:nvSpPr>
        <p:spPr>
          <a:xfrm>
            <a:off x="6928755" y="6055463"/>
            <a:ext cx="212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Admin Portal</a:t>
            </a:r>
            <a:endParaRPr lang="en-IN" dirty="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41858120-6CE2-4B26-BB6E-213F943DA47B}"/>
              </a:ext>
            </a:extLst>
          </p:cNvPr>
          <p:cNvSpPr/>
          <p:nvPr/>
        </p:nvSpPr>
        <p:spPr>
          <a:xfrm rot="5400000">
            <a:off x="1948540" y="3211605"/>
            <a:ext cx="253008" cy="1061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836365-AD87-46E5-A5EC-D1228F76AAA7}"/>
              </a:ext>
            </a:extLst>
          </p:cNvPr>
          <p:cNvSpPr/>
          <p:nvPr/>
        </p:nvSpPr>
        <p:spPr>
          <a:xfrm>
            <a:off x="3256863" y="2320500"/>
            <a:ext cx="1784319" cy="135976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Data Validation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Correction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Approval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Rejection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FD8BC67-CD39-4694-AE59-B5BF147ACE9E}"/>
              </a:ext>
            </a:extLst>
          </p:cNvPr>
          <p:cNvSpPr/>
          <p:nvPr/>
        </p:nvSpPr>
        <p:spPr>
          <a:xfrm>
            <a:off x="3256862" y="3868747"/>
            <a:ext cx="1784319" cy="13597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Geography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Village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Taluk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District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504FE4B-2F17-4F04-8252-BEE48DFF4F72}"/>
              </a:ext>
            </a:extLst>
          </p:cNvPr>
          <p:cNvSpPr/>
          <p:nvPr/>
        </p:nvSpPr>
        <p:spPr>
          <a:xfrm>
            <a:off x="5194852" y="2327024"/>
            <a:ext cx="2676939" cy="10465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Scheduling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FO Allocation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Auto Alerts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Exceptional Survey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9E575C9-8CCF-4945-A421-1FD9B9E8260E}"/>
              </a:ext>
            </a:extLst>
          </p:cNvPr>
          <p:cNvSpPr/>
          <p:nvPr/>
        </p:nvSpPr>
        <p:spPr>
          <a:xfrm>
            <a:off x="5194852" y="3455992"/>
            <a:ext cx="2676939" cy="8913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Collaboration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Veterinary Dept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Welfare Schemes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232475-4C5C-4B36-8AAD-A89C4ABE242D}"/>
              </a:ext>
            </a:extLst>
          </p:cNvPr>
          <p:cNvSpPr/>
          <p:nvPr/>
        </p:nvSpPr>
        <p:spPr>
          <a:xfrm>
            <a:off x="5194851" y="4432628"/>
            <a:ext cx="2676939" cy="795881"/>
          </a:xfrm>
          <a:prstGeom prst="round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Reporting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Livestock Statistics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Commercial Statistics</a:t>
            </a:r>
          </a:p>
        </p:txBody>
      </p:sp>
      <p:pic>
        <p:nvPicPr>
          <p:cNvPr id="31" name="Graphic 30" descr="Office worker">
            <a:extLst>
              <a:ext uri="{FF2B5EF4-FFF2-40B4-BE49-F238E27FC236}">
                <a16:creationId xmlns:a16="http://schemas.microsoft.com/office/drawing/2014/main" id="{0261978C-353A-4A3E-B1B3-A39680F2D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32750" y="2201229"/>
            <a:ext cx="914400" cy="914400"/>
          </a:xfrm>
          <a:prstGeom prst="rect">
            <a:avLst/>
          </a:prstGeom>
        </p:spPr>
      </p:pic>
      <p:pic>
        <p:nvPicPr>
          <p:cNvPr id="32" name="Graphic 31" descr="Cloud">
            <a:extLst>
              <a:ext uri="{FF2B5EF4-FFF2-40B4-BE49-F238E27FC236}">
                <a16:creationId xmlns:a16="http://schemas.microsoft.com/office/drawing/2014/main" id="{EC76FE38-FDBD-4B1C-9A0D-FE3902707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32750" y="4247686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69AC494-3BCD-4852-97DB-9B86DBE55CEA}"/>
              </a:ext>
            </a:extLst>
          </p:cNvPr>
          <p:cNvSpPr txBox="1"/>
          <p:nvPr/>
        </p:nvSpPr>
        <p:spPr>
          <a:xfrm>
            <a:off x="10243725" y="2495940"/>
            <a:ext cx="162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23BEBE-44E1-4A69-A39E-AD0D8E5D63A7}"/>
              </a:ext>
            </a:extLst>
          </p:cNvPr>
          <p:cNvSpPr txBox="1"/>
          <p:nvPr/>
        </p:nvSpPr>
        <p:spPr>
          <a:xfrm>
            <a:off x="10243725" y="4564608"/>
            <a:ext cx="162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Finalized Data</a:t>
            </a:r>
            <a:endParaRPr lang="en-IN" dirty="0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51ADDEC7-C449-48EE-9F51-E33875EFCB95}"/>
              </a:ext>
            </a:extLst>
          </p:cNvPr>
          <p:cNvSpPr/>
          <p:nvPr/>
        </p:nvSpPr>
        <p:spPr>
          <a:xfrm rot="5400000" flipH="1">
            <a:off x="8685125" y="2350872"/>
            <a:ext cx="300217" cy="80493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3CB18213-F0DB-4B1E-B8B6-005DF69DE3A9}"/>
              </a:ext>
            </a:extLst>
          </p:cNvPr>
          <p:cNvSpPr/>
          <p:nvPr/>
        </p:nvSpPr>
        <p:spPr>
          <a:xfrm rot="5400000" flipH="1">
            <a:off x="8685125" y="4347322"/>
            <a:ext cx="300217" cy="80493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APP </a:t>
            </a:r>
            <a:r>
              <a:rPr lang="en-US" dirty="0"/>
              <a:t>&amp; WEB ADMIN PORTAL Features</a:t>
            </a:r>
            <a:endParaRPr lang="en-US" i="1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CB0CB27-8D22-43AB-8D5C-897B59A5C619}"/>
              </a:ext>
            </a:extLst>
          </p:cNvPr>
          <p:cNvSpPr/>
          <p:nvPr/>
        </p:nvSpPr>
        <p:spPr>
          <a:xfrm>
            <a:off x="879412" y="1985440"/>
            <a:ext cx="3813313" cy="3792508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PIN/OTP Based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Livestock Owner/</a:t>
            </a:r>
            <a:r>
              <a:rPr lang="en-IN" dirty="0" err="1">
                <a:solidFill>
                  <a:schemeClr val="tx1"/>
                </a:solidFill>
              </a:rPr>
              <a:t>Rearer</a:t>
            </a:r>
            <a:r>
              <a:rPr lang="en-IN" dirty="0">
                <a:solidFill>
                  <a:schemeClr val="tx1"/>
                </a:solidFill>
              </a:rPr>
              <a:t>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Add, Modify, Mark for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Unique ID mechanism for Cattle &amp;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Image Upload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Ownership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Data </a:t>
            </a:r>
            <a:r>
              <a:rPr lang="en-IN" dirty="0">
                <a:solidFill>
                  <a:schemeClr val="tx1"/>
                </a:solidFill>
              </a:rPr>
              <a:t>Sync- Offline/Online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Flexible Options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2716CE5-2ADA-4D22-9853-DF4FED259A93}"/>
              </a:ext>
            </a:extLst>
          </p:cNvPr>
          <p:cNvSpPr/>
          <p:nvPr/>
        </p:nvSpPr>
        <p:spPr>
          <a:xfrm>
            <a:off x="5064104" y="1985440"/>
            <a:ext cx="3813313" cy="3792508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Privileged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Mobile App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Review &amp;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Approval &amp; Rejection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Cloud 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Auto Alerts &amp; Reminders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Other Dept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Add/Remove Data Collection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9" name="Graphic 28" descr="Tablet">
            <a:extLst>
              <a:ext uri="{FF2B5EF4-FFF2-40B4-BE49-F238E27FC236}">
                <a16:creationId xmlns:a16="http://schemas.microsoft.com/office/drawing/2014/main" id="{92B21FFC-5484-4A43-B907-D6DFC72C0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96459" y="2084830"/>
            <a:ext cx="471704" cy="1019492"/>
          </a:xfrm>
          <a:prstGeom prst="rect">
            <a:avLst/>
          </a:prstGeom>
        </p:spPr>
      </p:pic>
      <p:pic>
        <p:nvPicPr>
          <p:cNvPr id="33" name="Graphic 32" descr="Monitor">
            <a:extLst>
              <a:ext uri="{FF2B5EF4-FFF2-40B4-BE49-F238E27FC236}">
                <a16:creationId xmlns:a16="http://schemas.microsoft.com/office/drawing/2014/main" id="{D3060CAA-245B-4988-9411-58BBA3CC2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94024" y="2107166"/>
            <a:ext cx="898442" cy="898442"/>
          </a:xfrm>
          <a:prstGeom prst="rect">
            <a:avLst/>
          </a:prstGeom>
        </p:spPr>
      </p:pic>
      <p:pic>
        <p:nvPicPr>
          <p:cNvPr id="10" name="Graphic 9" descr="Cow">
            <a:extLst>
              <a:ext uri="{FF2B5EF4-FFF2-40B4-BE49-F238E27FC236}">
                <a16:creationId xmlns:a16="http://schemas.microsoft.com/office/drawing/2014/main" id="{15340987-EF1C-4A9B-ADBA-388DC4EEB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12408" y="369124"/>
            <a:ext cx="914400" cy="914400"/>
          </a:xfrm>
          <a:prstGeom prst="rect">
            <a:avLst/>
          </a:prstGeom>
        </p:spPr>
      </p:pic>
      <p:pic>
        <p:nvPicPr>
          <p:cNvPr id="11" name="Graphic 10" descr="Goat">
            <a:extLst>
              <a:ext uri="{FF2B5EF4-FFF2-40B4-BE49-F238E27FC236}">
                <a16:creationId xmlns:a16="http://schemas.microsoft.com/office/drawing/2014/main" id="{ED54E988-F9E3-40D6-B5FC-FD3E4DD36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810556" y="1032183"/>
            <a:ext cx="914400" cy="914400"/>
          </a:xfrm>
          <a:prstGeom prst="rect">
            <a:avLst/>
          </a:prstGeom>
        </p:spPr>
      </p:pic>
      <p:pic>
        <p:nvPicPr>
          <p:cNvPr id="12" name="Graphic 11" descr="Pig">
            <a:extLst>
              <a:ext uri="{FF2B5EF4-FFF2-40B4-BE49-F238E27FC236}">
                <a16:creationId xmlns:a16="http://schemas.microsoft.com/office/drawing/2014/main" id="{D888B4D6-6E87-430F-B3B1-FF7FC80C9E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841338" y="2942506"/>
            <a:ext cx="914400" cy="914400"/>
          </a:xfrm>
          <a:prstGeom prst="rect">
            <a:avLst/>
          </a:prstGeom>
        </p:spPr>
      </p:pic>
      <p:pic>
        <p:nvPicPr>
          <p:cNvPr id="13" name="Graphic 12" descr="Chicken">
            <a:extLst>
              <a:ext uri="{FF2B5EF4-FFF2-40B4-BE49-F238E27FC236}">
                <a16:creationId xmlns:a16="http://schemas.microsoft.com/office/drawing/2014/main" id="{3A3D1293-DD05-41DF-B365-DD0BEEF0E9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841338" y="5229595"/>
            <a:ext cx="914400" cy="914400"/>
          </a:xfrm>
          <a:prstGeom prst="rect">
            <a:avLst/>
          </a:prstGeom>
        </p:spPr>
      </p:pic>
      <p:pic>
        <p:nvPicPr>
          <p:cNvPr id="14" name="Graphic 13" descr="Rooster">
            <a:extLst>
              <a:ext uri="{FF2B5EF4-FFF2-40B4-BE49-F238E27FC236}">
                <a16:creationId xmlns:a16="http://schemas.microsoft.com/office/drawing/2014/main" id="{E191057A-2443-49E5-ACD2-85CDB0FB9B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782222" y="4584156"/>
            <a:ext cx="914400" cy="914400"/>
          </a:xfrm>
          <a:prstGeom prst="rect">
            <a:avLst/>
          </a:prstGeom>
        </p:spPr>
      </p:pic>
      <p:pic>
        <p:nvPicPr>
          <p:cNvPr id="15" name="Graphic 14" descr="Sheep">
            <a:extLst>
              <a:ext uri="{FF2B5EF4-FFF2-40B4-BE49-F238E27FC236}">
                <a16:creationId xmlns:a16="http://schemas.microsoft.com/office/drawing/2014/main" id="{721B4840-BC4E-45F1-B56F-CFE4F68F6C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9812408" y="209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Widescreen</PresentationFormat>
  <Paragraphs>179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Century Schoolbook</vt:lpstr>
      <vt:lpstr>CiscoSans ExtraLight</vt:lpstr>
      <vt:lpstr>Segoe UI Emoji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PROBLEM STATEMENT</vt:lpstr>
      <vt:lpstr>High-Level Solution Design</vt:lpstr>
      <vt:lpstr>Mobile APPLICATION</vt:lpstr>
      <vt:lpstr>Technical Design</vt:lpstr>
      <vt:lpstr>Future implementations</vt:lpstr>
      <vt:lpstr>Data collection</vt:lpstr>
      <vt:lpstr>Data processing &amp; Administration</vt:lpstr>
      <vt:lpstr>APP &amp; WEB ADMIN PORTAL Features</vt:lpstr>
      <vt:lpstr>recommendations</vt:lpstr>
      <vt:lpstr>Implementation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2020-07-28T12:46:01Z</dcterms:created>
  <dcterms:modified xsi:type="dcterms:W3CDTF">2020-07-31T14:46:01Z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2020-07-28T12:46:21Z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b40b8364-709c-42f4-97c8-e2169b453ec7</vt:lpwstr>
  </property>
  <property fmtid="{D5CDD505-2E9C-101B-9397-08002B2CF9AE}" pid="8" name="MSIP_Label_e463cba9-5f6c-478d-9329-7b2295e4e8ed_ContentBits">
    <vt:lpwstr>0</vt:lpwstr>
  </property>
</Properties>
</file>