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32" r:id="rId3"/>
    <p:sldId id="334" r:id="rId4"/>
    <p:sldId id="335" r:id="rId5"/>
    <p:sldId id="336" r:id="rId6"/>
    <p:sldId id="337" r:id="rId7"/>
    <p:sldId id="338" r:id="rId8"/>
    <p:sldId id="339" r:id="rId9"/>
    <p:sldId id="340" r:id="rId10"/>
    <p:sldId id="341" r:id="rId11"/>
    <p:sldId id="287" r:id="rId12"/>
    <p:sldId id="289" r:id="rId13"/>
    <p:sldId id="372" r:id="rId14"/>
    <p:sldId id="343" r:id="rId15"/>
    <p:sldId id="344" r:id="rId16"/>
    <p:sldId id="345" r:id="rId17"/>
    <p:sldId id="346" r:id="rId18"/>
    <p:sldId id="348" r:id="rId19"/>
    <p:sldId id="349" r:id="rId20"/>
    <p:sldId id="350" r:id="rId21"/>
    <p:sldId id="351" r:id="rId22"/>
    <p:sldId id="352" r:id="rId23"/>
    <p:sldId id="354" r:id="rId24"/>
    <p:sldId id="373" r:id="rId25"/>
    <p:sldId id="374" r:id="rId26"/>
    <p:sldId id="375" r:id="rId27"/>
    <p:sldId id="366" r:id="rId28"/>
    <p:sldId id="367" r:id="rId29"/>
    <p:sldId id="377" r:id="rId30"/>
    <p:sldId id="376" r:id="rId31"/>
    <p:sldId id="356" r:id="rId32"/>
    <p:sldId id="357" r:id="rId33"/>
    <p:sldId id="358" r:id="rId34"/>
    <p:sldId id="359" r:id="rId35"/>
    <p:sldId id="360" r:id="rId36"/>
    <p:sldId id="369" r:id="rId37"/>
    <p:sldId id="370" r:id="rId38"/>
    <p:sldId id="371" r:id="rId39"/>
    <p:sldId id="361" r:id="rId40"/>
    <p:sldId id="362" r:id="rId41"/>
    <p:sldId id="363" r:id="rId42"/>
    <p:sldId id="364" r:id="rId43"/>
    <p:sldId id="365" r:id="rId44"/>
    <p:sldId id="329"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72"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autoAdjust="0"/>
    <p:restoredTop sz="66313" autoAdjust="0"/>
  </p:normalViewPr>
  <p:slideViewPr>
    <p:cSldViewPr snapToGrid="0" snapToObjects="1">
      <p:cViewPr varScale="1">
        <p:scale>
          <a:sx n="75" d="100"/>
          <a:sy n="75" d="100"/>
        </p:scale>
        <p:origin x="3030" y="72"/>
      </p:cViewPr>
      <p:guideLst>
        <p:guide orient="horz" pos="3672"/>
        <p:guide pos="1824"/>
      </p:guideLst>
    </p:cSldViewPr>
  </p:slideViewPr>
  <p:outlineViewPr>
    <p:cViewPr>
      <p:scale>
        <a:sx n="50" d="100"/>
        <a:sy n="50"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3697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4837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520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4864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637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63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070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899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4789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299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66546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941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011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0F03B3E-B6DC-40B7-B1FF-9E75AAB010FA}" type="slidenum">
              <a:rPr lang="en-US" altLang="en-US"/>
              <a:pPr eaLnBrk="1" hangingPunct="1"/>
              <a:t>23</a:t>
            </a:fld>
            <a:endParaRPr lang="en-US" altLang="en-US"/>
          </a:p>
        </p:txBody>
      </p:sp>
    </p:spTree>
    <p:extLst>
      <p:ext uri="{BB962C8B-B14F-4D97-AF65-F5344CB8AC3E}">
        <p14:creationId xmlns:p14="http://schemas.microsoft.com/office/powerpoint/2010/main" val="36580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11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76584DE5-4F95-4CC8-80A7-9440295001BB}" type="slidenum">
              <a:rPr lang="en-US" altLang="en-US"/>
              <a:pPr eaLnBrk="1" hangingPunct="1"/>
              <a:t>24</a:t>
            </a:fld>
            <a:endParaRPr lang="en-US" altLang="en-US"/>
          </a:p>
        </p:txBody>
      </p:sp>
    </p:spTree>
    <p:extLst>
      <p:ext uri="{BB962C8B-B14F-4D97-AF65-F5344CB8AC3E}">
        <p14:creationId xmlns:p14="http://schemas.microsoft.com/office/powerpoint/2010/main" val="1102250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216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A43F330-3243-4C58-BEDF-A5538405182D}" type="slidenum">
              <a:rPr lang="en-US" altLang="en-US"/>
              <a:pPr eaLnBrk="1" hangingPunct="1"/>
              <a:t>25</a:t>
            </a:fld>
            <a:endParaRPr lang="en-US" altLang="en-US"/>
          </a:p>
        </p:txBody>
      </p:sp>
    </p:spTree>
    <p:extLst>
      <p:ext uri="{BB962C8B-B14F-4D97-AF65-F5344CB8AC3E}">
        <p14:creationId xmlns:p14="http://schemas.microsoft.com/office/powerpoint/2010/main" val="607902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318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FFEFC84F-1ADA-4794-A203-C919DD21D8C2}" type="slidenum">
              <a:rPr lang="en-US" altLang="en-US"/>
              <a:pPr eaLnBrk="1" hangingPunct="1"/>
              <a:t>26</a:t>
            </a:fld>
            <a:endParaRPr lang="en-US" altLang="en-US"/>
          </a:p>
        </p:txBody>
      </p:sp>
    </p:spTree>
    <p:extLst>
      <p:ext uri="{BB962C8B-B14F-4D97-AF65-F5344CB8AC3E}">
        <p14:creationId xmlns:p14="http://schemas.microsoft.com/office/powerpoint/2010/main" val="225954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421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AB812AC-8538-4FF1-B1A9-AA938387427A}" type="slidenum">
              <a:rPr lang="en-US" altLang="en-US"/>
              <a:pPr eaLnBrk="1" hangingPunct="1"/>
              <a:t>27</a:t>
            </a:fld>
            <a:endParaRPr lang="en-US" altLang="en-US"/>
          </a:p>
        </p:txBody>
      </p:sp>
    </p:spTree>
    <p:extLst>
      <p:ext uri="{BB962C8B-B14F-4D97-AF65-F5344CB8AC3E}">
        <p14:creationId xmlns:p14="http://schemas.microsoft.com/office/powerpoint/2010/main" val="3417717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28</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29</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634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857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8330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0286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0559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0249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8388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9162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2649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182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3902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592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96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496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108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72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9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15666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778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public.tableausoftware.com/profile/mirandali#!/vizhome/Executive-Dashboard_7/ExecutiveDashboard"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The Database Environment and Development Process</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
        <p:nvSpPr>
          <p:cNvPr id="7" name="TextBox 6"/>
          <p:cNvSpPr txBox="1"/>
          <p:nvPr/>
        </p:nvSpPr>
        <p:spPr>
          <a:xfrm>
            <a:off x="5175849" y="4407224"/>
            <a:ext cx="3088257"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defRPr/>
            </a:pPr>
            <a:r>
              <a:rPr lang="en-US" dirty="0"/>
              <a:t>SOLUTION:   The DATABASE Approach</a:t>
            </a:r>
          </a:p>
        </p:txBody>
      </p:sp>
      <p:sp>
        <p:nvSpPr>
          <p:cNvPr id="44035" name="Rectangle 1027"/>
          <p:cNvSpPr>
            <a:spLocks noGrp="1" noChangeArrowheads="1"/>
          </p:cNvSpPr>
          <p:nvPr>
            <p:ph idx="1"/>
          </p:nvPr>
        </p:nvSpPr>
        <p:spPr>
          <a:xfrm>
            <a:off x="457200" y="1981200"/>
            <a:ext cx="8229600" cy="2900363"/>
          </a:xfrm>
        </p:spPr>
        <p:txBody>
          <a:bodyPr lIns="90488" tIns="44450" rIns="90488" bIns="44450">
            <a:normAutofit fontScale="92500"/>
          </a:bodyPr>
          <a:lstStyle/>
          <a:p>
            <a:pPr>
              <a:defRPr/>
            </a:pPr>
            <a:r>
              <a:rPr lang="en-US" sz="3600" dirty="0">
                <a:solidFill>
                  <a:srgbClr val="000000"/>
                </a:solidFill>
                <a:effectLst>
                  <a:outerShdw blurRad="38100" dist="38100" dir="2700000" algn="tl">
                    <a:srgbClr val="FFFFFF"/>
                  </a:outerShdw>
                </a:effectLst>
              </a:rPr>
              <a:t>Central repository of shared data</a:t>
            </a:r>
          </a:p>
          <a:p>
            <a:pPr>
              <a:defRPr/>
            </a:pPr>
            <a:r>
              <a:rPr lang="en-US" sz="3600" dirty="0">
                <a:solidFill>
                  <a:srgbClr val="000000"/>
                </a:solidFill>
                <a:effectLst>
                  <a:outerShdw blurRad="38100" dist="38100" dir="2700000" algn="tl">
                    <a:srgbClr val="FFFFFF"/>
                  </a:outerShdw>
                </a:effectLst>
              </a:rPr>
              <a:t>Data is managed by a controlling agent</a:t>
            </a:r>
          </a:p>
          <a:p>
            <a:pPr>
              <a:defRPr/>
            </a:pPr>
            <a:r>
              <a:rPr lang="en-US" sz="3600" dirty="0">
                <a:solidFill>
                  <a:srgbClr val="000000"/>
                </a:solidFill>
                <a:effectLst>
                  <a:outerShdw blurRad="38100" dist="38100" dir="2700000" algn="tl">
                    <a:srgbClr val="FFFFFF"/>
                  </a:outerShdw>
                </a:effectLst>
              </a:rPr>
              <a:t>Stored in a standardized, convenient form</a:t>
            </a:r>
          </a:p>
          <a:p>
            <a:pPr eaLnBrk="1" fontAlgn="auto" hangingPunct="1">
              <a:spcAft>
                <a:spcPts val="0"/>
              </a:spcAft>
              <a:buFont typeface="Wingdings" pitchFamily="2" charset="2"/>
              <a:buNone/>
              <a:defRPr/>
            </a:pPr>
            <a:endParaRPr lang="en-US" sz="3600" dirty="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dirty="0">
                <a:solidFill>
                  <a:srgbClr val="990000"/>
                </a:solidFill>
                <a:cs typeface="Tahoma" pitchFamily="34" charset="0"/>
              </a:rPr>
              <a:t>Requires a Database Management System (DBMS)</a:t>
            </a:r>
            <a:endParaRPr lang="en-US" altLang="en-US" sz="2400" dirty="0">
              <a:solidFill>
                <a:srgbClr val="990000"/>
              </a:solidFill>
              <a:cs typeface="Tahoma"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296384"/>
            <a:ext cx="5802871" cy="558485"/>
          </a:xfrm>
        </p:spPr>
        <p:txBody>
          <a:bodyPr wrap="none" lIns="41275" tIns="17462" rIns="41275" bIns="17462" anchor="t">
            <a:spAutoFit/>
          </a:bodyPr>
          <a:lstStyle/>
          <a:p>
            <a:pPr defTabSz="804863">
              <a:defRPr/>
            </a:pPr>
            <a:r>
              <a:rPr lang="en-US" dirty="0"/>
              <a:t>Database Management System</a:t>
            </a:r>
          </a:p>
        </p:txBody>
      </p:sp>
      <p:sp>
        <p:nvSpPr>
          <p:cNvPr id="21508" name="Text Box 81"/>
          <p:cNvSpPr txBox="1">
            <a:spLocks noChangeArrowheads="1"/>
          </p:cNvSpPr>
          <p:nvPr/>
        </p:nvSpPr>
        <p:spPr bwMode="auto">
          <a:xfrm>
            <a:off x="534988" y="5636418"/>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dirty="0">
                <a:solidFill>
                  <a:srgbClr val="000000"/>
                </a:solidFill>
                <a:cs typeface="Tahoma" pitchFamily="34" charset="0"/>
              </a:rPr>
              <a:t>DBMS manages data resources like an operating system manages hardware resources</a:t>
            </a:r>
            <a:endParaRPr lang="en-US" altLang="en-US" dirty="0">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084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370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465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684588"/>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3989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160588"/>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684588"/>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Database Approach </a:t>
            </a:r>
            <a:r>
              <a:rPr lang="en-US" sz="2000" b="0" dirty="0"/>
              <a:t>(1 of 2)</a:t>
            </a:r>
            <a:endParaRPr lang="en-US" dirty="0"/>
          </a:p>
        </p:txBody>
      </p:sp>
      <p:sp>
        <p:nvSpPr>
          <p:cNvPr id="3" name="Text Placeholder 2"/>
          <p:cNvSpPr>
            <a:spLocks noGrp="1"/>
          </p:cNvSpPr>
          <p:nvPr>
            <p:ph type="body" idx="1"/>
          </p:nvPr>
        </p:nvSpPr>
        <p:spPr>
          <a:xfrm>
            <a:off x="457200" y="1600201"/>
            <a:ext cx="8229600" cy="3929548"/>
          </a:xfrm>
        </p:spPr>
        <p:txBody>
          <a:bodyPr/>
          <a:lstStyle/>
          <a:p>
            <a:pPr>
              <a:defRPr/>
            </a:pPr>
            <a:r>
              <a:rPr lang="en-US" sz="1800" dirty="0">
                <a:solidFill>
                  <a:srgbClr val="000000"/>
                </a:solidFill>
              </a:rPr>
              <a:t>Data models</a:t>
            </a:r>
          </a:p>
          <a:p>
            <a:pPr lvl="1" indent="-283464">
              <a:defRPr/>
            </a:pPr>
            <a:r>
              <a:rPr lang="en-US" sz="1800" dirty="0">
                <a:solidFill>
                  <a:srgbClr val="000000"/>
                </a:solidFill>
                <a:latin typeface="+mn-lt"/>
              </a:rPr>
              <a:t>Graphical diagram capturing nature and relationship of data</a:t>
            </a:r>
          </a:p>
          <a:p>
            <a:pPr lvl="1" indent="-283464">
              <a:defRPr/>
            </a:pPr>
            <a:r>
              <a:rPr lang="en-US" sz="1800" dirty="0">
                <a:solidFill>
                  <a:srgbClr val="000000"/>
                </a:solidFill>
                <a:latin typeface="+mn-lt"/>
              </a:rPr>
              <a:t>Enterprise Data Model – high-level entities and relationships for the organization</a:t>
            </a:r>
          </a:p>
          <a:p>
            <a:pPr lvl="1" indent="-283464">
              <a:defRPr/>
            </a:pPr>
            <a:r>
              <a:rPr lang="en-US" sz="1800" dirty="0">
                <a:solidFill>
                  <a:srgbClr val="000000"/>
                </a:solidFill>
                <a:latin typeface="+mn-lt"/>
              </a:rPr>
              <a:t>Project Data Model – more detailed view, matching data structure in database or data warehouse</a:t>
            </a:r>
          </a:p>
          <a:p>
            <a:pPr>
              <a:defRPr/>
            </a:pPr>
            <a:r>
              <a:rPr lang="en-US" sz="1800" dirty="0">
                <a:solidFill>
                  <a:srgbClr val="000000"/>
                </a:solidFill>
              </a:rPr>
              <a:t>Entities</a:t>
            </a:r>
          </a:p>
          <a:p>
            <a:pPr lvl="1" indent="-283464">
              <a:defRPr/>
            </a:pPr>
            <a:r>
              <a:rPr lang="en-US" sz="1800" dirty="0">
                <a:solidFill>
                  <a:srgbClr val="000000"/>
                </a:solidFill>
                <a:latin typeface="+mn-lt"/>
              </a:rPr>
              <a:t>Noun form describing a person, place, object, event, or concept</a:t>
            </a:r>
          </a:p>
          <a:p>
            <a:pPr lvl="1" indent="-283464">
              <a:defRPr/>
            </a:pPr>
            <a:r>
              <a:rPr lang="en-US" sz="1800" dirty="0">
                <a:solidFill>
                  <a:srgbClr val="000000"/>
                </a:solidFill>
                <a:latin typeface="+mn-lt"/>
              </a:rPr>
              <a:t>Composed of attributes</a:t>
            </a:r>
          </a:p>
          <a:p>
            <a:pPr>
              <a:defRPr/>
            </a:pPr>
            <a:r>
              <a:rPr lang="en-US" sz="1800" dirty="0">
                <a:solidFill>
                  <a:srgbClr val="000000"/>
                </a:solidFill>
              </a:rPr>
              <a:t>Relationships</a:t>
            </a:r>
          </a:p>
          <a:p>
            <a:pPr lvl="1" indent="-283464">
              <a:defRPr/>
            </a:pPr>
            <a:r>
              <a:rPr lang="en-US" sz="1800" dirty="0">
                <a:solidFill>
                  <a:srgbClr val="000000"/>
                </a:solidFill>
                <a:latin typeface="+mn-lt"/>
              </a:rPr>
              <a:t>Between entities</a:t>
            </a:r>
          </a:p>
        </p:txBody>
      </p:sp>
      <p:sp>
        <p:nvSpPr>
          <p:cNvPr id="4" name="Content Placeholder 3"/>
          <p:cNvSpPr>
            <a:spLocks noGrp="1"/>
          </p:cNvSpPr>
          <p:nvPr>
            <p:ph sz="quarter" idx="13"/>
          </p:nvPr>
        </p:nvSpPr>
        <p:spPr>
          <a:xfrm>
            <a:off x="457200" y="5525689"/>
            <a:ext cx="3036499" cy="400658"/>
          </a:xfrm>
        </p:spPr>
        <p:txBody>
          <a:bodyPr/>
          <a:lstStyle/>
          <a:p>
            <a:pPr lvl="1"/>
            <a:r>
              <a:rPr lang="en-US" sz="1800" dirty="0">
                <a:solidFill>
                  <a:srgbClr val="000000"/>
                </a:solidFill>
              </a:rPr>
              <a:t>Usually one-to-many</a:t>
            </a:r>
            <a:endParaRPr lang="en-US" sz="1800" dirty="0"/>
          </a:p>
        </p:txBody>
      </p:sp>
      <p:graphicFrame>
        <p:nvGraphicFramePr>
          <p:cNvPr id="9" name="Object 8" descr="Ratio of 1 to N"/>
          <p:cNvGraphicFramePr>
            <a:graphicFrameLocks noChangeAspect="1"/>
          </p:cNvGraphicFramePr>
          <p:nvPr>
            <p:extLst>
              <p:ext uri="{D42A27DB-BD31-4B8C-83A1-F6EECF244321}">
                <p14:modId xmlns:p14="http://schemas.microsoft.com/office/powerpoint/2010/main" val="3578360658"/>
              </p:ext>
            </p:extLst>
          </p:nvPr>
        </p:nvGraphicFramePr>
        <p:xfrm>
          <a:off x="3455988" y="5654675"/>
          <a:ext cx="520700" cy="268288"/>
        </p:xfrm>
        <a:graphic>
          <a:graphicData uri="http://schemas.openxmlformats.org/presentationml/2006/ole">
            <mc:AlternateContent xmlns:mc="http://schemas.openxmlformats.org/markup-compatibility/2006">
              <mc:Choice xmlns:v="urn:schemas-microsoft-com:vml" Requires="v">
                <p:oleObj spid="_x0000_s2155" name="Equation" r:id="rId4" imgW="393480" imgH="203040" progId="Equation.DSMT4">
                  <p:embed/>
                </p:oleObj>
              </mc:Choice>
              <mc:Fallback>
                <p:oleObj name="Equation" r:id="rId4" imgW="393480" imgH="203040" progId="Equation.DSMT4">
                  <p:embed/>
                  <p:pic>
                    <p:nvPicPr>
                      <p:cNvPr id="9" name="Object 8" descr="Ratio of 1 to N"/>
                      <p:cNvPicPr/>
                      <p:nvPr/>
                    </p:nvPicPr>
                    <p:blipFill>
                      <a:blip r:embed="rId5"/>
                      <a:stretch>
                        <a:fillRect/>
                      </a:stretch>
                    </p:blipFill>
                    <p:spPr>
                      <a:xfrm>
                        <a:off x="3455988" y="5654675"/>
                        <a:ext cx="520700" cy="268288"/>
                      </a:xfrm>
                      <a:prstGeom prst="rect">
                        <a:avLst/>
                      </a:prstGeom>
                    </p:spPr>
                  </p:pic>
                </p:oleObj>
              </mc:Fallback>
            </mc:AlternateContent>
          </a:graphicData>
        </a:graphic>
      </p:graphicFrame>
      <p:sp>
        <p:nvSpPr>
          <p:cNvPr id="5" name="Content Placeholder 4"/>
          <p:cNvSpPr>
            <a:spLocks noGrp="1"/>
          </p:cNvSpPr>
          <p:nvPr>
            <p:ph sz="quarter" idx="14"/>
          </p:nvPr>
        </p:nvSpPr>
        <p:spPr>
          <a:xfrm>
            <a:off x="3968154" y="5527948"/>
            <a:ext cx="1949570" cy="420709"/>
          </a:xfrm>
        </p:spPr>
        <p:txBody>
          <a:bodyPr/>
          <a:lstStyle/>
          <a:p>
            <a:pPr marL="0" lvl="1" indent="0">
              <a:buNone/>
            </a:pPr>
            <a:r>
              <a:rPr lang="en-US" sz="1800" dirty="0">
                <a:solidFill>
                  <a:srgbClr val="000000"/>
                </a:solidFill>
              </a:rPr>
              <a:t>or many-to-many</a:t>
            </a:r>
            <a:endParaRPr lang="en-US" sz="1800" dirty="0"/>
          </a:p>
        </p:txBody>
      </p:sp>
      <p:graphicFrame>
        <p:nvGraphicFramePr>
          <p:cNvPr id="10" name="Object 9" descr="Ratio of M to N comma"/>
          <p:cNvGraphicFramePr>
            <a:graphicFrameLocks noChangeAspect="1"/>
          </p:cNvGraphicFramePr>
          <p:nvPr>
            <p:extLst>
              <p:ext uri="{D42A27DB-BD31-4B8C-83A1-F6EECF244321}">
                <p14:modId xmlns:p14="http://schemas.microsoft.com/office/powerpoint/2010/main" val="707452783"/>
              </p:ext>
            </p:extLst>
          </p:nvPr>
        </p:nvGraphicFramePr>
        <p:xfrm>
          <a:off x="5863958" y="5651500"/>
          <a:ext cx="642937" cy="271463"/>
        </p:xfrm>
        <a:graphic>
          <a:graphicData uri="http://schemas.openxmlformats.org/presentationml/2006/ole">
            <mc:AlternateContent xmlns:mc="http://schemas.openxmlformats.org/markup-compatibility/2006">
              <mc:Choice xmlns:v="urn:schemas-microsoft-com:vml" Requires="v">
                <p:oleObj spid="_x0000_s2156" name="Equation" r:id="rId6" imgW="482400" imgH="203040" progId="Equation.DSMT4">
                  <p:embed/>
                </p:oleObj>
              </mc:Choice>
              <mc:Fallback>
                <p:oleObj name="Equation" r:id="rId6" imgW="482400" imgH="203040" progId="Equation.DSMT4">
                  <p:embed/>
                  <p:pic>
                    <p:nvPicPr>
                      <p:cNvPr id="10" name="Object 9" descr="Ratio of M to N comma"/>
                      <p:cNvPicPr/>
                      <p:nvPr/>
                    </p:nvPicPr>
                    <p:blipFill>
                      <a:blip r:embed="rId7"/>
                      <a:stretch>
                        <a:fillRect/>
                      </a:stretch>
                    </p:blipFill>
                    <p:spPr>
                      <a:xfrm>
                        <a:off x="5863958" y="5651500"/>
                        <a:ext cx="642937" cy="271463"/>
                      </a:xfrm>
                      <a:prstGeom prst="rect">
                        <a:avLst/>
                      </a:prstGeom>
                    </p:spPr>
                  </p:pic>
                </p:oleObj>
              </mc:Fallback>
            </mc:AlternateContent>
          </a:graphicData>
        </a:graphic>
      </p:graphicFrame>
      <p:sp>
        <p:nvSpPr>
          <p:cNvPr id="6" name="Content Placeholder 5"/>
          <p:cNvSpPr>
            <a:spLocks noGrp="1"/>
          </p:cNvSpPr>
          <p:nvPr>
            <p:ph sz="quarter" idx="15"/>
          </p:nvPr>
        </p:nvSpPr>
        <p:spPr>
          <a:xfrm>
            <a:off x="6489643" y="5529749"/>
            <a:ext cx="2136775" cy="346639"/>
          </a:xfrm>
        </p:spPr>
        <p:txBody>
          <a:bodyPr/>
          <a:lstStyle/>
          <a:p>
            <a:pPr marL="0" lvl="1" indent="0">
              <a:buNone/>
            </a:pPr>
            <a:r>
              <a:rPr lang="en-US" sz="1800" dirty="0">
                <a:solidFill>
                  <a:srgbClr val="000000"/>
                </a:solidFill>
              </a:rPr>
              <a:t>but can also be</a:t>
            </a:r>
            <a:endParaRPr lang="en-US" sz="1800" dirty="0"/>
          </a:p>
        </p:txBody>
      </p:sp>
      <p:sp>
        <p:nvSpPr>
          <p:cNvPr id="7" name="Content Placeholder 6"/>
          <p:cNvSpPr>
            <a:spLocks noGrp="1"/>
          </p:cNvSpPr>
          <p:nvPr>
            <p:ph sz="quarter" idx="16"/>
          </p:nvPr>
        </p:nvSpPr>
        <p:spPr>
          <a:xfrm>
            <a:off x="1199072" y="5825013"/>
            <a:ext cx="1311215" cy="342874"/>
          </a:xfrm>
        </p:spPr>
        <p:txBody>
          <a:bodyPr/>
          <a:lstStyle/>
          <a:p>
            <a:pPr marL="0" lvl="1" indent="0">
              <a:buNone/>
            </a:pPr>
            <a:r>
              <a:rPr lang="en-US" sz="1800" dirty="0">
                <a:solidFill>
                  <a:srgbClr val="000000"/>
                </a:solidFill>
              </a:rPr>
              <a:t>one-to-one</a:t>
            </a:r>
            <a:endParaRPr lang="en-US" sz="1800" dirty="0"/>
          </a:p>
        </p:txBody>
      </p:sp>
      <p:graphicFrame>
        <p:nvGraphicFramePr>
          <p:cNvPr id="11" name="Object 10" descr="Ratio of 1 to 1"/>
          <p:cNvGraphicFramePr>
            <a:graphicFrameLocks noChangeAspect="1"/>
          </p:cNvGraphicFramePr>
          <p:nvPr>
            <p:extLst>
              <p:ext uri="{D42A27DB-BD31-4B8C-83A1-F6EECF244321}">
                <p14:modId xmlns:p14="http://schemas.microsoft.com/office/powerpoint/2010/main" val="3864790648"/>
              </p:ext>
            </p:extLst>
          </p:nvPr>
        </p:nvGraphicFramePr>
        <p:xfrm>
          <a:off x="2444750" y="5940425"/>
          <a:ext cx="511175" cy="282575"/>
        </p:xfrm>
        <a:graphic>
          <a:graphicData uri="http://schemas.openxmlformats.org/presentationml/2006/ole">
            <mc:AlternateContent xmlns:mc="http://schemas.openxmlformats.org/markup-compatibility/2006">
              <mc:Choice xmlns:v="urn:schemas-microsoft-com:vml" Requires="v">
                <p:oleObj spid="_x0000_s2157" name="Equation" r:id="rId8" imgW="368280" imgH="203040" progId="Equation.DSMT4">
                  <p:embed/>
                </p:oleObj>
              </mc:Choice>
              <mc:Fallback>
                <p:oleObj name="Equation" r:id="rId8" imgW="368280" imgH="203040" progId="Equation.DSMT4">
                  <p:embed/>
                  <p:pic>
                    <p:nvPicPr>
                      <p:cNvPr id="11" name="Object 10" descr="Ratio of 1 to 1"/>
                      <p:cNvPicPr/>
                      <p:nvPr/>
                    </p:nvPicPr>
                    <p:blipFill>
                      <a:blip r:embed="rId9"/>
                      <a:stretch>
                        <a:fillRect/>
                      </a:stretch>
                    </p:blipFill>
                    <p:spPr>
                      <a:xfrm>
                        <a:off x="2444750" y="5940425"/>
                        <a:ext cx="511175" cy="282575"/>
                      </a:xfrm>
                      <a:prstGeom prst="rect">
                        <a:avLst/>
                      </a:prstGeom>
                    </p:spPr>
                  </p:pic>
                </p:oleObj>
              </mc:Fallback>
            </mc:AlternateContent>
          </a:graphicData>
        </a:graphic>
      </p:graphicFrame>
    </p:spTree>
    <p:extLst>
      <p:ext uri="{BB962C8B-B14F-4D97-AF65-F5344CB8AC3E}">
        <p14:creationId xmlns:p14="http://schemas.microsoft.com/office/powerpoint/2010/main" val="63237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1-3 Comparison of Enterprise- and Project-Level Data Models</a:t>
            </a:r>
          </a:p>
        </p:txBody>
      </p:sp>
      <p:sp>
        <p:nvSpPr>
          <p:cNvPr id="3" name="Text Placeholder 2"/>
          <p:cNvSpPr>
            <a:spLocks noGrp="1"/>
          </p:cNvSpPr>
          <p:nvPr>
            <p:ph type="body" idx="1"/>
          </p:nvPr>
        </p:nvSpPr>
        <p:spPr>
          <a:xfrm>
            <a:off x="457200" y="1600200"/>
            <a:ext cx="3424687" cy="728931"/>
          </a:xfrm>
        </p:spPr>
        <p:txBody>
          <a:bodyPr/>
          <a:lstStyle/>
          <a:p>
            <a:pPr marL="0" indent="0">
              <a:buNone/>
            </a:pPr>
            <a:r>
              <a:rPr lang="en-US" sz="2000" dirty="0"/>
              <a:t>(a) Segment of an enterprise data model</a:t>
            </a:r>
          </a:p>
        </p:txBody>
      </p:sp>
      <p:pic>
        <p:nvPicPr>
          <p:cNvPr id="18" name="Picture 17" descr="A diagram compares the enterprise data model and the project level data model. The first part shows a segment of an enterprise data model. The textbox for CUSTOMER is shown at the top, below is the textbox for ORDER, and below is the textbox for PRODUCT. The CUSTOMER and order TEXTBOXES are connected with a vertical line. A caption near the bottom of the CUSTOMER textbox reads, Places, while a caption near the top of the ORDER textbox reads, Is Placed By. The ORDER and PRODUCT textboxes are connected with another vertical line. A caption near the bottom of the ORDER textbox reads, Contains, while a caption near the top of the PRODUCT TextBox reads, Is Contained In. "/>
          <p:cNvPicPr>
            <a:picLocks noChangeAspect="1"/>
          </p:cNvPicPr>
          <p:nvPr/>
        </p:nvPicPr>
        <p:blipFill rotWithShape="1">
          <a:blip r:embed="rId3"/>
          <a:srcRect l="3805" r="72328" b="17804"/>
          <a:stretch/>
        </p:blipFill>
        <p:spPr>
          <a:xfrm>
            <a:off x="827699" y="2521547"/>
            <a:ext cx="1884215" cy="3771423"/>
          </a:xfrm>
          <a:prstGeom prst="rect">
            <a:avLst/>
          </a:prstGeom>
        </p:spPr>
      </p:pic>
      <p:sp>
        <p:nvSpPr>
          <p:cNvPr id="4" name="Text Placeholder 3"/>
          <p:cNvSpPr>
            <a:spLocks noGrp="1"/>
          </p:cNvSpPr>
          <p:nvPr>
            <p:ph type="body" idx="2"/>
          </p:nvPr>
        </p:nvSpPr>
        <p:spPr>
          <a:xfrm>
            <a:off x="4442604" y="1600201"/>
            <a:ext cx="4244196" cy="470140"/>
          </a:xfrm>
        </p:spPr>
        <p:txBody>
          <a:bodyPr/>
          <a:lstStyle/>
          <a:p>
            <a:pPr marL="0" indent="0">
              <a:buNone/>
            </a:pPr>
            <a:r>
              <a:rPr lang="en-US" sz="2000" dirty="0"/>
              <a:t>(b) Segment of a project data model</a:t>
            </a:r>
          </a:p>
        </p:txBody>
      </p:sp>
      <p:pic>
        <p:nvPicPr>
          <p:cNvPr id="6" name="Picture 5" descr="The second part shows a segment of a project data model.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 caption near the right side of ORDER LINE reads, Is Contained In."/>
          <p:cNvPicPr>
            <a:picLocks noChangeAspect="1"/>
          </p:cNvPicPr>
          <p:nvPr/>
        </p:nvPicPr>
        <p:blipFill rotWithShape="1">
          <a:blip r:embed="rId3"/>
          <a:srcRect l="30303" t="17208" b="18876"/>
          <a:stretch/>
        </p:blipFill>
        <p:spPr>
          <a:xfrm>
            <a:off x="3346306" y="2521547"/>
            <a:ext cx="5340494" cy="2846439"/>
          </a:xfrm>
          <a:prstGeom prst="rect">
            <a:avLst/>
          </a:prstGeom>
        </p:spPr>
      </p:pic>
    </p:spTree>
    <p:extLst>
      <p:ext uri="{BB962C8B-B14F-4D97-AF65-F5344CB8AC3E}">
        <p14:creationId xmlns:p14="http://schemas.microsoft.com/office/powerpoint/2010/main" val="39407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Database Approach </a:t>
            </a:r>
            <a:r>
              <a:rPr lang="en-US" sz="2000" b="0" dirty="0"/>
              <a:t>(2 of 2)</a:t>
            </a:r>
          </a:p>
        </p:txBody>
      </p:sp>
      <p:sp>
        <p:nvSpPr>
          <p:cNvPr id="5" name="Text Placeholder 4"/>
          <p:cNvSpPr>
            <a:spLocks noGrp="1"/>
          </p:cNvSpPr>
          <p:nvPr>
            <p:ph type="body" idx="1"/>
          </p:nvPr>
        </p:nvSpPr>
        <p:spPr>
          <a:xfrm>
            <a:off x="457200" y="1600201"/>
            <a:ext cx="8229600" cy="1056735"/>
          </a:xfrm>
        </p:spPr>
        <p:txBody>
          <a:bodyPr/>
          <a:lstStyle/>
          <a:p>
            <a:pPr>
              <a:lnSpc>
                <a:spcPct val="80000"/>
              </a:lnSpc>
              <a:defRPr/>
            </a:pPr>
            <a:r>
              <a:rPr lang="en-US" sz="2000" dirty="0">
                <a:solidFill>
                  <a:srgbClr val="000000"/>
                </a:solidFill>
              </a:rPr>
              <a:t>Relational Databases</a:t>
            </a:r>
          </a:p>
          <a:p>
            <a:pPr>
              <a:lnSpc>
                <a:spcPct val="80000"/>
              </a:lnSpc>
              <a:defRPr/>
            </a:pPr>
            <a:r>
              <a:rPr lang="en-US" sz="2000" dirty="0">
                <a:solidFill>
                  <a:srgbClr val="000000"/>
                </a:solidFill>
              </a:rPr>
              <a:t>Database technology involving tables (relations) representing entities and primary/foreign keys representing relationships (see Figure 1-17)</a:t>
            </a:r>
          </a:p>
        </p:txBody>
      </p:sp>
      <p:pic>
        <p:nvPicPr>
          <p:cNvPr id="6" name="Picture 5" descr="A set of four tables for four relations. The first table shows the order table with columns for Order I D, Order Date, and Customer I D. The second table shows the order line table with columns for order I D, Product I D, and Ordered Quantity. The third table shows the customer table with columns for Customer I D, and Customer Name. The fourth table shows the product table with columns for Product I D and Product Description.">
            <a:extLst>
              <a:ext uri="{FF2B5EF4-FFF2-40B4-BE49-F238E27FC236}">
                <a16:creationId xmlns:a16="http://schemas.microsoft.com/office/drawing/2014/main" id="{6A84A365-C6B6-4367-8D8B-BB41C6E3569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68109" y="2808340"/>
            <a:ext cx="5407782" cy="3423761"/>
          </a:xfrm>
          <a:prstGeom prst="rect">
            <a:avLst/>
          </a:prstGeom>
        </p:spPr>
      </p:pic>
    </p:spTree>
    <p:extLst>
      <p:ext uri="{BB962C8B-B14F-4D97-AF65-F5344CB8AC3E}">
        <p14:creationId xmlns:p14="http://schemas.microsoft.com/office/powerpoint/2010/main" val="113823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the Database Approach</a:t>
            </a:r>
          </a:p>
        </p:txBody>
      </p:sp>
      <p:sp>
        <p:nvSpPr>
          <p:cNvPr id="5" name="Text Placeholder 4"/>
          <p:cNvSpPr>
            <a:spLocks noGrp="1"/>
          </p:cNvSpPr>
          <p:nvPr>
            <p:ph type="body" idx="1"/>
          </p:nvPr>
        </p:nvSpPr>
        <p:spPr>
          <a:xfrm>
            <a:off x="457200" y="1600200"/>
            <a:ext cx="8229600" cy="4559060"/>
          </a:xfrm>
        </p:spPr>
        <p:txBody>
          <a:bodyPr/>
          <a:lstStyle/>
          <a:p>
            <a:pPr>
              <a:spcBef>
                <a:spcPts val="1200"/>
              </a:spcBef>
              <a:defRPr/>
            </a:pPr>
            <a:r>
              <a:rPr lang="en-US" sz="2000" dirty="0">
                <a:solidFill>
                  <a:srgbClr val="000000"/>
                </a:solidFill>
              </a:rPr>
              <a:t>Program-data independence</a:t>
            </a:r>
          </a:p>
          <a:p>
            <a:pPr>
              <a:spcBef>
                <a:spcPts val="1200"/>
              </a:spcBef>
              <a:defRPr/>
            </a:pPr>
            <a:r>
              <a:rPr lang="en-US" sz="2000" dirty="0">
                <a:solidFill>
                  <a:srgbClr val="000000"/>
                </a:solidFill>
              </a:rPr>
              <a:t>Planned data redundancy</a:t>
            </a:r>
          </a:p>
          <a:p>
            <a:pPr>
              <a:spcBef>
                <a:spcPts val="1200"/>
              </a:spcBef>
              <a:defRPr/>
            </a:pPr>
            <a:r>
              <a:rPr lang="en-US" sz="2000" dirty="0">
                <a:solidFill>
                  <a:srgbClr val="000000"/>
                </a:solidFill>
              </a:rPr>
              <a:t>Improved data consistency</a:t>
            </a:r>
          </a:p>
          <a:p>
            <a:pPr>
              <a:spcBef>
                <a:spcPts val="1200"/>
              </a:spcBef>
              <a:defRPr/>
            </a:pPr>
            <a:r>
              <a:rPr lang="en-US" sz="2000" dirty="0">
                <a:solidFill>
                  <a:srgbClr val="000000"/>
                </a:solidFill>
              </a:rPr>
              <a:t>Improved data sharing</a:t>
            </a:r>
          </a:p>
          <a:p>
            <a:pPr>
              <a:spcBef>
                <a:spcPts val="1200"/>
              </a:spcBef>
              <a:defRPr/>
            </a:pPr>
            <a:r>
              <a:rPr lang="en-US" sz="2000" dirty="0">
                <a:solidFill>
                  <a:srgbClr val="000000"/>
                </a:solidFill>
              </a:rPr>
              <a:t>Increased application development productivity</a:t>
            </a:r>
          </a:p>
          <a:p>
            <a:pPr>
              <a:spcBef>
                <a:spcPts val="1200"/>
              </a:spcBef>
              <a:defRPr/>
            </a:pPr>
            <a:r>
              <a:rPr lang="en-US" sz="2000" dirty="0">
                <a:solidFill>
                  <a:srgbClr val="000000"/>
                </a:solidFill>
              </a:rPr>
              <a:t>Enforcement of standards</a:t>
            </a:r>
          </a:p>
          <a:p>
            <a:pPr>
              <a:spcBef>
                <a:spcPts val="1200"/>
              </a:spcBef>
              <a:defRPr/>
            </a:pPr>
            <a:r>
              <a:rPr lang="en-US" sz="2000" dirty="0">
                <a:solidFill>
                  <a:srgbClr val="000000"/>
                </a:solidFill>
              </a:rPr>
              <a:t>Improved data quality</a:t>
            </a:r>
          </a:p>
          <a:p>
            <a:pPr>
              <a:spcBef>
                <a:spcPts val="1200"/>
              </a:spcBef>
              <a:defRPr/>
            </a:pPr>
            <a:r>
              <a:rPr lang="en-US" sz="2000" dirty="0">
                <a:solidFill>
                  <a:srgbClr val="000000"/>
                </a:solidFill>
              </a:rPr>
              <a:t>Improved data accessibility and responsiveness</a:t>
            </a:r>
          </a:p>
          <a:p>
            <a:pPr>
              <a:spcBef>
                <a:spcPts val="1200"/>
              </a:spcBef>
              <a:defRPr/>
            </a:pPr>
            <a:r>
              <a:rPr lang="en-US" sz="2000" dirty="0">
                <a:solidFill>
                  <a:srgbClr val="000000"/>
                </a:solidFill>
              </a:rPr>
              <a:t>Reduced program maintenance</a:t>
            </a:r>
          </a:p>
          <a:p>
            <a:pPr>
              <a:spcBef>
                <a:spcPts val="1200"/>
              </a:spcBef>
              <a:defRPr/>
            </a:pPr>
            <a:r>
              <a:rPr lang="en-US" sz="2000" dirty="0">
                <a:solidFill>
                  <a:srgbClr val="000000"/>
                </a:solidFill>
              </a:rPr>
              <a:t>Improved decision support</a:t>
            </a:r>
          </a:p>
        </p:txBody>
      </p:sp>
    </p:spTree>
    <p:extLst>
      <p:ext uri="{BB962C8B-B14F-4D97-AF65-F5344CB8AC3E}">
        <p14:creationId xmlns:p14="http://schemas.microsoft.com/office/powerpoint/2010/main" val="338179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Costs and Risks of the Database Approach</a:t>
            </a:r>
          </a:p>
        </p:txBody>
      </p:sp>
      <p:sp>
        <p:nvSpPr>
          <p:cNvPr id="5" name="Text Placeholder 4"/>
          <p:cNvSpPr>
            <a:spLocks noGrp="1"/>
          </p:cNvSpPr>
          <p:nvPr>
            <p:ph type="body" idx="1"/>
          </p:nvPr>
        </p:nvSpPr>
        <p:spPr/>
        <p:txBody>
          <a:bodyPr/>
          <a:lstStyle/>
          <a:p>
            <a:pPr>
              <a:defRPr/>
            </a:pPr>
            <a:r>
              <a:rPr lang="en-US" sz="2400" dirty="0">
                <a:solidFill>
                  <a:srgbClr val="000000"/>
                </a:solidFill>
              </a:rPr>
              <a:t>New, specialized personnel</a:t>
            </a:r>
          </a:p>
          <a:p>
            <a:pPr>
              <a:defRPr/>
            </a:pPr>
            <a:r>
              <a:rPr lang="en-US" sz="2400" dirty="0">
                <a:solidFill>
                  <a:srgbClr val="000000"/>
                </a:solidFill>
              </a:rPr>
              <a:t>Installation and management cost and complexity</a:t>
            </a:r>
          </a:p>
          <a:p>
            <a:pPr>
              <a:defRPr/>
            </a:pPr>
            <a:r>
              <a:rPr lang="en-US" sz="2400" dirty="0">
                <a:solidFill>
                  <a:srgbClr val="000000"/>
                </a:solidFill>
              </a:rPr>
              <a:t>Conversion costs</a:t>
            </a:r>
          </a:p>
          <a:p>
            <a:pPr>
              <a:defRPr/>
            </a:pPr>
            <a:r>
              <a:rPr lang="en-US" sz="2400" dirty="0">
                <a:solidFill>
                  <a:srgbClr val="000000"/>
                </a:solidFill>
              </a:rPr>
              <a:t>Need for explicit backup and recovery</a:t>
            </a:r>
          </a:p>
          <a:p>
            <a:pPr>
              <a:defRPr/>
            </a:pPr>
            <a:r>
              <a:rPr lang="en-US" sz="2400" dirty="0">
                <a:solidFill>
                  <a:srgbClr val="000000"/>
                </a:solidFill>
              </a:rPr>
              <a:t>Organizational conflict</a:t>
            </a:r>
          </a:p>
        </p:txBody>
      </p:sp>
    </p:spTree>
    <p:extLst>
      <p:ext uri="{BB962C8B-B14F-4D97-AF65-F5344CB8AC3E}">
        <p14:creationId xmlns:p14="http://schemas.microsoft.com/office/powerpoint/2010/main" val="94237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Components of the Database Environment</a:t>
            </a:r>
          </a:p>
        </p:txBody>
      </p:sp>
      <p:sp>
        <p:nvSpPr>
          <p:cNvPr id="5" name="Text Placeholder 4"/>
          <p:cNvSpPr>
            <a:spLocks noGrp="1"/>
          </p:cNvSpPr>
          <p:nvPr>
            <p:ph type="body" idx="1"/>
          </p:nvPr>
        </p:nvSpPr>
        <p:spPr/>
        <p:txBody>
          <a:bodyPr/>
          <a:lstStyle/>
          <a:p>
            <a:pPr>
              <a:defRPr/>
            </a:pPr>
            <a:r>
              <a:rPr lang="en-US" dirty="0">
                <a:solidFill>
                  <a:srgbClr val="000000"/>
                </a:solidFill>
              </a:rPr>
              <a:t>Data modeling and design tools – automated tools used to design databases and application programs</a:t>
            </a:r>
          </a:p>
          <a:p>
            <a:pPr>
              <a:defRPr/>
            </a:pPr>
            <a:r>
              <a:rPr lang="en-US" dirty="0">
                <a:solidFill>
                  <a:srgbClr val="000000"/>
                </a:solidFill>
              </a:rPr>
              <a:t>Repository – centralized storehouse of metadata</a:t>
            </a:r>
          </a:p>
          <a:p>
            <a:pPr>
              <a:defRPr/>
            </a:pPr>
            <a:r>
              <a:rPr lang="en-US" dirty="0">
                <a:solidFill>
                  <a:srgbClr val="000000"/>
                </a:solidFill>
              </a:rPr>
              <a:t>Database Management System (D</a:t>
            </a:r>
            <a:r>
              <a:rPr lang="en-US" sz="100" dirty="0">
                <a:solidFill>
                  <a:srgbClr val="000000"/>
                </a:solidFill>
              </a:rPr>
              <a:t> </a:t>
            </a:r>
            <a:r>
              <a:rPr lang="en-US" dirty="0">
                <a:solidFill>
                  <a:srgbClr val="000000"/>
                </a:solidFill>
              </a:rPr>
              <a:t>B</a:t>
            </a:r>
            <a:r>
              <a:rPr lang="en-US" sz="100" dirty="0">
                <a:solidFill>
                  <a:srgbClr val="000000"/>
                </a:solidFill>
              </a:rPr>
              <a:t> </a:t>
            </a:r>
            <a:r>
              <a:rPr lang="en-US" dirty="0">
                <a:solidFill>
                  <a:srgbClr val="000000"/>
                </a:solidFill>
              </a:rPr>
              <a:t>M</a:t>
            </a:r>
            <a:r>
              <a:rPr lang="en-US" sz="100" dirty="0">
                <a:solidFill>
                  <a:srgbClr val="000000"/>
                </a:solidFill>
              </a:rPr>
              <a:t> </a:t>
            </a:r>
            <a:r>
              <a:rPr lang="en-US" dirty="0">
                <a:solidFill>
                  <a:srgbClr val="000000"/>
                </a:solidFill>
              </a:rPr>
              <a:t>S) – software for managing the database</a:t>
            </a:r>
          </a:p>
          <a:p>
            <a:pPr>
              <a:defRPr/>
            </a:pPr>
            <a:r>
              <a:rPr lang="en-US" dirty="0">
                <a:solidFill>
                  <a:srgbClr val="000000"/>
                </a:solidFill>
              </a:rPr>
              <a:t>Database – storehouse of the data</a:t>
            </a:r>
          </a:p>
          <a:p>
            <a:pPr>
              <a:defRPr/>
            </a:pPr>
            <a:r>
              <a:rPr lang="en-US" dirty="0">
                <a:solidFill>
                  <a:srgbClr val="000000"/>
                </a:solidFill>
              </a:rPr>
              <a:t>Application Programs – software using the data</a:t>
            </a:r>
          </a:p>
          <a:p>
            <a:pPr>
              <a:defRPr/>
            </a:pPr>
            <a:r>
              <a:rPr lang="en-US" dirty="0">
                <a:solidFill>
                  <a:srgbClr val="000000"/>
                </a:solidFill>
              </a:rPr>
              <a:t>User Interface – text, graphical displays, menus, etc. for user</a:t>
            </a:r>
          </a:p>
          <a:p>
            <a:pPr>
              <a:defRPr/>
            </a:pPr>
            <a:r>
              <a:rPr lang="en-US" dirty="0">
                <a:solidFill>
                  <a:srgbClr val="000000"/>
                </a:solidFill>
              </a:rPr>
              <a:t>Data/Database Administrators – personnel responsible for maintaining the database</a:t>
            </a:r>
          </a:p>
          <a:p>
            <a:pPr>
              <a:defRPr/>
            </a:pPr>
            <a:r>
              <a:rPr lang="en-US" dirty="0">
                <a:solidFill>
                  <a:srgbClr val="000000"/>
                </a:solidFill>
              </a:rPr>
              <a:t>System Developers – personnel responsible for designing databases and software</a:t>
            </a:r>
          </a:p>
          <a:p>
            <a:pPr>
              <a:defRPr/>
            </a:pPr>
            <a:r>
              <a:rPr lang="en-US" dirty="0">
                <a:solidFill>
                  <a:srgbClr val="000000"/>
                </a:solidFill>
              </a:rPr>
              <a:t>End Users – people who use the applications and databases</a:t>
            </a:r>
          </a:p>
        </p:txBody>
      </p:sp>
    </p:spTree>
    <p:extLst>
      <p:ext uri="{BB962C8B-B14F-4D97-AF65-F5344CB8AC3E}">
        <p14:creationId xmlns:p14="http://schemas.microsoft.com/office/powerpoint/2010/main" val="129834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1-6 Components of the Database Environment</a:t>
            </a:r>
          </a:p>
        </p:txBody>
      </p:sp>
      <p:pic>
        <p:nvPicPr>
          <p:cNvPr id="6" name="Picture 5" descr="A diagram shows various components of the database environment and is arranged in three levels. At the top level are the Data and database administrators, System developers, End users. In the middle level are Data modelling and design tools, User interface, and Application programs. At the bottom level are Repository, D B M S, and Database. The top three components are connected to the User interface by two way arrows. All the remaining middle and bottom level components are interconnected to each other by additional two way arrows.">
            <a:extLst>
              <a:ext uri="{FF2B5EF4-FFF2-40B4-BE49-F238E27FC236}">
                <a16:creationId xmlns:a16="http://schemas.microsoft.com/office/drawing/2014/main" id="{AAF24C81-7198-4654-810F-27F9093AD040}"/>
              </a:ext>
            </a:extLst>
          </p:cNvPr>
          <p:cNvPicPr>
            <a:picLocks noChangeAspect="1"/>
          </p:cNvPicPr>
          <p:nvPr/>
        </p:nvPicPr>
        <p:blipFill>
          <a:blip r:embed="rId3"/>
          <a:stretch>
            <a:fillRect/>
          </a:stretch>
        </p:blipFill>
        <p:spPr>
          <a:xfrm>
            <a:off x="1444541" y="1636450"/>
            <a:ext cx="6254917" cy="4450165"/>
          </a:xfrm>
          <a:prstGeom prst="rect">
            <a:avLst/>
          </a:prstGeom>
        </p:spPr>
      </p:pic>
    </p:spTree>
    <p:extLst>
      <p:ext uri="{BB962C8B-B14F-4D97-AF65-F5344CB8AC3E}">
        <p14:creationId xmlns:p14="http://schemas.microsoft.com/office/powerpoint/2010/main" val="428107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Database Development Process</a:t>
            </a:r>
          </a:p>
        </p:txBody>
      </p:sp>
      <p:sp>
        <p:nvSpPr>
          <p:cNvPr id="5" name="Text Placeholder 4"/>
          <p:cNvSpPr>
            <a:spLocks noGrp="1"/>
          </p:cNvSpPr>
          <p:nvPr>
            <p:ph type="body" idx="1"/>
          </p:nvPr>
        </p:nvSpPr>
        <p:spPr>
          <a:xfrm>
            <a:off x="457200" y="1600200"/>
            <a:ext cx="8229600" cy="4815348"/>
          </a:xfrm>
        </p:spPr>
        <p:txBody>
          <a:bodyPr/>
          <a:lstStyle/>
          <a:p>
            <a:pPr>
              <a:defRPr/>
            </a:pPr>
            <a:r>
              <a:rPr lang="en-US" sz="2200" dirty="0">
                <a:solidFill>
                  <a:srgbClr val="000000"/>
                </a:solidFill>
              </a:rPr>
              <a:t>S</a:t>
            </a:r>
            <a:r>
              <a:rPr lang="en-US" sz="100" dirty="0">
                <a:solidFill>
                  <a:srgbClr val="000000"/>
                </a:solidFill>
              </a:rPr>
              <a:t> </a:t>
            </a:r>
            <a:r>
              <a:rPr lang="en-US" sz="2200" dirty="0">
                <a:solidFill>
                  <a:srgbClr val="000000"/>
                </a:solidFill>
              </a:rPr>
              <a:t>D</a:t>
            </a:r>
            <a:r>
              <a:rPr lang="en-US" sz="100" dirty="0">
                <a:solidFill>
                  <a:srgbClr val="000000"/>
                </a:solidFill>
              </a:rPr>
              <a:t> </a:t>
            </a:r>
            <a:r>
              <a:rPr lang="en-US" sz="2200" dirty="0">
                <a:solidFill>
                  <a:srgbClr val="000000"/>
                </a:solidFill>
              </a:rPr>
              <a:t>L</a:t>
            </a:r>
            <a:r>
              <a:rPr lang="en-US" sz="100" dirty="0">
                <a:solidFill>
                  <a:srgbClr val="000000"/>
                </a:solidFill>
              </a:rPr>
              <a:t> </a:t>
            </a:r>
            <a:r>
              <a:rPr lang="en-US" sz="2200" dirty="0">
                <a:solidFill>
                  <a:srgbClr val="000000"/>
                </a:solidFill>
              </a:rPr>
              <a:t>C</a:t>
            </a:r>
          </a:p>
          <a:p>
            <a:pPr lvl="1">
              <a:defRPr/>
            </a:pPr>
            <a:r>
              <a:rPr lang="en-US" sz="2200" dirty="0">
                <a:solidFill>
                  <a:srgbClr val="000000"/>
                </a:solidFill>
              </a:rPr>
              <a:t>System Development Life Cycle</a:t>
            </a:r>
          </a:p>
          <a:p>
            <a:pPr lvl="1">
              <a:defRPr/>
            </a:pPr>
            <a:r>
              <a:rPr lang="en-US" sz="2200" dirty="0">
                <a:solidFill>
                  <a:srgbClr val="000000"/>
                </a:solidFill>
              </a:rPr>
              <a:t>Detailed, well-planned development process</a:t>
            </a:r>
          </a:p>
          <a:p>
            <a:pPr lvl="1">
              <a:defRPr/>
            </a:pPr>
            <a:r>
              <a:rPr lang="en-US" sz="2200" dirty="0">
                <a:solidFill>
                  <a:srgbClr val="000000"/>
                </a:solidFill>
              </a:rPr>
              <a:t>Time-consuming, but comprehensive</a:t>
            </a:r>
          </a:p>
          <a:p>
            <a:pPr lvl="1">
              <a:defRPr/>
            </a:pPr>
            <a:r>
              <a:rPr lang="en-US" sz="2200" dirty="0">
                <a:solidFill>
                  <a:srgbClr val="000000"/>
                </a:solidFill>
              </a:rPr>
              <a:t>Long development cycle</a:t>
            </a:r>
          </a:p>
          <a:p>
            <a:pPr>
              <a:defRPr/>
            </a:pPr>
            <a:r>
              <a:rPr lang="en-US" sz="2200" dirty="0">
                <a:solidFill>
                  <a:srgbClr val="000000"/>
                </a:solidFill>
              </a:rPr>
              <a:t>Prototyping</a:t>
            </a:r>
          </a:p>
          <a:p>
            <a:pPr lvl="1">
              <a:defRPr/>
            </a:pPr>
            <a:r>
              <a:rPr lang="en-US" sz="2200" dirty="0">
                <a:solidFill>
                  <a:srgbClr val="000000"/>
                </a:solidFill>
              </a:rPr>
              <a:t>Rapid application development (R</a:t>
            </a:r>
            <a:r>
              <a:rPr lang="en-US" sz="100" dirty="0">
                <a:solidFill>
                  <a:srgbClr val="000000"/>
                </a:solidFill>
              </a:rPr>
              <a:t> </a:t>
            </a:r>
            <a:r>
              <a:rPr lang="en-US" sz="2200" dirty="0">
                <a:solidFill>
                  <a:srgbClr val="000000"/>
                </a:solidFill>
              </a:rPr>
              <a:t>A</a:t>
            </a:r>
            <a:r>
              <a:rPr lang="en-US" sz="100" dirty="0">
                <a:solidFill>
                  <a:srgbClr val="000000"/>
                </a:solidFill>
              </a:rPr>
              <a:t> </a:t>
            </a:r>
            <a:r>
              <a:rPr lang="en-US" sz="2200" dirty="0">
                <a:solidFill>
                  <a:srgbClr val="000000"/>
                </a:solidFill>
              </a:rPr>
              <a:t>D)</a:t>
            </a:r>
          </a:p>
          <a:p>
            <a:pPr lvl="1">
              <a:defRPr/>
            </a:pPr>
            <a:r>
              <a:rPr lang="en-US" sz="2200" dirty="0">
                <a:solidFill>
                  <a:srgbClr val="000000"/>
                </a:solidFill>
              </a:rPr>
              <a:t>Cursory attempt at conceptual data modeling</a:t>
            </a:r>
          </a:p>
          <a:p>
            <a:pPr lvl="1">
              <a:defRPr/>
            </a:pPr>
            <a:r>
              <a:rPr lang="en-US" sz="2200" dirty="0">
                <a:solidFill>
                  <a:srgbClr val="000000"/>
                </a:solidFill>
              </a:rPr>
              <a:t>Define database during development of initial prototype</a:t>
            </a:r>
          </a:p>
          <a:p>
            <a:pPr lvl="1">
              <a:defRPr/>
            </a:pPr>
            <a:r>
              <a:rPr lang="en-US" sz="2200" dirty="0">
                <a:solidFill>
                  <a:srgbClr val="000000"/>
                </a:solidFill>
              </a:rPr>
              <a:t>Repeat implementation and maintenance activities with new prototype versions</a:t>
            </a:r>
          </a:p>
        </p:txBody>
      </p:sp>
    </p:spTree>
    <p:extLst>
      <p:ext uri="{BB962C8B-B14F-4D97-AF65-F5344CB8AC3E}">
        <p14:creationId xmlns:p14="http://schemas.microsoft.com/office/powerpoint/2010/main" val="226432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(1 of 2)</a:t>
            </a:r>
          </a:p>
        </p:txBody>
      </p:sp>
      <p:sp>
        <p:nvSpPr>
          <p:cNvPr id="3" name="Text Placeholder 2"/>
          <p:cNvSpPr>
            <a:spLocks noGrp="1"/>
          </p:cNvSpPr>
          <p:nvPr>
            <p:ph type="body" idx="1"/>
          </p:nvPr>
        </p:nvSpPr>
        <p:spPr/>
        <p:txBody>
          <a:bodyPr/>
          <a:lstStyle/>
          <a:p>
            <a:pPr marL="0" lvl="0" indent="-182880">
              <a:buClr>
                <a:schemeClr val="lt1"/>
              </a:buClr>
              <a:buNone/>
              <a:tabLst>
                <a:tab pos="91440" algn="l"/>
              </a:tabLst>
            </a:pPr>
            <a:r>
              <a:rPr lang="en-US" sz="2400" b="1" dirty="0">
                <a:solidFill>
                  <a:srgbClr val="007FA3"/>
                </a:solidFill>
              </a:rPr>
              <a:t>1.1</a:t>
            </a:r>
            <a:r>
              <a:rPr lang="en-US" sz="2400" dirty="0"/>
              <a:t> Define terms</a:t>
            </a:r>
          </a:p>
          <a:p>
            <a:pPr marL="0" indent="-182880">
              <a:buClr>
                <a:schemeClr val="lt1"/>
              </a:buClr>
              <a:buNone/>
              <a:tabLst>
                <a:tab pos="91440" algn="l"/>
              </a:tabLst>
            </a:pPr>
            <a:r>
              <a:rPr lang="en-US" sz="2400" b="1" dirty="0">
                <a:solidFill>
                  <a:srgbClr val="007FA3"/>
                </a:solidFill>
              </a:rPr>
              <a:t>1.2</a:t>
            </a:r>
            <a:r>
              <a:rPr lang="en-US" sz="2400" b="1" dirty="0">
                <a:solidFill>
                  <a:schemeClr val="accent1"/>
                </a:solidFill>
              </a:rPr>
              <a:t> </a:t>
            </a:r>
            <a:r>
              <a:rPr lang="en-US" sz="2400" dirty="0">
                <a:solidFill>
                  <a:srgbClr val="000000"/>
                </a:solidFill>
              </a:rPr>
              <a:t>Name limitations of conventional file processing</a:t>
            </a:r>
            <a:endParaRPr lang="en-US" sz="2400" dirty="0"/>
          </a:p>
          <a:p>
            <a:pPr marL="25400" indent="-182880">
              <a:buNone/>
              <a:tabLst>
                <a:tab pos="91440" algn="l"/>
              </a:tabLst>
              <a:defRPr/>
            </a:pPr>
            <a:r>
              <a:rPr lang="en-US" sz="2400" b="1" dirty="0">
                <a:solidFill>
                  <a:srgbClr val="007FA3"/>
                </a:solidFill>
              </a:rPr>
              <a:t>1.3</a:t>
            </a:r>
            <a:r>
              <a:rPr lang="en-US" sz="2400" dirty="0"/>
              <a:t> </a:t>
            </a:r>
            <a:r>
              <a:rPr lang="en-US" sz="2400" dirty="0">
                <a:solidFill>
                  <a:srgbClr val="000000"/>
                </a:solidFill>
              </a:rPr>
              <a:t>Explain advantages of databases</a:t>
            </a:r>
          </a:p>
          <a:p>
            <a:pPr marL="0" indent="-182880">
              <a:buClr>
                <a:schemeClr val="lt1"/>
              </a:buClr>
              <a:buNone/>
              <a:tabLst>
                <a:tab pos="91440" algn="l"/>
              </a:tabLst>
            </a:pPr>
            <a:r>
              <a:rPr lang="en-US" sz="2400" b="1" dirty="0">
                <a:solidFill>
                  <a:srgbClr val="007FA3"/>
                </a:solidFill>
              </a:rPr>
              <a:t>1.4</a:t>
            </a:r>
            <a:r>
              <a:rPr lang="en-US" sz="2400" b="1" dirty="0">
                <a:solidFill>
                  <a:schemeClr val="accent1"/>
                </a:solidFill>
              </a:rPr>
              <a:t> </a:t>
            </a:r>
            <a:r>
              <a:rPr lang="en-US" sz="2400" dirty="0">
                <a:solidFill>
                  <a:srgbClr val="000000"/>
                </a:solidFill>
              </a:rPr>
              <a:t>Identify costs and risks of databases</a:t>
            </a:r>
            <a:endParaRPr lang="en-US" sz="2400" dirty="0"/>
          </a:p>
          <a:p>
            <a:pPr marL="0" lvl="0" indent="0">
              <a:buClr>
                <a:schemeClr val="lt1"/>
              </a:buClr>
              <a:buSzPct val="25000"/>
              <a:buNone/>
              <a:tabLst>
                <a:tab pos="91440" algn="l"/>
              </a:tabLst>
            </a:pPr>
            <a:r>
              <a:rPr lang="en-US" sz="2400" b="1" dirty="0">
                <a:solidFill>
                  <a:srgbClr val="007FA3"/>
                </a:solidFill>
              </a:rPr>
              <a:t>1.5</a:t>
            </a:r>
            <a:r>
              <a:rPr lang="en-US" sz="2400" dirty="0"/>
              <a:t> Distinguish between operational and informational data management</a:t>
            </a:r>
            <a:endParaRPr lang="en-US" sz="2400" b="1" dirty="0">
              <a:solidFill>
                <a:srgbClr val="007FA3"/>
              </a:solidFill>
            </a:endParaRPr>
          </a:p>
          <a:p>
            <a:pPr marL="0" indent="-182880">
              <a:buClr>
                <a:schemeClr val="lt1"/>
              </a:buClr>
              <a:buNone/>
              <a:tabLst>
                <a:tab pos="91440" algn="l"/>
              </a:tabLst>
            </a:pPr>
            <a:r>
              <a:rPr lang="en-US" sz="2400" b="1" dirty="0">
                <a:solidFill>
                  <a:srgbClr val="007FA3"/>
                </a:solidFill>
              </a:rPr>
              <a:t>1.6</a:t>
            </a:r>
            <a:r>
              <a:rPr lang="en-US" sz="2400" dirty="0"/>
              <a:t> </a:t>
            </a:r>
            <a:r>
              <a:rPr lang="en-US" sz="2400" dirty="0">
                <a:solidFill>
                  <a:srgbClr val="000000"/>
                </a:solidFill>
              </a:rPr>
              <a:t>List components of database environment</a:t>
            </a:r>
            <a:endParaRPr lang="en-US" sz="2400" dirty="0"/>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Systems Development Life Cycle (S</a:t>
            </a:r>
            <a:r>
              <a:rPr lang="en-US" sz="100" dirty="0"/>
              <a:t> </a:t>
            </a:r>
            <a:r>
              <a:rPr lang="en-US" dirty="0"/>
              <a:t>D</a:t>
            </a:r>
            <a:r>
              <a:rPr lang="en-US" sz="100" dirty="0"/>
              <a:t> </a:t>
            </a:r>
            <a:r>
              <a:rPr lang="en-US" dirty="0"/>
              <a:t>L</a:t>
            </a:r>
            <a:r>
              <a:rPr lang="en-US" sz="100" dirty="0"/>
              <a:t> </a:t>
            </a:r>
            <a:r>
              <a:rPr lang="en-US" dirty="0"/>
              <a:t>C)</a:t>
            </a:r>
          </a:p>
        </p:txBody>
      </p:sp>
      <p:sp>
        <p:nvSpPr>
          <p:cNvPr id="5" name="Text Placeholder 4"/>
          <p:cNvSpPr>
            <a:spLocks noGrp="1"/>
          </p:cNvSpPr>
          <p:nvPr>
            <p:ph type="body" idx="1"/>
          </p:nvPr>
        </p:nvSpPr>
        <p:spPr/>
        <p:txBody>
          <a:bodyPr/>
          <a:lstStyle/>
          <a:p>
            <a:r>
              <a:rPr lang="en-US" sz="2000" dirty="0"/>
              <a:t>The traditional methodology used to develop, maintain, and replace information systems</a:t>
            </a:r>
          </a:p>
          <a:p>
            <a:r>
              <a:rPr lang="en-US" sz="2000" dirty="0"/>
              <a:t>Five main steps:</a:t>
            </a:r>
          </a:p>
          <a:p>
            <a:pPr marL="741600" lvl="1" indent="-429768">
              <a:buFont typeface="+mj-lt"/>
              <a:buAutoNum type="arabicPeriod"/>
            </a:pPr>
            <a:r>
              <a:rPr lang="en-US" sz="2000" b="1" dirty="0"/>
              <a:t>Planning</a:t>
            </a:r>
            <a:r>
              <a:rPr lang="en-US" sz="2000" dirty="0"/>
              <a:t> – preliminary understanding of business situation. Enterprise model and conceptual data modeling.</a:t>
            </a:r>
          </a:p>
          <a:p>
            <a:pPr marL="741600" lvl="1" indent="-429768">
              <a:buFont typeface="+mj-lt"/>
              <a:buAutoNum type="arabicPeriod"/>
            </a:pPr>
            <a:r>
              <a:rPr lang="en-US" sz="2000" b="1" dirty="0"/>
              <a:t>Analysis</a:t>
            </a:r>
            <a:r>
              <a:rPr lang="en-US" sz="2000" dirty="0"/>
              <a:t> – thorough analysis of business situation, leading to functional requirements. Detailed conceptual data modeling.</a:t>
            </a:r>
          </a:p>
          <a:p>
            <a:pPr marL="741600" lvl="1" indent="-429768">
              <a:buFont typeface="+mj-lt"/>
              <a:buAutoNum type="arabicPeriod"/>
            </a:pPr>
            <a:r>
              <a:rPr lang="en-US" sz="2000" b="1" dirty="0"/>
              <a:t>Design</a:t>
            </a:r>
            <a:r>
              <a:rPr lang="en-US" sz="2000" dirty="0"/>
              <a:t> – logical and physical database design, to develop technology and organization.</a:t>
            </a:r>
          </a:p>
          <a:p>
            <a:pPr marL="741600" lvl="1" indent="-429768">
              <a:buFont typeface="+mj-lt"/>
              <a:buAutoNum type="arabicPeriod"/>
            </a:pPr>
            <a:r>
              <a:rPr lang="en-US" sz="2000" b="1" dirty="0"/>
              <a:t>Implementation</a:t>
            </a:r>
            <a:r>
              <a:rPr lang="en-US" sz="2000" dirty="0"/>
              <a:t> – writing programs, building databases, testing, installing, training, and documenting.</a:t>
            </a:r>
          </a:p>
          <a:p>
            <a:pPr marL="741600" lvl="1" indent="-429768">
              <a:buFont typeface="+mj-lt"/>
              <a:buAutoNum type="arabicPeriod"/>
            </a:pPr>
            <a:r>
              <a:rPr lang="en-US" sz="2000" b="1" dirty="0"/>
              <a:t>Maintenance</a:t>
            </a:r>
            <a:r>
              <a:rPr lang="en-US" sz="2000" dirty="0"/>
              <a:t> – monitoring, repairing, and enhancing.</a:t>
            </a:r>
          </a:p>
        </p:txBody>
      </p:sp>
    </p:spTree>
    <p:extLst>
      <p:ext uri="{BB962C8B-B14F-4D97-AF65-F5344CB8AC3E}">
        <p14:creationId xmlns:p14="http://schemas.microsoft.com/office/powerpoint/2010/main" val="3930666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From Figure 1-8 Database Development Activities During the S</a:t>
            </a:r>
            <a:r>
              <a:rPr lang="en-US" sz="100" dirty="0"/>
              <a:t> </a:t>
            </a:r>
            <a:r>
              <a:rPr lang="en-US" dirty="0"/>
              <a:t>D</a:t>
            </a:r>
            <a:r>
              <a:rPr lang="en-US" sz="100" dirty="0"/>
              <a:t> </a:t>
            </a:r>
            <a:r>
              <a:rPr lang="en-US" dirty="0"/>
              <a:t>L</a:t>
            </a:r>
            <a:r>
              <a:rPr lang="en-US" sz="100" dirty="0"/>
              <a:t> </a:t>
            </a:r>
            <a:r>
              <a:rPr lang="en-US" dirty="0"/>
              <a:t>C</a:t>
            </a:r>
          </a:p>
        </p:txBody>
      </p:sp>
      <p:pic>
        <p:nvPicPr>
          <p:cNvPr id="3076" name="Picture 4">
            <a:extLst>
              <a:ext uri="{FF2B5EF4-FFF2-40B4-BE49-F238E27FC236}">
                <a16:creationId xmlns:a16="http://schemas.microsoft.com/office/drawing/2014/main" id="{5CDCF624-765E-40C8-B671-1BAC63F79B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33" t="9736" r="16190" b="16191"/>
          <a:stretch/>
        </p:blipFill>
        <p:spPr bwMode="auto">
          <a:xfrm>
            <a:off x="1727201" y="1658550"/>
            <a:ext cx="4891314" cy="385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42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 The Prototyping Methodology and Database Development Process</a:t>
            </a:r>
          </a:p>
        </p:txBody>
      </p:sp>
      <p:pic>
        <p:nvPicPr>
          <p:cNvPr id="6" name="Picture 5" descr="A diagram shows different prototyping phases in database development process. The prototyping methodology shown in the diagram starts with the Identify problem phase with database development activities shown as, Conceptual data modeling, Analyze requirements, and Develop preliminary data model. An arrow with the caption, Initial requirements, points to the right to the next phase in the process, Develop initial prototype. The database development activities shown are, Logical database design consisting of Analyze requirements in detail and Integrate database views into conceptual data model. Physical database design and definition consisting of Define new database contents to D B M S, Decide on physical organization for new data, and Design database processing programs. An arrow with the caption, Working prototype, points down to the next state in the process, Implement and use prototype. The database implementation activities shown are, Code database processing and Install new database contents, usually from existing data sources. An arrow with the caption, Problems points to the right to the next phase in the process, Revise and enhance prototype. The database maintenance shown are, Analyze database to ensure it meets application needs and Fix errors in database. Another arrow with the caption, New Requirements points to the top of Revised and enhance prototype. And additional arrow with the caption, Next version, points from Revise and enhance prototype to the left back to Implement and use prototype. A final dashed arrow points from Implement and use prototype to Convert to operational system. The database maintenance shown are Tune database for improved performance and Fix errors in database.">
            <a:extLst>
              <a:ext uri="{FF2B5EF4-FFF2-40B4-BE49-F238E27FC236}">
                <a16:creationId xmlns:a16="http://schemas.microsoft.com/office/drawing/2014/main" id="{2E234835-8B2C-4BC3-AA3C-1640BA071A9B}"/>
              </a:ext>
            </a:extLst>
          </p:cNvPr>
          <p:cNvPicPr>
            <a:picLocks noChangeAspect="1"/>
          </p:cNvPicPr>
          <p:nvPr/>
        </p:nvPicPr>
        <p:blipFill>
          <a:blip r:embed="rId3"/>
          <a:stretch>
            <a:fillRect/>
          </a:stretch>
        </p:blipFill>
        <p:spPr>
          <a:xfrm>
            <a:off x="708966" y="1627175"/>
            <a:ext cx="7726069" cy="4477063"/>
          </a:xfrm>
          <a:prstGeom prst="rect">
            <a:avLst/>
          </a:prstGeom>
        </p:spPr>
      </p:pic>
    </p:spTree>
    <p:extLst>
      <p:ext uri="{BB962C8B-B14F-4D97-AF65-F5344CB8AC3E}">
        <p14:creationId xmlns:p14="http://schemas.microsoft.com/office/powerpoint/2010/main" val="354370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0"/>
          <p:cNvSpPr>
            <a:spLocks noChangeArrowheads="1"/>
          </p:cNvSpPr>
          <p:nvPr/>
        </p:nvSpPr>
        <p:spPr bwMode="auto">
          <a:xfrm>
            <a:off x="6629400" y="1298575"/>
            <a:ext cx="2514600" cy="4884738"/>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7" name="Rectangle 11"/>
          <p:cNvSpPr>
            <a:spLocks noChangeArrowheads="1"/>
          </p:cNvSpPr>
          <p:nvPr/>
        </p:nvSpPr>
        <p:spPr bwMode="auto">
          <a:xfrm>
            <a:off x="76200" y="1311275"/>
            <a:ext cx="2133600" cy="49149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8" name="Rectangle 14"/>
          <p:cNvSpPr>
            <a:spLocks noChangeArrowheads="1"/>
          </p:cNvSpPr>
          <p:nvPr/>
        </p:nvSpPr>
        <p:spPr bwMode="auto">
          <a:xfrm>
            <a:off x="609600" y="76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3600" dirty="0">
              <a:solidFill>
                <a:srgbClr val="000000"/>
              </a:solidFill>
            </a:endParaRPr>
          </a:p>
        </p:txBody>
      </p:sp>
      <p:sp>
        <p:nvSpPr>
          <p:cNvPr id="11" name="Text Box 22"/>
          <p:cNvSpPr txBox="1">
            <a:spLocks noChangeArrowheads="1"/>
          </p:cNvSpPr>
          <p:nvPr/>
        </p:nvSpPr>
        <p:spPr bwMode="auto">
          <a:xfrm>
            <a:off x="6858000" y="4381500"/>
            <a:ext cx="2286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dirty="0">
                <a:solidFill>
                  <a:srgbClr val="000000"/>
                </a:solidFill>
                <a:latin typeface="Times New Roman" pitchFamily="18" charset="0"/>
              </a:rPr>
              <a:t>Prototyping is a classical Rapid Application Development (RAD) approach</a:t>
            </a:r>
          </a:p>
        </p:txBody>
      </p:sp>
      <p:sp>
        <p:nvSpPr>
          <p:cNvPr id="12" name="Title 1">
            <a:extLst>
              <a:ext uri="{FF2B5EF4-FFF2-40B4-BE49-F238E27FC236}">
                <a16:creationId xmlns:a16="http://schemas.microsoft.com/office/drawing/2014/main" id="{FE04B070-35A9-49AF-813F-14020EB8E5CB}"/>
              </a:ext>
            </a:extLst>
          </p:cNvPr>
          <p:cNvSpPr>
            <a:spLocks noGrp="1"/>
          </p:cNvSpPr>
          <p:nvPr>
            <p:ph type="title"/>
          </p:nvPr>
        </p:nvSpPr>
        <p:spPr>
          <a:xfrm>
            <a:off x="457200" y="228600"/>
            <a:ext cx="8229600" cy="1066799"/>
          </a:xfrm>
        </p:spPr>
        <p:txBody>
          <a:bodyPr anchor="b"/>
          <a:lstStyle/>
          <a:p>
            <a:r>
              <a:rPr lang="en-US" dirty="0"/>
              <a:t>Figure 1-9 The Prototyping Methodology and Database Development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AutoShape 6"/>
          <p:cNvSpPr>
            <a:spLocks noChangeArrowheads="1"/>
          </p:cNvSpPr>
          <p:nvPr/>
        </p:nvSpPr>
        <p:spPr bwMode="auto">
          <a:xfrm>
            <a:off x="2743200" y="23987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1" name="Rectangle 12"/>
          <p:cNvSpPr>
            <a:spLocks noChangeArrowheads="1"/>
          </p:cNvSpPr>
          <p:nvPr/>
        </p:nvSpPr>
        <p:spPr bwMode="auto">
          <a:xfrm>
            <a:off x="0" y="2779713"/>
            <a:ext cx="2133600" cy="3375025"/>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2" name="Rectangle 13"/>
          <p:cNvSpPr>
            <a:spLocks noChangeArrowheads="1"/>
          </p:cNvSpPr>
          <p:nvPr/>
        </p:nvSpPr>
        <p:spPr bwMode="auto">
          <a:xfrm>
            <a:off x="6629400" y="1255713"/>
            <a:ext cx="2514600" cy="488315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9" name="Title 1">
            <a:extLst>
              <a:ext uri="{FF2B5EF4-FFF2-40B4-BE49-F238E27FC236}">
                <a16:creationId xmlns:a16="http://schemas.microsoft.com/office/drawing/2014/main" id="{40D488E8-DDE4-4053-B581-29ACD56A534A}"/>
              </a:ext>
            </a:extLst>
          </p:cNvPr>
          <p:cNvSpPr>
            <a:spLocks noGrp="1"/>
          </p:cNvSpPr>
          <p:nvPr>
            <p:ph type="title"/>
          </p:nvPr>
        </p:nvSpPr>
        <p:spPr>
          <a:xfrm>
            <a:off x="457200" y="228600"/>
            <a:ext cx="8229600" cy="1066799"/>
          </a:xfrm>
        </p:spPr>
        <p:txBody>
          <a:bodyPr anchor="b"/>
          <a:lstStyle/>
          <a:p>
            <a:r>
              <a:rPr lang="en-US" dirty="0"/>
              <a:t>Figure 1-9 The Prototyping Methodology and Database Development Process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AutoShape 6"/>
          <p:cNvSpPr>
            <a:spLocks noChangeArrowheads="1"/>
          </p:cNvSpPr>
          <p:nvPr/>
        </p:nvSpPr>
        <p:spPr bwMode="auto">
          <a:xfrm>
            <a:off x="5638800" y="23225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6085" name="Rectangle 9"/>
          <p:cNvSpPr>
            <a:spLocks noChangeArrowheads="1"/>
          </p:cNvSpPr>
          <p:nvPr/>
        </p:nvSpPr>
        <p:spPr bwMode="auto">
          <a:xfrm>
            <a:off x="217714" y="2779713"/>
            <a:ext cx="1915886" cy="311599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6" name="Rectangle 9"/>
          <p:cNvSpPr>
            <a:spLocks noChangeArrowheads="1"/>
          </p:cNvSpPr>
          <p:nvPr/>
        </p:nvSpPr>
        <p:spPr bwMode="auto">
          <a:xfrm>
            <a:off x="6671160" y="4871258"/>
            <a:ext cx="2040576" cy="881149"/>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9" name="Title 1">
            <a:extLst>
              <a:ext uri="{FF2B5EF4-FFF2-40B4-BE49-F238E27FC236}">
                <a16:creationId xmlns:a16="http://schemas.microsoft.com/office/drawing/2014/main" id="{6718946E-E824-4D73-9BE0-5E71EAD4FEAF}"/>
              </a:ext>
            </a:extLst>
          </p:cNvPr>
          <p:cNvSpPr>
            <a:spLocks noGrp="1"/>
          </p:cNvSpPr>
          <p:nvPr>
            <p:ph type="title"/>
          </p:nvPr>
        </p:nvSpPr>
        <p:spPr>
          <a:xfrm>
            <a:off x="457200" y="228600"/>
            <a:ext cx="8229600" cy="1066799"/>
          </a:xfrm>
        </p:spPr>
        <p:txBody>
          <a:bodyPr anchor="b"/>
          <a:lstStyle/>
          <a:p>
            <a:r>
              <a:rPr lang="en-US" dirty="0"/>
              <a:t>Figure 1-9 The Prototyping Methodology and Database Development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6531" y="1391104"/>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4"/>
          <p:cNvSpPr>
            <a:spLocks noChangeArrowheads="1"/>
          </p:cNvSpPr>
          <p:nvPr/>
        </p:nvSpPr>
        <p:spPr bwMode="auto">
          <a:xfrm>
            <a:off x="226423" y="2915920"/>
            <a:ext cx="2133600" cy="2057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09" name="AutoShape 6"/>
          <p:cNvSpPr>
            <a:spLocks noChangeArrowheads="1"/>
          </p:cNvSpPr>
          <p:nvPr/>
        </p:nvSpPr>
        <p:spPr bwMode="auto">
          <a:xfrm>
            <a:off x="2667000" y="57658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0" name="AutoShape 7"/>
          <p:cNvSpPr>
            <a:spLocks noChangeArrowheads="1"/>
          </p:cNvSpPr>
          <p:nvPr/>
        </p:nvSpPr>
        <p:spPr bwMode="auto">
          <a:xfrm>
            <a:off x="6024154" y="5689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1" name="AutoShape 8"/>
          <p:cNvSpPr>
            <a:spLocks noChangeArrowheads="1"/>
          </p:cNvSpPr>
          <p:nvPr/>
        </p:nvSpPr>
        <p:spPr bwMode="auto">
          <a:xfrm>
            <a:off x="3520440" y="5803900"/>
            <a:ext cx="609600" cy="457200"/>
          </a:xfrm>
          <a:prstGeom prst="curvedRightArrow">
            <a:avLst>
              <a:gd name="adj1" fmla="val 20000"/>
              <a:gd name="adj2" fmla="val 40000"/>
              <a:gd name="adj3"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2" name="AutoShape 9"/>
          <p:cNvSpPr>
            <a:spLocks noChangeArrowheads="1"/>
          </p:cNvSpPr>
          <p:nvPr/>
        </p:nvSpPr>
        <p:spPr bwMode="auto">
          <a:xfrm>
            <a:off x="5006340" y="5765800"/>
            <a:ext cx="457200" cy="457200"/>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1" name="Title 1">
            <a:extLst>
              <a:ext uri="{FF2B5EF4-FFF2-40B4-BE49-F238E27FC236}">
                <a16:creationId xmlns:a16="http://schemas.microsoft.com/office/drawing/2014/main" id="{933EA573-E4C4-4D4D-8C1F-0C185EE3CB43}"/>
              </a:ext>
            </a:extLst>
          </p:cNvPr>
          <p:cNvSpPr>
            <a:spLocks noGrp="1"/>
          </p:cNvSpPr>
          <p:nvPr>
            <p:ph type="title"/>
          </p:nvPr>
        </p:nvSpPr>
        <p:spPr>
          <a:xfrm>
            <a:off x="457200" y="228600"/>
            <a:ext cx="8229600" cy="1066799"/>
          </a:xfrm>
        </p:spPr>
        <p:txBody>
          <a:bodyPr anchor="b"/>
          <a:lstStyle/>
          <a:p>
            <a:r>
              <a:rPr lang="en-US" dirty="0"/>
              <a:t>Figure 1-9 The Prototyping Methodology and Database Development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AutoShape 6"/>
          <p:cNvSpPr>
            <a:spLocks noChangeArrowheads="1"/>
          </p:cNvSpPr>
          <p:nvPr/>
        </p:nvSpPr>
        <p:spPr bwMode="auto">
          <a:xfrm flipV="1">
            <a:off x="2590800" y="2746375"/>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7" name="Title 1">
            <a:extLst>
              <a:ext uri="{FF2B5EF4-FFF2-40B4-BE49-F238E27FC236}">
                <a16:creationId xmlns:a16="http://schemas.microsoft.com/office/drawing/2014/main" id="{0A596AB0-1318-49E7-9307-3417E2D62181}"/>
              </a:ext>
            </a:extLst>
          </p:cNvPr>
          <p:cNvSpPr>
            <a:spLocks noGrp="1"/>
          </p:cNvSpPr>
          <p:nvPr>
            <p:ph type="title"/>
          </p:nvPr>
        </p:nvSpPr>
        <p:spPr>
          <a:xfrm>
            <a:off x="457200" y="228600"/>
            <a:ext cx="8229600" cy="1066799"/>
          </a:xfrm>
        </p:spPr>
        <p:txBody>
          <a:bodyPr anchor="b"/>
          <a:lstStyle/>
          <a:p>
            <a:r>
              <a:rPr lang="en-US" dirty="0"/>
              <a:t>Figure 1-9 The Prototyping Methodology and Database Development Process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defRPr/>
            </a:pPr>
            <a:r>
              <a:rPr lang="en-US" dirty="0"/>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a:lnSpc>
                <a:spcPct val="90000"/>
              </a:lnSpc>
              <a:defRPr/>
            </a:pPr>
            <a:r>
              <a:rPr lang="en-US" sz="2800" dirty="0">
                <a:solidFill>
                  <a:srgbClr val="000000"/>
                </a:solidFill>
                <a:effectLst>
                  <a:outerShdw blurRad="38100" dist="38100" dir="2700000" algn="tl">
                    <a:srgbClr val="FFFFFF"/>
                  </a:outerShdw>
                </a:effectLst>
              </a:rPr>
              <a:t>External Schema</a:t>
            </a:r>
          </a:p>
          <a:p>
            <a:pPr lvl="1">
              <a:lnSpc>
                <a:spcPct val="90000"/>
              </a:lnSpc>
              <a:defRPr/>
            </a:pPr>
            <a:r>
              <a:rPr lang="en-US" sz="2400" dirty="0">
                <a:solidFill>
                  <a:srgbClr val="000000"/>
                </a:solidFill>
                <a:effectLst>
                  <a:outerShdw blurRad="38100" dist="38100" dir="2700000" algn="tl">
                    <a:srgbClr val="FFFFFF"/>
                  </a:outerShdw>
                </a:effectLst>
              </a:rPr>
              <a:t>User Views</a:t>
            </a:r>
          </a:p>
          <a:p>
            <a:pPr lvl="1">
              <a:lnSpc>
                <a:spcPct val="90000"/>
              </a:lnSpc>
              <a:defRPr/>
            </a:pPr>
            <a:r>
              <a:rPr lang="en-US" sz="2400" dirty="0">
                <a:solidFill>
                  <a:srgbClr val="000000"/>
                </a:solidFill>
                <a:effectLst>
                  <a:outerShdw blurRad="38100" dist="38100" dir="2700000" algn="tl">
                    <a:srgbClr val="FFFFFF"/>
                  </a:outerShdw>
                </a:effectLst>
              </a:rPr>
              <a:t>Subsets of Conceptual Schema</a:t>
            </a:r>
          </a:p>
          <a:p>
            <a:pPr lvl="1">
              <a:lnSpc>
                <a:spcPct val="90000"/>
              </a:lnSpc>
              <a:defRPr/>
            </a:pPr>
            <a:r>
              <a:rPr lang="en-US" sz="2400" dirty="0">
                <a:solidFill>
                  <a:srgbClr val="000000"/>
                </a:solidFill>
                <a:effectLst>
                  <a:outerShdw blurRad="38100" dist="38100" dir="2700000" algn="tl">
                    <a:srgbClr val="FFFFFF"/>
                  </a:outerShdw>
                </a:effectLst>
              </a:rPr>
              <a:t>Can be determined from business-function/data entity matrices</a:t>
            </a:r>
          </a:p>
          <a:p>
            <a:pPr lvl="1">
              <a:lnSpc>
                <a:spcPct val="90000"/>
              </a:lnSpc>
              <a:defRPr/>
            </a:pPr>
            <a:r>
              <a:rPr lang="en-US" sz="2400" dirty="0">
                <a:solidFill>
                  <a:srgbClr val="000000"/>
                </a:solidFill>
                <a:effectLst>
                  <a:outerShdw blurRad="38100" dist="38100" dir="2700000" algn="tl">
                    <a:srgbClr val="FFFFFF"/>
                  </a:outerShdw>
                </a:effectLst>
              </a:rPr>
              <a:t>DBA determines schema for different users</a:t>
            </a:r>
            <a:endParaRPr lang="en-US" dirty="0">
              <a:solidFill>
                <a:srgbClr val="000000"/>
              </a:solidFill>
              <a:effectLst>
                <a:outerShdw blurRad="38100" dist="38100" dir="2700000" algn="tl">
                  <a:srgbClr val="FFFFFF"/>
                </a:outerShdw>
              </a:effectLst>
            </a:endParaRPr>
          </a:p>
          <a:p>
            <a:pPr>
              <a:lnSpc>
                <a:spcPct val="90000"/>
              </a:lnSpc>
              <a:defRPr/>
            </a:pPr>
            <a:r>
              <a:rPr lang="en-US" sz="2800" dirty="0">
                <a:solidFill>
                  <a:srgbClr val="000000"/>
                </a:solidFill>
                <a:effectLst>
                  <a:outerShdw blurRad="38100" dist="38100" dir="2700000" algn="tl">
                    <a:srgbClr val="FFFFFF"/>
                  </a:outerShdw>
                </a:effectLst>
              </a:rPr>
              <a:t>Conceptual Schema</a:t>
            </a:r>
          </a:p>
          <a:p>
            <a:pPr lvl="1">
              <a:lnSpc>
                <a:spcPct val="90000"/>
              </a:lnSpc>
              <a:defRPr/>
            </a:pPr>
            <a:r>
              <a:rPr lang="en-US" sz="2400" dirty="0">
                <a:solidFill>
                  <a:srgbClr val="000000"/>
                </a:solidFill>
                <a:effectLst>
                  <a:outerShdw blurRad="38100" dist="38100" dir="2700000" algn="tl">
                    <a:srgbClr val="FFFFFF"/>
                  </a:outerShdw>
                </a:effectLst>
              </a:rPr>
              <a:t>E-R models–covered in Chapters 2 and 3</a:t>
            </a:r>
            <a:endParaRPr lang="en-US" dirty="0">
              <a:solidFill>
                <a:srgbClr val="000000"/>
              </a:solidFill>
              <a:effectLst>
                <a:outerShdw blurRad="38100" dist="38100" dir="2700000" algn="tl">
                  <a:srgbClr val="FFFFFF"/>
                </a:outerShdw>
              </a:effectLst>
            </a:endParaRPr>
          </a:p>
          <a:p>
            <a:pPr>
              <a:lnSpc>
                <a:spcPct val="90000"/>
              </a:lnSpc>
              <a:defRPr/>
            </a:pPr>
            <a:r>
              <a:rPr lang="en-US" sz="2800" dirty="0">
                <a:solidFill>
                  <a:srgbClr val="000000"/>
                </a:solidFill>
                <a:effectLst>
                  <a:outerShdw blurRad="38100" dist="38100" dir="2700000" algn="tl">
                    <a:srgbClr val="FFFFFF"/>
                  </a:outerShdw>
                </a:effectLst>
              </a:rPr>
              <a:t>Internal Schema </a:t>
            </a:r>
          </a:p>
          <a:p>
            <a:pPr lvl="1">
              <a:lnSpc>
                <a:spcPct val="90000"/>
              </a:lnSpc>
              <a:defRPr/>
            </a:pPr>
            <a:r>
              <a:rPr lang="en-US" sz="2400" dirty="0">
                <a:solidFill>
                  <a:srgbClr val="000000"/>
                </a:solidFill>
                <a:effectLst>
                  <a:outerShdw blurRad="38100" dist="38100" dir="2700000" algn="tl">
                    <a:srgbClr val="FFFFFF"/>
                  </a:outerShdw>
                </a:effectLst>
              </a:rPr>
              <a:t>Logical structures–covered in Chapter 4</a:t>
            </a:r>
          </a:p>
          <a:p>
            <a:pPr lvl="1">
              <a:lnSpc>
                <a:spcPct val="90000"/>
              </a:lnSpc>
              <a:defRPr/>
            </a:pPr>
            <a:r>
              <a:rPr lang="en-US" sz="2400" dirty="0">
                <a:solidFill>
                  <a:srgbClr val="000000"/>
                </a:solidFill>
                <a:effectLst>
                  <a:outerShdw blurRad="38100" dist="38100" dir="2700000" algn="tl">
                    <a:srgbClr val="FFFFFF"/>
                  </a:outerShdw>
                </a:effectLst>
              </a:rPr>
              <a:t>Physical structures–covered in Chapter 8</a:t>
            </a:r>
          </a:p>
          <a:p>
            <a:pPr lvl="1" eaLnBrk="1" fontAlgn="auto" hangingPunct="1">
              <a:lnSpc>
                <a:spcPct val="90000"/>
              </a:lnSpc>
              <a:spcAft>
                <a:spcPts val="0"/>
              </a:spcAft>
              <a:buFont typeface="Wingdings 2"/>
              <a:buChar char=""/>
              <a:defRPr/>
            </a:pPr>
            <a:endParaRPr lang="en-US" b="1" dirty="0">
              <a:solidFill>
                <a:srgbClr val="000000"/>
              </a:solidFill>
              <a:effectLst>
                <a:outerShdw blurRad="38100" dist="38100" dir="2700000" algn="tl">
                  <a:srgbClr val="FFFFFF"/>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buClr>
                <a:srgbClr val="007FA3"/>
              </a:buClr>
              <a:defRPr/>
            </a:pPr>
            <a:r>
              <a:rPr lang="en-US" altLang="en-US" sz="3400" b="1" dirty="0">
                <a:solidFill>
                  <a:srgbClr val="007FA3"/>
                </a:solidFill>
                <a:latin typeface="Times New Roman"/>
                <a:cs typeface="Times New Roman"/>
                <a:sym typeface="Times New Roman"/>
              </a:rPr>
              <a:t>Figure 1-10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767953"/>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(2 of 2)</a:t>
            </a:r>
          </a:p>
        </p:txBody>
      </p:sp>
      <p:sp>
        <p:nvSpPr>
          <p:cNvPr id="3" name="Text Placeholder 2"/>
          <p:cNvSpPr>
            <a:spLocks noGrp="1"/>
          </p:cNvSpPr>
          <p:nvPr>
            <p:ph type="body" idx="1"/>
          </p:nvPr>
        </p:nvSpPr>
        <p:spPr/>
        <p:txBody>
          <a:bodyPr/>
          <a:lstStyle/>
          <a:p>
            <a:pPr marL="0" indent="0">
              <a:buClr>
                <a:schemeClr val="lt1"/>
              </a:buClr>
              <a:buNone/>
            </a:pPr>
            <a:r>
              <a:rPr lang="en-US" sz="2400" b="1" dirty="0">
                <a:solidFill>
                  <a:srgbClr val="007FA3"/>
                </a:solidFill>
              </a:rPr>
              <a:t>1.7</a:t>
            </a:r>
            <a:r>
              <a:rPr lang="en-US" sz="2400" b="1" dirty="0">
                <a:solidFill>
                  <a:schemeClr val="accent1"/>
                </a:solidFill>
              </a:rPr>
              <a:t> </a:t>
            </a:r>
            <a:r>
              <a:rPr lang="en-US" sz="2400" dirty="0">
                <a:solidFill>
                  <a:srgbClr val="000000"/>
                </a:solidFill>
              </a:rPr>
              <a:t>Identify categories of database applications</a:t>
            </a:r>
            <a:endParaRPr lang="en-US" sz="2400" dirty="0"/>
          </a:p>
          <a:p>
            <a:pPr marL="0" indent="0">
              <a:buClr>
                <a:schemeClr val="lt1"/>
              </a:buClr>
              <a:buNone/>
            </a:pPr>
            <a:r>
              <a:rPr lang="en-US" sz="2400" b="1" dirty="0">
                <a:solidFill>
                  <a:srgbClr val="007FA3"/>
                </a:solidFill>
              </a:rPr>
              <a:t>1.8</a:t>
            </a:r>
            <a:r>
              <a:rPr lang="en-US" sz="2400" dirty="0"/>
              <a:t> </a:t>
            </a:r>
            <a:r>
              <a:rPr lang="en-US" sz="2400" dirty="0">
                <a:solidFill>
                  <a:srgbClr val="000000"/>
                </a:solidFill>
              </a:rPr>
              <a:t>Explain prototyping and agile development approaches</a:t>
            </a:r>
          </a:p>
          <a:p>
            <a:pPr marL="0" indent="0">
              <a:buClr>
                <a:schemeClr val="lt1"/>
              </a:buClr>
              <a:buNone/>
            </a:pPr>
            <a:r>
              <a:rPr lang="en-US" sz="2400" b="1" dirty="0">
                <a:solidFill>
                  <a:srgbClr val="007FA3"/>
                </a:solidFill>
              </a:rPr>
              <a:t>1.9</a:t>
            </a:r>
            <a:r>
              <a:rPr lang="en-US" sz="2400" b="1" dirty="0">
                <a:solidFill>
                  <a:schemeClr val="accent1"/>
                </a:solidFill>
              </a:rPr>
              <a:t> </a:t>
            </a:r>
            <a:r>
              <a:rPr lang="en-US" sz="2400" dirty="0">
                <a:solidFill>
                  <a:srgbClr val="000000"/>
                </a:solidFill>
              </a:rPr>
              <a:t>Explain roles of individuals</a:t>
            </a:r>
          </a:p>
          <a:p>
            <a:pPr marL="0" indent="0">
              <a:buClr>
                <a:schemeClr val="lt1"/>
              </a:buClr>
              <a:buNone/>
            </a:pPr>
            <a:r>
              <a:rPr lang="en-US" sz="2400" b="1" dirty="0">
                <a:solidFill>
                  <a:srgbClr val="007FA3"/>
                </a:solidFill>
              </a:rPr>
              <a:t>1.10</a:t>
            </a:r>
            <a:r>
              <a:rPr lang="en-US" sz="2400" b="1" dirty="0">
                <a:solidFill>
                  <a:schemeClr val="accent1"/>
                </a:solidFill>
              </a:rPr>
              <a:t> </a:t>
            </a:r>
            <a:r>
              <a:rPr lang="en-US" sz="2400" dirty="0">
                <a:solidFill>
                  <a:srgbClr val="000000"/>
                </a:solidFill>
              </a:rPr>
              <a:t>Explain differences between personal, multi-tiered, and enterprise data management</a:t>
            </a:r>
          </a:p>
          <a:p>
            <a:pPr marL="0" indent="0">
              <a:buClr>
                <a:schemeClr val="lt1"/>
              </a:buClr>
              <a:buNone/>
            </a:pPr>
            <a:r>
              <a:rPr lang="en-US" sz="2400" b="1" dirty="0">
                <a:solidFill>
                  <a:srgbClr val="007FA3"/>
                </a:solidFill>
              </a:rPr>
              <a:t>1.11</a:t>
            </a:r>
            <a:r>
              <a:rPr lang="en-US" sz="2400" b="1" dirty="0">
                <a:solidFill>
                  <a:schemeClr val="accent1"/>
                </a:solidFill>
              </a:rPr>
              <a:t> </a:t>
            </a:r>
            <a:r>
              <a:rPr lang="en-US" sz="2400" dirty="0">
                <a:solidFill>
                  <a:srgbClr val="000000"/>
                </a:solidFill>
              </a:rPr>
              <a:t>Explain three-schema architectures (external, conceptual, internal)</a:t>
            </a:r>
          </a:p>
        </p:txBody>
      </p:sp>
    </p:spTree>
    <p:extLst>
      <p:ext uri="{BB962C8B-B14F-4D97-AF65-F5344CB8AC3E}">
        <p14:creationId xmlns:p14="http://schemas.microsoft.com/office/powerpoint/2010/main" val="542537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People Involved in Database Development</a:t>
            </a:r>
          </a:p>
        </p:txBody>
      </p:sp>
      <p:sp>
        <p:nvSpPr>
          <p:cNvPr id="5" name="Text Placeholder 4"/>
          <p:cNvSpPr>
            <a:spLocks noGrp="1"/>
          </p:cNvSpPr>
          <p:nvPr>
            <p:ph type="body" idx="1"/>
          </p:nvPr>
        </p:nvSpPr>
        <p:spPr>
          <a:xfrm>
            <a:off x="457200" y="1600200"/>
            <a:ext cx="8229600" cy="2676832"/>
          </a:xfrm>
        </p:spPr>
        <p:txBody>
          <a:bodyPr/>
          <a:lstStyle/>
          <a:p>
            <a:pPr>
              <a:defRPr/>
            </a:pPr>
            <a:r>
              <a:rPr lang="en-US" sz="2400" dirty="0">
                <a:solidFill>
                  <a:schemeClr val="tx1"/>
                </a:solidFill>
              </a:rPr>
              <a:t>Project – a planned undertaking of related activities to reach an objective that has a beginning and an end</a:t>
            </a:r>
          </a:p>
          <a:p>
            <a:pPr>
              <a:defRPr/>
            </a:pPr>
            <a:r>
              <a:rPr lang="en-US" sz="2400" dirty="0">
                <a:solidFill>
                  <a:schemeClr val="tx1"/>
                </a:solidFill>
              </a:rPr>
              <a:t>Initiated and planned in planning stage of S</a:t>
            </a:r>
            <a:r>
              <a:rPr lang="en-US" sz="100" dirty="0">
                <a:solidFill>
                  <a:schemeClr val="tx1"/>
                </a:solidFill>
              </a:rPr>
              <a:t> </a:t>
            </a:r>
            <a:r>
              <a:rPr lang="en-US" sz="2400" dirty="0">
                <a:solidFill>
                  <a:schemeClr val="tx1"/>
                </a:solidFill>
              </a:rPr>
              <a:t>D</a:t>
            </a:r>
            <a:r>
              <a:rPr lang="en-US" sz="100" dirty="0">
                <a:solidFill>
                  <a:schemeClr val="tx1"/>
                </a:solidFill>
              </a:rPr>
              <a:t> </a:t>
            </a:r>
            <a:r>
              <a:rPr lang="en-US" sz="2400" dirty="0">
                <a:solidFill>
                  <a:schemeClr val="tx1"/>
                </a:solidFill>
              </a:rPr>
              <a:t>L</a:t>
            </a:r>
            <a:r>
              <a:rPr lang="en-US" sz="100" dirty="0">
                <a:solidFill>
                  <a:schemeClr val="tx1"/>
                </a:solidFill>
              </a:rPr>
              <a:t> </a:t>
            </a:r>
            <a:r>
              <a:rPr lang="en-US" sz="2400" dirty="0">
                <a:solidFill>
                  <a:schemeClr val="tx1"/>
                </a:solidFill>
              </a:rPr>
              <a:t>C</a:t>
            </a:r>
          </a:p>
          <a:p>
            <a:pPr>
              <a:defRPr/>
            </a:pPr>
            <a:r>
              <a:rPr lang="en-US" sz="2400" dirty="0">
                <a:solidFill>
                  <a:schemeClr val="tx1"/>
                </a:solidFill>
              </a:rPr>
              <a:t>Executed during analysis, design, and implementation</a:t>
            </a:r>
          </a:p>
          <a:p>
            <a:pPr>
              <a:defRPr/>
            </a:pPr>
            <a:r>
              <a:rPr lang="en-US" sz="2400" dirty="0">
                <a:solidFill>
                  <a:schemeClr val="tx1"/>
                </a:solidFill>
              </a:rPr>
              <a:t>Closed at the end of implementation</a:t>
            </a:r>
          </a:p>
        </p:txBody>
      </p:sp>
    </p:spTree>
    <p:extLst>
      <p:ext uri="{BB962C8B-B14F-4D97-AF65-F5344CB8AC3E}">
        <p14:creationId xmlns:p14="http://schemas.microsoft.com/office/powerpoint/2010/main" val="2972377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Project Team Members </a:t>
            </a:r>
            <a:r>
              <a:rPr lang="en-US" sz="2000" b="0" dirty="0"/>
              <a:t>(1 of 2)</a:t>
            </a:r>
          </a:p>
        </p:txBody>
      </p:sp>
      <p:sp>
        <p:nvSpPr>
          <p:cNvPr id="5" name="Text Placeholder 4"/>
          <p:cNvSpPr>
            <a:spLocks noGrp="1"/>
          </p:cNvSpPr>
          <p:nvPr>
            <p:ph type="body" idx="1"/>
          </p:nvPr>
        </p:nvSpPr>
        <p:spPr/>
        <p:txBody>
          <a:bodyPr/>
          <a:lstStyle/>
          <a:p>
            <a:pPr>
              <a:defRPr/>
            </a:pPr>
            <a:r>
              <a:rPr lang="en-US" sz="2400" dirty="0">
                <a:solidFill>
                  <a:srgbClr val="000000"/>
                </a:solidFill>
              </a:rPr>
              <a:t>Business analysts – analyze business situation and establish requirements</a:t>
            </a:r>
          </a:p>
          <a:p>
            <a:pPr>
              <a:defRPr/>
            </a:pPr>
            <a:r>
              <a:rPr lang="en-US" sz="2400" dirty="0">
                <a:solidFill>
                  <a:srgbClr val="000000"/>
                </a:solidFill>
              </a:rPr>
              <a:t>Systems analysts – like business analysts, but also have technical expertise for overall information systems</a:t>
            </a:r>
          </a:p>
          <a:p>
            <a:pPr>
              <a:defRPr/>
            </a:pPr>
            <a:r>
              <a:rPr lang="en-US" sz="2400" dirty="0">
                <a:solidFill>
                  <a:srgbClr val="000000"/>
                </a:solidFill>
              </a:rPr>
              <a:t>Database analysts and data modelers – analysts who focus on database</a:t>
            </a:r>
          </a:p>
          <a:p>
            <a:pPr>
              <a:defRPr/>
            </a:pPr>
            <a:r>
              <a:rPr lang="en-US" sz="2400" dirty="0">
                <a:solidFill>
                  <a:srgbClr val="000000"/>
                </a:solidFill>
              </a:rPr>
              <a:t>Users – the “customers” communicate their needs to analysts</a:t>
            </a:r>
          </a:p>
          <a:p>
            <a:pPr>
              <a:defRPr/>
            </a:pPr>
            <a:r>
              <a:rPr lang="en-US" sz="2400" dirty="0">
                <a:solidFill>
                  <a:srgbClr val="000000"/>
                </a:solidFill>
              </a:rPr>
              <a:t>Programmers – coders of the programs that interact with the database</a:t>
            </a:r>
          </a:p>
        </p:txBody>
      </p:sp>
    </p:spTree>
    <p:extLst>
      <p:ext uri="{BB962C8B-B14F-4D97-AF65-F5344CB8AC3E}">
        <p14:creationId xmlns:p14="http://schemas.microsoft.com/office/powerpoint/2010/main" val="1135216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Project Team Members </a:t>
            </a:r>
            <a:r>
              <a:rPr lang="en-US" sz="2000" b="0" dirty="0"/>
              <a:t>(2 of 2)</a:t>
            </a:r>
            <a:endParaRPr lang="en-US" dirty="0"/>
          </a:p>
        </p:txBody>
      </p:sp>
      <p:sp>
        <p:nvSpPr>
          <p:cNvPr id="5" name="Text Placeholder 4"/>
          <p:cNvSpPr>
            <a:spLocks noGrp="1"/>
          </p:cNvSpPr>
          <p:nvPr>
            <p:ph type="body" idx="1"/>
          </p:nvPr>
        </p:nvSpPr>
        <p:spPr/>
        <p:txBody>
          <a:bodyPr/>
          <a:lstStyle/>
          <a:p>
            <a:pPr>
              <a:defRPr/>
            </a:pPr>
            <a:r>
              <a:rPr lang="en-US" sz="2400" dirty="0">
                <a:solidFill>
                  <a:srgbClr val="000000"/>
                </a:solidFill>
              </a:rPr>
              <a:t>Database architects – establish standards for data in business units</a:t>
            </a:r>
          </a:p>
          <a:p>
            <a:pPr>
              <a:defRPr/>
            </a:pPr>
            <a:r>
              <a:rPr lang="en-US" sz="2400" dirty="0">
                <a:solidFill>
                  <a:srgbClr val="000000"/>
                </a:solidFill>
              </a:rPr>
              <a:t>Data administrators – responsible for existing databases, ensuring data integrity and consistency</a:t>
            </a:r>
          </a:p>
          <a:p>
            <a:pPr>
              <a:defRPr/>
            </a:pPr>
            <a:r>
              <a:rPr lang="en-US" sz="2400" dirty="0">
                <a:solidFill>
                  <a:srgbClr val="000000"/>
                </a:solidFill>
              </a:rPr>
              <a:t>Project managers – oversee the projects, manage the personnel</a:t>
            </a:r>
          </a:p>
          <a:p>
            <a:pPr>
              <a:defRPr/>
            </a:pPr>
            <a:r>
              <a:rPr lang="en-US" sz="2400" dirty="0">
                <a:solidFill>
                  <a:srgbClr val="000000"/>
                </a:solidFill>
              </a:rPr>
              <a:t>Other technical experts – network, operating system, documentation, etc.</a:t>
            </a:r>
          </a:p>
        </p:txBody>
      </p:sp>
    </p:spTree>
    <p:extLst>
      <p:ext uri="{BB962C8B-B14F-4D97-AF65-F5344CB8AC3E}">
        <p14:creationId xmlns:p14="http://schemas.microsoft.com/office/powerpoint/2010/main" val="365627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Motivations of Database Systems</a:t>
            </a:r>
          </a:p>
        </p:txBody>
      </p:sp>
      <p:sp>
        <p:nvSpPr>
          <p:cNvPr id="5" name="Text Placeholder 4"/>
          <p:cNvSpPr>
            <a:spLocks noGrp="1"/>
          </p:cNvSpPr>
          <p:nvPr>
            <p:ph type="body" idx="1"/>
          </p:nvPr>
        </p:nvSpPr>
        <p:spPr>
          <a:xfrm>
            <a:off x="457200" y="1600200"/>
            <a:ext cx="8229600" cy="3252019"/>
          </a:xfrm>
        </p:spPr>
        <p:txBody>
          <a:bodyPr/>
          <a:lstStyle/>
          <a:p>
            <a:pPr>
              <a:defRPr/>
            </a:pPr>
            <a:r>
              <a:rPr lang="en-US" sz="2400" dirty="0">
                <a:solidFill>
                  <a:srgbClr val="000000"/>
                </a:solidFill>
              </a:rPr>
              <a:t>Driven by four main objectives:</a:t>
            </a:r>
          </a:p>
          <a:p>
            <a:pPr marL="740664" lvl="1">
              <a:defRPr/>
            </a:pPr>
            <a:r>
              <a:rPr lang="en-US" sz="2400" dirty="0">
                <a:solidFill>
                  <a:srgbClr val="000000"/>
                </a:solidFill>
                <a:latin typeface="+mn-lt"/>
              </a:rPr>
              <a:t>Need for program-data independence </a:t>
            </a:r>
            <a:r>
              <a:rPr lang="en-US" sz="2400" dirty="0">
                <a:solidFill>
                  <a:srgbClr val="000000"/>
                </a:solidFill>
                <a:latin typeface="+mn-lt"/>
                <a:sym typeface="Wingdings" pitchFamily="2" charset="2"/>
              </a:rPr>
              <a:t>in order to reduce maintenance</a:t>
            </a:r>
          </a:p>
          <a:p>
            <a:pPr marL="740664" lvl="1">
              <a:defRPr/>
            </a:pPr>
            <a:r>
              <a:rPr lang="en-US" sz="2400" dirty="0">
                <a:solidFill>
                  <a:srgbClr val="000000"/>
                </a:solidFill>
                <a:latin typeface="+mn-lt"/>
                <a:sym typeface="Wingdings" pitchFamily="2" charset="2"/>
              </a:rPr>
              <a:t>Desire to manage more complex data types and structures</a:t>
            </a:r>
          </a:p>
          <a:p>
            <a:pPr marL="740664" lvl="1">
              <a:defRPr/>
            </a:pPr>
            <a:r>
              <a:rPr lang="en-US" sz="2400" dirty="0">
                <a:solidFill>
                  <a:srgbClr val="000000"/>
                </a:solidFill>
                <a:latin typeface="+mn-lt"/>
                <a:sym typeface="Wingdings" pitchFamily="2" charset="2"/>
              </a:rPr>
              <a:t>Ease of data access for less technical personnel</a:t>
            </a:r>
          </a:p>
          <a:p>
            <a:pPr marL="740664" lvl="1">
              <a:defRPr/>
            </a:pPr>
            <a:r>
              <a:rPr lang="en-US" sz="2400" dirty="0">
                <a:solidFill>
                  <a:srgbClr val="000000"/>
                </a:solidFill>
                <a:latin typeface="+mn-lt"/>
                <a:sym typeface="Wingdings" pitchFamily="2" charset="2"/>
              </a:rPr>
              <a:t>Need for more powerful decision support platforms</a:t>
            </a:r>
          </a:p>
        </p:txBody>
      </p:sp>
    </p:spTree>
    <p:extLst>
      <p:ext uri="{BB962C8B-B14F-4D97-AF65-F5344CB8AC3E}">
        <p14:creationId xmlns:p14="http://schemas.microsoft.com/office/powerpoint/2010/main" val="1826126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(1 of 4)</a:t>
            </a:r>
          </a:p>
        </p:txBody>
      </p:sp>
      <p:sp>
        <p:nvSpPr>
          <p:cNvPr id="2" name="Text Placeholder 1"/>
          <p:cNvSpPr>
            <a:spLocks noGrp="1"/>
          </p:cNvSpPr>
          <p:nvPr>
            <p:ph type="body" idx="1"/>
          </p:nvPr>
        </p:nvSpPr>
        <p:spPr>
          <a:xfrm>
            <a:off x="457200" y="1600201"/>
            <a:ext cx="8229600" cy="487392"/>
          </a:xfrm>
        </p:spPr>
        <p:txBody>
          <a:bodyPr/>
          <a:lstStyle/>
          <a:p>
            <a:pPr marL="0" indent="0">
              <a:buNone/>
            </a:pPr>
            <a:r>
              <a:rPr lang="en-US" sz="2000" dirty="0"/>
              <a:t>(a) Evolution of database technologies</a:t>
            </a:r>
          </a:p>
        </p:txBody>
      </p:sp>
      <p:pic>
        <p:nvPicPr>
          <p:cNvPr id="6" name="Picture 5" descr="A diagram uses a series of horizontal timelines to illustrate the evolution of database technologies. The horizontal axis shows the decades from 1960 to 2010. Each of the following database technologies are represent by a solid line that indicates that that database technology is under active development, and or a dashed line that indicates that it is a legacy system that is still being used. Flat files, Staring in 1960 the technology remains under active development until mid of 1980s, where is now still used as a legacy system. Hierarchical, Starting in late 1960s the technology remains under active development until beginning of 1990s, where is now still used as a legacy system.  Network, Starting in early 1970s the technology remains under active development until 1990, where it was used as a legacy system until 2000. Relational, Starting in early 1980s the technology still remains under active development. Object oriented, Starting in early 1990s the technology still remains under active development. Object relational, Starting in early 1990s, after relational technology the technology still remains under active development. Analytics, Data Warehousing, Starting in late 1980s the technology still remains under active development. Analytics, Big data, Starting after 2000 the technology still remains under active development."/>
          <p:cNvPicPr>
            <a:picLocks noChangeAspect="1"/>
          </p:cNvPicPr>
          <p:nvPr/>
        </p:nvPicPr>
        <p:blipFill>
          <a:blip r:embed="rId3"/>
          <a:stretch>
            <a:fillRect/>
          </a:stretch>
        </p:blipFill>
        <p:spPr>
          <a:xfrm>
            <a:off x="719076" y="2368542"/>
            <a:ext cx="7665370" cy="3603871"/>
          </a:xfrm>
          <a:prstGeom prst="rect">
            <a:avLst/>
          </a:prstGeom>
        </p:spPr>
      </p:pic>
    </p:spTree>
    <p:extLst>
      <p:ext uri="{BB962C8B-B14F-4D97-AF65-F5344CB8AC3E}">
        <p14:creationId xmlns:p14="http://schemas.microsoft.com/office/powerpoint/2010/main" val="217654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(2 of 4)</a:t>
            </a:r>
          </a:p>
        </p:txBody>
      </p:sp>
      <p:sp>
        <p:nvSpPr>
          <p:cNvPr id="2" name="Text Placeholder 1"/>
          <p:cNvSpPr>
            <a:spLocks noGrp="1"/>
          </p:cNvSpPr>
          <p:nvPr>
            <p:ph type="body" idx="1"/>
          </p:nvPr>
        </p:nvSpPr>
        <p:spPr>
          <a:xfrm>
            <a:off x="457200" y="1600201"/>
            <a:ext cx="8229600" cy="444260"/>
          </a:xfrm>
        </p:spPr>
        <p:txBody>
          <a:bodyPr/>
          <a:lstStyle/>
          <a:p>
            <a:pPr marL="0" indent="0">
              <a:buNone/>
            </a:pPr>
            <a:r>
              <a:rPr lang="en-US" sz="2000" dirty="0"/>
              <a:t>(b) Database architectures</a:t>
            </a:r>
          </a:p>
        </p:txBody>
      </p:sp>
      <p:pic>
        <p:nvPicPr>
          <p:cNvPr id="5" name="Picture 4" descr="A diagram that illustrates the evolution of database architectures. Both the hierarchical and network database models are depicted by three levels of rectangles. At the top of the hierarchical database model is a single rectangle. A line descends from the bottom of the rectangle, splitting into 3 addition lines to the tops of 3 rectangles on the second level. A line descends from the bottom of the middle rectangle, splitting into 2 addition lines to the tops of 2 rectangles on the third level. At the top of the network database model is a single rectangle. Two lines descend from the sides of the rectangle to the tops of 2 rectangles on the second level. From the rectangle on the left, two lines descend from the bottom and right side to the tops of the left and middle rectangles on the third level. From the rectangle on the right two lines descend from the left side and bottom to the tops of the middle and right rectangles on the third level. An additional line connects the left and middle rectangles."/>
          <p:cNvPicPr>
            <a:picLocks noChangeAspect="1"/>
          </p:cNvPicPr>
          <p:nvPr/>
        </p:nvPicPr>
        <p:blipFill rotWithShape="1">
          <a:blip r:embed="rId3"/>
          <a:srcRect b="2087"/>
          <a:stretch/>
        </p:blipFill>
        <p:spPr>
          <a:xfrm>
            <a:off x="621402" y="2388782"/>
            <a:ext cx="7832180" cy="3597897"/>
          </a:xfrm>
          <a:prstGeom prst="rect">
            <a:avLst/>
          </a:prstGeom>
        </p:spPr>
      </p:pic>
    </p:spTree>
    <p:extLst>
      <p:ext uri="{BB962C8B-B14F-4D97-AF65-F5344CB8AC3E}">
        <p14:creationId xmlns:p14="http://schemas.microsoft.com/office/powerpoint/2010/main" val="1425254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(3 of 4)</a:t>
            </a:r>
          </a:p>
        </p:txBody>
      </p:sp>
      <p:sp>
        <p:nvSpPr>
          <p:cNvPr id="2" name="Text Placeholder 1"/>
          <p:cNvSpPr>
            <a:spLocks noGrp="1"/>
          </p:cNvSpPr>
          <p:nvPr>
            <p:ph type="body" idx="1"/>
          </p:nvPr>
        </p:nvSpPr>
        <p:spPr>
          <a:xfrm>
            <a:off x="457200" y="1600200"/>
            <a:ext cx="8229600" cy="461513"/>
          </a:xfrm>
        </p:spPr>
        <p:txBody>
          <a:bodyPr/>
          <a:lstStyle/>
          <a:p>
            <a:pPr marL="0" indent="0">
              <a:buNone/>
            </a:pPr>
            <a:r>
              <a:rPr lang="en-US" sz="2000" dirty="0"/>
              <a:t>(b) Database architectures</a:t>
            </a:r>
          </a:p>
        </p:txBody>
      </p:sp>
      <p:pic>
        <p:nvPicPr>
          <p:cNvPr id="5" name="Picture 4" descr="Another diagram that illustrates the evolution of database architectures. The Relational database model is depicted by two lines of text. The first line reads, RELATION 1 left parenthesis PRIMARY KEY comma ATTRIBUTES comma dot dot dot right parenthesis. The second line reads, RELATION 2 left parenthesis PRIMARY KEY comma FOREIGN KEY comma ATTRIBUTES comma dot dot dot right parenthesis. An arrow points from FOREIGN KEY in the second line to PRIMARY KEY in the first line. The object oriented database model is depicted by two horizontally oriented rectangles. The left rectangle is divided into three sections by two horizontal lines. In the top section of the rectangle is text that reads, Object Class 1. In the middle section of the rectangle is text that reads, Attributes. Below the text is a nested rectangle, also divided into three sections. In the top section of the nested rectangle is text that reads, Object Class 2. In the middle section of the nested rectangle is text that reads, Attributes. In the bottom section of the nested rectangle is text that reads, Methods. In the bottom section of the original rectangle is text that also reads, Methods. The right rectangle is also divided into three sections. In the top section of the rectangle is text that reads, Object Class 3. In the middle section of the rectangle is text that reads, Attributes. In the bottom section of the rectangle is text that reads, Methods. A line joins the attribute sections of the Object Class 2 and Object Class 3 rectangles."/>
          <p:cNvPicPr>
            <a:picLocks noChangeAspect="1"/>
          </p:cNvPicPr>
          <p:nvPr/>
        </p:nvPicPr>
        <p:blipFill rotWithShape="1">
          <a:blip r:embed="rId3"/>
          <a:srcRect b="1707"/>
          <a:stretch/>
        </p:blipFill>
        <p:spPr>
          <a:xfrm>
            <a:off x="612717" y="2369454"/>
            <a:ext cx="7987570" cy="3498525"/>
          </a:xfrm>
          <a:prstGeom prst="rect">
            <a:avLst/>
          </a:prstGeom>
        </p:spPr>
      </p:pic>
    </p:spTree>
    <p:extLst>
      <p:ext uri="{BB962C8B-B14F-4D97-AF65-F5344CB8AC3E}">
        <p14:creationId xmlns:p14="http://schemas.microsoft.com/office/powerpoint/2010/main" val="230398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(4 of 4)</a:t>
            </a:r>
          </a:p>
        </p:txBody>
      </p:sp>
      <p:sp>
        <p:nvSpPr>
          <p:cNvPr id="2" name="Text Placeholder 1"/>
          <p:cNvSpPr>
            <a:spLocks noGrp="1"/>
          </p:cNvSpPr>
          <p:nvPr>
            <p:ph type="body" idx="1"/>
          </p:nvPr>
        </p:nvSpPr>
        <p:spPr>
          <a:xfrm>
            <a:off x="457200" y="1600200"/>
            <a:ext cx="8229600" cy="461513"/>
          </a:xfrm>
        </p:spPr>
        <p:txBody>
          <a:bodyPr/>
          <a:lstStyle/>
          <a:p>
            <a:pPr marL="0" indent="0">
              <a:buNone/>
            </a:pPr>
            <a:r>
              <a:rPr lang="en-US" sz="2000" dirty="0"/>
              <a:t>(b) Database architectures</a:t>
            </a:r>
          </a:p>
        </p:txBody>
      </p:sp>
      <p:pic>
        <p:nvPicPr>
          <p:cNvPr id="5" name="Picture 4" descr="Another diagram that illustrates the evolution of database architectures. The Multidimensional database model in star schema view is depicted by 3 columns of rectangles. The left column has 3 vertical rectangles labeled as, Dimension 1, Dimension 2, and Dimension 3. The middle column consists of a single rectangle labeled, Fact Table. This rectangle is divided into 2 sections by a horizonal dashed line. The upper section is labeled, Dimensions, and the bottom section is labeled, Facts. The right column also has three vertical rectangles labeled as, Dimension 4, Dimension 5, and Dimension 6. Lines connect each of Dimension rectangles labeled 1 through 6 to the Dimensions section of the middle rectangle. The Key Characteristics of big data, no predefined data model is depicted by 6 circles. At the center is a larger circle with text that reads, Big Data. Surrounding and slightly overlapping the central circle are 5 additional circles. At the top are proceeding clockwise, the circles read, Volume, Velocity, Variety, Veracity, and Value."/>
          <p:cNvPicPr>
            <a:picLocks noChangeAspect="1"/>
          </p:cNvPicPr>
          <p:nvPr/>
        </p:nvPicPr>
        <p:blipFill>
          <a:blip r:embed="rId3"/>
          <a:stretch>
            <a:fillRect/>
          </a:stretch>
        </p:blipFill>
        <p:spPr>
          <a:xfrm>
            <a:off x="687042" y="2372119"/>
            <a:ext cx="7752657" cy="3682981"/>
          </a:xfrm>
          <a:prstGeom prst="rect">
            <a:avLst/>
          </a:prstGeom>
        </p:spPr>
      </p:pic>
    </p:spTree>
    <p:extLst>
      <p:ext uri="{BB962C8B-B14F-4D97-AF65-F5344CB8AC3E}">
        <p14:creationId xmlns:p14="http://schemas.microsoft.com/office/powerpoint/2010/main" val="3945697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Range of Database Applications</a:t>
            </a:r>
          </a:p>
        </p:txBody>
      </p:sp>
      <p:sp>
        <p:nvSpPr>
          <p:cNvPr id="5" name="Text Placeholder 4"/>
          <p:cNvSpPr>
            <a:spLocks noGrp="1"/>
          </p:cNvSpPr>
          <p:nvPr>
            <p:ph type="body" idx="1"/>
          </p:nvPr>
        </p:nvSpPr>
        <p:spPr/>
        <p:txBody>
          <a:bodyPr/>
          <a:lstStyle/>
          <a:p>
            <a:r>
              <a:rPr lang="en-US" sz="2200" dirty="0"/>
              <a:t>Personal Databases</a:t>
            </a:r>
          </a:p>
          <a:p>
            <a:pPr lvl="1"/>
            <a:r>
              <a:rPr lang="en-US" sz="2200" dirty="0"/>
              <a:t>Typical size in the megabytes</a:t>
            </a:r>
          </a:p>
          <a:p>
            <a:pPr lvl="1"/>
            <a:r>
              <a:rPr lang="en-US" sz="2200" dirty="0"/>
              <a:t>Intended for one user</a:t>
            </a:r>
          </a:p>
          <a:p>
            <a:r>
              <a:rPr lang="en-US" sz="2200" dirty="0"/>
              <a:t>Departmental Multi-Tiered Client/Server Databases</a:t>
            </a:r>
          </a:p>
          <a:p>
            <a:pPr lvl="1"/>
            <a:r>
              <a:rPr lang="en-US" sz="2200" dirty="0"/>
              <a:t>Typical size in the gigabytes</a:t>
            </a:r>
          </a:p>
          <a:p>
            <a:pPr lvl="1"/>
            <a:r>
              <a:rPr lang="en-US" sz="2200" dirty="0"/>
              <a:t>Intended for several users, usually doesn’t exceed 100, department-wide</a:t>
            </a:r>
          </a:p>
          <a:p>
            <a:r>
              <a:rPr lang="en-US" sz="2200" dirty="0"/>
              <a:t>Enterprise Applications</a:t>
            </a:r>
          </a:p>
          <a:p>
            <a:pPr lvl="1"/>
            <a:r>
              <a:rPr lang="en-US" sz="2200" dirty="0"/>
              <a:t>Typical size in the gigabytes, terabytes, or even petabytes</a:t>
            </a:r>
          </a:p>
          <a:p>
            <a:pPr lvl="1"/>
            <a:r>
              <a:rPr lang="en-US" sz="2200" dirty="0"/>
              <a:t>Intended for a very large user base, company wide</a:t>
            </a:r>
          </a:p>
        </p:txBody>
      </p:sp>
    </p:spTree>
    <p:extLst>
      <p:ext uri="{BB962C8B-B14F-4D97-AF65-F5344CB8AC3E}">
        <p14:creationId xmlns:p14="http://schemas.microsoft.com/office/powerpoint/2010/main" val="119071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1-12 Multi-Tiered Client/Server Database Architecture</a:t>
            </a:r>
          </a:p>
        </p:txBody>
      </p:sp>
      <p:pic>
        <p:nvPicPr>
          <p:cNvPr id="6" name="Picture 5" descr="A diagram that shows the multi-tiered applications architecture of a company. The diagram shows three tiers as, client tier, application or web tier, and enterprise tier. The users are connected to the enterprise server with D B M S through an application or web server. &#10;At the client tier are three examples of client application, Accounts payable processing using a browser to access a database of vendors, purchase orders, vendor invoices. Cash flow analyst using a browser to access a database of customer receipts and our payments to vendors. And a Customer service representative using a browser with no access to a local database. At the application or Web tier is an application or Web server containing transaction accounts payable, account receivable, order processing, inventory control, and so forth, access and connectivity to D B M S, dynamic web pages, and management of session. At the Enterprise tier is the Enterprise server with a D B M S having Transaction databases containing all organizational data or summaries of data on department servers"/>
          <p:cNvPicPr>
            <a:picLocks noChangeAspect="1"/>
          </p:cNvPicPr>
          <p:nvPr/>
        </p:nvPicPr>
        <p:blipFill>
          <a:blip r:embed="rId3"/>
          <a:stretch>
            <a:fillRect/>
          </a:stretch>
        </p:blipFill>
        <p:spPr>
          <a:xfrm>
            <a:off x="734052" y="1555379"/>
            <a:ext cx="7675896" cy="4577342"/>
          </a:xfrm>
          <a:prstGeom prst="rect">
            <a:avLst/>
          </a:prstGeom>
        </p:spPr>
      </p:pic>
    </p:spTree>
    <p:extLst>
      <p:ext uri="{BB962C8B-B14F-4D97-AF65-F5344CB8AC3E}">
        <p14:creationId xmlns:p14="http://schemas.microsoft.com/office/powerpoint/2010/main" val="220144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Definitions</a:t>
            </a:r>
          </a:p>
        </p:txBody>
      </p:sp>
      <p:sp>
        <p:nvSpPr>
          <p:cNvPr id="5" name="Text Placeholder 4"/>
          <p:cNvSpPr>
            <a:spLocks noGrp="1"/>
          </p:cNvSpPr>
          <p:nvPr>
            <p:ph type="body" idx="1"/>
          </p:nvPr>
        </p:nvSpPr>
        <p:spPr/>
        <p:txBody>
          <a:bodyPr/>
          <a:lstStyle/>
          <a:p>
            <a:pPr>
              <a:defRPr/>
            </a:pPr>
            <a:r>
              <a:rPr lang="en-US" sz="2400" b="1" dirty="0">
                <a:solidFill>
                  <a:srgbClr val="000000"/>
                </a:solidFill>
              </a:rPr>
              <a:t>Database: </a:t>
            </a:r>
            <a:r>
              <a:rPr lang="en-US" sz="2400" dirty="0">
                <a:solidFill>
                  <a:srgbClr val="000000"/>
                </a:solidFill>
              </a:rPr>
              <a:t>organized collection of logically related data</a:t>
            </a:r>
          </a:p>
          <a:p>
            <a:pPr>
              <a:defRPr/>
            </a:pPr>
            <a:r>
              <a:rPr lang="en-US" sz="2400" b="1" dirty="0">
                <a:solidFill>
                  <a:srgbClr val="000000"/>
                </a:solidFill>
              </a:rPr>
              <a:t>Data: </a:t>
            </a:r>
            <a:r>
              <a:rPr lang="en-US" sz="2400" dirty="0">
                <a:solidFill>
                  <a:srgbClr val="000000"/>
                </a:solidFill>
              </a:rPr>
              <a:t>stored representations of meaningful objects and events</a:t>
            </a:r>
          </a:p>
          <a:p>
            <a:pPr lvl="1">
              <a:defRPr/>
            </a:pPr>
            <a:r>
              <a:rPr lang="en-US" sz="2400" dirty="0">
                <a:solidFill>
                  <a:srgbClr val="000000"/>
                </a:solidFill>
              </a:rPr>
              <a:t>Structured: numbers, text, dates</a:t>
            </a:r>
          </a:p>
          <a:p>
            <a:pPr lvl="1">
              <a:defRPr/>
            </a:pPr>
            <a:r>
              <a:rPr lang="en-US" sz="2400" dirty="0">
                <a:solidFill>
                  <a:srgbClr val="000000"/>
                </a:solidFill>
              </a:rPr>
              <a:t>Unstructured: images, video, documents</a:t>
            </a:r>
          </a:p>
          <a:p>
            <a:pPr>
              <a:defRPr/>
            </a:pPr>
            <a:r>
              <a:rPr lang="en-US" sz="2400" b="1" dirty="0">
                <a:solidFill>
                  <a:srgbClr val="000000"/>
                </a:solidFill>
              </a:rPr>
              <a:t>Information: </a:t>
            </a:r>
            <a:r>
              <a:rPr lang="en-US" sz="2400" dirty="0">
                <a:solidFill>
                  <a:srgbClr val="000000"/>
                </a:solidFill>
              </a:rPr>
              <a:t>data processed to increase knowledge in the person using the data</a:t>
            </a:r>
          </a:p>
          <a:p>
            <a:pPr>
              <a:defRPr/>
            </a:pPr>
            <a:r>
              <a:rPr lang="en-US" sz="2400" b="1" dirty="0">
                <a:solidFill>
                  <a:srgbClr val="000000"/>
                </a:solidFill>
              </a:rPr>
              <a:t>Metadata: </a:t>
            </a:r>
            <a:r>
              <a:rPr lang="en-US" sz="2400" dirty="0">
                <a:solidFill>
                  <a:srgbClr val="000000"/>
                </a:solidFill>
              </a:rPr>
              <a:t>data that describes the properties and context of user data</a:t>
            </a:r>
          </a:p>
        </p:txBody>
      </p:sp>
    </p:spTree>
    <p:extLst>
      <p:ext uri="{BB962C8B-B14F-4D97-AF65-F5344CB8AC3E}">
        <p14:creationId xmlns:p14="http://schemas.microsoft.com/office/powerpoint/2010/main" val="242498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Enterprise Applications</a:t>
            </a:r>
          </a:p>
        </p:txBody>
      </p:sp>
      <p:sp>
        <p:nvSpPr>
          <p:cNvPr id="5" name="Text Placeholder 4"/>
          <p:cNvSpPr>
            <a:spLocks noGrp="1"/>
          </p:cNvSpPr>
          <p:nvPr>
            <p:ph type="body" idx="1"/>
          </p:nvPr>
        </p:nvSpPr>
        <p:spPr>
          <a:xfrm>
            <a:off x="457200" y="1600200"/>
            <a:ext cx="8229600" cy="4771103"/>
          </a:xfrm>
        </p:spPr>
        <p:txBody>
          <a:bodyPr/>
          <a:lstStyle/>
          <a:p>
            <a:pPr marL="256032" indent="-256032">
              <a:buFont typeface="Arial"/>
              <a:buChar char="•"/>
            </a:pPr>
            <a:r>
              <a:rPr lang="en-US" sz="1800" dirty="0"/>
              <a:t>Enterprise Systems (typically involve relational databases)</a:t>
            </a:r>
          </a:p>
          <a:p>
            <a:pPr lvl="1"/>
            <a:r>
              <a:rPr lang="en-US" sz="1800" dirty="0"/>
              <a:t>Backbone of an organization</a:t>
            </a:r>
          </a:p>
          <a:p>
            <a:pPr lvl="1"/>
            <a:r>
              <a:rPr lang="en-US" sz="1800" dirty="0"/>
              <a:t>Enterprise resource planning (E</a:t>
            </a:r>
            <a:r>
              <a:rPr lang="en-US" sz="100" dirty="0"/>
              <a:t> </a:t>
            </a:r>
            <a:r>
              <a:rPr lang="en-US" sz="1800" dirty="0"/>
              <a:t>R</a:t>
            </a:r>
            <a:r>
              <a:rPr lang="en-US" sz="100" dirty="0"/>
              <a:t> </a:t>
            </a:r>
            <a:r>
              <a:rPr lang="en-US" sz="1800" dirty="0"/>
              <a:t>P)</a:t>
            </a:r>
          </a:p>
          <a:p>
            <a:pPr lvl="1"/>
            <a:r>
              <a:rPr lang="en-US" sz="1800" dirty="0"/>
              <a:t>Customer relationship management</a:t>
            </a:r>
          </a:p>
          <a:p>
            <a:pPr lvl="1"/>
            <a:r>
              <a:rPr lang="en-US" sz="1800" dirty="0"/>
              <a:t>Supply chain management</a:t>
            </a:r>
          </a:p>
          <a:p>
            <a:pPr lvl="1"/>
            <a:r>
              <a:rPr lang="en-US" sz="1800" dirty="0"/>
              <a:t>Human resource management and payroll</a:t>
            </a:r>
          </a:p>
          <a:p>
            <a:pPr marL="256032" indent="-256032">
              <a:buFont typeface="Arial"/>
              <a:buChar char="•"/>
            </a:pPr>
            <a:r>
              <a:rPr lang="en-US" sz="1800" dirty="0"/>
              <a:t>Data Warehouses (typically involve relational databases)</a:t>
            </a:r>
          </a:p>
          <a:p>
            <a:pPr lvl="1"/>
            <a:r>
              <a:rPr lang="en-US" sz="1800" dirty="0"/>
              <a:t>Integrates data from multiple data sources</a:t>
            </a:r>
          </a:p>
          <a:p>
            <a:pPr lvl="1"/>
            <a:r>
              <a:rPr lang="en-US" sz="1800" dirty="0"/>
              <a:t>Maintain historical data</a:t>
            </a:r>
          </a:p>
          <a:p>
            <a:pPr lvl="1"/>
            <a:r>
              <a:rPr lang="en-US" sz="1800" dirty="0"/>
              <a:t>Help identify patterns and trends</a:t>
            </a:r>
          </a:p>
          <a:p>
            <a:pPr marL="256032" indent="-256032"/>
            <a:r>
              <a:rPr lang="en-US" sz="1800" dirty="0"/>
              <a:t>Data Lakes (often don’t involve relational databases)</a:t>
            </a:r>
          </a:p>
          <a:p>
            <a:pPr lvl="1"/>
            <a:r>
              <a:rPr lang="en-US" sz="1800" dirty="0"/>
              <a:t>Large integrated repository for internal and external data that does not follow a predefined schema</a:t>
            </a:r>
          </a:p>
        </p:txBody>
      </p:sp>
    </p:spTree>
    <p:extLst>
      <p:ext uri="{BB962C8B-B14F-4D97-AF65-F5344CB8AC3E}">
        <p14:creationId xmlns:p14="http://schemas.microsoft.com/office/powerpoint/2010/main" val="3903460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1-13 An Example of an Executive Dashboard</a:t>
            </a:r>
          </a:p>
        </p:txBody>
      </p:sp>
      <p:pic>
        <p:nvPicPr>
          <p:cNvPr id="6" name="Picture 5" descr="An example of an executive dashboard that shows a bubble map for a Geographic Summary with an option to select zip code to filter and options for selecting year and region. A line graph that shows the sales by category and a table shows the monthly performance."/>
          <p:cNvPicPr>
            <a:picLocks noChangeAspect="1"/>
          </p:cNvPicPr>
          <p:nvPr/>
        </p:nvPicPr>
        <p:blipFill>
          <a:blip r:embed="rId3"/>
          <a:stretch>
            <a:fillRect/>
          </a:stretch>
        </p:blipFill>
        <p:spPr>
          <a:xfrm>
            <a:off x="3254680" y="1457495"/>
            <a:ext cx="5014981" cy="3748568"/>
          </a:xfrm>
          <a:prstGeom prst="rect">
            <a:avLst/>
          </a:prstGeom>
          <a:effectLst>
            <a:outerShdw blurRad="127000" dist="38100" dir="2700000" algn="tl" rotWithShape="0">
              <a:prstClr val="black">
                <a:alpha val="40000"/>
              </a:prstClr>
            </a:outerShdw>
          </a:effectLst>
        </p:spPr>
      </p:pic>
      <p:sp>
        <p:nvSpPr>
          <p:cNvPr id="3" name="Text Placeholder 2"/>
          <p:cNvSpPr>
            <a:spLocks noGrp="1"/>
          </p:cNvSpPr>
          <p:nvPr>
            <p:ph type="body" idx="1"/>
          </p:nvPr>
        </p:nvSpPr>
        <p:spPr>
          <a:xfrm>
            <a:off x="457200" y="5397655"/>
            <a:ext cx="8377084" cy="977265"/>
          </a:xfrm>
        </p:spPr>
        <p:txBody>
          <a:bodyPr/>
          <a:lstStyle/>
          <a:p>
            <a:r>
              <a:rPr lang="en-US" sz="1800" dirty="0"/>
              <a:t>(</a:t>
            </a:r>
            <a:r>
              <a:rPr lang="en-US" sz="1800" dirty="0">
                <a:hlinkClick r:id="rId4" tooltip="http://public.tableausoftware.com/profile/mirandali#!/vizhome/Executive-Dashboard_7/ExecutiveDashboard"/>
              </a:rPr>
              <a:t>http://public.tableausoftware.com/profile/mirandali#!/vizhome/Executive-Dashboard_7/ExecutiveDashboard</a:t>
            </a:r>
            <a:r>
              <a:rPr lang="en-US" sz="1800" dirty="0"/>
              <a:t>)</a:t>
            </a:r>
          </a:p>
          <a:p>
            <a:r>
              <a:rPr lang="en-US" sz="1800" dirty="0"/>
              <a:t>Courtesy Tableau Software</a:t>
            </a:r>
          </a:p>
        </p:txBody>
      </p:sp>
      <p:sp>
        <p:nvSpPr>
          <p:cNvPr id="5" name="Rectangle 2">
            <a:extLst>
              <a:ext uri="{FF2B5EF4-FFF2-40B4-BE49-F238E27FC236}">
                <a16:creationId xmlns:a16="http://schemas.microsoft.com/office/drawing/2014/main" id="{FEE04153-C592-42FC-ABA8-9F4D63C3E884}"/>
              </a:ext>
            </a:extLst>
          </p:cNvPr>
          <p:cNvSpPr>
            <a:spLocks noChangeArrowheads="1"/>
          </p:cNvSpPr>
          <p:nvPr/>
        </p:nvSpPr>
        <p:spPr bwMode="auto">
          <a:xfrm>
            <a:off x="-309716" y="2281089"/>
            <a:ext cx="321257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integrated decision support database whose content is derived from the various operational databases.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D81E7F4-BEF7-41FB-89E3-115D607C1038}"/>
              </a:ext>
            </a:extLst>
          </p:cNvPr>
          <p:cNvSpPr/>
          <p:nvPr/>
        </p:nvSpPr>
        <p:spPr>
          <a:xfrm>
            <a:off x="236664" y="2096423"/>
            <a:ext cx="1390124" cy="369332"/>
          </a:xfrm>
          <a:prstGeom prst="rect">
            <a:avLst/>
          </a:prstGeom>
        </p:spPr>
        <p:txBody>
          <a:bodyPr wrap="none">
            <a:spAutoFit/>
          </a:bodyPr>
          <a:lstStyle/>
          <a:p>
            <a:r>
              <a:rPr lang="en-US" sz="1800" b="1" dirty="0">
                <a:solidFill>
                  <a:schemeClr val="tx2">
                    <a:lumMod val="75000"/>
                  </a:schemeClr>
                </a:solidFill>
              </a:rPr>
              <a:t>Dashboard</a:t>
            </a:r>
          </a:p>
        </p:txBody>
      </p:sp>
      <p:sp>
        <p:nvSpPr>
          <p:cNvPr id="8" name="Rectangle 7">
            <a:extLst>
              <a:ext uri="{FF2B5EF4-FFF2-40B4-BE49-F238E27FC236}">
                <a16:creationId xmlns:a16="http://schemas.microsoft.com/office/drawing/2014/main" id="{8B20D3AD-21B2-4772-9CC7-71E4610339A2}"/>
              </a:ext>
            </a:extLst>
          </p:cNvPr>
          <p:cNvSpPr/>
          <p:nvPr/>
        </p:nvSpPr>
        <p:spPr>
          <a:xfrm>
            <a:off x="236664" y="4197756"/>
            <a:ext cx="2666193" cy="954107"/>
          </a:xfrm>
          <a:prstGeom prst="rect">
            <a:avLst/>
          </a:prstGeom>
        </p:spPr>
        <p:txBody>
          <a:bodyPr wrap="square">
            <a:spAutoFit/>
          </a:bodyPr>
          <a:lstStyle/>
          <a:p>
            <a:r>
              <a:rPr lang="en-US" dirty="0">
                <a:solidFill>
                  <a:srgbClr val="222222"/>
                </a:solidFill>
                <a:latin typeface="Roboto"/>
              </a:rPr>
              <a:t>An </a:t>
            </a:r>
            <a:r>
              <a:rPr lang="en-US" b="1" dirty="0">
                <a:solidFill>
                  <a:srgbClr val="222222"/>
                </a:solidFill>
                <a:latin typeface="Roboto"/>
              </a:rPr>
              <a:t>operational database</a:t>
            </a:r>
            <a:r>
              <a:rPr lang="en-US" dirty="0">
                <a:solidFill>
                  <a:srgbClr val="222222"/>
                </a:solidFill>
                <a:latin typeface="Roboto"/>
              </a:rPr>
              <a:t> is a </a:t>
            </a:r>
            <a:r>
              <a:rPr lang="en-US" b="1" dirty="0">
                <a:solidFill>
                  <a:srgbClr val="222222"/>
                </a:solidFill>
                <a:latin typeface="Roboto"/>
              </a:rPr>
              <a:t>database</a:t>
            </a:r>
            <a:r>
              <a:rPr lang="en-US" dirty="0">
                <a:solidFill>
                  <a:srgbClr val="222222"/>
                </a:solidFill>
                <a:latin typeface="Roboto"/>
              </a:rPr>
              <a:t> instance that creates or updates large amounts of data in real time.</a:t>
            </a:r>
            <a:endParaRPr lang="en-US" dirty="0"/>
          </a:p>
        </p:txBody>
      </p:sp>
    </p:spTree>
    <p:extLst>
      <p:ext uri="{BB962C8B-B14F-4D97-AF65-F5344CB8AC3E}">
        <p14:creationId xmlns:p14="http://schemas.microsoft.com/office/powerpoint/2010/main" val="2444235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Pine Valley Furniture</a:t>
            </a:r>
          </a:p>
        </p:txBody>
      </p:sp>
      <p:sp>
        <p:nvSpPr>
          <p:cNvPr id="5" name="Text Placeholder 4"/>
          <p:cNvSpPr>
            <a:spLocks noGrp="1"/>
          </p:cNvSpPr>
          <p:nvPr>
            <p:ph type="body" idx="1"/>
          </p:nvPr>
        </p:nvSpPr>
        <p:spPr>
          <a:xfrm>
            <a:off x="457200" y="1166018"/>
            <a:ext cx="8229600" cy="4525963"/>
          </a:xfrm>
        </p:spPr>
        <p:txBody>
          <a:bodyPr/>
          <a:lstStyle/>
          <a:p>
            <a:r>
              <a:rPr lang="en-US" sz="2200" dirty="0"/>
              <a:t>P</a:t>
            </a:r>
            <a:r>
              <a:rPr lang="en-US" sz="100" dirty="0"/>
              <a:t> </a:t>
            </a:r>
            <a:r>
              <a:rPr lang="en-US" sz="2200" dirty="0"/>
              <a:t>V</a:t>
            </a:r>
            <a:r>
              <a:rPr lang="en-US" sz="100" dirty="0"/>
              <a:t> </a:t>
            </a:r>
            <a:r>
              <a:rPr lang="en-US" sz="2200" dirty="0"/>
              <a:t>F is a fictional furniture company</a:t>
            </a:r>
          </a:p>
          <a:p>
            <a:r>
              <a:rPr lang="en-US" sz="2200" dirty="0"/>
              <a:t>Will be used as a case throughout the book</a:t>
            </a:r>
          </a:p>
        </p:txBody>
      </p:sp>
      <p:sp>
        <p:nvSpPr>
          <p:cNvPr id="6" name="Rectangle 3">
            <a:extLst>
              <a:ext uri="{FF2B5EF4-FFF2-40B4-BE49-F238E27FC236}">
                <a16:creationId xmlns:a16="http://schemas.microsoft.com/office/drawing/2014/main" id="{6159BEED-CEF1-457D-998B-E6E65D833EA6}"/>
              </a:ext>
            </a:extLst>
          </p:cNvPr>
          <p:cNvSpPr>
            <a:spLocks noChangeArrowheads="1"/>
          </p:cNvSpPr>
          <p:nvPr/>
        </p:nvSpPr>
        <p:spPr bwMode="auto">
          <a:xfrm>
            <a:off x="6396117" y="2844800"/>
            <a:ext cx="31416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1-14 Computer</a:t>
            </a:r>
          </a:p>
          <a:p>
            <a:pPr algn="l" eaLnBrk="1" hangingPunct="1"/>
            <a:r>
              <a:rPr lang="en-US" altLang="en-US" b="1" dirty="0">
                <a:solidFill>
                  <a:srgbClr val="000000"/>
                </a:solidFill>
              </a:rPr>
              <a:t>System for Pine Valley</a:t>
            </a:r>
          </a:p>
          <a:p>
            <a:pPr algn="l" eaLnBrk="1" hangingPunct="1"/>
            <a:r>
              <a:rPr lang="en-US" altLang="en-US" b="1" dirty="0">
                <a:solidFill>
                  <a:srgbClr val="000000"/>
                </a:solidFill>
              </a:rPr>
              <a:t>Furniture Company</a:t>
            </a:r>
            <a:endParaRPr lang="en-US" altLang="en-US" dirty="0">
              <a:solidFill>
                <a:srgbClr val="000000"/>
              </a:solidFill>
            </a:endParaRPr>
          </a:p>
        </p:txBody>
      </p:sp>
      <p:pic>
        <p:nvPicPr>
          <p:cNvPr id="7" name="Picture 6">
            <a:extLst>
              <a:ext uri="{FF2B5EF4-FFF2-40B4-BE49-F238E27FC236}">
                <a16:creationId xmlns:a16="http://schemas.microsoft.com/office/drawing/2014/main" id="{6F707FAC-1056-40B9-AF61-4702D4369A98}"/>
              </a:ext>
            </a:extLst>
          </p:cNvPr>
          <p:cNvPicPr>
            <a:picLocks noChangeAspect="1"/>
          </p:cNvPicPr>
          <p:nvPr/>
        </p:nvPicPr>
        <p:blipFill>
          <a:blip r:embed="rId2"/>
          <a:stretch>
            <a:fillRect/>
          </a:stretch>
        </p:blipFill>
        <p:spPr>
          <a:xfrm>
            <a:off x="1825440" y="2110104"/>
            <a:ext cx="4049898" cy="4362767"/>
          </a:xfrm>
          <a:prstGeom prst="rect">
            <a:avLst/>
          </a:prstGeom>
        </p:spPr>
      </p:pic>
    </p:spTree>
    <p:extLst>
      <p:ext uri="{BB962C8B-B14F-4D97-AF65-F5344CB8AC3E}">
        <p14:creationId xmlns:p14="http://schemas.microsoft.com/office/powerpoint/2010/main" val="3785429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000" dirty="0"/>
              <a:t>Figure 1-1 Converting Data to Information </a:t>
            </a:r>
            <a:r>
              <a:rPr lang="en-US" sz="2000" b="0" dirty="0"/>
              <a:t>(1 of 2)</a:t>
            </a:r>
          </a:p>
        </p:txBody>
      </p:sp>
      <p:sp>
        <p:nvSpPr>
          <p:cNvPr id="6" name="Text Placeholder 5"/>
          <p:cNvSpPr>
            <a:spLocks noGrp="1"/>
          </p:cNvSpPr>
          <p:nvPr>
            <p:ph type="body" idx="1"/>
          </p:nvPr>
        </p:nvSpPr>
        <p:spPr>
          <a:xfrm>
            <a:off x="457200" y="1600201"/>
            <a:ext cx="8229600" cy="478766"/>
          </a:xfrm>
        </p:spPr>
        <p:txBody>
          <a:bodyPr/>
          <a:lstStyle/>
          <a:p>
            <a:pPr marL="0" indent="0">
              <a:buNone/>
            </a:pPr>
            <a:r>
              <a:rPr lang="en-US" sz="2000" dirty="0"/>
              <a:t>(a) Data in context</a:t>
            </a:r>
          </a:p>
        </p:txBody>
      </p:sp>
      <p:pic>
        <p:nvPicPr>
          <p:cNvPr id="7" name="Picture 6" descr="A table that shows a class roster for a course. The table shows student names I D’s, Majors and G P A’s for six students.">
            <a:extLst>
              <a:ext uri="{FF2B5EF4-FFF2-40B4-BE49-F238E27FC236}">
                <a16:creationId xmlns:a16="http://schemas.microsoft.com/office/drawing/2014/main" id="{37267D74-08E6-452F-9D81-EEE8376B5C0C}"/>
              </a:ext>
            </a:extLst>
          </p:cNvPr>
          <p:cNvPicPr>
            <a:picLocks noChangeAspect="1"/>
          </p:cNvPicPr>
          <p:nvPr/>
        </p:nvPicPr>
        <p:blipFill>
          <a:blip r:embed="rId3"/>
          <a:stretch>
            <a:fillRect/>
          </a:stretch>
        </p:blipFill>
        <p:spPr>
          <a:xfrm>
            <a:off x="1647337" y="2340101"/>
            <a:ext cx="5590534" cy="3855541"/>
          </a:xfrm>
          <a:prstGeom prst="rect">
            <a:avLst/>
          </a:prstGeom>
        </p:spPr>
      </p:pic>
    </p:spTree>
    <p:extLst>
      <p:ext uri="{BB962C8B-B14F-4D97-AF65-F5344CB8AC3E}">
        <p14:creationId xmlns:p14="http://schemas.microsoft.com/office/powerpoint/2010/main" val="205410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1-1 Converting Data to Information </a:t>
            </a:r>
            <a:r>
              <a:rPr lang="en-US" sz="2000" b="0" dirty="0"/>
              <a:t>(2 of 2)</a:t>
            </a:r>
            <a:endParaRPr lang="en-US" sz="2000" dirty="0"/>
          </a:p>
        </p:txBody>
      </p:sp>
      <p:sp>
        <p:nvSpPr>
          <p:cNvPr id="3" name="Text Placeholder 2"/>
          <p:cNvSpPr>
            <a:spLocks noGrp="1"/>
          </p:cNvSpPr>
          <p:nvPr>
            <p:ph type="body" idx="1"/>
          </p:nvPr>
        </p:nvSpPr>
        <p:spPr>
          <a:xfrm>
            <a:off x="457200" y="1600201"/>
            <a:ext cx="8229600" cy="487392"/>
          </a:xfrm>
        </p:spPr>
        <p:txBody>
          <a:bodyPr/>
          <a:lstStyle/>
          <a:p>
            <a:pPr marL="0" indent="0">
              <a:buNone/>
            </a:pPr>
            <a:r>
              <a:rPr lang="en-US" sz="2000" dirty="0"/>
              <a:t>(b) Summarized data</a:t>
            </a:r>
          </a:p>
        </p:txBody>
      </p:sp>
      <p:pic>
        <p:nvPicPr>
          <p:cNvPr id="6" name="Picture 5" descr="A pie chart and a line graph show summarized data. The pie chart is entitled, Percent Enrollment by Major 2018 and consists of the follows slices, M G T, 20 percent. A C C T, 25 percent. I S, 15 percent. OTHER, 15 percent. F I N, 10 percent. And M K T, 15 percent. The line graph entitled Year Enrollment Projections. The vertical axis is labeled &quot;Number of Students&quot; and ranges from 0 to 300 in increments of 100. The horizontal axis is labeled, Year, and ranges from 2013 to 2018. Between the years 2013 through 2017, the graph is a solid line and between 2017 and 2018 the line is dashed, indicating that the value for 2018 is projected. The data shown is as follows, 2013, 120. 2014, 210. 2015, 160. 2016, 170. 2017, 270. And 2018, 300.">
            <a:extLst>
              <a:ext uri="{FF2B5EF4-FFF2-40B4-BE49-F238E27FC236}">
                <a16:creationId xmlns:a16="http://schemas.microsoft.com/office/drawing/2014/main" id="{10373DAC-67FF-4EAF-A339-D8F9650EDE31}"/>
              </a:ext>
            </a:extLst>
          </p:cNvPr>
          <p:cNvPicPr>
            <a:picLocks noChangeAspect="1"/>
          </p:cNvPicPr>
          <p:nvPr/>
        </p:nvPicPr>
        <p:blipFill>
          <a:blip r:embed="rId3"/>
          <a:stretch>
            <a:fillRect/>
          </a:stretch>
        </p:blipFill>
        <p:spPr>
          <a:xfrm>
            <a:off x="975351" y="2087593"/>
            <a:ext cx="7432049" cy="3587616"/>
          </a:xfrm>
          <a:prstGeom prst="rect">
            <a:avLst/>
          </a:prstGeom>
        </p:spPr>
      </p:pic>
      <p:sp>
        <p:nvSpPr>
          <p:cNvPr id="4" name="Rectangle 3">
            <a:extLst>
              <a:ext uri="{FF2B5EF4-FFF2-40B4-BE49-F238E27FC236}">
                <a16:creationId xmlns:a16="http://schemas.microsoft.com/office/drawing/2014/main" id="{4B6D0400-56D7-4464-8578-DAC9D23508E0}"/>
              </a:ext>
            </a:extLst>
          </p:cNvPr>
          <p:cNvSpPr/>
          <p:nvPr/>
        </p:nvSpPr>
        <p:spPr>
          <a:xfrm>
            <a:off x="1866898" y="5778685"/>
            <a:ext cx="5168901" cy="523220"/>
          </a:xfrm>
          <a:prstGeom prst="rect">
            <a:avLst/>
          </a:prstGeom>
        </p:spPr>
        <p:txBody>
          <a:bodyPr wrap="square">
            <a:spAutoFit/>
          </a:bodyPr>
          <a:lstStyle/>
          <a:p>
            <a:pPr algn="ctr"/>
            <a:r>
              <a:rPr lang="en-US" altLang="en-US" b="1" dirty="0">
                <a:solidFill>
                  <a:srgbClr val="990000"/>
                </a:solidFill>
                <a:latin typeface="Book Antiqua" pitchFamily="18" charset="0"/>
              </a:rPr>
              <a:t>Graphical displays turn data into useful information that managers can use for decision making and interpretation</a:t>
            </a:r>
          </a:p>
        </p:txBody>
      </p:sp>
    </p:spTree>
    <p:extLst>
      <p:ext uri="{BB962C8B-B14F-4D97-AF65-F5344CB8AC3E}">
        <p14:creationId xmlns:p14="http://schemas.microsoft.com/office/powerpoint/2010/main" val="154838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Table 1-1 Example Metadata for Class Roster</a:t>
            </a:r>
          </a:p>
        </p:txBody>
      </p:sp>
      <p:sp>
        <p:nvSpPr>
          <p:cNvPr id="5" name="Text Placeholder 4"/>
          <p:cNvSpPr>
            <a:spLocks noGrp="1"/>
          </p:cNvSpPr>
          <p:nvPr>
            <p:ph type="body" idx="1"/>
          </p:nvPr>
        </p:nvSpPr>
        <p:spPr>
          <a:xfrm>
            <a:off x="457200" y="1600201"/>
            <a:ext cx="8229600" cy="720306"/>
          </a:xfrm>
        </p:spPr>
        <p:txBody>
          <a:bodyPr/>
          <a:lstStyle/>
          <a:p>
            <a:r>
              <a:rPr lang="en-US" sz="2000" dirty="0"/>
              <a:t>Descriptions of the properties or characteristics of the data, including data types, field sizes, allowable values, and data context</a:t>
            </a:r>
          </a:p>
        </p:txBody>
      </p:sp>
      <p:graphicFrame>
        <p:nvGraphicFramePr>
          <p:cNvPr id="6" name="Table 5">
            <a:extLst>
              <a:ext uri="{FF2B5EF4-FFF2-40B4-BE49-F238E27FC236}">
                <a16:creationId xmlns:a16="http://schemas.microsoft.com/office/drawing/2014/main" id="{5A0148DE-562C-4ECD-B2BF-550BDDB061C0}"/>
              </a:ext>
            </a:extLst>
          </p:cNvPr>
          <p:cNvGraphicFramePr>
            <a:graphicFrameLocks noGrp="1"/>
          </p:cNvGraphicFramePr>
          <p:nvPr>
            <p:extLst>
              <p:ext uri="{D42A27DB-BD31-4B8C-83A1-F6EECF244321}">
                <p14:modId xmlns:p14="http://schemas.microsoft.com/office/powerpoint/2010/main" val="1758810410"/>
              </p:ext>
            </p:extLst>
          </p:nvPr>
        </p:nvGraphicFramePr>
        <p:xfrm>
          <a:off x="457198" y="2945711"/>
          <a:ext cx="8229601" cy="2843992"/>
        </p:xfrm>
        <a:graphic>
          <a:graphicData uri="http://schemas.openxmlformats.org/drawingml/2006/table">
            <a:tbl>
              <a:tblPr firstRow="1" bandRow="1">
                <a:tableStyleId>{2D5ABB26-0587-4C30-8999-92F81FD0307C}</a:tableStyleId>
              </a:tblPr>
              <a:tblGrid>
                <a:gridCol w="966160">
                  <a:extLst>
                    <a:ext uri="{9D8B030D-6E8A-4147-A177-3AD203B41FA5}">
                      <a16:colId xmlns:a16="http://schemas.microsoft.com/office/drawing/2014/main" val="285025320"/>
                    </a:ext>
                  </a:extLst>
                </a:gridCol>
                <a:gridCol w="1302589">
                  <a:extLst>
                    <a:ext uri="{9D8B030D-6E8A-4147-A177-3AD203B41FA5}">
                      <a16:colId xmlns:a16="http://schemas.microsoft.com/office/drawing/2014/main" val="860714296"/>
                    </a:ext>
                  </a:extLst>
                </a:gridCol>
                <a:gridCol w="828136">
                  <a:extLst>
                    <a:ext uri="{9D8B030D-6E8A-4147-A177-3AD203B41FA5}">
                      <a16:colId xmlns:a16="http://schemas.microsoft.com/office/drawing/2014/main" val="3098277804"/>
                    </a:ext>
                  </a:extLst>
                </a:gridCol>
                <a:gridCol w="543464">
                  <a:extLst>
                    <a:ext uri="{9D8B030D-6E8A-4147-A177-3AD203B41FA5}">
                      <a16:colId xmlns:a16="http://schemas.microsoft.com/office/drawing/2014/main" val="276329836"/>
                    </a:ext>
                  </a:extLst>
                </a:gridCol>
                <a:gridCol w="586596">
                  <a:extLst>
                    <a:ext uri="{9D8B030D-6E8A-4147-A177-3AD203B41FA5}">
                      <a16:colId xmlns:a16="http://schemas.microsoft.com/office/drawing/2014/main" val="274939274"/>
                    </a:ext>
                  </a:extLst>
                </a:gridCol>
                <a:gridCol w="2544793">
                  <a:extLst>
                    <a:ext uri="{9D8B030D-6E8A-4147-A177-3AD203B41FA5}">
                      <a16:colId xmlns:a16="http://schemas.microsoft.com/office/drawing/2014/main" val="590621993"/>
                    </a:ext>
                  </a:extLst>
                </a:gridCol>
                <a:gridCol w="1457863">
                  <a:extLst>
                    <a:ext uri="{9D8B030D-6E8A-4147-A177-3AD203B41FA5}">
                      <a16:colId xmlns:a16="http://schemas.microsoft.com/office/drawing/2014/main" val="3424746681"/>
                    </a:ext>
                  </a:extLst>
                </a:gridCol>
              </a:tblGrid>
              <a:tr h="346406">
                <a:tc>
                  <a:txBody>
                    <a:bodyPr/>
                    <a:lstStyle/>
                    <a:p>
                      <a:r>
                        <a:rPr lang="en-US"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1"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1" dirty="0"/>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1" dirty="0"/>
                        <a:t>Min</a:t>
                      </a:r>
                      <a:r>
                        <a:rPr lang="en-US" sz="100" b="1" dirty="0">
                          <a:solidFill>
                            <a:schemeClr val="bg1"/>
                          </a:solidFill>
                        </a:rPr>
                        <a: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1" dirty="0"/>
                        <a:t>Max</a:t>
                      </a:r>
                      <a:r>
                        <a:rPr lang="en-US" sz="100" b="1" dirty="0">
                          <a:solidFill>
                            <a:schemeClr val="bg1"/>
                          </a:solidFill>
                        </a:rPr>
                        <a: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1"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1" dirty="0"/>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81292297"/>
                  </a:ext>
                </a:extLst>
              </a:tr>
              <a:tr h="382778">
                <a:tc>
                  <a:txBody>
                    <a:bodyPr/>
                    <a:lstStyle/>
                    <a:p>
                      <a:r>
                        <a:rPr lang="en-US" dirty="0"/>
                        <a:t>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Course I</a:t>
                      </a:r>
                      <a:r>
                        <a:rPr lang="en-US" sz="100" dirty="0"/>
                        <a:t> </a:t>
                      </a:r>
                      <a:r>
                        <a:rPr lang="en-US" dirty="0"/>
                        <a:t>D and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Academic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346045"/>
                  </a:ext>
                </a:extLst>
              </a:tr>
              <a:tr h="346406">
                <a:tc>
                  <a:txBody>
                    <a:bodyPr/>
                    <a:lstStyle/>
                    <a:p>
                      <a:r>
                        <a:rPr lang="en-US" dirty="0"/>
                        <a:t>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Section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Registrar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048205"/>
                  </a:ext>
                </a:extLst>
              </a:tr>
              <a:tr h="346406">
                <a:tc>
                  <a:txBody>
                    <a:bodyPr/>
                    <a:lstStyle/>
                    <a:p>
                      <a:r>
                        <a:rPr lang="en-US" dirty="0"/>
                        <a:t>Semester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Semester and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Registrar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5630997"/>
                  </a:ext>
                </a:extLst>
              </a:tr>
              <a:tr h="346406">
                <a:tc>
                  <a:txBody>
                    <a:bodyPr/>
                    <a:lstStyle/>
                    <a:p>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453444"/>
                  </a:ext>
                </a:extLst>
              </a:tr>
              <a:tr h="346406">
                <a:tc>
                  <a:txBody>
                    <a:bodyPr/>
                    <a:lstStyle/>
                    <a:p>
                      <a:r>
                        <a:rPr lang="en-US" dirty="0"/>
                        <a:t>I</a:t>
                      </a:r>
                      <a:r>
                        <a:rPr lang="en-US" sz="100" dirty="0"/>
                        <a:t> </a:t>
                      </a: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I</a:t>
                      </a:r>
                      <a:r>
                        <a:rPr lang="en-US" sz="100" dirty="0"/>
                        <a:t> </a:t>
                      </a:r>
                      <a:r>
                        <a:rPr lang="en-US" dirty="0"/>
                        <a:t>D (S</a:t>
                      </a:r>
                      <a:r>
                        <a:rPr lang="en-US" sz="100" dirty="0"/>
                        <a:t> </a:t>
                      </a:r>
                      <a:r>
                        <a:rPr lang="en-US" dirty="0"/>
                        <a:t>S</a:t>
                      </a:r>
                      <a:r>
                        <a:rPr lang="en-US" sz="100" dirty="0"/>
                        <a:t> </a:t>
                      </a: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502328"/>
                  </a:ext>
                </a:extLst>
              </a:tr>
              <a:tr h="346406">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617964"/>
                  </a:ext>
                </a:extLst>
              </a:tr>
              <a:tr h="382778">
                <a:tc>
                  <a:txBody>
                    <a:bodyPr/>
                    <a:lstStyle/>
                    <a:p>
                      <a:r>
                        <a:rPr lang="en-US" dirty="0"/>
                        <a:t>G</a:t>
                      </a:r>
                      <a:r>
                        <a:rPr lang="en-US" sz="100" dirty="0"/>
                        <a:t> </a:t>
                      </a:r>
                      <a:r>
                        <a:rPr lang="en-US" dirty="0"/>
                        <a:t>P</a:t>
                      </a:r>
                      <a:r>
                        <a:rPr lang="en-US" sz="100" dirty="0"/>
                        <a:t> </a:t>
                      </a: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grade point 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Academic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926578"/>
                  </a:ext>
                </a:extLst>
              </a:tr>
            </a:tbl>
          </a:graphicData>
        </a:graphic>
      </p:graphicFrame>
      <p:sp>
        <p:nvSpPr>
          <p:cNvPr id="2" name="Rectangle 1">
            <a:extLst>
              <a:ext uri="{FF2B5EF4-FFF2-40B4-BE49-F238E27FC236}">
                <a16:creationId xmlns:a16="http://schemas.microsoft.com/office/drawing/2014/main" id="{90DFF785-67DD-49C8-8303-5E7FB828D1DA}"/>
              </a:ext>
            </a:extLst>
          </p:cNvPr>
          <p:cNvSpPr/>
          <p:nvPr/>
        </p:nvSpPr>
        <p:spPr>
          <a:xfrm>
            <a:off x="457198" y="2536416"/>
            <a:ext cx="990977" cy="307777"/>
          </a:xfrm>
          <a:prstGeom prst="rect">
            <a:avLst/>
          </a:prstGeom>
        </p:spPr>
        <p:txBody>
          <a:bodyPr wrap="none">
            <a:spAutoFit/>
          </a:bodyPr>
          <a:lstStyle/>
          <a:p>
            <a:r>
              <a:rPr lang="en-US" b="1" kern="1200" dirty="0">
                <a:solidFill>
                  <a:schemeClr val="dk1"/>
                </a:solidFill>
              </a:rPr>
              <a:t>Data Item</a:t>
            </a:r>
            <a:endParaRPr lang="en-US" b="1" dirty="0"/>
          </a:p>
        </p:txBody>
      </p:sp>
      <p:sp>
        <p:nvSpPr>
          <p:cNvPr id="3" name="Rectangle 2">
            <a:extLst>
              <a:ext uri="{FF2B5EF4-FFF2-40B4-BE49-F238E27FC236}">
                <a16:creationId xmlns:a16="http://schemas.microsoft.com/office/drawing/2014/main" id="{837244FD-6939-485C-B847-4B85199160B8}"/>
              </a:ext>
            </a:extLst>
          </p:cNvPr>
          <p:cNvSpPr/>
          <p:nvPr/>
        </p:nvSpPr>
        <p:spPr>
          <a:xfrm>
            <a:off x="4259368" y="2515832"/>
            <a:ext cx="958917" cy="307777"/>
          </a:xfrm>
          <a:prstGeom prst="rect">
            <a:avLst/>
          </a:prstGeom>
        </p:spPr>
        <p:txBody>
          <a:bodyPr wrap="none">
            <a:spAutoFit/>
          </a:bodyPr>
          <a:lstStyle/>
          <a:p>
            <a:r>
              <a:rPr lang="en-US" altLang="en-US" b="1" dirty="0"/>
              <a:t>Metadata</a:t>
            </a:r>
            <a:endParaRPr lang="en-US" b="1" dirty="0"/>
          </a:p>
        </p:txBody>
      </p:sp>
    </p:spTree>
    <p:extLst>
      <p:ext uri="{BB962C8B-B14F-4D97-AF65-F5344CB8AC3E}">
        <p14:creationId xmlns:p14="http://schemas.microsoft.com/office/powerpoint/2010/main" val="107368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Disadvantages of File Processing</a:t>
            </a:r>
          </a:p>
        </p:txBody>
      </p:sp>
      <p:sp>
        <p:nvSpPr>
          <p:cNvPr id="5" name="Text Placeholder 4"/>
          <p:cNvSpPr>
            <a:spLocks noGrp="1"/>
          </p:cNvSpPr>
          <p:nvPr>
            <p:ph type="body" idx="1"/>
          </p:nvPr>
        </p:nvSpPr>
        <p:spPr>
          <a:xfrm>
            <a:off x="457200" y="1600201"/>
            <a:ext cx="8229600" cy="4671204"/>
          </a:xfrm>
        </p:spPr>
        <p:txBody>
          <a:bodyPr/>
          <a:lstStyle/>
          <a:p>
            <a:pPr>
              <a:defRPr/>
            </a:pPr>
            <a:r>
              <a:rPr lang="en-US" sz="2000" dirty="0">
                <a:solidFill>
                  <a:srgbClr val="000000"/>
                </a:solidFill>
              </a:rPr>
              <a:t>Program-Data Dependence</a:t>
            </a:r>
          </a:p>
          <a:p>
            <a:pPr lvl="1">
              <a:defRPr/>
            </a:pPr>
            <a:r>
              <a:rPr lang="en-US" sz="2000" dirty="0">
                <a:solidFill>
                  <a:srgbClr val="000000"/>
                </a:solidFill>
              </a:rPr>
              <a:t>All programs maintain metadata for each file they use</a:t>
            </a:r>
          </a:p>
          <a:p>
            <a:pPr>
              <a:defRPr/>
            </a:pPr>
            <a:r>
              <a:rPr lang="en-US" sz="2000" dirty="0">
                <a:solidFill>
                  <a:srgbClr val="000000"/>
                </a:solidFill>
              </a:rPr>
              <a:t>Duplication of Data</a:t>
            </a:r>
          </a:p>
          <a:p>
            <a:pPr lvl="1">
              <a:defRPr/>
            </a:pPr>
            <a:r>
              <a:rPr lang="en-US" sz="2000" dirty="0">
                <a:solidFill>
                  <a:srgbClr val="000000"/>
                </a:solidFill>
              </a:rPr>
              <a:t>Different systems/programs have separate copies of the same data</a:t>
            </a:r>
          </a:p>
          <a:p>
            <a:pPr>
              <a:defRPr/>
            </a:pPr>
            <a:r>
              <a:rPr lang="en-US" sz="2000" dirty="0">
                <a:solidFill>
                  <a:srgbClr val="000000"/>
                </a:solidFill>
              </a:rPr>
              <a:t>Limited Data Sharing</a:t>
            </a:r>
          </a:p>
          <a:p>
            <a:pPr lvl="1">
              <a:defRPr/>
            </a:pPr>
            <a:r>
              <a:rPr lang="en-US" sz="2000" dirty="0">
                <a:solidFill>
                  <a:srgbClr val="000000"/>
                </a:solidFill>
              </a:rPr>
              <a:t>No centralized control of data</a:t>
            </a:r>
          </a:p>
          <a:p>
            <a:pPr>
              <a:defRPr/>
            </a:pPr>
            <a:r>
              <a:rPr lang="en-US" sz="2000" dirty="0">
                <a:solidFill>
                  <a:srgbClr val="000000"/>
                </a:solidFill>
              </a:rPr>
              <a:t>Lengthy Development Times</a:t>
            </a:r>
          </a:p>
          <a:p>
            <a:pPr lvl="1">
              <a:defRPr/>
            </a:pPr>
            <a:r>
              <a:rPr lang="en-US" sz="2000" dirty="0">
                <a:solidFill>
                  <a:srgbClr val="000000"/>
                </a:solidFill>
              </a:rPr>
              <a:t>Programmers must design their own file formats</a:t>
            </a:r>
          </a:p>
          <a:p>
            <a:pPr>
              <a:defRPr/>
            </a:pPr>
            <a:r>
              <a:rPr lang="en-US" sz="2000" dirty="0">
                <a:solidFill>
                  <a:srgbClr val="000000"/>
                </a:solidFill>
              </a:rPr>
              <a:t>Excessive Program Maintenance</a:t>
            </a:r>
          </a:p>
          <a:p>
            <a:pPr lvl="1">
              <a:defRPr/>
            </a:pPr>
            <a:r>
              <a:rPr lang="en-US" sz="2000" dirty="0">
                <a:solidFill>
                  <a:srgbClr val="000000"/>
                </a:solidFill>
              </a:rPr>
              <a:t>80% of information systems budget</a:t>
            </a:r>
          </a:p>
        </p:txBody>
      </p:sp>
    </p:spTree>
    <p:extLst>
      <p:ext uri="{BB962C8B-B14F-4D97-AF65-F5344CB8AC3E}">
        <p14:creationId xmlns:p14="http://schemas.microsoft.com/office/powerpoint/2010/main" val="25767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1-2 Old File Processing Systems at Pine Valley Furniture Company</a:t>
            </a:r>
          </a:p>
        </p:txBody>
      </p:sp>
      <p:pic>
        <p:nvPicPr>
          <p:cNvPr id="6" name="Picture 5" descr="A diagram illustrates the file processing approach based on computer programs used in three different departments of an organization. Each department is represented by circles representing the programs, below the circles is a rectangle representing the system, and below the rectangles are cylinders representing the files. Two way arrows connect the programs and files to the system. The Orders Department illustration, shows Program A, Program B, and Program C connected to the Order Filing system, which in turn is connected to Customer Master File, Inventory Master File, and Back Order File. The Accounting Department illustration, shows Program A and Program B, connected to the Invoicing system, which in turn is connected to Inventory Master File and Customer Master File. The Payroll Department illustration, shows Program A and Program B connected to the Payroll system, which is in turn connected to Employee Master File.">
            <a:extLst>
              <a:ext uri="{FF2B5EF4-FFF2-40B4-BE49-F238E27FC236}">
                <a16:creationId xmlns:a16="http://schemas.microsoft.com/office/drawing/2014/main" id="{8389D645-B765-4505-810D-DBCE93AFF40F}"/>
              </a:ext>
            </a:extLst>
          </p:cNvPr>
          <p:cNvPicPr>
            <a:picLocks noChangeAspect="1"/>
          </p:cNvPicPr>
          <p:nvPr/>
        </p:nvPicPr>
        <p:blipFill rotWithShape="1">
          <a:blip r:embed="rId3"/>
          <a:srcRect l="2835" t="5415" r="2238" b="9269"/>
          <a:stretch/>
        </p:blipFill>
        <p:spPr>
          <a:xfrm>
            <a:off x="645512" y="1857113"/>
            <a:ext cx="7852974" cy="4155018"/>
          </a:xfrm>
          <a:prstGeom prst="rect">
            <a:avLst/>
          </a:prstGeom>
        </p:spPr>
      </p:pic>
    </p:spTree>
    <p:extLst>
      <p:ext uri="{BB962C8B-B14F-4D97-AF65-F5344CB8AC3E}">
        <p14:creationId xmlns:p14="http://schemas.microsoft.com/office/powerpoint/2010/main" val="42882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8943</TotalTime>
  <Words>1703</Words>
  <Application>Microsoft Office PowerPoint</Application>
  <PresentationFormat>On-screen Show (4:3)</PresentationFormat>
  <Paragraphs>319</Paragraphs>
  <Slides>43</Slides>
  <Notes>38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5" baseType="lpstr">
      <vt:lpstr>Arial</vt:lpstr>
      <vt:lpstr>Book Antiqua</vt:lpstr>
      <vt:lpstr>Noto Sans Symbols</vt:lpstr>
      <vt:lpstr>Roboto</vt:lpstr>
      <vt:lpstr>Tahoma</vt:lpstr>
      <vt:lpstr>Times New Roman</vt:lpstr>
      <vt:lpstr>Verdana</vt:lpstr>
      <vt:lpstr>Wingdings</vt:lpstr>
      <vt:lpstr>Wingdings 2</vt:lpstr>
      <vt:lpstr>508 Lecture</vt:lpstr>
      <vt:lpstr>1_508 Lecture</vt:lpstr>
      <vt:lpstr>Equation</vt:lpstr>
      <vt:lpstr>Modern Database Management</vt:lpstr>
      <vt:lpstr>Learning Objectives (1 of 2)</vt:lpstr>
      <vt:lpstr>Learning Objectives (2 of 2)</vt:lpstr>
      <vt:lpstr>Definitions</vt:lpstr>
      <vt:lpstr>Figure 1-1 Converting Data to Information (1 of 2)</vt:lpstr>
      <vt:lpstr>Figure 1-1 Converting Data to Information (2 of 2)</vt:lpstr>
      <vt:lpstr>Table 1-1 Example Metadata for Class Roster</vt:lpstr>
      <vt:lpstr>Disadvantages of File Processing</vt:lpstr>
      <vt:lpstr>Figure 1-2 Old File Processing Systems at Pine Valley Furniture Company</vt:lpstr>
      <vt:lpstr>SOLUTION:   The DATABASE Approach</vt:lpstr>
      <vt:lpstr>Database Management System</vt:lpstr>
      <vt:lpstr>The Database Approach (1 of 2)</vt:lpstr>
      <vt:lpstr>Figure 1-3 Comparison of Enterprise- and Project-Level Data Models</vt:lpstr>
      <vt:lpstr>The Database Approach (2 of 2)</vt:lpstr>
      <vt:lpstr>Advantages of the Database Approach</vt:lpstr>
      <vt:lpstr>Costs and Risks of the Database Approach</vt:lpstr>
      <vt:lpstr>Components of the Database Environment</vt:lpstr>
      <vt:lpstr>Figure 1-6 Components of the Database Environment</vt:lpstr>
      <vt:lpstr>The Database Development Process</vt:lpstr>
      <vt:lpstr>Systems Development Life Cycle (S D L C)</vt:lpstr>
      <vt:lpstr>From Figure 1-8 Database Development Activities During the S D L C</vt:lpstr>
      <vt:lpstr>Figure 1-9 The Prototyping Methodology and Database Development Process</vt:lpstr>
      <vt:lpstr>Figure 1-9 The Prototyping Methodology and Database Development Process</vt:lpstr>
      <vt:lpstr>Figure 1-9 The Prototyping Methodology and Database Development Process</vt:lpstr>
      <vt:lpstr>Figure 1-9 The Prototyping Methodology and Database Development Process</vt:lpstr>
      <vt:lpstr>Figure 1-9 The Prototyping Methodology and Database Development Process</vt:lpstr>
      <vt:lpstr>Figure 1-9 The Prototyping Methodology and Database Development Process</vt:lpstr>
      <vt:lpstr>Database Schema</vt:lpstr>
      <vt:lpstr>PowerPoint Presentation</vt:lpstr>
      <vt:lpstr>Managing People Involved in Database Development</vt:lpstr>
      <vt:lpstr>Database Project Team Members (1 of 2)</vt:lpstr>
      <vt:lpstr>Database Project Team Members (2 of 2)</vt:lpstr>
      <vt:lpstr>Motivations of Database Systems</vt:lpstr>
      <vt:lpstr>Figure 1-11 The Range of Database Technologies: Past and Present (1 of 4)</vt:lpstr>
      <vt:lpstr>Figure 1-11 The Range of Database Technologies: Past and Present (2 of 4)</vt:lpstr>
      <vt:lpstr>Figure 1-11 The Range of Database Technologies: Past and Present (3 of 4)</vt:lpstr>
      <vt:lpstr>Figure 1-11 The Range of Database Technologies: Past and Present (4 of 4)</vt:lpstr>
      <vt:lpstr>The Range of Database Applications</vt:lpstr>
      <vt:lpstr>Figure 1-12 Multi-Tiered Client/Server Database Architecture</vt:lpstr>
      <vt:lpstr>Types of Enterprise Applications</vt:lpstr>
      <vt:lpstr>Figure 1-13 An Example of an Executive Dashboard</vt:lpstr>
      <vt:lpstr>Pine Valley Furniture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Nasralah, Tareq</cp:lastModifiedBy>
  <cp:revision>888</cp:revision>
  <dcterms:modified xsi:type="dcterms:W3CDTF">2020-01-06T19:22:22Z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