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5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61" r:id="rId7"/>
    <p:sldId id="262" r:id="rId8"/>
    <p:sldId id="260" r:id="rId9"/>
    <p:sldId id="259" r:id="rId10"/>
    <p:sldId id="258" r:id="rId11"/>
  </p:sldIdLst>
  <p:sldSz cx="9144000" cy="6858000" type="screen4x3"/>
  <p:notesSz cx="7099300" cy="10234613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pos="158">
          <p15:clr>
            <a:srgbClr val="A4A3A4"/>
          </p15:clr>
        </p15:guide>
        <p15:guide id="4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3E5"/>
    <a:srgbClr val="FAE7E8"/>
    <a:srgbClr val="E9E6E6"/>
    <a:srgbClr val="FF0066"/>
    <a:srgbClr val="DEE6ED"/>
    <a:srgbClr val="C8D8E6"/>
    <a:srgbClr val="23476E"/>
    <a:srgbClr val="23214A"/>
    <a:srgbClr val="969696"/>
    <a:srgbClr val="FDEA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995" autoAdjust="0"/>
    <p:restoredTop sz="94667" autoAdjust="0"/>
  </p:normalViewPr>
  <p:slideViewPr>
    <p:cSldViewPr snapToObjects="1" showGuides="1">
      <p:cViewPr varScale="1">
        <p:scale>
          <a:sx n="120" d="100"/>
          <a:sy n="120" d="100"/>
        </p:scale>
        <p:origin x="114" y="198"/>
      </p:cViewPr>
      <p:guideLst>
        <p:guide orient="horz" pos="799"/>
        <p:guide orient="horz" pos="4020"/>
        <p:guide pos="158"/>
        <p:guide pos="56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73" d="100"/>
          <a:sy n="73" d="100"/>
        </p:scale>
        <p:origin x="-3282" y="-120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3306" y="296863"/>
            <a:ext cx="4422857" cy="41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r>
              <a:rPr lang="en-US" smtClean="0">
                <a:solidFill>
                  <a:srgbClr val="00214A"/>
                </a:solidFill>
                <a:latin typeface="Verdana" pitchFamily="34" charset="0"/>
              </a:rPr>
              <a:t>Project Title</a:t>
            </a:r>
            <a:endParaRPr lang="en-US" dirty="0">
              <a:solidFill>
                <a:srgbClr val="00214A"/>
              </a:solidFill>
              <a:latin typeface="Verdana" pitchFamily="34" charset="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2"/>
          </p:nvPr>
        </p:nvSpPr>
        <p:spPr>
          <a:xfrm>
            <a:off x="1317625" y="9941842"/>
            <a:ext cx="4824413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IN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Copyright © Infineon Technologies AG 2015. All rights reserved.</a:t>
            </a:r>
            <a:endParaRPr lang="en-US" sz="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"/>
          </p:nvPr>
        </p:nvSpPr>
        <p:spPr>
          <a:xfrm>
            <a:off x="453306" y="9941842"/>
            <a:ext cx="864319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01/10/2012</a:t>
            </a:r>
            <a:endParaRPr lang="en-US" sz="8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"/>
          </p:nvPr>
        </p:nvSpPr>
        <p:spPr>
          <a:xfrm>
            <a:off x="6142038" y="9941842"/>
            <a:ext cx="448737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4B2F2C62-9F74-48A8-B0E2-66996AAE25CB}" type="slidenum"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‹#›</a:t>
            </a:fld>
            <a:endParaRPr lang="en-US" sz="8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3305" y="1012850"/>
            <a:ext cx="6191969" cy="46439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5868498"/>
            <a:ext cx="6191968" cy="36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Enter Notes</a:t>
            </a: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4025" y="295163"/>
            <a:ext cx="4422857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Verdana" pitchFamily="34" charset="0"/>
              </a:defRPr>
            </a:lvl1pPr>
          </a:lstStyle>
          <a:p>
            <a:r>
              <a:rPr lang="en-US" smtClean="0">
                <a:solidFill>
                  <a:srgbClr val="00214A"/>
                </a:solidFill>
              </a:rPr>
              <a:t>Project Title</a:t>
            </a:r>
            <a:endParaRPr lang="en-US" dirty="0">
              <a:solidFill>
                <a:srgbClr val="00214A"/>
              </a:solidFill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1317625" y="9940925"/>
            <a:ext cx="4824411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IN" smtClean="0"/>
              <a:t>Copyright © Infineon Technologies AG 2015. All rights reserved.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453306" y="9940925"/>
            <a:ext cx="864320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01/10/2012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5"/>
          </p:nvPr>
        </p:nvSpPr>
        <p:spPr>
          <a:xfrm>
            <a:off x="6142037" y="9940925"/>
            <a:ext cx="503237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582C740A-0E53-4A51-9AB5-0B757DB54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214A"/>
                </a:solidFill>
              </a:rPr>
              <a:t>Project Title</a:t>
            </a:r>
            <a:endParaRPr lang="en-US" dirty="0">
              <a:solidFill>
                <a:srgbClr val="00214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Copyright © Infineon Technologies AG 2015. All rights reserved.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01/10/2012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404D38C-F22C-4027-A03A-540EB47038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62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214A"/>
                </a:solidFill>
              </a:rPr>
              <a:t>Project Title</a:t>
            </a:r>
            <a:endParaRPr lang="en-US" dirty="0">
              <a:solidFill>
                <a:srgbClr val="00214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Copyright © Infineon Technologies AG 2015. All rights reserved.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01/10/2012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C0A63AE-17AA-4631-8788-C4F32D0845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86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214A"/>
                </a:solidFill>
              </a:rPr>
              <a:t>Project Title</a:t>
            </a:r>
            <a:endParaRPr lang="en-US" dirty="0">
              <a:solidFill>
                <a:srgbClr val="00214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Copyright © Infineon Technologies AG 2015. All rights reserved.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01/10/2012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8413ED1-5FBE-4A35-8CAD-A4E6961039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29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Title Slide">
    <p:bg>
      <p:bgPr>
        <a:blipFill dpi="0" rotWithShape="1">
          <a:blip r:embed="rId2" cstate="print">
            <a:lum/>
          </a:blip>
          <a:srcRect/>
          <a:stretch>
            <a:fillRect l="80000" t="85000" r="5200" b="62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8" cy="685799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50825" y="1268413"/>
            <a:ext cx="7128390" cy="1440000"/>
          </a:xfrm>
        </p:spPr>
        <p:txBody>
          <a:bodyPr vert="horz" lIns="0" tIns="0" rIns="0" bIns="10800" rtlCol="0" anchor="b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lang="en-GB" sz="4800" b="0" noProof="0" dirty="0" smtClean="0">
                <a:solidFill>
                  <a:schemeClr val="tx1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GB" noProof="0" dirty="0" smtClean="0"/>
              <a:t>Please type in Title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2000" y="2780927"/>
            <a:ext cx="7128390" cy="936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2800" baseline="0" noProof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bg1"/>
              </a:buClr>
              <a:defRPr sz="1600">
                <a:solidFill>
                  <a:schemeClr val="bg1"/>
                </a:solidFill>
                <a:latin typeface="Verdana"/>
              </a:defRPr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>
          <a:xfrm>
            <a:off x="250824" y="63246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800">
                <a:solidFill>
                  <a:schemeClr val="accent2"/>
                </a:solidFill>
                <a:latin typeface="Verdana"/>
              </a:defRPr>
            </a:lvl1pPr>
          </a:lstStyle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8603552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Verdana"/>
              </a:defRPr>
            </a:lvl1pPr>
          </a:lstStyle>
          <a:p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0826" y="1268413"/>
            <a:ext cx="2808288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3203576" y="1268413"/>
            <a:ext cx="2736850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084888" y="1268413"/>
            <a:ext cx="280831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/>
              </a:defRPr>
            </a:lvl1pPr>
          </a:lstStyle>
          <a:p>
            <a:fld id="{C901051D-372A-422C-88AB-B38182947A4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IN" smtClean="0"/>
              <a:t>01/10/2012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IN" smtClean="0"/>
              <a:t>Copyright © Infineon Technologies AG 2015. All rights reserved.</a:t>
            </a:r>
            <a:endParaRPr lang="en-IN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952750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3348038" y="2781299"/>
            <a:ext cx="25923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 hasCustomPrompt="1"/>
          </p:nvPr>
        </p:nvSpPr>
        <p:spPr>
          <a:xfrm>
            <a:off x="6084888" y="2781299"/>
            <a:ext cx="28082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/>
              </a:defRPr>
            </a:lvl1pPr>
          </a:lstStyle>
          <a:p>
            <a:fld id="{30CA57BA-63F5-4A49-97EC-9E8089A67DD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IN" smtClean="0"/>
              <a:t>01/10/2012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IN" smtClean="0"/>
              <a:t>Copyright © Infineon Technologies AG 2015. All rights reserved.</a:t>
            </a:r>
            <a:endParaRPr lang="en-IN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208823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2484438" y="1268413"/>
            <a:ext cx="201612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643438" y="1268413"/>
            <a:ext cx="201612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 hasCustomPrompt="1"/>
          </p:nvPr>
        </p:nvSpPr>
        <p:spPr>
          <a:xfrm>
            <a:off x="6804025" y="1268413"/>
            <a:ext cx="208823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/>
              </a:defRPr>
            </a:lvl1pPr>
          </a:lstStyle>
          <a:p>
            <a:fld id="{48664BD5-BBBA-4B47-8AA6-609135FC27D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IN" smtClean="0"/>
              <a:t>01/10/2012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IN" smtClean="0"/>
              <a:t>Copyright © Infineon Technologies AG 2015. All rights reserved.</a:t>
            </a:r>
            <a:endParaRPr lang="en-IN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>
            <a:lvl4pPr>
              <a:buNone/>
              <a:defRPr/>
            </a:lvl4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088232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2484438" y="2781299"/>
            <a:ext cx="2016125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 hasCustomPrompt="1"/>
          </p:nvPr>
        </p:nvSpPr>
        <p:spPr>
          <a:xfrm>
            <a:off x="4643438" y="2781299"/>
            <a:ext cx="2016125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6804025" y="2781299"/>
            <a:ext cx="2088232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/>
              </a:defRPr>
            </a:lvl1pPr>
          </a:lstStyle>
          <a:p>
            <a:fld id="{DFEF0020-76FB-40BF-9AB7-D9D82E8459A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9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IN" smtClean="0"/>
              <a:t>01/10/2012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IN" smtClean="0"/>
              <a:t>Copyright © Infineon Technologies AG 2015. All rights reserved.</a:t>
            </a:r>
            <a:endParaRPr lang="en-IN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/>
              </a:defRPr>
            </a:lvl1pPr>
          </a:lstStyle>
          <a:p>
            <a:fld id="{FE30BBAF-ED94-44C1-9986-2A8A59957A1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IN" smtClean="0"/>
              <a:t>01/10/2012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IN" smtClean="0"/>
              <a:t>Copyright © Infineon Technologies AG 2015. All rights reserved.</a:t>
            </a:r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Final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/>
              </a:defRPr>
            </a:lvl1pPr>
          </a:lstStyle>
          <a:p>
            <a:fld id="{512225CB-D725-4F28-9AFE-7EAE27923B5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IN" smtClean="0"/>
              <a:t>01/10/2012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IN" smtClean="0"/>
              <a:t>Copyright © Infineon Technologies AG 2015. All rights reserved.</a:t>
            </a:r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/>
              </a:defRPr>
            </a:lvl1pPr>
          </a:lstStyle>
          <a:p>
            <a:fld id="{F218A79F-6690-45E9-9CA2-01DCCB92BA9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IN" smtClean="0"/>
              <a:t>01/10/2012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IN" smtClean="0"/>
              <a:t>Copyright © Infineon Technologies AG 2015. All rights reserved.</a:t>
            </a:r>
            <a:endParaRPr lang="en-IN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3"/>
            <a:ext cx="864165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/>
              </a:defRPr>
            </a:lvl1pPr>
          </a:lstStyle>
          <a:p>
            <a:fld id="{CF5FA821-9365-4208-9FED-DCA8AFDCD81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IN" smtClean="0"/>
              <a:t>01/10/2012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IN" smtClean="0"/>
              <a:t>Copyright © Infineon Technologies AG 2015. All rights reserved.</a:t>
            </a:r>
            <a:endParaRPr lang="en-IN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idx="17" hasCustomPrompt="1"/>
          </p:nvPr>
        </p:nvSpPr>
        <p:spPr>
          <a:xfrm>
            <a:off x="971500" y="1268412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971501" y="1916493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971501" y="2564574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971501" y="3212655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971501" y="3860736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4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971501" y="4508817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971501" y="5156898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971501" y="5804979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idx="28" hasCustomPrompt="1"/>
          </p:nvPr>
        </p:nvSpPr>
        <p:spPr>
          <a:xfrm>
            <a:off x="250825" y="1268412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idx="29" hasCustomPrompt="1"/>
          </p:nvPr>
        </p:nvSpPr>
        <p:spPr>
          <a:xfrm>
            <a:off x="250825" y="1916593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idx="30" hasCustomPrompt="1"/>
          </p:nvPr>
        </p:nvSpPr>
        <p:spPr>
          <a:xfrm>
            <a:off x="250825" y="2564774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idx="31" hasCustomPrompt="1"/>
          </p:nvPr>
        </p:nvSpPr>
        <p:spPr>
          <a:xfrm>
            <a:off x="250825" y="3212955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4" name="Text Placeholder 10"/>
          <p:cNvSpPr>
            <a:spLocks noGrp="1"/>
          </p:cNvSpPr>
          <p:nvPr>
            <p:ph type="body" idx="32" hasCustomPrompt="1"/>
          </p:nvPr>
        </p:nvSpPr>
        <p:spPr>
          <a:xfrm>
            <a:off x="250825" y="3861136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5" name="Text Placeholder 10"/>
          <p:cNvSpPr>
            <a:spLocks noGrp="1"/>
          </p:cNvSpPr>
          <p:nvPr>
            <p:ph type="body" idx="33" hasCustomPrompt="1"/>
          </p:nvPr>
        </p:nvSpPr>
        <p:spPr>
          <a:xfrm>
            <a:off x="250825" y="4509317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6" name="Text Placeholder 10"/>
          <p:cNvSpPr>
            <a:spLocks noGrp="1"/>
          </p:cNvSpPr>
          <p:nvPr>
            <p:ph type="body" idx="34" hasCustomPrompt="1"/>
          </p:nvPr>
        </p:nvSpPr>
        <p:spPr>
          <a:xfrm>
            <a:off x="250825" y="515749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7" name="Text Placeholder 10"/>
          <p:cNvSpPr>
            <a:spLocks noGrp="1"/>
          </p:cNvSpPr>
          <p:nvPr>
            <p:ph type="body" idx="35" hasCustomPrompt="1"/>
          </p:nvPr>
        </p:nvSpPr>
        <p:spPr>
          <a:xfrm>
            <a:off x="250825" y="580567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/>
              </a:defRPr>
            </a:lvl1pPr>
          </a:lstStyle>
          <a:p>
            <a:fld id="{F576132A-3CF8-430F-A245-4A6C8684660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3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IN" smtClean="0"/>
              <a:t>01/10/2012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IN" smtClean="0"/>
              <a:t>Copyright © Infineon Technologies AG 2015. All rights reserved.</a:t>
            </a:r>
            <a:endParaRPr lang="en-IN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424847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/>
              </a:defRPr>
            </a:lvl1pPr>
          </a:lstStyle>
          <a:p>
            <a:fld id="{8F61E055-1668-4C31-8123-D31BDA005C1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IN" smtClean="0"/>
              <a:t>01/10/2012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IN" smtClean="0"/>
              <a:t>Copyright © Infineon Technologies AG 2015. All rights reserved.</a:t>
            </a:r>
            <a:endParaRPr lang="en-IN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8" cy="6857999"/>
          </a:xfrm>
          <a:prstGeom prst="rect">
            <a:avLst/>
          </a:prstGeom>
        </p:spPr>
      </p:pic>
      <p:sp>
        <p:nvSpPr>
          <p:cNvPr id="11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51519" y="1268413"/>
            <a:ext cx="7128769" cy="244792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buNone/>
              <a:defRPr sz="4800"/>
            </a:lvl1pPr>
          </a:lstStyle>
          <a:p>
            <a:pPr lvl="0"/>
            <a:r>
              <a:rPr lang="en-GB" dirty="0" smtClean="0"/>
              <a:t>Click to enter Section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/>
              </a:defRPr>
            </a:lvl1pPr>
          </a:lstStyle>
          <a:p>
            <a:fld id="{B670AD48-C501-4819-9D4D-B7101BECE8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IN" smtClean="0"/>
              <a:t>01/10/2012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IN" smtClean="0"/>
              <a:t>Copyright © Infineon Technologies AG 2015. All rights reserved.</a:t>
            </a:r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2"/>
            <a:ext cx="4248472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231663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 hasCustomPrompt="1"/>
          </p:nvPr>
        </p:nvSpPr>
        <p:spPr>
          <a:xfrm>
            <a:off x="4643438" y="3860800"/>
            <a:ext cx="4249042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/>
              </a:defRPr>
            </a:lvl1pPr>
          </a:lstStyle>
          <a:p>
            <a:fld id="{BC6266B1-4E96-416E-8935-A9EF465C6E5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IN" smtClean="0"/>
              <a:t>01/10/2012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IN" smtClean="0"/>
              <a:t>Copyright © Infineon Technologies AG 2015. All rights reserved.</a:t>
            </a:r>
            <a:endParaRPr lang="en-IN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2"/>
            <a:ext cx="8641655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643437" y="3860800"/>
            <a:ext cx="4249041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/>
              </a:defRPr>
            </a:lvl1pPr>
          </a:lstStyle>
          <a:p>
            <a:fld id="{119A309D-5281-49D5-89B2-7F10F32E393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IN" smtClean="0"/>
              <a:t>01/10/2012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IN" smtClean="0"/>
              <a:t>Copyright © Infineon Technologies AG 2015. All rights reserved.</a:t>
            </a:r>
            <a:endParaRPr lang="en-IN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, Two Columns,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4"/>
            <a:ext cx="8640960" cy="12326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250825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643438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 hasCustomPrompt="1"/>
          </p:nvPr>
        </p:nvSpPr>
        <p:spPr>
          <a:xfrm>
            <a:off x="250825" y="5085185"/>
            <a:ext cx="8640960" cy="12965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/>
              </a:defRPr>
            </a:lvl1pPr>
          </a:lstStyle>
          <a:p>
            <a:fld id="{F00ADD15-1CEA-4623-A94F-AD841F0D801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IN" smtClean="0"/>
              <a:t>01/10/2012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IN" smtClean="0"/>
              <a:t>Copyright © Infineon Technologies AG 2015. All rights reserved.</a:t>
            </a:r>
            <a:endParaRPr lang="en-IN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" y="6551308"/>
            <a:ext cx="9143959" cy="30479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0"/>
            <a:ext cx="9144000" cy="908304"/>
          </a:xfrm>
          <a:prstGeom prst="rect">
            <a:avLst/>
          </a:prstGeom>
        </p:spPr>
      </p:pic>
      <p:sp>
        <p:nvSpPr>
          <p:cNvPr id="12" name="Title Placeholder 8"/>
          <p:cNvSpPr>
            <a:spLocks noGrp="1"/>
          </p:cNvSpPr>
          <p:nvPr>
            <p:ph type="title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idx="1"/>
          </p:nvPr>
        </p:nvSpPr>
        <p:spPr>
          <a:xfrm>
            <a:off x="250824" y="1268413"/>
            <a:ext cx="8640763" cy="5113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15516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/>
              </a:defRPr>
            </a:lvl1pPr>
          </a:lstStyle>
          <a:p>
            <a:fld id="{2BB1FD08-D5AF-4688-8FD3-D4C68B45298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250824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IN" smtClean="0"/>
              <a:t>01/10/2012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283964" y="6553200"/>
            <a:ext cx="576072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/>
              </a:defRPr>
            </a:lvl1pPr>
          </a:lstStyle>
          <a:p>
            <a:r>
              <a:rPr lang="en-IN" smtClean="0"/>
              <a:t>Copyright © Infineon Technologies AG 2015. All rights reserved.</a:t>
            </a: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29" r:id="rId2"/>
    <p:sldLayoutId id="2147483730" r:id="rId3"/>
    <p:sldLayoutId id="2147483741" r:id="rId4"/>
    <p:sldLayoutId id="2147483731" r:id="rId5"/>
    <p:sldLayoutId id="2147483742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4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288000" indent="-288000" algn="l" rtl="0" eaLnBrk="1" fontAlgn="base" hangingPunct="1">
        <a:spcBef>
          <a:spcPts val="0"/>
        </a:spcBef>
        <a:spcAft>
          <a:spcPts val="1200"/>
        </a:spcAft>
        <a:buClr>
          <a:schemeClr val="accent1"/>
        </a:buClr>
        <a:buSzPct val="100000"/>
        <a:buFont typeface="Arial" panose="020B0604020202020204" pitchFamily="34" charset="0"/>
        <a:buChar char="›"/>
        <a:defRPr sz="2000" baseline="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576000" indent="-288000" algn="l" rtl="0" eaLnBrk="1" fontAlgn="base" hangingPunct="1">
        <a:spcBef>
          <a:spcPts val="0"/>
        </a:spcBef>
        <a:spcAft>
          <a:spcPts val="9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2000">
          <a:solidFill>
            <a:schemeClr val="tx1"/>
          </a:solidFill>
          <a:latin typeface="Verdana" pitchFamily="34" charset="0"/>
        </a:defRPr>
      </a:lvl2pPr>
      <a:lvl3pPr marL="864000" indent="-288000" algn="l" rtl="0" eaLnBrk="1" fontAlgn="base" hangingPunct="1"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Verdana" pitchFamily="34" charset="0"/>
        <a:buChar char="–"/>
        <a:defRPr sz="1800" baseline="0">
          <a:solidFill>
            <a:schemeClr val="tx1"/>
          </a:solidFill>
          <a:latin typeface="Verdana" pitchFamily="34" charset="0"/>
        </a:defRPr>
      </a:lvl3pPr>
      <a:lvl4pPr marL="1080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600" baseline="0">
          <a:solidFill>
            <a:schemeClr val="tx1"/>
          </a:solidFill>
          <a:latin typeface="Verdana" pitchFamily="34" charset="0"/>
        </a:defRPr>
      </a:lvl4pPr>
      <a:lvl5pPr marL="1296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400" baseline="0">
          <a:solidFill>
            <a:schemeClr val="tx1"/>
          </a:solidFill>
          <a:latin typeface="Verdana" pitchFamily="34" charset="0"/>
        </a:defRPr>
      </a:lvl5pPr>
      <a:lvl6pPr marL="1296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Font typeface="Verdana" pitchFamily="34" charset="0"/>
        <a:buNone/>
        <a:defRPr sz="1400" baseline="0">
          <a:solidFill>
            <a:schemeClr val="tx1"/>
          </a:solidFill>
          <a:latin typeface="Verdana" pitchFamily="34" charset="0"/>
        </a:defRPr>
      </a:lvl6pPr>
      <a:lvl7pPr marL="25146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7pPr>
      <a:lvl8pPr marL="29718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8pPr>
      <a:lvl9pPr marL="34290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gif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ishare.ap.infineon.com/sites/IFINDES/2019/Common/Intern%20Evaluation/Aug2019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3"/>
          <p:cNvSpPr>
            <a:spLocks noGrp="1"/>
          </p:cNvSpPr>
          <p:nvPr>
            <p:ph type="ctrTitle"/>
          </p:nvPr>
        </p:nvSpPr>
        <p:spPr>
          <a:effectLst/>
        </p:spPr>
        <p:txBody>
          <a:bodyPr/>
          <a:lstStyle/>
          <a:p>
            <a:pPr algn="ctr" eaLnBrk="1" hangingPunct="1"/>
            <a:r>
              <a:rPr lang="en-US" altLang="en-US" dirty="0" smtClean="0"/>
              <a:t>&lt;Project Name&gt;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899490" y="3573020"/>
            <a:ext cx="7128390" cy="1368173"/>
          </a:xfrm>
        </p:spPr>
        <p:txBody>
          <a:bodyPr/>
          <a:lstStyle/>
          <a:p>
            <a:r>
              <a:rPr lang="en-US" sz="1600" dirty="0" smtClean="0"/>
              <a:t>Intern Project</a:t>
            </a:r>
          </a:p>
          <a:p>
            <a:r>
              <a:rPr lang="en-US" sz="1600" dirty="0" smtClean="0"/>
              <a:t>Name: </a:t>
            </a:r>
            <a:r>
              <a:rPr lang="en-US" sz="1600" dirty="0" smtClean="0"/>
              <a:t>CHIRAYU S MAHAJAN</a:t>
            </a:r>
            <a:endParaRPr lang="en-US" sz="1600" dirty="0" smtClean="0"/>
          </a:p>
          <a:p>
            <a:r>
              <a:rPr lang="en-US" sz="1600" dirty="0" smtClean="0"/>
              <a:t>Mentor Name: </a:t>
            </a:r>
            <a:r>
              <a:rPr lang="en-US" sz="1600" dirty="0" smtClean="0"/>
              <a:t>SHUBHA SUDHEER</a:t>
            </a:r>
            <a:endParaRPr lang="en-US" sz="1600" dirty="0" smtClean="0"/>
          </a:p>
          <a:p>
            <a:r>
              <a:rPr lang="en-US" sz="1600" dirty="0" smtClean="0"/>
              <a:t>Department : </a:t>
            </a:r>
            <a:r>
              <a:rPr lang="en-US" sz="1600" dirty="0" smtClean="0"/>
              <a:t>IFIN DES TCP EDS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59494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itle 6"/>
          <p:cNvSpPr>
            <a:spLocks noGrp="1"/>
          </p:cNvSpPr>
          <p:nvPr>
            <p:ph type="title"/>
          </p:nvPr>
        </p:nvSpPr>
        <p:spPr/>
        <p:txBody>
          <a:bodyPr vert="horz" lIns="0" tIns="0" rIns="0" bIns="10800" rtlCol="0" anchor="b" anchorCtr="0">
            <a:noAutofit/>
          </a:bodyPr>
          <a:lstStyle/>
          <a:p>
            <a:r>
              <a:rPr lang="en-US" altLang="en-US"/>
              <a:t>Agenda</a:t>
            </a:r>
          </a:p>
        </p:txBody>
      </p:sp>
      <p:sp>
        <p:nvSpPr>
          <p:cNvPr id="17414" name="Content Placeholder 7"/>
          <p:cNvSpPr>
            <a:spLocks noGrp="1"/>
          </p:cNvSpPr>
          <p:nvPr>
            <p:ph sz="quarter" idx="13"/>
          </p:nvPr>
        </p:nvSpPr>
        <p:spPr>
          <a:effectLst/>
        </p:spPr>
        <p:txBody>
          <a:bodyPr/>
          <a:lstStyle/>
          <a:p>
            <a:pPr>
              <a:buFont typeface="Arial"/>
              <a:buChar char="›"/>
            </a:pPr>
            <a:r>
              <a:rPr lang="en-IN" dirty="0" smtClean="0"/>
              <a:t>My Introduction</a:t>
            </a:r>
            <a:r>
              <a:rPr lang="en-IN" dirty="0"/>
              <a:t>, </a:t>
            </a:r>
            <a:r>
              <a:rPr lang="en-IN" dirty="0" smtClean="0"/>
              <a:t>skills  and interests</a:t>
            </a:r>
            <a:endParaRPr lang="en-US" altLang="en-US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en-IN" dirty="0" smtClean="0"/>
              <a:t>Project Introduction &amp; Background</a:t>
            </a:r>
            <a:endParaRPr lang="en-IN" dirty="0"/>
          </a:p>
          <a:p>
            <a:pPr lvl="0"/>
            <a:r>
              <a:rPr lang="en-IN" dirty="0"/>
              <a:t>Clear problem </a:t>
            </a:r>
            <a:r>
              <a:rPr lang="en-IN" dirty="0" smtClean="0"/>
              <a:t>statement</a:t>
            </a:r>
            <a:r>
              <a:rPr lang="en-IN" dirty="0"/>
              <a:t> </a:t>
            </a:r>
            <a:endParaRPr lang="en-IN" dirty="0" smtClean="0"/>
          </a:p>
          <a:p>
            <a:pPr lvl="0"/>
            <a:r>
              <a:rPr lang="en-IN" dirty="0" smtClean="0"/>
              <a:t>Expected </a:t>
            </a:r>
            <a:r>
              <a:rPr lang="en-IN" dirty="0"/>
              <a:t>outcome in terms of deliveries &amp; benefits</a:t>
            </a:r>
          </a:p>
          <a:p>
            <a:pPr lvl="0"/>
            <a:r>
              <a:rPr lang="en-IN" dirty="0"/>
              <a:t>Project roadmap, </a:t>
            </a:r>
            <a:endParaRPr lang="en-IN" dirty="0" smtClean="0"/>
          </a:p>
          <a:p>
            <a:pPr lvl="0"/>
            <a:r>
              <a:rPr lang="en-IN" dirty="0"/>
              <a:t>A</a:t>
            </a:r>
            <a:r>
              <a:rPr lang="en-IN" dirty="0" smtClean="0"/>
              <a:t>ny </a:t>
            </a:r>
            <a:r>
              <a:rPr lang="en-IN" dirty="0"/>
              <a:t>trainings/IT requirements</a:t>
            </a:r>
          </a:p>
          <a:p>
            <a:endParaRPr lang="en-IN" dirty="0"/>
          </a:p>
          <a:p>
            <a:endParaRPr lang="en-IN" dirty="0"/>
          </a:p>
          <a:p>
            <a:pPr eaLnBrk="1" hangingPunct="1">
              <a:buFont typeface="Wingdings" pitchFamily="2" charset="2"/>
              <a:buNone/>
            </a:pP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5FA821-9365-4208-9FED-DCA8AFDCD81E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IN" smtClean="0"/>
              <a:t>01/10/2012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 smtClean="0"/>
              <a:t>Copyright © Infineon Technologies AG 2015. All rights reserved.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82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5FA821-9365-4208-9FED-DCA8AFDCD81E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IN" smtClean="0"/>
              <a:t>01/10/2012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 smtClean="0"/>
              <a:t>Copyright © Infineon Technologies AG 2015. All rights reserved.</a:t>
            </a:r>
            <a:endParaRPr lang="en-IN"/>
          </a:p>
        </p:txBody>
      </p:sp>
      <p:sp>
        <p:nvSpPr>
          <p:cNvPr id="8" name="Snip Single Corner Rectangle 7"/>
          <p:cNvSpPr/>
          <p:nvPr/>
        </p:nvSpPr>
        <p:spPr bwMode="auto">
          <a:xfrm>
            <a:off x="537551" y="2434780"/>
            <a:ext cx="3961130" cy="2592360"/>
          </a:xfrm>
          <a:prstGeom prst="snip1Rect">
            <a:avLst/>
          </a:prstGeom>
          <a:solidFill>
            <a:srgbClr val="E8E3E5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eaLnBrk="0" hangingPunct="0"/>
            <a:r>
              <a:rPr lang="en-US" sz="1100" dirty="0">
                <a:ea typeface="Verdana" pitchFamily="34" charset="0"/>
                <a:cs typeface="Verdana" pitchFamily="34" charset="0"/>
              </a:rPr>
              <a:t>Name: Chirayu S Mahajan</a:t>
            </a:r>
          </a:p>
          <a:p>
            <a:pPr eaLnBrk="0" hangingPunct="0"/>
            <a:r>
              <a:rPr lang="en-US" sz="1100" dirty="0">
                <a:ea typeface="Verdana" pitchFamily="34" charset="0"/>
                <a:cs typeface="Verdana" pitchFamily="34" charset="0"/>
              </a:rPr>
              <a:t>Education: </a:t>
            </a:r>
            <a:r>
              <a:rPr lang="en-US" sz="1100" dirty="0" err="1">
                <a:ea typeface="Verdana" pitchFamily="34" charset="0"/>
                <a:cs typeface="Verdana" pitchFamily="34" charset="0"/>
              </a:rPr>
              <a:t>MTech</a:t>
            </a:r>
            <a:r>
              <a:rPr lang="en-US" sz="1100" dirty="0">
                <a:ea typeface="Verdana" pitchFamily="34" charset="0"/>
                <a:cs typeface="Verdana" pitchFamily="34" charset="0"/>
              </a:rPr>
              <a:t> Computer Science and Engineering</a:t>
            </a:r>
          </a:p>
          <a:p>
            <a:pPr eaLnBrk="0" hangingPunct="0"/>
            <a:r>
              <a:rPr lang="en-US" sz="1100" dirty="0">
                <a:ea typeface="Verdana" pitchFamily="34" charset="0"/>
                <a:cs typeface="Verdana" pitchFamily="34" charset="0"/>
              </a:rPr>
              <a:t>Institute: VIT, Vellore</a:t>
            </a:r>
            <a:endParaRPr lang="en-IN" sz="1100" dirty="0">
              <a:ea typeface="Verdana" pitchFamily="34" charset="0"/>
              <a:cs typeface="Verdana" pitchFamily="34" charset="0"/>
            </a:endParaRPr>
          </a:p>
          <a:p>
            <a:pPr eaLnBrk="0" hangingPunct="0"/>
            <a:r>
              <a:rPr lang="en-US" sz="1100" dirty="0">
                <a:ea typeface="Verdana" pitchFamily="34" charset="0"/>
                <a:cs typeface="Verdana" pitchFamily="34" charset="0"/>
              </a:rPr>
              <a:t>Work Experience: 3 yrs.</a:t>
            </a:r>
          </a:p>
          <a:p>
            <a:pPr eaLnBrk="0" hangingPunct="0"/>
            <a:r>
              <a:rPr lang="en-US" sz="1100" dirty="0" err="1">
                <a:ea typeface="Verdana" pitchFamily="34" charset="0"/>
                <a:cs typeface="Verdana" pitchFamily="34" charset="0"/>
              </a:rPr>
              <a:t>HomeTown</a:t>
            </a:r>
            <a:r>
              <a:rPr lang="en-US" sz="1100" dirty="0">
                <a:ea typeface="Verdana" pitchFamily="34" charset="0"/>
                <a:cs typeface="Verdana" pitchFamily="34" charset="0"/>
              </a:rPr>
              <a:t>: Bhopal</a:t>
            </a:r>
          </a:p>
          <a:p>
            <a:pPr algn="ctr" eaLnBrk="0" hangingPunct="0"/>
            <a:endParaRPr lang="en-IN" sz="11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62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5FA821-9365-4208-9FED-DCA8AFDCD81E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IN" smtClean="0"/>
              <a:t>01/10/2012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 smtClean="0"/>
              <a:t>Copyright © Infineon Technologies AG 2015. All rights reserved.</a:t>
            </a:r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60" y="1709231"/>
            <a:ext cx="1998142" cy="674913"/>
          </a:xfrm>
          <a:prstGeom prst="rect">
            <a:avLst/>
          </a:prstGeom>
        </p:spPr>
      </p:pic>
      <p:pic>
        <p:nvPicPr>
          <p:cNvPr id="2050" name="Picture 2" descr="Image result for jav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142" y="3202379"/>
            <a:ext cx="1626410" cy="91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hadoo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85" y="3045341"/>
            <a:ext cx="1688345" cy="122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mongod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29" y="4664937"/>
            <a:ext cx="1964252" cy="69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oracle d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47" y="1219484"/>
            <a:ext cx="1251575" cy="97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apache pi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190" y="3115530"/>
            <a:ext cx="912688" cy="108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nessu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127" y="1916528"/>
            <a:ext cx="2402305" cy="66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39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ROADMAP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5FA821-9365-4208-9FED-DCA8AFDCD81E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IN" smtClean="0"/>
              <a:t>01/10/2012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 smtClean="0"/>
              <a:t>Copyright © Infineon Technologies AG 2015. All rights reserved.</a:t>
            </a:r>
            <a:endParaRPr lang="en-IN"/>
          </a:p>
        </p:txBody>
      </p:sp>
      <p:sp>
        <p:nvSpPr>
          <p:cNvPr id="7" name="Rectangle 6"/>
          <p:cNvSpPr/>
          <p:nvPr/>
        </p:nvSpPr>
        <p:spPr bwMode="auto">
          <a:xfrm>
            <a:off x="538860" y="1623432"/>
            <a:ext cx="2232885" cy="2880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600" dirty="0" smtClean="0">
                <a:latin typeface="+mn-lt"/>
                <a:ea typeface="Verdana" pitchFamily="34" charset="0"/>
                <a:cs typeface="Verdana" pitchFamily="34" charset="0"/>
              </a:rPr>
              <a:t>Aug-Sept</a:t>
            </a:r>
            <a:endParaRPr lang="en-IN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057119"/>
              </p:ext>
            </p:extLst>
          </p:nvPr>
        </p:nvGraphicFramePr>
        <p:xfrm>
          <a:off x="323340" y="2153499"/>
          <a:ext cx="2448406" cy="30964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48406">
                  <a:extLst>
                    <a:ext uri="{9D8B030D-6E8A-4147-A177-3AD203B41FA5}">
                      <a16:colId xmlns:a16="http://schemas.microsoft.com/office/drawing/2014/main" val="1955037578"/>
                    </a:ext>
                  </a:extLst>
                </a:gridCol>
              </a:tblGrid>
              <a:tr h="30964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800" b="1" dirty="0" smtClean="0">
                          <a:effectLst/>
                        </a:rPr>
                        <a:t>ENHANCE PRESENCE of INFINEON in MAKER COMMUNITY</a:t>
                      </a:r>
                      <a:endParaRPr lang="en-IN" sz="800" b="1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800" dirty="0">
                          <a:effectLst/>
                        </a:rPr>
                        <a:t> 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IN" sz="800" dirty="0">
                          <a:effectLst/>
                        </a:rPr>
                        <a:t>Contribute to stabilize </a:t>
                      </a:r>
                      <a:r>
                        <a:rPr lang="en-IN" sz="800" dirty="0" smtClean="0">
                          <a:effectLst/>
                        </a:rPr>
                        <a:t>GitHub </a:t>
                      </a:r>
                      <a:r>
                        <a:rPr lang="en-IN" sz="800" dirty="0">
                          <a:effectLst/>
                        </a:rPr>
                        <a:t>&amp; validating the applications 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IN" sz="800" dirty="0">
                          <a:effectLst/>
                        </a:rPr>
                        <a:t>Publish projects on site such Instructables </a:t>
                      </a:r>
                      <a:r>
                        <a:rPr lang="en-IN" sz="800" dirty="0" smtClean="0">
                          <a:effectLst/>
                        </a:rPr>
                        <a:t>etc.</a:t>
                      </a:r>
                      <a:endParaRPr lang="en-IN" sz="800" dirty="0">
                        <a:effectLst/>
                      </a:endParaRPr>
                    </a:p>
                    <a:p>
                      <a:pPr marL="457200" algn="l">
                        <a:spcAft>
                          <a:spcPts val="0"/>
                        </a:spcAft>
                      </a:pPr>
                      <a:r>
                        <a:rPr lang="en-IN" sz="800" dirty="0">
                          <a:effectLst/>
                        </a:rPr>
                        <a:t> </a:t>
                      </a:r>
                    </a:p>
                    <a:p>
                      <a:pPr marL="457200" algn="l">
                        <a:spcAft>
                          <a:spcPts val="0"/>
                        </a:spcAft>
                      </a:pPr>
                      <a:r>
                        <a:rPr lang="en-IN" sz="800" dirty="0">
                          <a:effectLst/>
                        </a:rPr>
                        <a:t>MAKER PANEL BOARD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IN" sz="800" dirty="0">
                          <a:effectLst/>
                        </a:rPr>
                        <a:t>Complete the Maker kit Panel board from Workbench projects</a:t>
                      </a:r>
                    </a:p>
                    <a:p>
                      <a:pPr marL="457200" algn="l">
                        <a:spcAft>
                          <a:spcPts val="0"/>
                        </a:spcAft>
                      </a:pPr>
                      <a:r>
                        <a:rPr lang="en-IN" sz="800" dirty="0"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800" b="1" dirty="0" smtClean="0">
                          <a:effectLst/>
                        </a:rPr>
                        <a:t>AWS understanding &amp; updating AWS knowledge base for DES makers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800" dirty="0">
                          <a:effectLst/>
                        </a:rPr>
                        <a:t> 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IN" sz="800" dirty="0">
                          <a:effectLst/>
                        </a:rPr>
                        <a:t>Creation of connectors to bind AWS services for productive use cases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IN" sz="800" dirty="0">
                          <a:effectLst/>
                        </a:rPr>
                        <a:t>collaborating with them to develop downstream application use cases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IN" sz="800" dirty="0">
                          <a:effectLst/>
                        </a:rPr>
                        <a:t>Alignment with makers dev boards to create new AWS enabled use cases</a:t>
                      </a:r>
                      <a:endParaRPr lang="en-IN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14300" marR="114300" marT="0" marB="0">
                    <a:solidFill>
                      <a:srgbClr val="E8E3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222033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 bwMode="auto">
          <a:xfrm>
            <a:off x="6370667" y="1623432"/>
            <a:ext cx="2232885" cy="2880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600" dirty="0" smtClean="0">
                <a:latin typeface="+mn-lt"/>
                <a:ea typeface="Verdana" pitchFamily="34" charset="0"/>
                <a:cs typeface="Verdana" pitchFamily="34" charset="0"/>
              </a:rPr>
              <a:t>Aug-Sept</a:t>
            </a:r>
            <a:endParaRPr lang="en-IN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454763" y="1623432"/>
            <a:ext cx="2232885" cy="2880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600" dirty="0" smtClean="0">
                <a:latin typeface="+mn-lt"/>
                <a:ea typeface="Verdana" pitchFamily="34" charset="0"/>
                <a:cs typeface="Verdana" pitchFamily="34" charset="0"/>
              </a:rPr>
              <a:t>Aug-Sept</a:t>
            </a:r>
            <a:endParaRPr lang="en-IN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23339" y="1623432"/>
            <a:ext cx="2232885" cy="2880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600" dirty="0" smtClean="0">
                <a:latin typeface="+mn-lt"/>
                <a:ea typeface="Verdana" pitchFamily="34" charset="0"/>
                <a:cs typeface="Verdana" pitchFamily="34" charset="0"/>
              </a:rPr>
              <a:t>Aug-Sept</a:t>
            </a:r>
            <a:endParaRPr lang="en-IN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423477"/>
              </p:ext>
            </p:extLst>
          </p:nvPr>
        </p:nvGraphicFramePr>
        <p:xfrm>
          <a:off x="3454762" y="2153499"/>
          <a:ext cx="2232885" cy="30964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2885">
                  <a:extLst>
                    <a:ext uri="{9D8B030D-6E8A-4147-A177-3AD203B41FA5}">
                      <a16:colId xmlns:a16="http://schemas.microsoft.com/office/drawing/2014/main" val="1955037578"/>
                    </a:ext>
                  </a:extLst>
                </a:gridCol>
              </a:tblGrid>
              <a:tr h="30964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RESEARCH ON CYPRESS IOT BOARDS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n-US" sz="800" b="1" dirty="0" smtClean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For makers(procure boards &amp; explore capabilities)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n-US" sz="800" dirty="0" smtClean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CONTRIBUTING TO OPENSOURCE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en-US" sz="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+mn-cs"/>
                      </a:endParaRP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Add content to Tutorial platforms to share AWS interaction with Infineon HW (XDPL kit, controlling imotion etc.)</a:t>
                      </a:r>
                      <a:endParaRPr lang="en-IN" sz="8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114300" marR="114300" marT="0" marB="0">
                    <a:solidFill>
                      <a:srgbClr val="E8E3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222033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661334"/>
              </p:ext>
            </p:extLst>
          </p:nvPr>
        </p:nvGraphicFramePr>
        <p:xfrm>
          <a:off x="6370667" y="2153499"/>
          <a:ext cx="2232885" cy="30964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2885">
                  <a:extLst>
                    <a:ext uri="{9D8B030D-6E8A-4147-A177-3AD203B41FA5}">
                      <a16:colId xmlns:a16="http://schemas.microsoft.com/office/drawing/2014/main" val="1955037578"/>
                    </a:ext>
                  </a:extLst>
                </a:gridCol>
              </a:tblGrid>
              <a:tr h="30964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RECREATE AWS INSTANCE FOR SMARTHOME P2S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n-US" sz="800" b="1" dirty="0" smtClean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AWS instance creation for P2S with documentation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n-US" sz="800" b="1" dirty="0" smtClean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OS FOR CONNECTIVITY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n-US" sz="800" b="1" dirty="0" smtClean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Ali OS, </a:t>
                      </a:r>
                      <a:r>
                        <a:rPr lang="en-US" sz="800" b="0" dirty="0" err="1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mbed</a:t>
                      </a:r>
                      <a:r>
                        <a:rPr lang="en-US" sz="800" b="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 OS on XMC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n-US" sz="800" b="1" dirty="0" smtClean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DIGITAL TWIN APPLICATION</a:t>
                      </a: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Come up with an application for digital Twin involving XMC/Cypress MCU , sense2GO</a:t>
                      </a:r>
                      <a:endParaRPr lang="en-IN" sz="8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114300" marR="114300" marT="0" marB="0">
                    <a:solidFill>
                      <a:srgbClr val="E8E3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222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29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Introduction: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max 2 slides</a:t>
            </a:r>
          </a:p>
          <a:p>
            <a:r>
              <a:rPr lang="en-US" dirty="0" smtClean="0"/>
              <a:t>Project introduction: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set the context for your project</a:t>
            </a:r>
          </a:p>
          <a:p>
            <a:r>
              <a:rPr lang="en-US" dirty="0" smtClean="0"/>
              <a:t>Problem description: 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Mention the problem you are trying to solve and how you plan to solve it.</a:t>
            </a:r>
          </a:p>
          <a:p>
            <a:r>
              <a:rPr lang="en-US" dirty="0" smtClean="0"/>
              <a:t>Expected outcome: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How will you measure the success of your project?</a:t>
            </a:r>
          </a:p>
          <a:p>
            <a:r>
              <a:rPr lang="en-US" dirty="0" smtClean="0"/>
              <a:t>Roadmap-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provide first view of your roadmap (12 months)</a:t>
            </a:r>
          </a:p>
          <a:p>
            <a:r>
              <a:rPr lang="en-US" dirty="0" smtClean="0"/>
              <a:t>Trainings-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what trainings are being planned for you? What support you need</a:t>
            </a:r>
          </a:p>
          <a:p>
            <a:r>
              <a:rPr lang="en-US" b="1" u="sng" dirty="0" smtClean="0"/>
              <a:t>Remove this slide for final presentation</a:t>
            </a:r>
          </a:p>
          <a:p>
            <a:r>
              <a:rPr lang="en-US" dirty="0" smtClean="0"/>
              <a:t>Name this presentation as (and then upload)</a:t>
            </a:r>
          </a:p>
          <a:p>
            <a:pPr marL="0" indent="0" algn="ctr">
              <a:buNone/>
            </a:pPr>
            <a:r>
              <a:rPr lang="en-US" dirty="0" smtClean="0"/>
              <a:t>DES_&lt;</a:t>
            </a:r>
            <a:r>
              <a:rPr lang="en-US" dirty="0" err="1" smtClean="0"/>
              <a:t>Dept</a:t>
            </a:r>
            <a:r>
              <a:rPr lang="en-US" dirty="0" smtClean="0"/>
              <a:t>&gt;-_&lt;Your First Name&gt;_&lt;</a:t>
            </a:r>
            <a:r>
              <a:rPr lang="en-US" dirty="0" err="1" smtClean="0"/>
              <a:t>ProjectTitle</a:t>
            </a:r>
            <a:r>
              <a:rPr lang="en-US" dirty="0" smtClean="0"/>
              <a:t>&gt;</a:t>
            </a:r>
            <a:endParaRPr lang="en-IN" dirty="0" smtClean="0"/>
          </a:p>
          <a:p>
            <a:r>
              <a:rPr lang="en-US" dirty="0" smtClean="0"/>
              <a:t>Upload to 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ishare.ap.infineon.com/sites/IFINDES/2019/Common/Intern%20Evaluation/Aug2019/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5FA821-9365-4208-9FED-DCA8AFDCD81E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IN" smtClean="0"/>
              <a:t>01/10/2012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 smtClean="0"/>
              <a:t>Copyright © Infineon Technologies AG 2015. All rights reserved.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53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130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  <p:tag name="INFINEON_CATEGORY" val="{&quot;CategoryList&quot;:[],&quot;CategoryDictionary&quot;:{}}"/>
</p:tagLst>
</file>

<file path=ppt/theme/theme1.xml><?xml version="1.0" encoding="utf-8"?>
<a:theme xmlns:a="http://schemas.openxmlformats.org/drawingml/2006/main" name="IFX_Template_2015_4_3">
  <a:themeElements>
    <a:clrScheme name="IFX Neues Design 2015">
      <a:dk1>
        <a:srgbClr val="000000"/>
      </a:dk1>
      <a:lt1>
        <a:srgbClr val="FFFFFF"/>
      </a:lt1>
      <a:dk2>
        <a:srgbClr val="84B6A7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eaLnBrk="0" hangingPunct="0">
          <a:defRPr sz="1600" dirty="0" smtClean="0">
            <a:latin typeface="+mn-lt"/>
            <a:ea typeface="Verdana" pitchFamily="34" charset="0"/>
            <a:cs typeface="Verdana" pitchFamily="34" charset="0"/>
          </a:defRPr>
        </a:defPPr>
      </a:lst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square" lIns="0" tIns="0" rIns="0" bIns="0" rtlCol="0" anchor="ctr" anchorCtr="0">
        <a:spAutoFit/>
      </a:bodyPr>
      <a:lstStyle>
        <a:defPPr marL="285750" marR="0" indent="-285750" defTabSz="914400" eaLnBrk="0" fontAlgn="auto" latinLnBrk="0" hangingPunct="0">
          <a:spcBef>
            <a:spcPts val="0"/>
          </a:spcBef>
          <a:spcAft>
            <a:spcPts val="300"/>
          </a:spcAft>
          <a:buClr>
            <a:schemeClr val="accent1"/>
          </a:buClr>
          <a:buSzTx/>
          <a:buFont typeface="Arial" panose="020B0604020202020204" pitchFamily="34" charset="0"/>
          <a:buChar char="›"/>
          <a:tabLst/>
          <a:defRPr sz="1400" kern="0" dirty="0"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IFX Neues Design 2015">
      <a:dk1>
        <a:srgbClr val="000000"/>
      </a:dk1>
      <a:lt1>
        <a:srgbClr val="FFFFFF"/>
      </a:lt1>
      <a:dk2>
        <a:srgbClr val="000000"/>
      </a:dk2>
      <a:lt2>
        <a:srgbClr val="928285"/>
      </a:lt2>
      <a:accent1>
        <a:srgbClr val="E30034"/>
      </a:accent1>
      <a:accent2>
        <a:srgbClr val="E9E6E6"/>
      </a:accent2>
      <a:accent3>
        <a:srgbClr val="9BC3B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ShowRepairView xmlns="http://schemas.microsoft.com/sharepoint/v3" xsi:nil="true"/>
    <ShowCombineView xmlns="http://schemas.microsoft.com/sharepoint/v3" xsi:nil="true"/>
    <xd_ProgID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Form" ma:contentTypeID="0x01010100CDF04B66FF7A3C45A3BD5DBF8F6D21EA" ma:contentTypeVersion="0" ma:contentTypeDescription="Fill out this form." ma:contentTypeScope="" ma:versionID="e3996d972b6f612b6142e9c956995f71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2f5c5c227efde38856f32a4ae3ad3176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ShowCombineView" minOccurs="0"/>
                <xsd:element ref="ns1:ShowRepairView" minOccurs="0"/>
                <xsd:element ref="ns1:TemplateUrl" minOccurs="0"/>
                <xsd:element ref="ns1:xd_Prog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owCombineView" ma:index="8" nillable="true" ma:displayName="Show Combine View" ma:hidden="true" ma:internalName="ShowCombineView">
      <xsd:simpleType>
        <xsd:restriction base="dms:Text"/>
      </xsd:simpleType>
    </xsd:element>
    <xsd:element name="ShowRepairView" ma:index="10" nillable="true" ma:displayName="Show Repair View" ma:hidden="true" ma:internalName="ShowRepairView">
      <xsd:simpleType>
        <xsd:restriction base="dms:Text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B008E25-A52F-4A46-AB6E-FE6F148A6E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483293-A6EA-4686-A246-2924F59D4FB0}">
  <ds:schemaRefs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1C8B501-4598-474F-AB90-24E7A438DD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377</Words>
  <Application>Microsoft Office PowerPoint</Application>
  <PresentationFormat>On-screen Show (4:3)</PresentationFormat>
  <Paragraphs>97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Symbol</vt:lpstr>
      <vt:lpstr>Verdana</vt:lpstr>
      <vt:lpstr>Wingdings</vt:lpstr>
      <vt:lpstr>IFX_Template_2015_4_3</vt:lpstr>
      <vt:lpstr>&lt;Project Name&gt;</vt:lpstr>
      <vt:lpstr>Agenda</vt:lpstr>
      <vt:lpstr>INTRODUCTION</vt:lpstr>
      <vt:lpstr>SKILLS</vt:lpstr>
      <vt:lpstr>PROJECT ROADMAP</vt:lpstr>
      <vt:lpstr>Notes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cp:lastPrinted>2004-03-02T21:24:15Z</cp:lastPrinted>
  <dcterms:created xsi:type="dcterms:W3CDTF">2015-05-11T10:56:01Z</dcterms:created>
  <dcterms:modified xsi:type="dcterms:W3CDTF">2019-07-30T12:54:01Z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Version">
    <vt:lpwstr>v.02.00.01-2015-07-22</vt:lpwstr>
  </property>
  <property fmtid="{D5CDD505-2E9C-101B-9397-08002B2CF9AE}" pid="3" name="TemplateCompany">
    <vt:lpwstr>IFX</vt:lpwstr>
  </property>
  <property fmtid="{D5CDD505-2E9C-101B-9397-08002B2CF9AE}" pid="4" name="Owner">
    <vt:lpwstr/>
  </property>
  <property fmtid="{D5CDD505-2E9C-101B-9397-08002B2CF9AE}" pid="5" name="DocumentID">
    <vt:lpwstr/>
  </property>
  <property fmtid="{D5CDD505-2E9C-101B-9397-08002B2CF9AE}" pid="6" name="DocumentVersion">
    <vt:lpwstr/>
  </property>
  <property fmtid="{D5CDD505-2E9C-101B-9397-08002B2CF9AE}" pid="7" name="ConfidentialityMarking">
    <vt:lpwstr>no marking</vt:lpwstr>
  </property>
  <property fmtid="{D5CDD505-2E9C-101B-9397-08002B2CF9AE}" pid="8" name="AdditionalMarking">
    <vt:lpwstr/>
  </property>
  <property fmtid="{D5CDD505-2E9C-101B-9397-08002B2CF9AE}" pid="9" name="ContentTypeId">
    <vt:lpwstr>0x01010100CDF04B66FF7A3C45A3BD5DBF8F6D21EA</vt:lpwstr>
  </property>
</Properties>
</file>