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EA0558-C8DC-4DCE-9B33-2668D0283A8F}" type="datetimeFigureOut">
              <a:rPr lang="en-US" smtClean="0"/>
              <a:t>08/06/21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178491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A0558-C8DC-4DCE-9B33-2668D0283A8F}" type="datetimeFigureOut">
              <a:rPr lang="en-US" smtClean="0"/>
              <a:t>08/06/21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218982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A0558-C8DC-4DCE-9B33-2668D0283A8F}" type="datetimeFigureOut">
              <a:rPr lang="en-US" smtClean="0"/>
              <a:t>08/06/21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79F5B9-268E-4995-8D07-BAD3474D4E7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1400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0EA0558-C8DC-4DCE-9B33-2668D0283A8F}" type="datetimeFigureOut">
              <a:rPr lang="en-US" smtClean="0"/>
              <a:t>08/06/21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126124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0EA0558-C8DC-4DCE-9B33-2668D0283A8F}" type="datetimeFigureOut">
              <a:rPr lang="en-US" smtClean="0"/>
              <a:t>08/06/21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79F5B9-268E-4995-8D07-BAD3474D4E7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8178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0EA0558-C8DC-4DCE-9B33-2668D0283A8F}" type="datetimeFigureOut">
              <a:rPr lang="en-US" smtClean="0"/>
              <a:t>08/06/21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1954371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A0558-C8DC-4DCE-9B33-2668D0283A8F}" type="datetimeFigureOut">
              <a:rPr lang="en-US" smtClean="0"/>
              <a:t>08/06/21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4109610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A0558-C8DC-4DCE-9B33-2668D0283A8F}" type="datetimeFigureOut">
              <a:rPr lang="en-US" smtClean="0"/>
              <a:t>08/06/21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190803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A0558-C8DC-4DCE-9B33-2668D0283A8F}" type="datetimeFigureOut">
              <a:rPr lang="en-US" smtClean="0"/>
              <a:t>08/06/21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64467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A0558-C8DC-4DCE-9B33-2668D0283A8F}" type="datetimeFigureOut">
              <a:rPr lang="en-US" smtClean="0"/>
              <a:t>08/06/21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60848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EA0558-C8DC-4DCE-9B33-2668D0283A8F}" type="datetimeFigureOut">
              <a:rPr lang="en-US" smtClean="0"/>
              <a:t>08/06/21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201853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EA0558-C8DC-4DCE-9B33-2668D0283A8F}" type="datetimeFigureOut">
              <a:rPr lang="en-US" smtClean="0"/>
              <a:t>08/06/21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4259115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EA0558-C8DC-4DCE-9B33-2668D0283A8F}" type="datetimeFigureOut">
              <a:rPr lang="en-US" smtClean="0"/>
              <a:t>08/06/21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369939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A0558-C8DC-4DCE-9B33-2668D0283A8F}" type="datetimeFigureOut">
              <a:rPr lang="en-US" smtClean="0"/>
              <a:t>08/06/21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63960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A0558-C8DC-4DCE-9B33-2668D0283A8F}" type="datetimeFigureOut">
              <a:rPr lang="en-US" smtClean="0"/>
              <a:t>08/06/21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361940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A0558-C8DC-4DCE-9B33-2668D0283A8F}" type="datetimeFigureOut">
              <a:rPr lang="en-US" smtClean="0"/>
              <a:t>08/06/21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79F5B9-268E-4995-8D07-BAD3474D4E79}" type="slidenum">
              <a:rPr lang="en-US" smtClean="0"/>
              <a:t>‹#›</a:t>
            </a:fld>
            <a:endParaRPr lang="en-US"/>
          </a:p>
        </p:txBody>
      </p:sp>
    </p:spTree>
    <p:extLst>
      <p:ext uri="{BB962C8B-B14F-4D97-AF65-F5344CB8AC3E}">
        <p14:creationId xmlns:p14="http://schemas.microsoft.com/office/powerpoint/2010/main" val="169811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EA0558-C8DC-4DCE-9B33-2668D0283A8F}" type="datetimeFigureOut">
              <a:rPr lang="en-US" smtClean="0"/>
              <a:t>08/06/21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79F5B9-268E-4995-8D07-BAD3474D4E79}" type="slidenum">
              <a:rPr lang="en-US" smtClean="0"/>
              <a:t>‹#›</a:t>
            </a:fld>
            <a:endParaRPr lang="en-US"/>
          </a:p>
        </p:txBody>
      </p:sp>
    </p:spTree>
    <p:extLst>
      <p:ext uri="{BB962C8B-B14F-4D97-AF65-F5344CB8AC3E}">
        <p14:creationId xmlns:p14="http://schemas.microsoft.com/office/powerpoint/2010/main" val="358219882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8491" y="1004553"/>
            <a:ext cx="10706121" cy="2060620"/>
          </a:xfrm>
        </p:spPr>
        <p:txBody>
          <a:bodyPr>
            <a:normAutofit/>
          </a:bodyPr>
          <a:lstStyle/>
          <a:p>
            <a:pPr algn="ctr"/>
            <a:r>
              <a:rPr lang="en-US" b="1" dirty="0" smtClean="0"/>
              <a:t>NEW YORK AIRBNB VISUAL AND ANALYTICAL PRESENTATION</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91" y="4001427"/>
            <a:ext cx="2069205" cy="15519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3822" y="0"/>
            <a:ext cx="2108178" cy="940242"/>
          </a:xfrm>
          <a:prstGeom prst="rect">
            <a:avLst/>
          </a:prstGeom>
        </p:spPr>
      </p:pic>
      <p:sp>
        <p:nvSpPr>
          <p:cNvPr id="3" name="TextBox 2"/>
          <p:cNvSpPr txBox="1"/>
          <p:nvPr/>
        </p:nvSpPr>
        <p:spPr>
          <a:xfrm>
            <a:off x="8710245" y="4315714"/>
            <a:ext cx="2538047" cy="1200329"/>
          </a:xfrm>
          <a:prstGeom prst="rect">
            <a:avLst/>
          </a:prstGeom>
          <a:noFill/>
        </p:spPr>
        <p:txBody>
          <a:bodyPr wrap="square" rtlCol="0">
            <a:spAutoFit/>
          </a:bodyPr>
          <a:lstStyle/>
          <a:p>
            <a:r>
              <a:rPr lang="en-US" sz="2400" dirty="0" smtClean="0"/>
              <a:t>Submitted by-</a:t>
            </a:r>
          </a:p>
          <a:p>
            <a:r>
              <a:rPr lang="en-US" sz="2400" dirty="0" smtClean="0"/>
              <a:t>Abhishek De</a:t>
            </a:r>
          </a:p>
          <a:p>
            <a:r>
              <a:rPr lang="en-US" sz="2400" dirty="0" smtClean="0"/>
              <a:t>Rahul Roy</a:t>
            </a:r>
            <a:endParaRPr lang="en-US" sz="2400" dirty="0"/>
          </a:p>
        </p:txBody>
      </p:sp>
    </p:spTree>
    <p:extLst>
      <p:ext uri="{BB962C8B-B14F-4D97-AF65-F5344CB8AC3E}">
        <p14:creationId xmlns:p14="http://schemas.microsoft.com/office/powerpoint/2010/main" val="229875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5306"/>
            <a:ext cx="10483403" cy="669020"/>
          </a:xfrm>
        </p:spPr>
        <p:txBody>
          <a:bodyPr>
            <a:normAutofit fontScale="90000"/>
          </a:bodyPr>
          <a:lstStyle/>
          <a:p>
            <a:pPr algn="ctr"/>
            <a:r>
              <a:rPr lang="en-US" sz="4000" dirty="0"/>
              <a:t>Analysis of the </a:t>
            </a:r>
            <a:r>
              <a:rPr lang="en-US" sz="4000" dirty="0" smtClean="0"/>
              <a:t>Neighborhood_group </a:t>
            </a:r>
            <a:r>
              <a:rPr lang="en-US" sz="4000" dirty="0"/>
              <a:t>column </a:t>
            </a:r>
          </a:p>
        </p:txBody>
      </p:sp>
      <p:sp>
        <p:nvSpPr>
          <p:cNvPr id="3" name="Subtitle 2"/>
          <p:cNvSpPr>
            <a:spLocks noGrp="1"/>
          </p:cNvSpPr>
          <p:nvPr>
            <p:ph type="subTitle" idx="1"/>
          </p:nvPr>
        </p:nvSpPr>
        <p:spPr>
          <a:xfrm>
            <a:off x="1249252" y="5706986"/>
            <a:ext cx="9853946" cy="771087"/>
          </a:xfrm>
        </p:spPr>
        <p:style>
          <a:lnRef idx="2">
            <a:schemeClr val="accent2"/>
          </a:lnRef>
          <a:fillRef idx="1">
            <a:schemeClr val="lt1"/>
          </a:fillRef>
          <a:effectRef idx="0">
            <a:schemeClr val="accent2"/>
          </a:effectRef>
          <a:fontRef idx="minor">
            <a:schemeClr val="dk1"/>
          </a:fontRef>
        </p:style>
        <p:txBody>
          <a:bodyPr>
            <a:normAutofit fontScale="92500"/>
          </a:bodyPr>
          <a:lstStyle/>
          <a:p>
            <a:r>
              <a:rPr lang="en-US" sz="1400" dirty="0"/>
              <a:t>As evident from the count plot, Manhattan has the highest number of Airbnb holdings in New York (21,661) followed by Brooklyn (20,104), Queens (5,666), Bronx (1,091) and Staten Island (373).   </a:t>
            </a:r>
            <a:r>
              <a:rPr lang="en-US" sz="1400" dirty="0" err="1"/>
              <a:t>Visualising</a:t>
            </a:r>
            <a:r>
              <a:rPr lang="en-US" sz="1400" dirty="0"/>
              <a:t> the </a:t>
            </a:r>
            <a:r>
              <a:rPr lang="en-US" sz="1400" dirty="0" err="1"/>
              <a:t>neighbourhood</a:t>
            </a:r>
            <a:r>
              <a:rPr lang="en-US" sz="1400" dirty="0"/>
              <a:t> groups using libraries like </a:t>
            </a:r>
            <a:r>
              <a:rPr lang="en-US" sz="1400" dirty="0" err="1"/>
              <a:t>seaborn</a:t>
            </a:r>
            <a:r>
              <a:rPr lang="en-US" sz="1400" dirty="0"/>
              <a:t> and </a:t>
            </a:r>
            <a:r>
              <a:rPr lang="en-US" sz="1400" dirty="0" err="1"/>
              <a:t>matplotlib</a:t>
            </a:r>
            <a:r>
              <a:rPr lang="en-US" sz="1400" dirty="0"/>
              <a:t> are very handy and can help in building great dashboards and report</a:t>
            </a:r>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220" y="1675218"/>
            <a:ext cx="4662152" cy="3630877"/>
          </a:xfrm>
          <a:prstGeom prst="rect">
            <a:avLst/>
          </a:prstGeom>
          <a:ln>
            <a:solidFill>
              <a:schemeClr val="accent2"/>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01" y="1675217"/>
            <a:ext cx="5348511" cy="3630878"/>
          </a:xfrm>
          <a:prstGeom prst="rect">
            <a:avLst/>
          </a:prstGeom>
          <a:ln>
            <a:solidFill>
              <a:schemeClr val="accent2"/>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7046" y="0"/>
            <a:ext cx="1414953" cy="631065"/>
          </a:xfrm>
          <a:prstGeom prst="rect">
            <a:avLst/>
          </a:prstGeom>
        </p:spPr>
      </p:pic>
    </p:spTree>
    <p:extLst>
      <p:ext uri="{BB962C8B-B14F-4D97-AF65-F5344CB8AC3E}">
        <p14:creationId xmlns:p14="http://schemas.microsoft.com/office/powerpoint/2010/main" val="333321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5872" y="656822"/>
            <a:ext cx="8915399" cy="643262"/>
          </a:xfrm>
        </p:spPr>
        <p:txBody>
          <a:bodyPr>
            <a:normAutofit fontScale="90000"/>
          </a:bodyPr>
          <a:lstStyle/>
          <a:p>
            <a:pPr algn="ctr"/>
            <a:r>
              <a:rPr lang="en-US" sz="4000" dirty="0" smtClean="0"/>
              <a:t>Price analysis of property rents</a:t>
            </a:r>
            <a:endParaRPr lang="en-US" sz="4000" dirty="0"/>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872" y="1567408"/>
            <a:ext cx="9556123" cy="1059882"/>
          </a:xfrm>
          <a:prstGeom prst="rect">
            <a:avLst/>
          </a:prstGeom>
          <a:ln>
            <a:solidFill>
              <a:schemeClr val="accent2"/>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337" y="2751982"/>
            <a:ext cx="5594132" cy="4050793"/>
          </a:xfrm>
          <a:prstGeom prst="rect">
            <a:avLst/>
          </a:prstGeom>
          <a:ln>
            <a:solidFill>
              <a:schemeClr val="accent2"/>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469" y="2751982"/>
            <a:ext cx="4469526" cy="4050793"/>
          </a:xfrm>
          <a:prstGeom prst="rect">
            <a:avLst/>
          </a:prstGeom>
          <a:ln>
            <a:solidFill>
              <a:schemeClr val="accent2"/>
            </a:solid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7046" y="0"/>
            <a:ext cx="1414953" cy="631065"/>
          </a:xfrm>
          <a:prstGeom prst="rect">
            <a:avLst/>
          </a:prstGeom>
        </p:spPr>
      </p:pic>
    </p:spTree>
    <p:extLst>
      <p:ext uri="{BB962C8B-B14F-4D97-AF65-F5344CB8AC3E}">
        <p14:creationId xmlns:p14="http://schemas.microsoft.com/office/powerpoint/2010/main" val="100795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9207" y="685800"/>
            <a:ext cx="8915399" cy="2262781"/>
          </a:xfrm>
        </p:spPr>
        <p:txBody>
          <a:bodyPr/>
          <a:lstStyle/>
          <a:p>
            <a:pPr algn="ctr"/>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7046" y="0"/>
            <a:ext cx="1414953" cy="631065"/>
          </a:xfrm>
          <a:prstGeom prst="rect">
            <a:avLst/>
          </a:prstGeom>
        </p:spPr>
      </p:pic>
    </p:spTree>
    <p:extLst>
      <p:ext uri="{BB962C8B-B14F-4D97-AF65-F5344CB8AC3E}">
        <p14:creationId xmlns:p14="http://schemas.microsoft.com/office/powerpoint/2010/main" val="86568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931" y="643944"/>
            <a:ext cx="2279001" cy="797809"/>
          </a:xfrm>
        </p:spPr>
        <p:txBody>
          <a:bodyPr>
            <a:normAutofit/>
          </a:bodyPr>
          <a:lstStyle/>
          <a:p>
            <a:r>
              <a:rPr lang="en-US" sz="4000" dirty="0" smtClean="0"/>
              <a:t>Agenda</a:t>
            </a:r>
            <a:endParaRPr lang="en-US" sz="4000" dirty="0"/>
          </a:p>
        </p:txBody>
      </p:sp>
      <p:sp>
        <p:nvSpPr>
          <p:cNvPr id="3" name="Subtitle 2"/>
          <p:cNvSpPr>
            <a:spLocks noGrp="1"/>
          </p:cNvSpPr>
          <p:nvPr>
            <p:ph type="subTitle" idx="1"/>
          </p:nvPr>
        </p:nvSpPr>
        <p:spPr>
          <a:xfrm>
            <a:off x="1771239" y="1696379"/>
            <a:ext cx="8915399" cy="3872082"/>
          </a:xfrm>
        </p:spPr>
        <p:txBody>
          <a:bodyPr>
            <a:normAutofit/>
          </a:bodyPr>
          <a:lstStyle/>
          <a:p>
            <a:pPr marL="285750" indent="-285750">
              <a:buFont typeface="Wingdings" panose="05000000000000000000" pitchFamily="2" charset="2"/>
              <a:buChar char="§"/>
            </a:pPr>
            <a:r>
              <a:rPr lang="en-US" dirty="0" smtClean="0"/>
              <a:t>Overview</a:t>
            </a:r>
          </a:p>
          <a:p>
            <a:pPr marL="285750" indent="-285750">
              <a:buFont typeface="Wingdings" panose="05000000000000000000" pitchFamily="2" charset="2"/>
              <a:buChar char="§"/>
            </a:pPr>
            <a:r>
              <a:rPr lang="en-US" dirty="0" smtClean="0"/>
              <a:t>Objective</a:t>
            </a:r>
            <a:endParaRPr lang="en-US" dirty="0" smtClean="0"/>
          </a:p>
          <a:p>
            <a:pPr marL="285750" indent="-285750">
              <a:buFont typeface="Wingdings" panose="05000000000000000000" pitchFamily="2" charset="2"/>
              <a:buChar char="§"/>
            </a:pPr>
            <a:r>
              <a:rPr lang="en-US" dirty="0" smtClean="0"/>
              <a:t>Importing </a:t>
            </a:r>
            <a:r>
              <a:rPr lang="en-US" dirty="0"/>
              <a:t>necessary libraries and the </a:t>
            </a:r>
            <a:r>
              <a:rPr lang="en-US" dirty="0" smtClean="0"/>
              <a:t>dataset</a:t>
            </a:r>
          </a:p>
          <a:p>
            <a:pPr marL="285750" indent="-285750">
              <a:buFont typeface="Wingdings" panose="05000000000000000000" pitchFamily="2" charset="2"/>
              <a:buChar char="§"/>
            </a:pPr>
            <a:r>
              <a:rPr lang="en-US" dirty="0"/>
              <a:t>Descriptive Statistics for numeric </a:t>
            </a:r>
            <a:r>
              <a:rPr lang="en-US" dirty="0" smtClean="0"/>
              <a:t>columns</a:t>
            </a:r>
          </a:p>
          <a:p>
            <a:pPr marL="285750" indent="-285750">
              <a:buFont typeface="Wingdings" panose="05000000000000000000" pitchFamily="2" charset="2"/>
              <a:buChar char="§"/>
            </a:pPr>
            <a:r>
              <a:rPr lang="en-US" dirty="0"/>
              <a:t>Finding Null </a:t>
            </a:r>
            <a:r>
              <a:rPr lang="en-US" dirty="0" smtClean="0"/>
              <a:t>Values</a:t>
            </a:r>
          </a:p>
          <a:p>
            <a:pPr marL="285750" indent="-285750">
              <a:buFont typeface="Wingdings" panose="05000000000000000000" pitchFamily="2" charset="2"/>
              <a:buChar char="§"/>
            </a:pPr>
            <a:r>
              <a:rPr lang="en-US" dirty="0"/>
              <a:t>Missing Value </a:t>
            </a:r>
            <a:r>
              <a:rPr lang="en-US" dirty="0" smtClean="0"/>
              <a:t>Treatment</a:t>
            </a:r>
          </a:p>
          <a:p>
            <a:pPr marL="285750" indent="-285750">
              <a:buFont typeface="Wingdings" panose="05000000000000000000" pitchFamily="2" charset="2"/>
              <a:buChar char="§"/>
            </a:pPr>
            <a:r>
              <a:rPr lang="en-US" dirty="0"/>
              <a:t>Host </a:t>
            </a:r>
            <a:r>
              <a:rPr lang="en-US" dirty="0" smtClean="0"/>
              <a:t>Analysis</a:t>
            </a:r>
          </a:p>
          <a:p>
            <a:pPr marL="285750" indent="-285750">
              <a:buFont typeface="Wingdings" panose="05000000000000000000" pitchFamily="2" charset="2"/>
              <a:buChar char="§"/>
            </a:pPr>
            <a:r>
              <a:rPr lang="en-US" dirty="0"/>
              <a:t>Analysis of the Neighborhood_group </a:t>
            </a:r>
            <a:r>
              <a:rPr lang="en-US" dirty="0" smtClean="0"/>
              <a:t>column</a:t>
            </a:r>
          </a:p>
          <a:p>
            <a:pPr marL="285750" indent="-285750">
              <a:buFont typeface="Wingdings" panose="05000000000000000000" pitchFamily="2" charset="2"/>
              <a:buChar char="§"/>
            </a:pPr>
            <a:r>
              <a:rPr lang="en-US" dirty="0"/>
              <a:t>Price analysis of property rents</a:t>
            </a:r>
            <a:r>
              <a:rPr lang="en-US" dirty="0" smtClean="0"/>
              <a:t> </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3822" y="0"/>
            <a:ext cx="2108178" cy="940242"/>
          </a:xfrm>
          <a:prstGeom prst="rect">
            <a:avLst/>
          </a:prstGeom>
        </p:spPr>
      </p:pic>
    </p:spTree>
    <p:extLst>
      <p:ext uri="{BB962C8B-B14F-4D97-AF65-F5344CB8AC3E}">
        <p14:creationId xmlns:p14="http://schemas.microsoft.com/office/powerpoint/2010/main" val="369557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582" y="410308"/>
            <a:ext cx="8915399" cy="861873"/>
          </a:xfrm>
        </p:spPr>
        <p:txBody>
          <a:bodyPr>
            <a:normAutofit fontScale="90000"/>
          </a:bodyPr>
          <a:lstStyle/>
          <a:p>
            <a:r>
              <a:rPr lang="en-US" dirty="0" smtClean="0"/>
              <a:t>Objective</a:t>
            </a:r>
            <a:endParaRPr lang="en-US" dirty="0"/>
          </a:p>
        </p:txBody>
      </p:sp>
      <p:sp>
        <p:nvSpPr>
          <p:cNvPr id="3" name="Subtitle 2"/>
          <p:cNvSpPr>
            <a:spLocks noGrp="1"/>
          </p:cNvSpPr>
          <p:nvPr>
            <p:ph type="subTitle" idx="1"/>
          </p:nvPr>
        </p:nvSpPr>
        <p:spPr>
          <a:xfrm>
            <a:off x="1065213" y="1682487"/>
            <a:ext cx="8915399" cy="2666775"/>
          </a:xfrm>
        </p:spPr>
        <p:txBody>
          <a:bodyPr>
            <a:normAutofit/>
          </a:bodyPr>
          <a:lstStyle/>
          <a:p>
            <a:pPr marL="285750" indent="-285750">
              <a:buFont typeface="Arial" panose="020B0604020202020204" pitchFamily="34" charset="0"/>
              <a:buChar char="•"/>
            </a:pPr>
            <a:r>
              <a:rPr lang="en-US" sz="2000" dirty="0"/>
              <a:t>Improve our shared understanding about the market conditions</a:t>
            </a:r>
            <a:r>
              <a:rPr lang="en-US" sz="2000" dirty="0" smtClean="0"/>
              <a:t>.</a:t>
            </a:r>
          </a:p>
          <a:p>
            <a:pPr marL="285750" indent="-285750">
              <a:buFont typeface="Arial" panose="020B0604020202020204" pitchFamily="34" charset="0"/>
              <a:buChar char="•"/>
            </a:pPr>
            <a:r>
              <a:rPr lang="en-US" sz="2000" dirty="0"/>
              <a:t>Improve shared understanding about our customers.</a:t>
            </a:r>
          </a:p>
          <a:p>
            <a:pPr marL="285750" indent="-285750">
              <a:buFont typeface="Arial" panose="020B0604020202020204" pitchFamily="34" charset="0"/>
              <a:buChar char="•"/>
            </a:pPr>
            <a:r>
              <a:rPr lang="en-US" sz="2000" dirty="0"/>
              <a:t>Provide recommendations to various departments to be prepared for business expansion.</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05216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6779" y="528034"/>
            <a:ext cx="3541131" cy="772051"/>
          </a:xfrm>
        </p:spPr>
        <p:txBody>
          <a:bodyPr>
            <a:normAutofit fontScale="90000"/>
          </a:bodyPr>
          <a:lstStyle/>
          <a:p>
            <a:r>
              <a:rPr lang="en-US" dirty="0" smtClean="0"/>
              <a:t>Overview</a:t>
            </a:r>
            <a:endParaRPr lang="en-US" dirty="0"/>
          </a:p>
        </p:txBody>
      </p:sp>
      <p:sp>
        <p:nvSpPr>
          <p:cNvPr id="4" name="Subtitle 3"/>
          <p:cNvSpPr>
            <a:spLocks noGrp="1"/>
          </p:cNvSpPr>
          <p:nvPr>
            <p:ph type="subTitle" idx="1"/>
          </p:nvPr>
        </p:nvSpPr>
        <p:spPr>
          <a:xfrm>
            <a:off x="1365162" y="1532586"/>
            <a:ext cx="8915958" cy="4726546"/>
          </a:xfrm>
        </p:spPr>
        <p:txBody>
          <a:bodyPr>
            <a:normAutofit/>
          </a:bodyPr>
          <a:lstStyle/>
          <a:p>
            <a:pPr marL="285750" indent="-285750">
              <a:buFont typeface="Wingdings" panose="05000000000000000000" pitchFamily="2" charset="2"/>
              <a:buChar char="v"/>
            </a:pPr>
            <a:r>
              <a:rPr lang="en-US" sz="2000" dirty="0"/>
              <a:t>Since 2008, guests and hosts have used Airbnb to expand on traveling possibilities and present more unique, personalized way of experiencing the world. This dataset describes the listing activity and metrics in NYC, NY for 2019</a:t>
            </a:r>
            <a:r>
              <a:rPr lang="en-US" sz="2000" dirty="0" smtClean="0"/>
              <a:t>.</a:t>
            </a:r>
          </a:p>
          <a:p>
            <a:pPr marL="285750" indent="-285750">
              <a:buFont typeface="Wingdings" panose="05000000000000000000" pitchFamily="2" charset="2"/>
              <a:buChar char="v"/>
            </a:pPr>
            <a:r>
              <a:rPr lang="en-US" sz="2000" dirty="0"/>
              <a:t>The analytics and visualizations are performed in Python programming language using packages like NumPy, Pandas, Matplotlib and Seaborn. </a:t>
            </a:r>
          </a:p>
          <a:p>
            <a:pPr marL="285750" indent="-285750">
              <a:buFont typeface="Wingdings" panose="05000000000000000000" pitchFamily="2" charset="2"/>
              <a:buChar char="v"/>
            </a:pPr>
            <a:r>
              <a:rPr lang="en-US" sz="2000" dirty="0"/>
              <a:t> The different leaders at Airbnb want to understand some important insights based on various attributes in the dataset so as to increase the revenue.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3822" y="0"/>
            <a:ext cx="2108178" cy="940242"/>
          </a:xfrm>
          <a:prstGeom prst="rect">
            <a:avLst/>
          </a:prstGeom>
        </p:spPr>
      </p:pic>
    </p:spTree>
    <p:extLst>
      <p:ext uri="{BB962C8B-B14F-4D97-AF65-F5344CB8AC3E}">
        <p14:creationId xmlns:p14="http://schemas.microsoft.com/office/powerpoint/2010/main" val="201914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764" y="309093"/>
            <a:ext cx="10882648" cy="614285"/>
          </a:xfrm>
        </p:spPr>
        <p:txBody>
          <a:bodyPr>
            <a:normAutofit fontScale="90000"/>
          </a:bodyPr>
          <a:lstStyle/>
          <a:p>
            <a:pPr algn="ctr"/>
            <a:r>
              <a:rPr lang="en-US" sz="3600" dirty="0" smtClean="0"/>
              <a:t>Importing </a:t>
            </a:r>
            <a:r>
              <a:rPr lang="en-US" sz="3600" dirty="0"/>
              <a:t>necessary libraries and the dataset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89" y="923378"/>
            <a:ext cx="10547798" cy="5293267"/>
          </a:xfrm>
          <a:prstGeom prst="rect">
            <a:avLst/>
          </a:prstGeom>
          <a:ln>
            <a:solidFill>
              <a:schemeClr val="accent2"/>
            </a:solidFill>
          </a:ln>
        </p:spPr>
      </p:pic>
      <p:sp>
        <p:nvSpPr>
          <p:cNvPr id="6" name="TextBox 5"/>
          <p:cNvSpPr txBox="1"/>
          <p:nvPr/>
        </p:nvSpPr>
        <p:spPr>
          <a:xfrm>
            <a:off x="1751526" y="6216645"/>
            <a:ext cx="945309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Looking at the dataset we find that the data is contained in 48,895 rows and 16 columns. </a:t>
            </a:r>
            <a:r>
              <a:rPr lang="en-US" dirty="0" err="1" smtClean="0"/>
              <a:t>df.head</a:t>
            </a:r>
            <a:r>
              <a:rPr lang="en-US" dirty="0" smtClean="0"/>
              <a:t>() function is used to </a:t>
            </a:r>
            <a:r>
              <a:rPr lang="en-US" dirty="0" err="1" smtClean="0"/>
              <a:t>visualise</a:t>
            </a:r>
            <a:r>
              <a:rPr lang="en-US" dirty="0" smtClean="0"/>
              <a:t> any pandas </a:t>
            </a:r>
            <a:r>
              <a:rPr lang="en-US" dirty="0" err="1" smtClean="0"/>
              <a:t>dataframe’s</a:t>
            </a:r>
            <a:r>
              <a:rPr lang="en-US" dirty="0" smtClean="0"/>
              <a:t> first 5 rows.</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7046" y="0"/>
            <a:ext cx="1414953" cy="631065"/>
          </a:xfrm>
          <a:prstGeom prst="rect">
            <a:avLst/>
          </a:prstGeom>
        </p:spPr>
      </p:pic>
    </p:spTree>
    <p:extLst>
      <p:ext uri="{BB962C8B-B14F-4D97-AF65-F5344CB8AC3E}">
        <p14:creationId xmlns:p14="http://schemas.microsoft.com/office/powerpoint/2010/main" val="258410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12" y="367527"/>
            <a:ext cx="11140226" cy="721217"/>
          </a:xfrm>
        </p:spPr>
        <p:txBody>
          <a:bodyPr>
            <a:normAutofit/>
          </a:bodyPr>
          <a:lstStyle/>
          <a:p>
            <a:pPr algn="ctr"/>
            <a:r>
              <a:rPr lang="en-US" sz="4000" dirty="0" smtClean="0"/>
              <a:t>Descriptive Statistics for numeric columns</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068" y="1352282"/>
            <a:ext cx="10476618" cy="4107539"/>
          </a:xfrm>
          <a:prstGeom prst="rect">
            <a:avLst/>
          </a:prstGeom>
          <a:ln>
            <a:solidFill>
              <a:schemeClr val="accent2"/>
            </a:solidFill>
          </a:ln>
        </p:spPr>
      </p:pic>
      <p:sp>
        <p:nvSpPr>
          <p:cNvPr id="5" name="TextBox 4"/>
          <p:cNvSpPr txBox="1"/>
          <p:nvPr/>
        </p:nvSpPr>
        <p:spPr>
          <a:xfrm>
            <a:off x="1545465" y="5723359"/>
            <a:ext cx="985233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From the above we can observe the Mean, Median and Maximum values of numeric columns.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7046" y="0"/>
            <a:ext cx="1414953" cy="631065"/>
          </a:xfrm>
          <a:prstGeom prst="rect">
            <a:avLst/>
          </a:prstGeom>
        </p:spPr>
      </p:pic>
    </p:spTree>
    <p:extLst>
      <p:ext uri="{BB962C8B-B14F-4D97-AF65-F5344CB8AC3E}">
        <p14:creationId xmlns:p14="http://schemas.microsoft.com/office/powerpoint/2010/main" val="23745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461" y="476517"/>
            <a:ext cx="8915399" cy="681899"/>
          </a:xfrm>
        </p:spPr>
        <p:txBody>
          <a:bodyPr>
            <a:normAutofit fontScale="90000"/>
          </a:bodyPr>
          <a:lstStyle/>
          <a:p>
            <a:pPr algn="ctr"/>
            <a:r>
              <a:rPr lang="en-US" sz="4000" dirty="0" smtClean="0"/>
              <a:t>Finding Null Values</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3" y="1465277"/>
            <a:ext cx="4932608" cy="4624197"/>
          </a:xfrm>
          <a:prstGeom prst="rect">
            <a:avLst/>
          </a:prstGeom>
          <a:ln>
            <a:solidFill>
              <a:schemeClr val="accent2"/>
            </a:solidFill>
          </a:ln>
        </p:spPr>
      </p:pic>
      <p:sp>
        <p:nvSpPr>
          <p:cNvPr id="5" name="TextBox 4"/>
          <p:cNvSpPr txBox="1"/>
          <p:nvPr/>
        </p:nvSpPr>
        <p:spPr>
          <a:xfrm>
            <a:off x="2125014" y="6089473"/>
            <a:ext cx="865460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df.isnull().sum() is the function which displays the sum of total null or NaN entries in the dataframe. We also depicted percentages of null values.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774" y="1465276"/>
            <a:ext cx="4787634" cy="4624197"/>
          </a:xfrm>
          <a:prstGeom prst="rect">
            <a:avLst/>
          </a:prstGeom>
          <a:ln>
            <a:solidFill>
              <a:schemeClr val="accent2"/>
            </a:solidFill>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7046" y="0"/>
            <a:ext cx="1414953" cy="631065"/>
          </a:xfrm>
          <a:prstGeom prst="rect">
            <a:avLst/>
          </a:prstGeom>
        </p:spPr>
      </p:pic>
    </p:spTree>
    <p:extLst>
      <p:ext uri="{BB962C8B-B14F-4D97-AF65-F5344CB8AC3E}">
        <p14:creationId xmlns:p14="http://schemas.microsoft.com/office/powerpoint/2010/main" val="385123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5117" y="425003"/>
            <a:ext cx="8538133" cy="681899"/>
          </a:xfrm>
        </p:spPr>
        <p:txBody>
          <a:bodyPr>
            <a:normAutofit fontScale="90000"/>
          </a:bodyPr>
          <a:lstStyle/>
          <a:p>
            <a:pPr algn="ctr"/>
            <a:r>
              <a:rPr lang="en-US" sz="4000" dirty="0" smtClean="0"/>
              <a:t>Missing Value Treatment</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89" y="1301018"/>
            <a:ext cx="10174310" cy="1467940"/>
          </a:xfrm>
          <a:prstGeom prst="rect">
            <a:avLst/>
          </a:prstGeom>
          <a:ln>
            <a:solidFill>
              <a:schemeClr val="accent2"/>
            </a:solidFill>
          </a:ln>
        </p:spPr>
      </p:pic>
      <p:sp>
        <p:nvSpPr>
          <p:cNvPr id="5" name="TextBox 4"/>
          <p:cNvSpPr txBox="1"/>
          <p:nvPr/>
        </p:nvSpPr>
        <p:spPr>
          <a:xfrm>
            <a:off x="1043190" y="2970913"/>
            <a:ext cx="1017431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We dropped the columns which are having missing values and are considered insignificant for your analysis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189" y="4112092"/>
            <a:ext cx="10174310" cy="1076782"/>
          </a:xfrm>
          <a:prstGeom prst="rect">
            <a:avLst/>
          </a:prstGeom>
          <a:ln>
            <a:solidFill>
              <a:schemeClr val="accent2"/>
            </a:solidFill>
          </a:ln>
        </p:spPr>
      </p:pic>
      <p:sp>
        <p:nvSpPr>
          <p:cNvPr id="7" name="TextBox 6"/>
          <p:cNvSpPr txBox="1"/>
          <p:nvPr/>
        </p:nvSpPr>
        <p:spPr>
          <a:xfrm>
            <a:off x="1043189" y="5683722"/>
            <a:ext cx="1017431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As the reviews are customer-dependent, it's insignificant to replace the missing values with the mean or median values that's why replacing them with 0</a:t>
            </a: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7046" y="0"/>
            <a:ext cx="1414953" cy="631065"/>
          </a:xfrm>
          <a:prstGeom prst="rect">
            <a:avLst/>
          </a:prstGeom>
        </p:spPr>
      </p:pic>
    </p:spTree>
    <p:extLst>
      <p:ext uri="{BB962C8B-B14F-4D97-AF65-F5344CB8AC3E}">
        <p14:creationId xmlns:p14="http://schemas.microsoft.com/office/powerpoint/2010/main" val="117470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2099" y="592428"/>
            <a:ext cx="5395688" cy="630384"/>
          </a:xfrm>
        </p:spPr>
        <p:txBody>
          <a:bodyPr>
            <a:normAutofit fontScale="90000"/>
          </a:bodyPr>
          <a:lstStyle/>
          <a:p>
            <a:pPr algn="ctr"/>
            <a:r>
              <a:rPr lang="en-US" sz="4000" dirty="0" smtClean="0"/>
              <a:t>Host Analysis</a:t>
            </a:r>
            <a:endParaRPr lang="en-US" sz="4000" dirty="0"/>
          </a:p>
        </p:txBody>
      </p:sp>
      <p:sp>
        <p:nvSpPr>
          <p:cNvPr id="3" name="Subtitle 2"/>
          <p:cNvSpPr>
            <a:spLocks noGrp="1"/>
          </p:cNvSpPr>
          <p:nvPr>
            <p:ph type="subTitle" idx="1"/>
          </p:nvPr>
        </p:nvSpPr>
        <p:spPr>
          <a:xfrm>
            <a:off x="1945270" y="5555929"/>
            <a:ext cx="8915399" cy="703203"/>
          </a:xfrm>
        </p:spPr>
        <p:style>
          <a:lnRef idx="2">
            <a:schemeClr val="accent2"/>
          </a:lnRef>
          <a:fillRef idx="1">
            <a:schemeClr val="lt1"/>
          </a:fillRef>
          <a:effectRef idx="0">
            <a:schemeClr val="accent2"/>
          </a:effectRef>
          <a:fontRef idx="minor">
            <a:schemeClr val="dk1"/>
          </a:fontRef>
        </p:style>
        <p:txBody>
          <a:bodyPr/>
          <a:lstStyle/>
          <a:p>
            <a:r>
              <a:rPr lang="en-US" dirty="0"/>
              <a:t>With the help of Seaborn Barplot, we can visualize the Hosts with the most number of Airbnb property listings in New York City.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827" y="1438221"/>
            <a:ext cx="5057873" cy="3902299"/>
          </a:xfrm>
          <a:prstGeom prst="rect">
            <a:avLst/>
          </a:prstGeom>
          <a:ln>
            <a:solidFill>
              <a:schemeClr val="accent2"/>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672" y="1438221"/>
            <a:ext cx="6009196" cy="3902300"/>
          </a:xfrm>
          <a:prstGeom prst="rect">
            <a:avLst/>
          </a:prstGeom>
          <a:ln>
            <a:solidFill>
              <a:schemeClr val="accent2"/>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7046" y="0"/>
            <a:ext cx="1414953" cy="631065"/>
          </a:xfrm>
          <a:prstGeom prst="rect">
            <a:avLst/>
          </a:prstGeom>
        </p:spPr>
      </p:pic>
    </p:spTree>
    <p:extLst>
      <p:ext uri="{BB962C8B-B14F-4D97-AF65-F5344CB8AC3E}">
        <p14:creationId xmlns:p14="http://schemas.microsoft.com/office/powerpoint/2010/main" val="21529910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161</TotalTime>
  <Words>401</Words>
  <Application>Microsoft Office PowerPoint</Application>
  <PresentationFormat>Custom</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NEW YORK AIRBNB VISUAL AND ANALYTICAL PRESENTATION</vt:lpstr>
      <vt:lpstr>Agenda</vt:lpstr>
      <vt:lpstr>Objective</vt:lpstr>
      <vt:lpstr>Overview</vt:lpstr>
      <vt:lpstr>Importing necessary libraries and the dataset</vt:lpstr>
      <vt:lpstr>Descriptive Statistics for numeric columns</vt:lpstr>
      <vt:lpstr>Finding Null Values</vt:lpstr>
      <vt:lpstr>Missing Value Treatment</vt:lpstr>
      <vt:lpstr>Host Analysis</vt:lpstr>
      <vt:lpstr>Analysis of the Neighborhood_group column </vt:lpstr>
      <vt:lpstr>Price analysis of property rents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AIRBNB VISUAL AND ANALYTICAL PRESENTATION</dc:title>
  <dc:creator>user</dc:creator>
  <cp:lastModifiedBy>abhi</cp:lastModifiedBy>
  <cp:revision>12</cp:revision>
  <dcterms:created xsi:type="dcterms:W3CDTF">2021-08-06T03:54:46Z</dcterms:created>
  <dcterms:modified xsi:type="dcterms:W3CDTF">2021-08-06T14:40:57Z</dcterms:modified>
</cp:coreProperties>
</file>