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4" r:id="rId9"/>
    <p:sldId id="4785" r:id="rId10"/>
    <p:sldId id="4787" r:id="rId11"/>
    <p:sldId id="4788" r:id="rId12"/>
    <p:sldId id="4786" r:id="rId13"/>
    <p:sldId id="275" r:id="rId14"/>
  </p:sldIdLst>
  <p:sldSz cx="12192000" cy="6858000"/>
  <p:notesSz cx="6858000" cy="9144000"/>
  <p:embeddedFontLst>
    <p:embeddedFont>
      <p:font typeface="Roboto Medium" panose="020B0604020202020204" charset="0"/>
      <p:regular r:id="rId16"/>
      <p:italic r:id="rId17"/>
    </p:embeddedFont>
    <p:embeddedFont>
      <p:font typeface="Roboto Light" panose="020B0604020202020204" charset="0"/>
      <p:regular r:id="rId18"/>
      <p:italic r:id="rId19"/>
    </p:embeddedFont>
    <p:embeddedFont>
      <p:font typeface="Georgia" panose="02040502050405020303" pitchFamily="18" charset="0"/>
      <p:regular r:id="rId20"/>
      <p:bold r:id="rId21"/>
      <p:italic r:id="rId22"/>
      <p:boldItalic r:id="rId23"/>
    </p:embeddedFont>
    <p:embeddedFont>
      <p:font typeface="Roboto"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7"/>
            <p14:sldId id="4788"/>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p:scale>
          <a:sx n="74" d="100"/>
          <a:sy n="74" d="100"/>
        </p:scale>
        <p:origin x="-840" y="-72"/>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11/07/2021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Explanation of the control store vs Store </a:t>
            </a:r>
            <a:r>
              <a:rPr lang="en-AU" dirty="0" smtClean="0"/>
              <a:t>86</a:t>
            </a:r>
            <a:endParaRPr lang="en-AU" dirty="0"/>
          </a:p>
        </p:txBody>
      </p:sp>
      <p:pic>
        <p:nvPicPr>
          <p:cNvPr id="4098" name="Picture 2" descr="C:\Users\abhi\Downloads\86_Sa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80" y="1113669"/>
            <a:ext cx="11153104" cy="237408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bhi\Downloads\86_Cust_c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280" y="3718391"/>
            <a:ext cx="11153104" cy="250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81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Explanation of the control store vs Store </a:t>
            </a:r>
            <a:r>
              <a:rPr lang="en-AU" dirty="0" smtClean="0"/>
              <a:t>88</a:t>
            </a:r>
            <a:endParaRPr lang="en-AU" dirty="0"/>
          </a:p>
          <a:p>
            <a:endParaRPr lang="en-US" dirty="0"/>
          </a:p>
        </p:txBody>
      </p:sp>
      <p:pic>
        <p:nvPicPr>
          <p:cNvPr id="5123" name="Picture 3" descr="C:\Users\abhi\Downloads\88_Sa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48" y="975567"/>
            <a:ext cx="11367752" cy="27311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abhi\Downloads\88_Cust_c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248" y="3663193"/>
            <a:ext cx="11367752" cy="253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51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Rectangle 2"/>
          <p:cNvSpPr/>
          <p:nvPr/>
        </p:nvSpPr>
        <p:spPr>
          <a:xfrm>
            <a:off x="2395470" y="1775318"/>
            <a:ext cx="8075054" cy="3139321"/>
          </a:xfrm>
          <a:prstGeom prst="rect">
            <a:avLst/>
          </a:prstGeom>
        </p:spPr>
        <p:txBody>
          <a:bodyPr wrap="square">
            <a:spAutoFit/>
          </a:bodyPr>
          <a:lstStyle/>
          <a:p>
            <a:r>
              <a:rPr lang="en-US" dirty="0">
                <a:latin typeface="Georgia" panose="02040502050405020303" pitchFamily="18" charset="0"/>
                <a:ea typeface="Roboto Light" panose="02000000000000000000" pitchFamily="2" charset="0"/>
              </a:rPr>
              <a:t>- Store 77</a:t>
            </a:r>
          </a:p>
          <a:p>
            <a:r>
              <a:rPr lang="en-US" dirty="0">
                <a:latin typeface="Georgia" panose="02040502050405020303" pitchFamily="18" charset="0"/>
                <a:ea typeface="Roboto Light" panose="02000000000000000000" pitchFamily="2" charset="0"/>
              </a:rPr>
              <a:t>	-sales are lower than control store during the trial period</a:t>
            </a:r>
          </a:p>
          <a:p>
            <a:r>
              <a:rPr lang="en-US" dirty="0">
                <a:latin typeface="Georgia" panose="02040502050405020303" pitchFamily="18" charset="0"/>
                <a:ea typeface="Roboto Light" panose="02000000000000000000" pitchFamily="2" charset="0"/>
              </a:rPr>
              <a:t>	-  sales are higher during trial period than rest of year</a:t>
            </a:r>
          </a:p>
          <a:p>
            <a:endParaRPr lang="en-US" dirty="0">
              <a:latin typeface="Georgia" panose="02040502050405020303" pitchFamily="18" charset="0"/>
              <a:ea typeface="Roboto Light" panose="02000000000000000000" pitchFamily="2" charset="0"/>
            </a:endParaRPr>
          </a:p>
          <a:p>
            <a:r>
              <a:rPr lang="en-US" dirty="0">
                <a:latin typeface="Georgia" panose="02040502050405020303" pitchFamily="18" charset="0"/>
                <a:ea typeface="Roboto Light" panose="02000000000000000000" pitchFamily="2" charset="0"/>
              </a:rPr>
              <a:t>- Store 86</a:t>
            </a:r>
          </a:p>
          <a:p>
            <a:r>
              <a:rPr lang="en-US" dirty="0">
                <a:latin typeface="Georgia" panose="02040502050405020303" pitchFamily="18" charset="0"/>
                <a:ea typeface="Roboto Light" panose="02000000000000000000" pitchFamily="2" charset="0"/>
              </a:rPr>
              <a:t>	- sales are lower than control store during the trial period</a:t>
            </a:r>
          </a:p>
          <a:p>
            <a:r>
              <a:rPr lang="en-US" dirty="0">
                <a:latin typeface="Georgia" panose="02040502050405020303" pitchFamily="18" charset="0"/>
                <a:ea typeface="Roboto Light" panose="02000000000000000000" pitchFamily="2" charset="0"/>
              </a:rPr>
              <a:t> 	- sales are higher during trial period than rest of year</a:t>
            </a:r>
          </a:p>
          <a:p>
            <a:endParaRPr lang="en-US" dirty="0">
              <a:latin typeface="Georgia" panose="02040502050405020303" pitchFamily="18" charset="0"/>
              <a:ea typeface="Roboto Light" panose="02000000000000000000" pitchFamily="2" charset="0"/>
            </a:endParaRPr>
          </a:p>
          <a:p>
            <a:r>
              <a:rPr lang="en-US" dirty="0">
                <a:latin typeface="Georgia" panose="02040502050405020303" pitchFamily="18" charset="0"/>
                <a:ea typeface="Roboto Light" panose="02000000000000000000" pitchFamily="2" charset="0"/>
              </a:rPr>
              <a:t>- Store 88</a:t>
            </a:r>
          </a:p>
          <a:p>
            <a:r>
              <a:rPr lang="en-US" dirty="0">
                <a:latin typeface="Georgia" panose="02040502050405020303" pitchFamily="18" charset="0"/>
                <a:ea typeface="Roboto Light" panose="02000000000000000000" pitchFamily="2" charset="0"/>
              </a:rPr>
              <a:t>	- sales are higher than control store during the trial period</a:t>
            </a:r>
          </a:p>
          <a:p>
            <a:r>
              <a:rPr lang="en-US" dirty="0">
                <a:latin typeface="Georgia" panose="02040502050405020303" pitchFamily="18" charset="0"/>
                <a:ea typeface="Roboto Light" panose="02000000000000000000" pitchFamily="2" charset="0"/>
              </a:rPr>
              <a:t>	- sales are higher during trial period than rest of year</a:t>
            </a:r>
            <a:endParaRPr lang="en-AU" dirty="0">
              <a:latin typeface="Georgia" panose="02040502050405020303" pitchFamily="18"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r>
              <a:rPr lang="en-US" sz="1200" dirty="0" smtClean="0">
                <a:latin typeface="Roboto Light" panose="02000000000000000000" pitchFamily="2" charset="0"/>
                <a:ea typeface="Roboto Light" panose="02000000000000000000" pitchFamily="2" charset="0"/>
              </a:rPr>
              <a:t> </a:t>
            </a:r>
            <a:r>
              <a:rPr lang="en-US" sz="1300" dirty="0" smtClean="0">
                <a:latin typeface="Georgia" panose="02040502050405020303" pitchFamily="18" charset="0"/>
                <a:ea typeface="Roboto Light" panose="02000000000000000000" pitchFamily="2" charset="0"/>
              </a:rPr>
              <a:t>- Highest </a:t>
            </a:r>
            <a:r>
              <a:rPr lang="en-US" sz="1300" dirty="0">
                <a:latin typeface="Georgia" panose="02040502050405020303" pitchFamily="18" charset="0"/>
                <a:ea typeface="Roboto Light" panose="02000000000000000000" pitchFamily="2" charset="0"/>
              </a:rPr>
              <a:t>sales period is during December</a:t>
            </a:r>
          </a:p>
          <a:p>
            <a:r>
              <a:rPr lang="en-US" sz="1300" dirty="0" smtClean="0">
                <a:latin typeface="Georgia" panose="02040502050405020303" pitchFamily="18" charset="0"/>
                <a:ea typeface="Roboto Light" panose="02000000000000000000" pitchFamily="2" charset="0"/>
              </a:rPr>
              <a:t> - Top </a:t>
            </a:r>
            <a:r>
              <a:rPr lang="en-US" sz="1300" dirty="0">
                <a:latin typeface="Georgia" panose="02040502050405020303" pitchFamily="18" charset="0"/>
                <a:ea typeface="Roboto Light" panose="02000000000000000000" pitchFamily="2" charset="0"/>
              </a:rPr>
              <a:t>three popular brands is Kettle Chips, Smiths and Doritos</a:t>
            </a:r>
          </a:p>
          <a:p>
            <a:r>
              <a:rPr lang="en-US" sz="1300" dirty="0" smtClean="0">
                <a:latin typeface="Georgia" panose="02040502050405020303" pitchFamily="18" charset="0"/>
                <a:ea typeface="Roboto Light" panose="02000000000000000000" pitchFamily="2" charset="0"/>
              </a:rPr>
              <a:t> </a:t>
            </a:r>
            <a:r>
              <a:rPr lang="en-US" sz="1300" dirty="0">
                <a:latin typeface="Georgia" panose="02040502050405020303" pitchFamily="18" charset="0"/>
                <a:ea typeface="Roboto Light" panose="02000000000000000000" pitchFamily="2" charset="0"/>
              </a:rPr>
              <a:t>- </a:t>
            </a:r>
            <a:r>
              <a:rPr lang="en-US" sz="1300" dirty="0" smtClean="0">
                <a:latin typeface="Georgia" panose="02040502050405020303" pitchFamily="18" charset="0"/>
                <a:ea typeface="Roboto Light" panose="02000000000000000000" pitchFamily="2" charset="0"/>
              </a:rPr>
              <a:t>Older </a:t>
            </a:r>
            <a:r>
              <a:rPr lang="en-US" sz="1300" dirty="0">
                <a:latin typeface="Georgia" panose="02040502050405020303" pitchFamily="18" charset="0"/>
                <a:ea typeface="Roboto Light" panose="02000000000000000000" pitchFamily="2" charset="0"/>
              </a:rPr>
              <a:t>families with budget purchasing </a:t>
            </a:r>
            <a:r>
              <a:rPr lang="en-US" sz="1300" dirty="0" err="1">
                <a:latin typeface="Georgia" panose="02040502050405020303" pitchFamily="18" charset="0"/>
                <a:ea typeface="Roboto Light" panose="02000000000000000000" pitchFamily="2" charset="0"/>
              </a:rPr>
              <a:t>behaviour</a:t>
            </a:r>
            <a:r>
              <a:rPr lang="en-US" sz="1300" dirty="0">
                <a:latin typeface="Georgia" panose="02040502050405020303" pitchFamily="18" charset="0"/>
                <a:ea typeface="Roboto Light" panose="02000000000000000000" pitchFamily="2" charset="0"/>
              </a:rPr>
              <a:t> represent the highest proportion of customers</a:t>
            </a:r>
          </a:p>
          <a:p>
            <a:r>
              <a:rPr lang="en-US" sz="1300" dirty="0" smtClean="0">
                <a:latin typeface="Georgia" panose="02040502050405020303" pitchFamily="18" charset="0"/>
                <a:ea typeface="Roboto Light" panose="02000000000000000000" pitchFamily="2" charset="0"/>
              </a:rPr>
              <a:t> </a:t>
            </a:r>
            <a:r>
              <a:rPr lang="en-US" sz="1300" dirty="0">
                <a:latin typeface="Georgia" panose="02040502050405020303" pitchFamily="18" charset="0"/>
                <a:ea typeface="Roboto Light" panose="02000000000000000000" pitchFamily="2" charset="0"/>
              </a:rPr>
              <a:t>- </a:t>
            </a:r>
            <a:r>
              <a:rPr lang="en-US" sz="1300" dirty="0" smtClean="0">
                <a:latin typeface="Georgia" panose="02040502050405020303" pitchFamily="18" charset="0"/>
                <a:ea typeface="Roboto Light" panose="02000000000000000000" pitchFamily="2" charset="0"/>
              </a:rPr>
              <a:t>Older </a:t>
            </a:r>
            <a:r>
              <a:rPr lang="en-US" sz="1300" dirty="0">
                <a:latin typeface="Georgia" panose="02040502050405020303" pitchFamily="18" charset="0"/>
                <a:ea typeface="Roboto Light" panose="02000000000000000000" pitchFamily="2" charset="0"/>
              </a:rPr>
              <a:t>families with budget </a:t>
            </a:r>
            <a:r>
              <a:rPr lang="en-US" sz="1300" dirty="0" err="1">
                <a:latin typeface="Georgia" panose="02040502050405020303" pitchFamily="18" charset="0"/>
                <a:ea typeface="Roboto Light" panose="02000000000000000000" pitchFamily="2" charset="0"/>
              </a:rPr>
              <a:t>purhcasing</a:t>
            </a:r>
            <a:r>
              <a:rPr lang="en-US" sz="1300" dirty="0">
                <a:latin typeface="Georgia" panose="02040502050405020303" pitchFamily="18" charset="0"/>
                <a:ea typeface="Roboto Light" panose="02000000000000000000" pitchFamily="2" charset="0"/>
              </a:rPr>
              <a:t> </a:t>
            </a:r>
            <a:r>
              <a:rPr lang="en-US" sz="1300" dirty="0" err="1">
                <a:latin typeface="Georgia" panose="02040502050405020303" pitchFamily="18" charset="0"/>
                <a:ea typeface="Roboto Light" panose="02000000000000000000" pitchFamily="2" charset="0"/>
              </a:rPr>
              <a:t>behaviour</a:t>
            </a:r>
            <a:r>
              <a:rPr lang="en-US" sz="1300" dirty="0">
                <a:latin typeface="Georgia" panose="02040502050405020303" pitchFamily="18" charset="0"/>
                <a:ea typeface="Roboto Light" panose="02000000000000000000" pitchFamily="2" charset="0"/>
              </a:rPr>
              <a:t> contribute the highest proportion of total sales</a:t>
            </a:r>
          </a:p>
          <a:p>
            <a:r>
              <a:rPr lang="en-US" sz="1300" dirty="0" smtClean="0">
                <a:latin typeface="Georgia" panose="02040502050405020303" pitchFamily="18" charset="0"/>
                <a:ea typeface="Roboto Light" panose="02000000000000000000" pitchFamily="2" charset="0"/>
              </a:rPr>
              <a:t> </a:t>
            </a:r>
            <a:r>
              <a:rPr lang="en-US" sz="1300" dirty="0">
                <a:latin typeface="Georgia" panose="02040502050405020303" pitchFamily="18" charset="0"/>
                <a:ea typeface="Roboto Light" panose="02000000000000000000" pitchFamily="2" charset="0"/>
              </a:rPr>
              <a:t>- </a:t>
            </a:r>
            <a:r>
              <a:rPr lang="en-US" sz="1300" dirty="0" smtClean="0">
                <a:latin typeface="Georgia" panose="02040502050405020303" pitchFamily="18" charset="0"/>
                <a:ea typeface="Roboto Light" panose="02000000000000000000" pitchFamily="2" charset="0"/>
              </a:rPr>
              <a:t>Older </a:t>
            </a:r>
            <a:r>
              <a:rPr lang="en-US" sz="1300" dirty="0">
                <a:latin typeface="Georgia" panose="02040502050405020303" pitchFamily="18" charset="0"/>
                <a:ea typeface="Roboto Light" panose="02000000000000000000" pitchFamily="2" charset="0"/>
              </a:rPr>
              <a:t>families with mainstream purchasing </a:t>
            </a:r>
            <a:r>
              <a:rPr lang="en-US" sz="1300" dirty="0" err="1">
                <a:latin typeface="Georgia" panose="02040502050405020303" pitchFamily="18" charset="0"/>
                <a:ea typeface="Roboto Light" panose="02000000000000000000" pitchFamily="2" charset="0"/>
              </a:rPr>
              <a:t>behaviour</a:t>
            </a:r>
            <a:r>
              <a:rPr lang="en-US" sz="1300" dirty="0">
                <a:latin typeface="Georgia" panose="02040502050405020303" pitchFamily="18" charset="0"/>
                <a:ea typeface="Roboto Light" panose="02000000000000000000" pitchFamily="2" charset="0"/>
              </a:rPr>
              <a:t> buy the most chips on average</a:t>
            </a:r>
          </a:p>
          <a:p>
            <a:r>
              <a:rPr lang="en-US" sz="1300" dirty="0" smtClean="0">
                <a:latin typeface="Georgia" panose="02040502050405020303" pitchFamily="18" charset="0"/>
                <a:ea typeface="Roboto Light" panose="02000000000000000000" pitchFamily="2" charset="0"/>
              </a:rPr>
              <a:t> </a:t>
            </a:r>
            <a:r>
              <a:rPr lang="en-US" sz="1300" dirty="0">
                <a:latin typeface="Georgia" panose="02040502050405020303" pitchFamily="18" charset="0"/>
                <a:ea typeface="Roboto Light" panose="02000000000000000000" pitchFamily="2" charset="0"/>
              </a:rPr>
              <a:t>- </a:t>
            </a:r>
            <a:r>
              <a:rPr lang="en-US" sz="1300" dirty="0" smtClean="0">
                <a:latin typeface="Georgia" panose="02040502050405020303" pitchFamily="18" charset="0"/>
                <a:ea typeface="Roboto Light" panose="02000000000000000000" pitchFamily="2" charset="0"/>
              </a:rPr>
              <a:t>Young </a:t>
            </a:r>
            <a:r>
              <a:rPr lang="en-US" sz="1300" dirty="0">
                <a:latin typeface="Georgia" panose="02040502050405020303" pitchFamily="18" charset="0"/>
                <a:ea typeface="Roboto Light" panose="02000000000000000000" pitchFamily="2" charset="0"/>
              </a:rPr>
              <a:t>singles/couples with mainstream purchasing </a:t>
            </a:r>
            <a:r>
              <a:rPr lang="en-US" sz="1300" dirty="0" err="1">
                <a:latin typeface="Georgia" panose="02040502050405020303" pitchFamily="18" charset="0"/>
                <a:ea typeface="Roboto Light" panose="02000000000000000000" pitchFamily="2" charset="0"/>
              </a:rPr>
              <a:t>behaviour</a:t>
            </a:r>
            <a:r>
              <a:rPr lang="en-US" sz="1300" dirty="0">
                <a:latin typeface="Georgia" panose="02040502050405020303" pitchFamily="18" charset="0"/>
                <a:ea typeface="Roboto Light" panose="02000000000000000000" pitchFamily="2" charset="0"/>
              </a:rPr>
              <a:t> buy the chips with the highest price on </a:t>
            </a:r>
            <a:r>
              <a:rPr lang="en-US" sz="1300" dirty="0" smtClean="0">
                <a:latin typeface="Georgia" panose="02040502050405020303" pitchFamily="18" charset="0"/>
                <a:ea typeface="Roboto Light" panose="02000000000000000000" pitchFamily="2" charset="0"/>
              </a:rPr>
              <a:t>average.</a:t>
            </a:r>
            <a:endParaRPr lang="en-AU" sz="1300" dirty="0">
              <a:latin typeface="Georgia" panose="02040502050405020303" pitchFamily="18"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69827" y="4158466"/>
            <a:ext cx="7580989" cy="2152182"/>
          </a:xfrm>
          <a:prstGeom prst="rect">
            <a:avLst/>
          </a:prstGeom>
          <a:noFill/>
        </p:spPr>
        <p:txBody>
          <a:bodyPr wrap="square" lIns="0" tIns="0" rIns="0" bIns="0" rtlCol="0" anchor="t">
            <a:noAutofit/>
          </a:bodyPr>
          <a:lstStyle/>
          <a:p>
            <a:r>
              <a:rPr lang="en-US" sz="1300" dirty="0" smtClean="0">
                <a:latin typeface="Georgia" panose="02040502050405020303" pitchFamily="18" charset="0"/>
                <a:ea typeface="Roboto Light" panose="02000000000000000000" pitchFamily="2" charset="0"/>
              </a:rPr>
              <a:t>- Store </a:t>
            </a:r>
            <a:r>
              <a:rPr lang="en-US" sz="1300" dirty="0">
                <a:latin typeface="Georgia" panose="02040502050405020303" pitchFamily="18" charset="0"/>
                <a:ea typeface="Roboto Light" panose="02000000000000000000" pitchFamily="2" charset="0"/>
              </a:rPr>
              <a:t>77</a:t>
            </a:r>
          </a:p>
          <a:p>
            <a:r>
              <a:rPr lang="en-US" sz="1300" dirty="0" smtClean="0">
                <a:latin typeface="Georgia" panose="02040502050405020303" pitchFamily="18" charset="0"/>
                <a:ea typeface="Roboto Light" panose="02000000000000000000" pitchFamily="2" charset="0"/>
              </a:rPr>
              <a:t>	-sales </a:t>
            </a:r>
            <a:r>
              <a:rPr lang="en-US" sz="1300" dirty="0">
                <a:latin typeface="Georgia" panose="02040502050405020303" pitchFamily="18" charset="0"/>
                <a:ea typeface="Roboto Light" panose="02000000000000000000" pitchFamily="2" charset="0"/>
              </a:rPr>
              <a:t>are lower than control store during the trial period</a:t>
            </a:r>
          </a:p>
          <a:p>
            <a:r>
              <a:rPr lang="en-US" sz="1300" dirty="0" smtClean="0">
                <a:latin typeface="Georgia" panose="02040502050405020303" pitchFamily="18" charset="0"/>
                <a:ea typeface="Roboto Light" panose="02000000000000000000" pitchFamily="2" charset="0"/>
              </a:rPr>
              <a:t>	-  </a:t>
            </a:r>
            <a:r>
              <a:rPr lang="en-US" sz="1300" dirty="0">
                <a:latin typeface="Georgia" panose="02040502050405020303" pitchFamily="18" charset="0"/>
                <a:ea typeface="Roboto Light" panose="02000000000000000000" pitchFamily="2" charset="0"/>
              </a:rPr>
              <a:t>sales are higher during trial period than rest of year</a:t>
            </a:r>
          </a:p>
          <a:p>
            <a:endParaRPr lang="en-US" sz="1300" dirty="0">
              <a:latin typeface="Georgia" panose="02040502050405020303" pitchFamily="18" charset="0"/>
              <a:ea typeface="Roboto Light" panose="02000000000000000000" pitchFamily="2" charset="0"/>
            </a:endParaRPr>
          </a:p>
          <a:p>
            <a:r>
              <a:rPr lang="en-US" sz="1300" dirty="0" smtClean="0">
                <a:latin typeface="Georgia" panose="02040502050405020303" pitchFamily="18" charset="0"/>
                <a:ea typeface="Roboto Light" panose="02000000000000000000" pitchFamily="2" charset="0"/>
              </a:rPr>
              <a:t>- Store </a:t>
            </a:r>
            <a:r>
              <a:rPr lang="en-US" sz="1300" dirty="0">
                <a:latin typeface="Georgia" panose="02040502050405020303" pitchFamily="18" charset="0"/>
                <a:ea typeface="Roboto Light" panose="02000000000000000000" pitchFamily="2" charset="0"/>
              </a:rPr>
              <a:t>86</a:t>
            </a:r>
          </a:p>
          <a:p>
            <a:r>
              <a:rPr lang="en-US" sz="1300" dirty="0" smtClean="0">
                <a:latin typeface="Georgia" panose="02040502050405020303" pitchFamily="18" charset="0"/>
                <a:ea typeface="Roboto Light" panose="02000000000000000000" pitchFamily="2" charset="0"/>
              </a:rPr>
              <a:t>	- </a:t>
            </a:r>
            <a:r>
              <a:rPr lang="en-US" sz="1300" dirty="0">
                <a:latin typeface="Georgia" panose="02040502050405020303" pitchFamily="18" charset="0"/>
                <a:ea typeface="Roboto Light" panose="02000000000000000000" pitchFamily="2" charset="0"/>
              </a:rPr>
              <a:t>sales are lower than control store during the trial period</a:t>
            </a:r>
          </a:p>
          <a:p>
            <a:r>
              <a:rPr lang="en-US" sz="1300" dirty="0" smtClean="0">
                <a:latin typeface="Georgia" panose="02040502050405020303" pitchFamily="18" charset="0"/>
                <a:ea typeface="Roboto Light" panose="02000000000000000000" pitchFamily="2" charset="0"/>
              </a:rPr>
              <a:t> 	- sales </a:t>
            </a:r>
            <a:r>
              <a:rPr lang="en-US" sz="1300" dirty="0">
                <a:latin typeface="Georgia" panose="02040502050405020303" pitchFamily="18" charset="0"/>
                <a:ea typeface="Roboto Light" panose="02000000000000000000" pitchFamily="2" charset="0"/>
              </a:rPr>
              <a:t>are higher during trial period than rest of year</a:t>
            </a:r>
          </a:p>
          <a:p>
            <a:endParaRPr lang="en-US" sz="1300" dirty="0">
              <a:latin typeface="Georgia" panose="02040502050405020303" pitchFamily="18" charset="0"/>
              <a:ea typeface="Roboto Light" panose="02000000000000000000" pitchFamily="2" charset="0"/>
            </a:endParaRPr>
          </a:p>
          <a:p>
            <a:r>
              <a:rPr lang="en-US" sz="1300" dirty="0" smtClean="0">
                <a:latin typeface="Georgia" panose="02040502050405020303" pitchFamily="18" charset="0"/>
                <a:ea typeface="Roboto Light" panose="02000000000000000000" pitchFamily="2" charset="0"/>
              </a:rPr>
              <a:t>- Store </a:t>
            </a:r>
            <a:r>
              <a:rPr lang="en-US" sz="1300" dirty="0">
                <a:latin typeface="Georgia" panose="02040502050405020303" pitchFamily="18" charset="0"/>
                <a:ea typeface="Roboto Light" panose="02000000000000000000" pitchFamily="2" charset="0"/>
              </a:rPr>
              <a:t>88</a:t>
            </a:r>
          </a:p>
          <a:p>
            <a:r>
              <a:rPr lang="en-US" sz="1300" dirty="0" smtClean="0">
                <a:latin typeface="Georgia" panose="02040502050405020303" pitchFamily="18" charset="0"/>
                <a:ea typeface="Roboto Light" panose="02000000000000000000" pitchFamily="2" charset="0"/>
              </a:rPr>
              <a:t>	- </a:t>
            </a:r>
            <a:r>
              <a:rPr lang="en-US" sz="1300" dirty="0">
                <a:latin typeface="Georgia" panose="02040502050405020303" pitchFamily="18" charset="0"/>
                <a:ea typeface="Roboto Light" panose="02000000000000000000" pitchFamily="2" charset="0"/>
              </a:rPr>
              <a:t>sales are higher than control store during the trial period</a:t>
            </a:r>
          </a:p>
          <a:p>
            <a:r>
              <a:rPr lang="en-US" sz="1300" dirty="0" smtClean="0">
                <a:latin typeface="Georgia" panose="02040502050405020303" pitchFamily="18" charset="0"/>
                <a:ea typeface="Roboto Light" panose="02000000000000000000" pitchFamily="2" charset="0"/>
              </a:rPr>
              <a:t>	- </a:t>
            </a:r>
            <a:r>
              <a:rPr lang="en-US" sz="1300" dirty="0">
                <a:latin typeface="Georgia" panose="02040502050405020303" pitchFamily="18" charset="0"/>
                <a:ea typeface="Roboto Light" panose="02000000000000000000" pitchFamily="2" charset="0"/>
              </a:rPr>
              <a:t>sales are higher during trial period than rest of year</a:t>
            </a:r>
            <a:endParaRPr lang="en-AU" sz="1300" dirty="0">
              <a:latin typeface="Georgia" panose="02040502050405020303" pitchFamily="18"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smtClean="0"/>
              <a:t>Brands Analysis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t>Most Popular Brands based on Sales</a:t>
            </a:r>
            <a:endParaRPr lang="en-AU" dirty="0"/>
          </a:p>
        </p:txBody>
      </p:sp>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1026" name="Picture 2" descr="C:\Users\abhi\Downloads\Brand_N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684" y="1777284"/>
            <a:ext cx="11282699" cy="2985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t>A</a:t>
            </a:r>
            <a:r>
              <a:rPr lang="en-AU" dirty="0" smtClean="0"/>
              <a:t>ffluence </a:t>
            </a:r>
            <a:r>
              <a:rPr lang="en-AU" dirty="0"/>
              <a:t>and its effect on consumer buying for the category of chips</a:t>
            </a:r>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a:extLst>
              <a:ext uri="{FF2B5EF4-FFF2-40B4-BE49-F238E27FC236}">
                <a16:creationId xmlns="" xmlns:a16="http://schemas.microsoft.com/office/drawing/2014/main" xmlns:lc="http://schemas.openxmlformats.org/drawingml/2006/lockedCanvas" id="{AB3E9A60-AD34-4ABD-BDD6-8A098CAB46D0}"/>
              </a:ext>
            </a:extLst>
          </p:cNvPr>
          <p:cNvSpPr txBox="1"/>
          <p:nvPr/>
        </p:nvSpPr>
        <p:spPr>
          <a:xfrm>
            <a:off x="990373" y="1331942"/>
            <a:ext cx="10211254" cy="4194115"/>
          </a:xfrm>
          <a:prstGeom prst="rect">
            <a:avLst/>
          </a:prstGeom>
          <a:noFill/>
        </p:spPr>
        <p:txBody>
          <a:bodyPr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buFont typeface="+mj-lt"/>
              <a:buAutoNum type="arabicPeriod"/>
            </a:pPr>
            <a:r>
              <a:rPr lang="en-AU" sz="1600" dirty="0">
                <a:latin typeface="Georgia" panose="02040502050405020303" pitchFamily="18" charset="0"/>
                <a:ea typeface="Roboto Light" panose="02000000000000000000" pitchFamily="2" charset="0"/>
              </a:rPr>
              <a:t>Kettle is the most popular brand followed by Smiths, Doritos and Pringles. </a:t>
            </a:r>
          </a:p>
          <a:p>
            <a:pPr marL="228600" indent="-228600" algn="l">
              <a:buFont typeface="+mj-lt"/>
              <a:buAutoNum type="arabicPeriod"/>
            </a:pPr>
            <a:r>
              <a:rPr lang="en-AU" sz="1600" dirty="0">
                <a:latin typeface="Georgia" panose="02040502050405020303" pitchFamily="18" charset="0"/>
                <a:ea typeface="Roboto Light" panose="02000000000000000000" pitchFamily="2" charset="0"/>
              </a:rPr>
              <a:t>Mainstream </a:t>
            </a:r>
            <a:r>
              <a:rPr lang="en-IN" sz="1600" dirty="0">
                <a:solidFill>
                  <a:srgbClr val="000000"/>
                </a:solidFill>
                <a:latin typeface="Georgia" panose="02040502050405020303" pitchFamily="18" charset="0"/>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600" dirty="0">
                <a:latin typeface="Georgia" panose="02040502050405020303" pitchFamily="18" charset="0"/>
                <a:ea typeface="Roboto Light" panose="02000000000000000000" pitchFamily="2" charset="0"/>
              </a:rPr>
              <a:t>Budget older families have the maximum contribution to sales.</a:t>
            </a:r>
          </a:p>
          <a:p>
            <a:pPr marL="228600" indent="-228600" algn="l">
              <a:buFont typeface="+mj-lt"/>
              <a:buAutoNum type="arabicPeriod"/>
            </a:pPr>
            <a:r>
              <a:rPr lang="en-AU" sz="1600" dirty="0">
                <a:latin typeface="Georgia" panose="02040502050405020303" pitchFamily="18" charset="0"/>
                <a:ea typeface="Roboto Light" panose="02000000000000000000" pitchFamily="2" charset="0"/>
              </a:rPr>
              <a:t>Mainstream </a:t>
            </a:r>
            <a:r>
              <a:rPr lang="en-IN" sz="1600" dirty="0">
                <a:solidFill>
                  <a:srgbClr val="000000"/>
                </a:solidFill>
                <a:latin typeface="Georgia" panose="02040502050405020303" pitchFamily="18" charset="0"/>
                <a:ea typeface="Roboto Light" panose="02000000000000000000" pitchFamily="2" charset="0"/>
              </a:rPr>
              <a:t>young singles/couples</a:t>
            </a:r>
            <a:r>
              <a:rPr lang="en-AU" sz="1600" dirty="0">
                <a:solidFill>
                  <a:srgbClr val="000000"/>
                </a:solidFill>
                <a:latin typeface="Georgia" panose="02040502050405020303" pitchFamily="18" charset="0"/>
                <a:ea typeface="Roboto Light" panose="02000000000000000000" pitchFamily="2" charset="0"/>
              </a:rPr>
              <a:t> and mid-age single/couples pay more per packet than any other group</a:t>
            </a:r>
            <a:r>
              <a:rPr lang="en-AU" sz="1600" dirty="0">
                <a:solidFill>
                  <a:srgbClr val="000000"/>
                </a:solidFill>
                <a:latin typeface="+mj-lt"/>
                <a:ea typeface="Roboto Light" panose="02000000000000000000" pitchFamily="2" charset="0"/>
              </a:rPr>
              <a:t>.</a:t>
            </a:r>
            <a:endParaRPr lang="en-AU" sz="1600" dirty="0">
              <a:latin typeface="+mj-lt"/>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t>Visualising the </a:t>
            </a:r>
            <a:r>
              <a:rPr lang="en-AU" dirty="0"/>
              <a:t>proportion of customers by affluence and life stage on this slide </a:t>
            </a:r>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2050" name="Picture 2" descr="C:\Users\abhi\Downloads\Customer_Analys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198" y="1397030"/>
            <a:ext cx="5042189" cy="416664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bhi\Downloads\Customer_Analysis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499" y="1397030"/>
            <a:ext cx="4816139" cy="416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a:t>Explanation of the control store vs </a:t>
            </a:r>
            <a:r>
              <a:rPr lang="en-AU" dirty="0" smtClean="0"/>
              <a:t>Store 77</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077" name="Picture 5" descr="C:\Users\abhi\Downloads\77_Sa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915" y="963380"/>
            <a:ext cx="11226085" cy="25887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bhi\Downloads\77_Cust_c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914" y="3666417"/>
            <a:ext cx="11226085" cy="269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6365</TotalTime>
  <Words>476</Words>
  <Application>Microsoft Office PowerPoint</Application>
  <PresentationFormat>Custom</PresentationFormat>
  <Paragraphs>68</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Roboto Medium</vt:lpstr>
      <vt:lpstr>Roboto Light</vt:lpstr>
      <vt:lpstr>Georgia</vt:lpstr>
      <vt:lpstr>Roboto</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abhi</cp:lastModifiedBy>
  <cp:revision>469</cp:revision>
  <dcterms:created xsi:type="dcterms:W3CDTF">2018-02-07T23:23:24Z</dcterms:created>
  <dcterms:modified xsi:type="dcterms:W3CDTF">2021-07-11T06:22:45Z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