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5" r:id="rId9"/>
    <p:sldId id="266" r:id="rId10"/>
    <p:sldId id="269" r:id="rId11"/>
    <p:sldId id="262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9" r:id="rId21"/>
    <p:sldId id="281" r:id="rId22"/>
    <p:sldId id="282" r:id="rId23"/>
    <p:sldId id="283" r:id="rId24"/>
    <p:sldId id="284" r:id="rId25"/>
    <p:sldId id="280" r:id="rId26"/>
    <p:sldId id="277" r:id="rId27"/>
    <p:sldId id="285" r:id="rId28"/>
    <p:sldId id="287" r:id="rId29"/>
    <p:sldId id="286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/>
    <p:restoredTop sz="94592"/>
  </p:normalViewPr>
  <p:slideViewPr>
    <p:cSldViewPr snapToGrid="0" snapToObjects="1">
      <p:cViewPr>
        <p:scale>
          <a:sx n="45" d="100"/>
          <a:sy n="45" d="100"/>
        </p:scale>
        <p:origin x="16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0F3F8-8302-4F49-833E-6D40731D394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0644-BA2D-6D41-89AA-DB9367DB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20644-BA2D-6D41-89AA-DB9367DB5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Assessing the Impact of Property Features on Price of a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</a:t>
            </a:r>
            <a:r>
              <a:rPr lang="en-US" dirty="0" err="1" smtClean="0"/>
              <a:t>Dendukuri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5" y="1366948"/>
            <a:ext cx="6269038" cy="125549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data above was extracted from the cleaned data</a:t>
            </a:r>
          </a:p>
          <a:p>
            <a:r>
              <a:rPr lang="en-US" i="1" dirty="0" err="1" smtClean="0"/>
              <a:t>Total_tax_value_dollars</a:t>
            </a:r>
            <a:r>
              <a:rPr lang="en-US" dirty="0" smtClean="0"/>
              <a:t> represents the estimated cost of the home</a:t>
            </a:r>
          </a:p>
          <a:p>
            <a:pPr lvl="1"/>
            <a:r>
              <a:rPr lang="en-US" i="1" dirty="0" err="1" smtClean="0"/>
              <a:t>Struct_tax_value_dollars</a:t>
            </a:r>
            <a:r>
              <a:rPr lang="en-US" i="1" dirty="0" smtClean="0"/>
              <a:t> + </a:t>
            </a:r>
            <a:r>
              <a:rPr lang="en-US" i="1" dirty="0" err="1" smtClean="0"/>
              <a:t>land_tax_value_dollars</a:t>
            </a:r>
            <a:r>
              <a:rPr lang="en-US" i="1" dirty="0" smtClean="0"/>
              <a:t> = </a:t>
            </a:r>
            <a:r>
              <a:rPr lang="en-US" i="1" dirty="0" err="1" smtClean="0"/>
              <a:t>total_tax_value_dollars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612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cleaned data we can generate a plot that reveals how the remaining features correlate to one another</a:t>
            </a:r>
          </a:p>
          <a:p>
            <a:r>
              <a:rPr lang="en-US" dirty="0" smtClean="0"/>
              <a:t>A bigger circle represents a more significant correlation</a:t>
            </a:r>
          </a:p>
          <a:p>
            <a:r>
              <a:rPr lang="en-US" dirty="0" smtClean="0"/>
              <a:t>A red circle represents a negative correlation</a:t>
            </a:r>
          </a:p>
          <a:p>
            <a:r>
              <a:rPr lang="en-US" dirty="0" smtClean="0"/>
              <a:t>A blue circle represents a positive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pic>
        <p:nvPicPr>
          <p:cNvPr id="5" name="Picture 4" descr="../../Desktop/Screen%20Shot%202018-08-17%20at%203.15.14%20PM.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09" y="807220"/>
            <a:ext cx="6699603" cy="5092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10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saw earlier, </a:t>
            </a:r>
            <a:r>
              <a:rPr lang="en-US" i="1" dirty="0" err="1" smtClean="0"/>
              <a:t>total_tax_value_dollars</a:t>
            </a:r>
            <a:r>
              <a:rPr lang="en-US" i="1" dirty="0" smtClean="0"/>
              <a:t> </a:t>
            </a:r>
            <a:r>
              <a:rPr lang="en-US" dirty="0" smtClean="0"/>
              <a:t>is the variable that shows price</a:t>
            </a:r>
          </a:p>
          <a:p>
            <a:r>
              <a:rPr lang="en-US" dirty="0" smtClean="0"/>
              <a:t>We can see that there are certain values that reveal a strong correlation to that variable</a:t>
            </a:r>
          </a:p>
          <a:p>
            <a:r>
              <a:rPr lang="en-US" dirty="0" smtClean="0"/>
              <a:t>We can create a smaller correlation plot that shows those strong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 2</a:t>
            </a:r>
            <a:endParaRPr lang="en-US" dirty="0"/>
          </a:p>
        </p:txBody>
      </p:sp>
      <p:pic>
        <p:nvPicPr>
          <p:cNvPr id="4" name="Picture 3" descr="../../Desktop/Screen%20Shot%202018-08-17%20at%203.18.54%20PM.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1007683"/>
            <a:ext cx="6340475" cy="514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relatively strong correlations with </a:t>
            </a:r>
            <a:r>
              <a:rPr lang="en-US" dirty="0" err="1" smtClean="0"/>
              <a:t>t</a:t>
            </a:r>
            <a:r>
              <a:rPr lang="en-US" i="1" dirty="0" err="1" smtClean="0"/>
              <a:t>otal_tax_value_dollars</a:t>
            </a:r>
            <a:r>
              <a:rPr lang="en-US" dirty="0" smtClean="0"/>
              <a:t> </a:t>
            </a:r>
            <a:r>
              <a:rPr lang="en-US" dirty="0"/>
              <a:t>among the following variables:</a:t>
            </a:r>
          </a:p>
          <a:p>
            <a:pPr lvl="1"/>
            <a:r>
              <a:rPr lang="en-US" i="1" dirty="0" err="1"/>
              <a:t>bed_count</a:t>
            </a:r>
            <a:endParaRPr lang="en-US" i="1" dirty="0"/>
          </a:p>
          <a:p>
            <a:pPr lvl="1"/>
            <a:r>
              <a:rPr lang="en-US" i="1" dirty="0" err="1"/>
              <a:t>bath_count</a:t>
            </a:r>
            <a:endParaRPr lang="en-US" i="1" dirty="0"/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alc_bath_and_bed</a:t>
            </a:r>
            <a:endParaRPr lang="en-US" i="1" dirty="0"/>
          </a:p>
          <a:p>
            <a:pPr lvl="1"/>
            <a:r>
              <a:rPr lang="en-US" i="1" dirty="0" err="1"/>
              <a:t>calc_finished_sqft</a:t>
            </a:r>
            <a:endParaRPr lang="en-US" i="1" dirty="0"/>
          </a:p>
          <a:p>
            <a:pPr lvl="1"/>
            <a:r>
              <a:rPr lang="en-US" i="1" dirty="0" err="1"/>
              <a:t>full_bath_count</a:t>
            </a:r>
            <a:endParaRPr lang="en-US" i="1" dirty="0"/>
          </a:p>
          <a:p>
            <a:pPr lvl="1"/>
            <a:r>
              <a:rPr lang="en-US" i="1" dirty="0" err="1" smtClean="0"/>
              <a:t>tax_amount</a:t>
            </a:r>
            <a:endParaRPr lang="en-US" i="1" dirty="0" smtClean="0"/>
          </a:p>
          <a:p>
            <a:endParaRPr lang="en-US" dirty="0" smtClean="0"/>
          </a:p>
          <a:p>
            <a:r>
              <a:rPr lang="en-US" b="1" dirty="0" smtClean="0"/>
              <a:t>We can see the distribution of some of these variables using histograms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5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Correlated Data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7222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92" y="1187371"/>
            <a:ext cx="29083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1187371"/>
            <a:ext cx="28829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92" y="3688767"/>
            <a:ext cx="27940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0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Correlated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can be found amongst the histograms</a:t>
            </a:r>
          </a:p>
          <a:p>
            <a:endParaRPr lang="en-US" dirty="0"/>
          </a:p>
          <a:p>
            <a:r>
              <a:rPr lang="en-US" dirty="0" smtClean="0"/>
              <a:t>The ranges for the highest frequencies</a:t>
            </a:r>
          </a:p>
          <a:p>
            <a:pPr lvl="1"/>
            <a:r>
              <a:rPr lang="en-US" dirty="0" smtClean="0"/>
              <a:t>1-3 bedrooms</a:t>
            </a:r>
          </a:p>
          <a:p>
            <a:pPr lvl="1"/>
            <a:r>
              <a:rPr lang="en-US" dirty="0" smtClean="0"/>
              <a:t>1-2 bathrooms</a:t>
            </a:r>
          </a:p>
          <a:p>
            <a:pPr lvl="1"/>
            <a:r>
              <a:rPr lang="en-US" dirty="0" smtClean="0"/>
              <a:t>1000-3000 </a:t>
            </a:r>
            <a:r>
              <a:rPr lang="en-US" dirty="0"/>
              <a:t>square feet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These ranges seem very typical of an average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4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bagging (</a:t>
            </a:r>
            <a:r>
              <a:rPr lang="en-US" b="1" i="1" dirty="0" smtClean="0"/>
              <a:t>bootstrap aggregating)</a:t>
            </a:r>
            <a:endParaRPr lang="en-US" i="1" dirty="0" smtClean="0"/>
          </a:p>
          <a:p>
            <a:pPr lvl="1"/>
            <a:r>
              <a:rPr lang="en-US" dirty="0" smtClean="0"/>
              <a:t>a method that turns a single tree with high variance into something with fairly high predictive power</a:t>
            </a:r>
          </a:p>
          <a:p>
            <a:pPr lvl="1"/>
            <a:r>
              <a:rPr lang="en-US" dirty="0" smtClean="0"/>
              <a:t>The disadvantage to bagging is that if several trees are made, they share the same info -&gt; tree correlation</a:t>
            </a:r>
          </a:p>
          <a:p>
            <a:r>
              <a:rPr lang="en-US" dirty="0" smtClean="0"/>
              <a:t>Random forest is a modification to bagging</a:t>
            </a:r>
          </a:p>
          <a:p>
            <a:pPr lvl="1"/>
            <a:r>
              <a:rPr lang="en-US" dirty="0" smtClean="0"/>
              <a:t>de-correlated trees lead to higher predictive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Zestimate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proprietary </a:t>
            </a:r>
            <a:r>
              <a:rPr lang="en-US" dirty="0" smtClean="0"/>
              <a:t>formula that computes </a:t>
            </a:r>
            <a:r>
              <a:rPr lang="en-US" dirty="0"/>
              <a:t>the estimated market value of a </a:t>
            </a:r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comparative market analysis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etermines </a:t>
            </a:r>
            <a:r>
              <a:rPr lang="en-US" dirty="0"/>
              <a:t>a valuation similar to one given by a real estate agent.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Baseline plot </a:t>
            </a:r>
            <a:r>
              <a:rPr lang="en-US" dirty="0" smtClean="0"/>
              <a:t>uses all </a:t>
            </a:r>
            <a:r>
              <a:rPr lang="en-US" dirty="0"/>
              <a:t>the features and see their correlation to </a:t>
            </a:r>
            <a:r>
              <a:rPr lang="en-US" i="1" dirty="0" err="1"/>
              <a:t>total_tax_value_dollars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62089" y="1700749"/>
            <a:ext cx="4593844" cy="36750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72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Plot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Trees with lowest mean square error: 110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Root mean square error: 185, 123.7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narrow down the most significant variables we can use a variable importance plot</a:t>
            </a:r>
          </a:p>
          <a:p>
            <a:r>
              <a:rPr lang="en-US" dirty="0" smtClean="0"/>
              <a:t>We can see how well each features node purity is affected by </a:t>
            </a:r>
            <a:r>
              <a:rPr lang="en-US" i="1" dirty="0" err="1" smtClean="0"/>
              <a:t>total_tax_value_dollars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4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  <p:pic>
        <p:nvPicPr>
          <p:cNvPr id="4" name="Picture 3" descr="/Users/JARVIS/Desktop/Screen Shot 2018-08-16 at 11.54.02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72" y="1538526"/>
            <a:ext cx="5989955" cy="407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8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plot we can see that the following features were the most important</a:t>
            </a:r>
          </a:p>
          <a:p>
            <a:pPr lvl="1"/>
            <a:r>
              <a:rPr lang="en-US" i="1" dirty="0" err="1" smtClean="0"/>
              <a:t>Tax_amount</a:t>
            </a:r>
            <a:endParaRPr lang="en-US" i="1" dirty="0" smtClean="0"/>
          </a:p>
          <a:p>
            <a:pPr lvl="1"/>
            <a:r>
              <a:rPr lang="en-US" i="1" dirty="0" err="1" smtClean="0"/>
              <a:t>Land_tax_value_dollars</a:t>
            </a:r>
            <a:endParaRPr lang="en-US" i="1" dirty="0" smtClean="0"/>
          </a:p>
          <a:p>
            <a:pPr lvl="1"/>
            <a:r>
              <a:rPr lang="en-US" i="1" dirty="0" err="1" smtClean="0"/>
              <a:t>Struct_tax_value_dollars</a:t>
            </a:r>
            <a:endParaRPr lang="en-US" i="1" dirty="0" smtClean="0"/>
          </a:p>
          <a:p>
            <a:pPr lvl="1"/>
            <a:r>
              <a:rPr lang="en-US" i="1" dirty="0" err="1" smtClean="0"/>
              <a:t>Calc_finished_sqft</a:t>
            </a:r>
            <a:endParaRPr lang="en-US" i="1" dirty="0" smtClean="0"/>
          </a:p>
          <a:p>
            <a:pPr lvl="1"/>
            <a:r>
              <a:rPr lang="en-US" i="1" dirty="0" err="1" smtClean="0"/>
              <a:t>Calc_bath_and_bed</a:t>
            </a:r>
            <a:endParaRPr lang="en-US" i="1" dirty="0" smtClean="0"/>
          </a:p>
          <a:p>
            <a:pPr lvl="1"/>
            <a:r>
              <a:rPr lang="en-US" i="1" dirty="0" err="1" smtClean="0"/>
              <a:t>Bath_count</a:t>
            </a:r>
            <a:endParaRPr lang="en-US" i="1" dirty="0" smtClean="0"/>
          </a:p>
          <a:p>
            <a:pPr lvl="1"/>
            <a:r>
              <a:rPr lang="en-US" i="1" dirty="0" err="1" smtClean="0"/>
              <a:t>Full_bath_count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These features can be fed into the testing plot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testing plot uses a subset of features that showed a significant node purity in the variable importance plot</a:t>
            </a:r>
            <a:endParaRPr lang="en-US" dirty="0"/>
          </a:p>
        </p:txBody>
      </p:sp>
      <p:pic>
        <p:nvPicPr>
          <p:cNvPr id="1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62089" y="1695339"/>
            <a:ext cx="4608100" cy="36858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6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</a:t>
            </a:r>
            <a:r>
              <a:rPr lang="en-US" dirty="0" smtClean="0"/>
              <a:t>Test Plot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Trees with lowest mean square error: </a:t>
            </a:r>
            <a:r>
              <a:rPr lang="en-US" dirty="0" smtClean="0"/>
              <a:t>48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Root mean square error: </a:t>
            </a:r>
            <a:r>
              <a:rPr lang="en-US" dirty="0" smtClean="0"/>
              <a:t>179,299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1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lower the root mean square the error, the better the prediction</a:t>
            </a:r>
          </a:p>
          <a:p>
            <a:r>
              <a:rPr lang="en-US" dirty="0" smtClean="0"/>
              <a:t>The Testing Plot had a lower RMSE, and was therefore the better predictor than the Baseline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was proven correct </a:t>
            </a:r>
            <a:r>
              <a:rPr lang="mr-IN" dirty="0" smtClean="0"/>
              <a:t>–</a:t>
            </a:r>
            <a:r>
              <a:rPr lang="en-US" dirty="0" smtClean="0"/>
              <a:t> the subset of features had a better error rate than the full set of features</a:t>
            </a:r>
          </a:p>
          <a:p>
            <a:r>
              <a:rPr lang="en-US" dirty="0" smtClean="0"/>
              <a:t>Not every variable carries highly significant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</a:t>
            </a:r>
            <a:r>
              <a:rPr lang="en-US" dirty="0"/>
              <a:t>way of assessing whether or not </a:t>
            </a:r>
            <a:r>
              <a:rPr lang="en-US" dirty="0" err="1"/>
              <a:t>Zestimate</a:t>
            </a:r>
            <a:r>
              <a:rPr lang="en-US" dirty="0"/>
              <a:t> is the most reliable way to predict home prices.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certain features that </a:t>
            </a:r>
            <a:r>
              <a:rPr lang="en-US" dirty="0" smtClean="0"/>
              <a:t>seem to hold </a:t>
            </a:r>
            <a:r>
              <a:rPr lang="en-US" dirty="0"/>
              <a:t>much higher value than the </a:t>
            </a:r>
            <a:r>
              <a:rPr lang="en-US" dirty="0" smtClean="0"/>
              <a:t>rest</a:t>
            </a:r>
          </a:p>
          <a:p>
            <a:r>
              <a:rPr lang="en-US" sz="2400" b="1" dirty="0" smtClean="0"/>
              <a:t>Hypothesis: </a:t>
            </a:r>
            <a:r>
              <a:rPr lang="en-US" sz="2400" dirty="0"/>
              <a:t>A</a:t>
            </a:r>
            <a:r>
              <a:rPr lang="en-US" sz="2400" dirty="0" smtClean="0"/>
              <a:t> better </a:t>
            </a:r>
            <a:r>
              <a:rPr lang="en-US" sz="2400" dirty="0"/>
              <a:t>estimate can be made with only a subset of the </a:t>
            </a:r>
            <a:r>
              <a:rPr lang="en-US" sz="2400" dirty="0" smtClean="0"/>
              <a:t>features</a:t>
            </a:r>
            <a:r>
              <a:rPr lang="en-US" sz="2400" dirty="0"/>
              <a:t> </a:t>
            </a:r>
            <a:r>
              <a:rPr lang="en-US" sz="2400" dirty="0" smtClean="0"/>
              <a:t>that Zillow provides than with all the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9470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error rate was still really high</a:t>
            </a:r>
          </a:p>
          <a:p>
            <a:r>
              <a:rPr lang="en-US" dirty="0" smtClean="0"/>
              <a:t>Missing data in the original dataset </a:t>
            </a:r>
          </a:p>
          <a:p>
            <a:r>
              <a:rPr lang="en-US" dirty="0" smtClean="0"/>
              <a:t>Using only one machine learning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7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into other major metropolitan cities </a:t>
            </a:r>
            <a:r>
              <a:rPr lang="mr-IN" dirty="0" smtClean="0"/>
              <a:t>–</a:t>
            </a:r>
            <a:r>
              <a:rPr lang="en-US" dirty="0" smtClean="0"/>
              <a:t> data was only available for Los Angeles</a:t>
            </a:r>
          </a:p>
          <a:p>
            <a:r>
              <a:rPr lang="en-US" dirty="0" smtClean="0"/>
              <a:t>Other environmental variables that can determine valuation that are more complex to represent</a:t>
            </a:r>
            <a:endParaRPr lang="en-US" dirty="0"/>
          </a:p>
          <a:p>
            <a:pPr lvl="1"/>
            <a:r>
              <a:rPr lang="en-US" dirty="0" smtClean="0"/>
              <a:t>neighborhood safety</a:t>
            </a:r>
          </a:p>
          <a:p>
            <a:pPr lvl="1"/>
            <a:r>
              <a:rPr lang="en-US" dirty="0" smtClean="0"/>
              <a:t>school ranking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Wrangling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can be separated into three broad categories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Num</a:t>
            </a:r>
            <a:endParaRPr lang="en-US" dirty="0"/>
          </a:p>
          <a:p>
            <a:pPr lvl="1"/>
            <a:r>
              <a:rPr lang="en-US" dirty="0"/>
              <a:t>Factor</a:t>
            </a:r>
          </a:p>
          <a:p>
            <a:r>
              <a:rPr lang="en-US" b="1" dirty="0" err="1"/>
              <a:t>Int</a:t>
            </a:r>
            <a:r>
              <a:rPr lang="en-US" dirty="0"/>
              <a:t> and </a:t>
            </a:r>
            <a:r>
              <a:rPr lang="en-US" b="1" dirty="0" err="1"/>
              <a:t>Num</a:t>
            </a:r>
            <a:r>
              <a:rPr lang="en-US" dirty="0"/>
              <a:t> are considered </a:t>
            </a:r>
            <a:r>
              <a:rPr lang="en-US" i="1" dirty="0"/>
              <a:t>continuous variables </a:t>
            </a:r>
            <a:r>
              <a:rPr lang="en-US" dirty="0"/>
              <a:t>while </a:t>
            </a:r>
            <a:r>
              <a:rPr lang="en-US" b="1" dirty="0"/>
              <a:t>Factor</a:t>
            </a:r>
            <a:r>
              <a:rPr lang="en-US" dirty="0"/>
              <a:t> is a </a:t>
            </a:r>
            <a:r>
              <a:rPr lang="en-US" i="1" dirty="0"/>
              <a:t>categorical variable</a:t>
            </a:r>
          </a:p>
          <a:p>
            <a:endParaRPr lang="en-US" i="1" dirty="0"/>
          </a:p>
          <a:p>
            <a:r>
              <a:rPr lang="en-US" dirty="0"/>
              <a:t>For our analysis we want </a:t>
            </a:r>
            <a:r>
              <a:rPr lang="en-US" i="1" dirty="0"/>
              <a:t>continuous variables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7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peek into the data reveals several </a:t>
            </a:r>
            <a:r>
              <a:rPr lang="en-US" dirty="0" smtClean="0"/>
              <a:t>blank values but are considered NA meaning data </a:t>
            </a:r>
            <a:r>
              <a:rPr lang="en-US" dirty="0"/>
              <a:t>is </a:t>
            </a:r>
            <a:r>
              <a:rPr lang="en-US" dirty="0" smtClean="0"/>
              <a:t>missing</a:t>
            </a:r>
            <a:endParaRPr lang="en-US" dirty="0"/>
          </a:p>
          <a:p>
            <a:r>
              <a:rPr lang="en-US" dirty="0"/>
              <a:t>We want as many data points as possible in order to:</a:t>
            </a:r>
          </a:p>
          <a:p>
            <a:pPr lvl="1"/>
            <a:r>
              <a:rPr lang="en-US" dirty="0"/>
              <a:t>decrease error </a:t>
            </a:r>
          </a:p>
          <a:p>
            <a:pPr lvl="1"/>
            <a:r>
              <a:rPr lang="en-US" dirty="0"/>
              <a:t>better predict housing price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6" y="3185838"/>
            <a:ext cx="6272213" cy="1983375"/>
          </a:xfrm>
        </p:spPr>
      </p:pic>
    </p:spTree>
    <p:extLst>
      <p:ext uri="{BB962C8B-B14F-4D97-AF65-F5344CB8AC3E}">
        <p14:creationId xmlns:p14="http://schemas.microsoft.com/office/powerpoint/2010/main" val="2306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treat the data by removing features that have too many missing values</a:t>
            </a:r>
            <a:endParaRPr lang="en-US" dirty="0"/>
          </a:p>
          <a:p>
            <a:r>
              <a:rPr lang="en-US" dirty="0" smtClean="0"/>
              <a:t>Next slide will illustrate how many values are missing for each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8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pic>
        <p:nvPicPr>
          <p:cNvPr id="3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51665" y="295862"/>
            <a:ext cx="3280811" cy="65621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236492" y="2547647"/>
            <a:ext cx="2895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chart reveals a natural cutoff at .</a:t>
            </a:r>
            <a:r>
              <a:rPr lang="en-US" dirty="0" smtClean="0"/>
              <a:t>125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limit out data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2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2362</TotalTime>
  <Words>737</Words>
  <Application>Microsoft Macintosh PowerPoint</Application>
  <PresentationFormat>Widescreen</PresentationFormat>
  <Paragraphs>114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Mangal</vt:lpstr>
      <vt:lpstr>Rockwell</vt:lpstr>
      <vt:lpstr>Wingdings</vt:lpstr>
      <vt:lpstr>Arial</vt:lpstr>
      <vt:lpstr>Atlas</vt:lpstr>
      <vt:lpstr>Assessing the Impact of Property Features on Price of a Home</vt:lpstr>
      <vt:lpstr>Introduction</vt:lpstr>
      <vt:lpstr>Problem and Hypothesis</vt:lpstr>
      <vt:lpstr>Data Cleaning and Wrangling</vt:lpstr>
      <vt:lpstr>Data Types in the dataset</vt:lpstr>
      <vt:lpstr>Missing Data</vt:lpstr>
      <vt:lpstr>Missing Data</vt:lpstr>
      <vt:lpstr>Missing Data</vt:lpstr>
      <vt:lpstr>Data Exploration</vt:lpstr>
      <vt:lpstr>Data Exploration</vt:lpstr>
      <vt:lpstr>Correlation Plot</vt:lpstr>
      <vt:lpstr>Correlation Plot</vt:lpstr>
      <vt:lpstr>Correlation Plot</vt:lpstr>
      <vt:lpstr>Correlation Plot 2</vt:lpstr>
      <vt:lpstr>Correlation Plot 2</vt:lpstr>
      <vt:lpstr>Distribution of Correlated Data</vt:lpstr>
      <vt:lpstr>Distribution of Correlated Data</vt:lpstr>
      <vt:lpstr>Machine Learning</vt:lpstr>
      <vt:lpstr>Random Forest</vt:lpstr>
      <vt:lpstr>Baseline plot</vt:lpstr>
      <vt:lpstr>Baseline Plot</vt:lpstr>
      <vt:lpstr>Variable Importance Plot</vt:lpstr>
      <vt:lpstr>Variable Importance Plot</vt:lpstr>
      <vt:lpstr>Variable Importance Plot</vt:lpstr>
      <vt:lpstr>Testing Plot</vt:lpstr>
      <vt:lpstr>Random Forest: Test Plot</vt:lpstr>
      <vt:lpstr>What does this mean?</vt:lpstr>
      <vt:lpstr>Conclusion</vt:lpstr>
      <vt:lpstr>Conclusion</vt:lpstr>
      <vt:lpstr>Limitations</vt:lpstr>
      <vt:lpstr>Further Exploration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Property Features on Price of a Home</dc:title>
  <dc:creator>Dendukuri, Abhishek</dc:creator>
  <cp:lastModifiedBy>Dendukuri, Abhishek</cp:lastModifiedBy>
  <cp:revision>11</cp:revision>
  <dcterms:created xsi:type="dcterms:W3CDTF">2018-08-22T05:20:01Z</dcterms:created>
  <dcterms:modified xsi:type="dcterms:W3CDTF">2018-08-23T20:42:46Z</dcterms:modified>
</cp:coreProperties>
</file>