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4" r:id="rId8"/>
    <p:sldId id="277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00A0A8"/>
    <a:srgbClr val="FEC630"/>
    <a:srgbClr val="52CBBE"/>
    <a:srgbClr val="FF5969"/>
    <a:srgbClr val="5D7373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6T14:29:25.968" idx="1">
    <p:pos x="-2450" y="556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653859" y="289379"/>
            <a:ext cx="727891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Parental Help</a:t>
            </a:r>
            <a:endParaRPr lang="en-US" sz="100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366397" y="5742076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87082" y="3036136"/>
            <a:ext cx="7278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BBE"/>
                </a:solidFill>
                <a:latin typeface="Tw Cen MT" panose="020B0602020104020603" pitchFamily="34" charset="0"/>
              </a:rPr>
              <a:t>Date of </a:t>
            </a:r>
            <a:r>
              <a:rPr lang="en-US" sz="24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Presentation:09/04/2022</a:t>
            </a:r>
            <a:endParaRPr lang="en-US" sz="24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3958" y="3759023"/>
            <a:ext cx="747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Post Graduate Diploma In Advance </a:t>
            </a:r>
            <a:r>
              <a:rPr lang="en-US" sz="24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Computing(PG-DAC)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September-2021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10468025" y="0"/>
            <a:ext cx="12522925" cy="6858000"/>
            <a:chOff x="-330925" y="0"/>
            <a:chExt cx="12522925" cy="6858000"/>
          </a:xfrm>
        </p:grpSpPr>
        <p:sp>
          <p:nvSpPr>
            <p:cNvPr id="20" name="Rectangle 19"/>
            <p:cNvSpPr/>
            <p:nvPr/>
          </p:nvSpPr>
          <p:spPr>
            <a:xfrm>
              <a:off x="-33092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9828119" y="0"/>
            <a:ext cx="11447501" cy="6858000"/>
            <a:chOff x="213096" y="0"/>
            <a:chExt cx="11447501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8809029" y="2921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8224520" y="19685"/>
            <a:ext cx="8879840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8130"/>
              <a:ext cx="1992086" cy="56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755890" y="5080"/>
            <a:ext cx="7934325" cy="6858000"/>
            <a:chOff x="718505" y="-1"/>
            <a:chExt cx="8692331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220233"/>
              <a:ext cx="1992086" cy="5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424035" y="0"/>
            <a:ext cx="9114438" cy="6858000"/>
            <a:chOff x="-9369016" y="-1"/>
            <a:chExt cx="9980013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/>
        </p:nvSpPr>
        <p:spPr>
          <a:xfrm>
            <a:off x="9808236" y="5727471"/>
            <a:ext cx="451824" cy="451824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-9914890" y="12700"/>
            <a:ext cx="905637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9914890" y="21590"/>
            <a:ext cx="9056240" cy="6858000"/>
            <a:chOff x="-9337032" y="-1"/>
            <a:chExt cx="9949202" cy="6858000"/>
          </a:xfrm>
        </p:grpSpPr>
        <p:sp>
          <p:nvSpPr>
            <p:cNvPr id="61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78"/>
            <p:cNvSpPr txBox="1"/>
            <p:nvPr/>
          </p:nvSpPr>
          <p:spPr>
            <a:xfrm rot="16200000">
              <a:off x="-738260" y="3186991"/>
              <a:ext cx="1992086" cy="70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10369550" y="-23495"/>
            <a:ext cx="9050020" cy="6858000"/>
            <a:chOff x="-9337032" y="-53341"/>
            <a:chExt cx="9927504" cy="6858000"/>
          </a:xfrm>
        </p:grpSpPr>
        <p:sp>
          <p:nvSpPr>
            <p:cNvPr id="65" name="Rectangle 76"/>
            <p:cNvSpPr/>
            <p:nvPr/>
          </p:nvSpPr>
          <p:spPr>
            <a:xfrm>
              <a:off x="-9337032" y="-5334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1707"/>
              <a:ext cx="1992086" cy="640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Oval 2"/>
          <p:cNvSpPr/>
          <p:nvPr/>
        </p:nvSpPr>
        <p:spPr>
          <a:xfrm>
            <a:off x="10431806" y="5723026"/>
            <a:ext cx="451824" cy="451824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24765"/>
            <a:ext cx="12482920" cy="6858000"/>
            <a:chOff x="-290920" y="8890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8890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948992" y="324869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917851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26786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8300394" y="0"/>
            <a:ext cx="10034117" cy="6858000"/>
            <a:chOff x="418550" y="0"/>
            <a:chExt cx="10034117" cy="6858000"/>
          </a:xfrm>
        </p:grpSpPr>
        <p:sp>
          <p:nvSpPr>
            <p:cNvPr id="61" name="Rectangle 60"/>
            <p:cNvSpPr/>
            <p:nvPr/>
          </p:nvSpPr>
          <p:spPr>
            <a:xfrm>
              <a:off x="418550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833571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98906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21978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730997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2274989" y="887094"/>
            <a:ext cx="7902141" cy="4036264"/>
            <a:chOff x="1429010" y="1339366"/>
            <a:chExt cx="7902141" cy="4036264"/>
          </a:xfrm>
        </p:grpSpPr>
        <p:sp>
          <p:nvSpPr>
            <p:cNvPr id="83" name="TextBox 82"/>
            <p:cNvSpPr txBox="1"/>
            <p:nvPr/>
          </p:nvSpPr>
          <p:spPr>
            <a:xfrm>
              <a:off x="3454734" y="1339366"/>
              <a:ext cx="40454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Project Team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39550" y="2699105"/>
              <a:ext cx="679160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Aditya </a:t>
              </a:r>
              <a:r>
                <a:rPr lang="en-US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Kadam</a:t>
              </a:r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-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210943120006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sym typeface="+mn-ea"/>
              </a:endParaRPr>
            </a:p>
            <a:p>
              <a:pPr marL="342900" indent="-342900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Abhishek </a:t>
              </a:r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Jawane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210943120035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sym typeface="+mn-ea"/>
              </a:endParaRPr>
            </a:p>
            <a:p>
              <a:pPr marL="342900" indent="-342900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Lalit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Khomane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210943120049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sym typeface="+mn-ea"/>
              </a:endParaRPr>
            </a:p>
            <a:p>
              <a:pPr marL="342900" indent="-342900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Vrushabh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 Vaidya  - 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210943120116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sym typeface="+mn-ea"/>
              </a:endParaRPr>
            </a:p>
            <a:p>
              <a:pPr indent="0" algn="l">
                <a:buClr>
                  <a:srgbClr val="00B0F0"/>
                </a:buClr>
                <a:buFont typeface="Arial" panose="020B0604020202020204" pitchFamily="34" charset="0"/>
                <a:buNone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9372600" y="21590"/>
            <a:ext cx="9063003" cy="6858000"/>
            <a:chOff x="-9312696" y="21589"/>
            <a:chExt cx="9923693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12696" y="2158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9890125" y="0"/>
            <a:ext cx="9114438" cy="6858000"/>
            <a:chOff x="-9369016" y="-1"/>
            <a:chExt cx="9980013" cy="6858000"/>
          </a:xfrm>
        </p:grpSpPr>
        <p:sp>
          <p:nvSpPr>
            <p:cNvPr id="3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40050" y="-1"/>
            <a:ext cx="11447501" cy="6858000"/>
            <a:chOff x="213096" y="0"/>
            <a:chExt cx="11447501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2197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274989" y="901699"/>
            <a:ext cx="7444875" cy="4036264"/>
            <a:chOff x="1429010" y="1339366"/>
            <a:chExt cx="7444875" cy="4036264"/>
          </a:xfrm>
        </p:grpSpPr>
        <p:sp>
          <p:nvSpPr>
            <p:cNvPr id="4" name="TextBox 82"/>
            <p:cNvSpPr txBox="1"/>
            <p:nvPr/>
          </p:nvSpPr>
          <p:spPr>
            <a:xfrm>
              <a:off x="3454734" y="1339366"/>
              <a:ext cx="40454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sp>
          <p:nvSpPr>
            <p:cNvPr id="5" name="TextBox 85"/>
            <p:cNvSpPr txBox="1"/>
            <p:nvPr/>
          </p:nvSpPr>
          <p:spPr>
            <a:xfrm>
              <a:off x="2082284" y="3008214"/>
              <a:ext cx="6791601" cy="212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Introduction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Problem definition and proposed solution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Scope of project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Hardware and software requirements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Timeline duration and expected deliverables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6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9010650" y="83185"/>
            <a:ext cx="9062830" cy="6858000"/>
            <a:chOff x="-8916372" y="83184"/>
            <a:chExt cx="9923504" cy="6858000"/>
          </a:xfrm>
        </p:grpSpPr>
        <p:sp>
          <p:nvSpPr>
            <p:cNvPr id="8" name="Rectangle 45"/>
            <p:cNvSpPr/>
            <p:nvPr/>
          </p:nvSpPr>
          <p:spPr>
            <a:xfrm>
              <a:off x="-8916372" y="8318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46"/>
            <p:cNvSpPr/>
            <p:nvPr/>
          </p:nvSpPr>
          <p:spPr>
            <a:xfrm>
              <a:off x="-1621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47"/>
            <p:cNvSpPr txBox="1"/>
            <p:nvPr/>
          </p:nvSpPr>
          <p:spPr>
            <a:xfrm rot="16200000">
              <a:off x="-397561" y="3186444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-9554210" y="0"/>
            <a:ext cx="9114438" cy="6858000"/>
            <a:chOff x="-9369016" y="-1"/>
            <a:chExt cx="9980013" cy="6858000"/>
          </a:xfrm>
        </p:grpSpPr>
        <p:sp>
          <p:nvSpPr>
            <p:cNvPr id="13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70603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21978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409687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74989" y="901699"/>
            <a:ext cx="7444875" cy="4300288"/>
            <a:chOff x="1429010" y="1339366"/>
            <a:chExt cx="7444875" cy="4300288"/>
          </a:xfrm>
        </p:grpSpPr>
        <p:sp>
          <p:nvSpPr>
            <p:cNvPr id="6" name="TextBox 82"/>
            <p:cNvSpPr txBox="1"/>
            <p:nvPr/>
          </p:nvSpPr>
          <p:spPr>
            <a:xfrm>
              <a:off x="3454734" y="1339366"/>
              <a:ext cx="40454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2082284" y="2668489"/>
              <a:ext cx="6791601" cy="297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A software product which provides solution for childcare, baby tips, baby products,Doctors, Vaccination centers,babysitters etc.</a:t>
              </a:r>
            </a:p>
            <a:p>
              <a:pPr marL="342900" indent="-342900" algn="just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9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It provides Home Services On Demand by Providing childcare professional.One stop for baby care.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9051290" y="21590"/>
            <a:ext cx="9077608" cy="6858000"/>
            <a:chOff x="-9312696" y="21589"/>
            <a:chExt cx="9939685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12696" y="2158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619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22268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9568815" y="0"/>
            <a:ext cx="9114438" cy="6858000"/>
            <a:chOff x="-9369016" y="-1"/>
            <a:chExt cx="9980013" cy="6858000"/>
          </a:xfrm>
        </p:grpSpPr>
        <p:sp>
          <p:nvSpPr>
            <p:cNvPr id="3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946640" y="0"/>
            <a:ext cx="1316331" cy="6858635"/>
            <a:chOff x="5179062" y="-52463"/>
            <a:chExt cx="5706869" cy="6910463"/>
          </a:xfrm>
        </p:grpSpPr>
        <p:sp>
          <p:nvSpPr>
            <p:cNvPr id="18" name="Rectangle 43"/>
            <p:cNvSpPr/>
            <p:nvPr/>
          </p:nvSpPr>
          <p:spPr>
            <a:xfrm>
              <a:off x="5179062" y="-52463"/>
              <a:ext cx="5324305" cy="6910463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44"/>
            <p:cNvSpPr/>
            <p:nvPr/>
          </p:nvSpPr>
          <p:spPr>
            <a:xfrm>
              <a:off x="7332179" y="2308225"/>
              <a:ext cx="33187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45"/>
            <p:cNvSpPr txBox="1"/>
            <p:nvPr/>
          </p:nvSpPr>
          <p:spPr>
            <a:xfrm rot="16200000">
              <a:off x="8491363" y="2193191"/>
              <a:ext cx="1992086" cy="279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642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" name="Rectangles 10"/>
          <p:cNvSpPr/>
          <p:nvPr/>
        </p:nvSpPr>
        <p:spPr>
          <a:xfrm>
            <a:off x="9719945" y="18415"/>
            <a:ext cx="580390" cy="6840220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21978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3504" cy="6858000"/>
            <a:chOff x="-9337032" y="-1"/>
            <a:chExt cx="9923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96343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50926" y="552449"/>
            <a:ext cx="7468168" cy="5120708"/>
            <a:chOff x="1404947" y="990116"/>
            <a:chExt cx="7468168" cy="5120708"/>
          </a:xfrm>
        </p:grpSpPr>
        <p:sp>
          <p:nvSpPr>
            <p:cNvPr id="6" name="TextBox 82"/>
            <p:cNvSpPr txBox="1"/>
            <p:nvPr/>
          </p:nvSpPr>
          <p:spPr>
            <a:xfrm>
              <a:off x="1529975" y="990116"/>
              <a:ext cx="734314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Problem definition and Proposed Solution</a:t>
              </a: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574284" y="2366864"/>
              <a:ext cx="6791601" cy="374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The idea is to help people find the best services easily and provide the large base of individuals and small businesses and healthcare professionals with a platform to manage and grow their client network.</a:t>
              </a:r>
            </a:p>
            <a:p>
              <a:pPr marL="342900" indent="-342900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 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Parental Help 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is a platform that aims to effortlessly connect and serve a large local base of individuals with healthcare professionals.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04947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9010650" y="83185"/>
            <a:ext cx="9062830" cy="6858000"/>
            <a:chOff x="-8916372" y="83184"/>
            <a:chExt cx="9923504" cy="6858000"/>
          </a:xfrm>
        </p:grpSpPr>
        <p:sp>
          <p:nvSpPr>
            <p:cNvPr id="3" name="Rectangle 45"/>
            <p:cNvSpPr/>
            <p:nvPr/>
          </p:nvSpPr>
          <p:spPr>
            <a:xfrm>
              <a:off x="-8916372" y="8318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46"/>
            <p:cNvSpPr/>
            <p:nvPr/>
          </p:nvSpPr>
          <p:spPr>
            <a:xfrm>
              <a:off x="-1621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47"/>
            <p:cNvSpPr txBox="1"/>
            <p:nvPr/>
          </p:nvSpPr>
          <p:spPr>
            <a:xfrm rot="16200000">
              <a:off x="-397561" y="3186444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9539605" y="0"/>
            <a:ext cx="9114438" cy="6858000"/>
            <a:chOff x="-9369016" y="-1"/>
            <a:chExt cx="9980013" cy="6858000"/>
          </a:xfrm>
        </p:grpSpPr>
        <p:sp>
          <p:nvSpPr>
            <p:cNvPr id="12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115925" y="3199800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</a:t>
              </a:r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 </a:t>
              </a:r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636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048804" y="552449"/>
            <a:ext cx="8082915" cy="3984194"/>
            <a:chOff x="790200" y="990116"/>
            <a:chExt cx="8082915" cy="3984194"/>
          </a:xfrm>
        </p:grpSpPr>
        <p:sp>
          <p:nvSpPr>
            <p:cNvPr id="6" name="TextBox 82"/>
            <p:cNvSpPr txBox="1"/>
            <p:nvPr/>
          </p:nvSpPr>
          <p:spPr>
            <a:xfrm>
              <a:off x="1529975" y="990116"/>
              <a:ext cx="73431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ER Diagram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574284" y="2192239"/>
              <a:ext cx="6791601" cy="586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</a:pPr>
              <a:endParaRPr lang="en-IN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790200" y="451393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9010650" y="83185"/>
            <a:ext cx="9062830" cy="6858000"/>
            <a:chOff x="-8916372" y="83184"/>
            <a:chExt cx="9923504" cy="6858000"/>
          </a:xfrm>
        </p:grpSpPr>
        <p:sp>
          <p:nvSpPr>
            <p:cNvPr id="3" name="Rectangle 45"/>
            <p:cNvSpPr/>
            <p:nvPr/>
          </p:nvSpPr>
          <p:spPr>
            <a:xfrm>
              <a:off x="-8916372" y="8318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46"/>
            <p:cNvSpPr/>
            <p:nvPr/>
          </p:nvSpPr>
          <p:spPr>
            <a:xfrm>
              <a:off x="-1621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47"/>
            <p:cNvSpPr txBox="1"/>
            <p:nvPr/>
          </p:nvSpPr>
          <p:spPr>
            <a:xfrm rot="16200000">
              <a:off x="-397561" y="3186444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9568815" y="0"/>
            <a:ext cx="9114438" cy="6858000"/>
            <a:chOff x="-9369016" y="-1"/>
            <a:chExt cx="9980013" cy="6858000"/>
          </a:xfrm>
        </p:grpSpPr>
        <p:sp>
          <p:nvSpPr>
            <p:cNvPr id="12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08" y="1395663"/>
            <a:ext cx="7049717" cy="4932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79729" y="-26036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219782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76032" y="-26036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4208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Requisites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688249" y="535939"/>
            <a:ext cx="7444105" cy="4385514"/>
            <a:chOff x="1429010" y="990116"/>
            <a:chExt cx="7444105" cy="4385514"/>
          </a:xfrm>
        </p:grpSpPr>
        <p:sp>
          <p:nvSpPr>
            <p:cNvPr id="6" name="TextBox 82"/>
            <p:cNvSpPr txBox="1"/>
            <p:nvPr/>
          </p:nvSpPr>
          <p:spPr>
            <a:xfrm>
              <a:off x="1529975" y="990116"/>
              <a:ext cx="734314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Software and Hardware Requirements</a:t>
              </a: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508879" y="2416394"/>
              <a:ext cx="6791601" cy="195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Front End-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Back End-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DataBase-</a:t>
              </a: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Freeform: Shape 77"/>
          <p:cNvSpPr/>
          <p:nvPr/>
        </p:nvSpPr>
        <p:spPr>
          <a:xfrm>
            <a:off x="8492648" y="233743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 rot="16200000">
            <a:off x="8455660" y="3252470"/>
            <a:ext cx="1487805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baseline="-250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Scope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0228" y="3247473"/>
            <a:ext cx="530600" cy="5306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2199464" y="-636"/>
            <a:ext cx="11860720" cy="6858000"/>
            <a:chOff x="-2449883" y="-1"/>
            <a:chExt cx="11860720" cy="6858000"/>
          </a:xfrm>
        </p:grpSpPr>
        <p:sp>
          <p:nvSpPr>
            <p:cNvPr id="1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Scope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6" name="TextBox 82"/>
          <p:cNvSpPr txBox="1"/>
          <p:nvPr/>
        </p:nvSpPr>
        <p:spPr>
          <a:xfrm>
            <a:off x="1048804" y="169544"/>
            <a:ext cx="7343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03A1A4"/>
                </a:solidFill>
                <a:latin typeface="Tw Cen MT" panose="020B0602020104020603" pitchFamily="34" charset="0"/>
              </a:rPr>
              <a:t>Software and Hardware Requirements</a:t>
            </a:r>
          </a:p>
        </p:txBody>
      </p:sp>
      <p:sp>
        <p:nvSpPr>
          <p:cNvPr id="17" name="TextBox 85"/>
          <p:cNvSpPr txBox="1"/>
          <p:nvPr/>
        </p:nvSpPr>
        <p:spPr>
          <a:xfrm>
            <a:off x="1325523" y="1962217"/>
            <a:ext cx="6791601" cy="195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rPr>
              <a:t>Front End-HTML ,CSS,JSP,JAVASCRPIT,BOOTSTRAP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rPr>
              <a:t>Back End-SPRING BOOT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rPr>
              <a:t>DataBase-MYSQL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-10135235" y="-26035"/>
            <a:ext cx="9605709" cy="6858000"/>
            <a:chOff x="-9337032" y="-1"/>
            <a:chExt cx="9928226" cy="6858000"/>
          </a:xfrm>
        </p:grpSpPr>
        <p:sp>
          <p:nvSpPr>
            <p:cNvPr id="19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78"/>
            <p:cNvSpPr txBox="1"/>
            <p:nvPr/>
          </p:nvSpPr>
          <p:spPr>
            <a:xfrm rot="16200000">
              <a:off x="-738260" y="3189322"/>
              <a:ext cx="1992086" cy="6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-9948545" y="0"/>
            <a:ext cx="8923670" cy="6858000"/>
            <a:chOff x="-9369016" y="-1"/>
            <a:chExt cx="9987848" cy="6858000"/>
          </a:xfrm>
        </p:grpSpPr>
        <p:sp>
          <p:nvSpPr>
            <p:cNvPr id="9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47"/>
            <p:cNvSpPr txBox="1"/>
            <p:nvPr/>
          </p:nvSpPr>
          <p:spPr>
            <a:xfrm rot="16200000">
              <a:off x="-738260" y="3186244"/>
              <a:ext cx="1992086" cy="722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891489" y="15874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979025" y="0"/>
            <a:ext cx="9450071" cy="6858000"/>
            <a:chOff x="-9337032" y="-1"/>
            <a:chExt cx="9923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83262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3662"/>
              <a:ext cx="1992086" cy="612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544830" y="17145"/>
            <a:ext cx="9987915" cy="6858000"/>
            <a:chOff x="-9460309" y="-1"/>
            <a:chExt cx="10046781" cy="6858000"/>
          </a:xfrm>
        </p:grpSpPr>
        <p:sp>
          <p:nvSpPr>
            <p:cNvPr id="3" name="Rectangle 76"/>
            <p:cNvSpPr/>
            <p:nvPr/>
          </p:nvSpPr>
          <p:spPr>
            <a:xfrm>
              <a:off x="-9460309" y="-1"/>
              <a:ext cx="1004678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77"/>
            <p:cNvSpPr/>
            <p:nvPr/>
          </p:nvSpPr>
          <p:spPr>
            <a:xfrm>
              <a:off x="-583262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78"/>
            <p:cNvSpPr txBox="1"/>
            <p:nvPr/>
          </p:nvSpPr>
          <p:spPr>
            <a:xfrm rot="16200000">
              <a:off x="-1060071" y="3231064"/>
              <a:ext cx="2646680" cy="587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Future Scope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989114" y="920114"/>
            <a:ext cx="7343140" cy="4820532"/>
            <a:chOff x="1210570" y="978051"/>
            <a:chExt cx="7343140" cy="4820532"/>
          </a:xfrm>
        </p:grpSpPr>
        <p:sp>
          <p:nvSpPr>
            <p:cNvPr id="12" name="TextBox 82"/>
            <p:cNvSpPr txBox="1"/>
            <p:nvPr/>
          </p:nvSpPr>
          <p:spPr>
            <a:xfrm>
              <a:off x="1210570" y="978051"/>
              <a:ext cx="73431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 Future Scope  </a:t>
              </a:r>
            </a:p>
          </p:txBody>
        </p:sp>
        <p:sp>
          <p:nvSpPr>
            <p:cNvPr id="13" name="TextBox 85"/>
            <p:cNvSpPr txBox="1"/>
            <p:nvPr/>
          </p:nvSpPr>
          <p:spPr>
            <a:xfrm>
              <a:off x="1486654" y="1971894"/>
              <a:ext cx="6791601" cy="3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</a:rPr>
                <a:t>Payment Gateway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</a:rPr>
                <a:t>Time Binded Appointment </a:t>
              </a:r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</a:rPr>
                <a:t>Booking For Doctor And </a:t>
              </a:r>
              <a:r>
                <a:rPr 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</a:rPr>
                <a:t>BabySitter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14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568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Parental Help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21978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ER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1790174" y="0"/>
            <a:ext cx="11351527" cy="6858000"/>
            <a:chOff x="-10761055" y="-1"/>
            <a:chExt cx="11351527" cy="6858000"/>
          </a:xfrm>
        </p:grpSpPr>
        <p:sp>
          <p:nvSpPr>
            <p:cNvPr id="77" name="Rectangle 76"/>
            <p:cNvSpPr/>
            <p:nvPr/>
          </p:nvSpPr>
          <p:spPr>
            <a:xfrm>
              <a:off x="-1076105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82"/>
          <p:cNvSpPr txBox="1"/>
          <p:nvPr/>
        </p:nvSpPr>
        <p:spPr>
          <a:xfrm>
            <a:off x="1048804" y="2432684"/>
            <a:ext cx="7343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03A1A4"/>
                </a:solidFill>
                <a:latin typeface="Tw Cen MT" panose="020B0602020104020603" pitchFamily="34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255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Akshata Vaidya</cp:lastModifiedBy>
  <cp:revision>53</cp:revision>
  <dcterms:created xsi:type="dcterms:W3CDTF">2017-01-05T13:17:00Z</dcterms:created>
  <dcterms:modified xsi:type="dcterms:W3CDTF">2022-04-08T17:20:56Z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