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7" r:id="rId11"/>
    <p:sldId id="27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m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00A0A8"/>
    <a:srgbClr val="FEC630"/>
    <a:srgbClr val="52CBBE"/>
    <a:srgbClr val="FF5969"/>
    <a:srgbClr val="5D7373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>
        <p:scale>
          <a:sx n="50" d="100"/>
          <a:sy n="50" d="100"/>
        </p:scale>
        <p:origin x="163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6T14:29:25.968" idx="1">
    <p:pos x="-2450" y="556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987446" y="326736"/>
            <a:ext cx="727891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BabyCare</a:t>
            </a:r>
            <a:endParaRPr lang="en-US" sz="11800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000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endParaRPr lang="en-US" sz="4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366397" y="5742076"/>
            <a:ext cx="4140553" cy="451824"/>
            <a:chOff x="4679586" y="878988"/>
            <a:chExt cx="1745757" cy="190500"/>
          </a:xfrm>
        </p:grpSpPr>
        <p:sp>
          <p:nvSpPr>
            <p:cNvPr id="52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987082" y="3036136"/>
            <a:ext cx="7278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2CBBE"/>
                </a:solidFill>
                <a:latin typeface="Tw Cen MT" panose="020B0602020104020603" pitchFamily="34" charset="0"/>
              </a:rPr>
              <a:t>Date of Presentation:26/03/2021</a:t>
            </a:r>
            <a:endParaRPr lang="en-US" sz="24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87082" y="3759023"/>
            <a:ext cx="7278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D7373"/>
                </a:solidFill>
                <a:latin typeface="Tw Cen MT" panose="020B0602020104020603" pitchFamily="34" charset="0"/>
              </a:rPr>
              <a:t>Post Graduate Diploma In Advance Computing(E-Dac)</a:t>
            </a:r>
            <a:endParaRPr lang="en-US" sz="2400" b="1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b="1" dirty="0">
                <a:solidFill>
                  <a:srgbClr val="5D7373"/>
                </a:solidFill>
                <a:latin typeface="Tw Cen MT" panose="020B0602020104020603" pitchFamily="34" charset="0"/>
              </a:rPr>
              <a:t>September-2020</a:t>
            </a:r>
            <a:endParaRPr lang="en-US" sz="2400" b="1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b="1" dirty="0">
                <a:solidFill>
                  <a:srgbClr val="5D7373"/>
                </a:solidFill>
                <a:latin typeface="Tw Cen MT" panose="020B0602020104020603" pitchFamily="34" charset="0"/>
              </a:rPr>
              <a:t>C-DAC Mumbai</a:t>
            </a:r>
            <a:endParaRPr lang="en-US" sz="2400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10468025" y="0"/>
            <a:ext cx="12522925" cy="6858000"/>
            <a:chOff x="-330925" y="0"/>
            <a:chExt cx="12522925" cy="6858000"/>
          </a:xfrm>
        </p:grpSpPr>
        <p:sp>
          <p:nvSpPr>
            <p:cNvPr id="20" name="Rectangle 19"/>
            <p:cNvSpPr/>
            <p:nvPr/>
          </p:nvSpPr>
          <p:spPr>
            <a:xfrm>
              <a:off x="-330925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10872792" y="3194734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BabyCare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9828119" y="0"/>
            <a:ext cx="11447501" cy="6858000"/>
            <a:chOff x="213096" y="0"/>
            <a:chExt cx="11447501" cy="6858000"/>
          </a:xfrm>
        </p:grpSpPr>
        <p:sp>
          <p:nvSpPr>
            <p:cNvPr id="25" name="Rectangle 2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8809029" y="29210"/>
            <a:ext cx="9961092" cy="6858000"/>
            <a:chOff x="491575" y="0"/>
            <a:chExt cx="9961092" cy="6858000"/>
          </a:xfrm>
        </p:grpSpPr>
        <p:sp>
          <p:nvSpPr>
            <p:cNvPr id="30" name="Rectangle 29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-8224520" y="19685"/>
            <a:ext cx="8879840" cy="6858000"/>
            <a:chOff x="491575" y="0"/>
            <a:chExt cx="9574094" cy="6858000"/>
          </a:xfrm>
        </p:grpSpPr>
        <p:sp>
          <p:nvSpPr>
            <p:cNvPr id="35" name="Rectangle 3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8746453" y="3188130"/>
              <a:ext cx="1992086" cy="562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-7755890" y="5080"/>
            <a:ext cx="7934325" cy="6858000"/>
            <a:chOff x="718505" y="-1"/>
            <a:chExt cx="8692331" cy="6858000"/>
          </a:xfrm>
        </p:grpSpPr>
        <p:sp>
          <p:nvSpPr>
            <p:cNvPr id="41" name="Rectangle 40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8091629" y="3187178"/>
              <a:ext cx="1992086" cy="63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-9424035" y="0"/>
            <a:ext cx="9114438" cy="6858000"/>
            <a:chOff x="-9369016" y="-1"/>
            <a:chExt cx="9980013" cy="6858000"/>
          </a:xfrm>
        </p:grpSpPr>
        <p:sp>
          <p:nvSpPr>
            <p:cNvPr id="46" name="Rectangle 45"/>
            <p:cNvSpPr/>
            <p:nvPr/>
          </p:nvSpPr>
          <p:spPr>
            <a:xfrm>
              <a:off x="-9369016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738260" y="3187079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/>
        </p:nvSpPr>
        <p:spPr>
          <a:xfrm>
            <a:off x="9808236" y="5727471"/>
            <a:ext cx="451824" cy="451824"/>
          </a:xfrm>
          <a:prstGeom prst="ellipse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-9914890" y="12700"/>
            <a:ext cx="9056370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-9914890" y="21590"/>
            <a:ext cx="9056240" cy="6858000"/>
            <a:chOff x="-9337032" y="-1"/>
            <a:chExt cx="9949202" cy="6858000"/>
          </a:xfrm>
        </p:grpSpPr>
        <p:sp>
          <p:nvSpPr>
            <p:cNvPr id="61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2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78"/>
            <p:cNvSpPr txBox="1"/>
            <p:nvPr/>
          </p:nvSpPr>
          <p:spPr>
            <a:xfrm rot="16200000">
              <a:off x="-738260" y="3186991"/>
              <a:ext cx="1992086" cy="708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Dates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10369550" y="-23495"/>
            <a:ext cx="9050020" cy="6858000"/>
            <a:chOff x="-9337032" y="-53341"/>
            <a:chExt cx="9927504" cy="6858000"/>
          </a:xfrm>
        </p:grpSpPr>
        <p:sp>
          <p:nvSpPr>
            <p:cNvPr id="65" name="Rectangle 76"/>
            <p:cNvSpPr/>
            <p:nvPr/>
          </p:nvSpPr>
          <p:spPr>
            <a:xfrm>
              <a:off x="-9337032" y="-5334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2545" y="3161707"/>
              <a:ext cx="1992086" cy="640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Thanks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Oval 2"/>
          <p:cNvSpPr/>
          <p:nvPr/>
        </p:nvSpPr>
        <p:spPr>
          <a:xfrm>
            <a:off x="10431806" y="5723026"/>
            <a:ext cx="451824" cy="451824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BabyCare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1790174" y="0"/>
            <a:ext cx="11351527" cy="6858000"/>
            <a:chOff x="-10761055" y="-1"/>
            <a:chExt cx="11351527" cy="6858000"/>
          </a:xfrm>
        </p:grpSpPr>
        <p:sp>
          <p:nvSpPr>
            <p:cNvPr id="77" name="Rectangle 76"/>
            <p:cNvSpPr/>
            <p:nvPr/>
          </p:nvSpPr>
          <p:spPr>
            <a:xfrm>
              <a:off x="-1076105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Thanks</a:t>
              </a:r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Thanks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" name="TextBox 82"/>
          <p:cNvSpPr txBox="1"/>
          <p:nvPr/>
        </p:nvSpPr>
        <p:spPr>
          <a:xfrm>
            <a:off x="1048804" y="2432684"/>
            <a:ext cx="7343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u="sng" dirty="0">
                <a:solidFill>
                  <a:srgbClr val="03A1A4"/>
                </a:solidFill>
                <a:latin typeface="Tw Cen MT" panose="020B0602020104020603" pitchFamily="34" charset="0"/>
              </a:rPr>
              <a:t>Thank You!</a:t>
            </a:r>
            <a:endParaRPr lang="en-US" sz="4000" u="sng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24765"/>
            <a:ext cx="12527738" cy="6858000"/>
            <a:chOff x="-290920" y="88900"/>
            <a:chExt cx="12527738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8890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948992" y="3187749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BabyCare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9178514" y="0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26786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8300394" y="0"/>
            <a:ext cx="10034117" cy="6858000"/>
            <a:chOff x="418550" y="0"/>
            <a:chExt cx="10034117" cy="6858000"/>
          </a:xfrm>
        </p:grpSpPr>
        <p:sp>
          <p:nvSpPr>
            <p:cNvPr id="61" name="Rectangle 60"/>
            <p:cNvSpPr/>
            <p:nvPr/>
          </p:nvSpPr>
          <p:spPr>
            <a:xfrm>
              <a:off x="418550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833571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98906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730997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2274989" y="887094"/>
            <a:ext cx="7926205" cy="4036264"/>
            <a:chOff x="1429010" y="1339366"/>
            <a:chExt cx="7926205" cy="4036264"/>
          </a:xfrm>
        </p:grpSpPr>
        <p:sp>
          <p:nvSpPr>
            <p:cNvPr id="83" name="TextBox 82"/>
            <p:cNvSpPr txBox="1"/>
            <p:nvPr/>
          </p:nvSpPr>
          <p:spPr>
            <a:xfrm>
              <a:off x="3454734" y="1339366"/>
              <a:ext cx="404543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u="sng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Project Team</a:t>
              </a:r>
              <a:endParaRPr lang="en-US" sz="4000" u="sng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63614" y="2654519"/>
              <a:ext cx="6791601" cy="267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sym typeface="+mn-ea"/>
                </a:rPr>
                <a:t>Swapnil Supekar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sym typeface="+mn-ea"/>
                </a:rPr>
                <a:t>-200940381118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sym typeface="+mn-ea"/>
              </a:endParaRPr>
            </a:p>
            <a:p>
              <a:pPr marL="342900" indent="-342900" algn="l"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Ekta Walavalkar - 200940581036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endParaRPr>
            </a:p>
            <a:p>
              <a:pPr marL="342900" indent="-342900" algn="l"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Shubham Dhawale - 200940381099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endParaRPr>
            </a:p>
            <a:p>
              <a:pPr marL="342900" indent="-342900" algn="l"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Shital Patil           - 200940381094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endParaRPr>
            </a:p>
            <a:p>
              <a:pPr marL="342900" indent="-342900" algn="l"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Vikash Shukla       - 200940381129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endParaRPr>
            </a:p>
            <a:p>
              <a:pPr marL="342900" indent="-342900" algn="l"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</a:rPr>
                <a:t>Kamlesh Singh     -  200940381036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</a:endParaRPr>
            </a:p>
            <a:p>
              <a:pPr indent="0" algn="l">
                <a:buClr>
                  <a:srgbClr val="00B0F0"/>
                </a:buClr>
                <a:buFont typeface="Arial" panose="020B0604020202020204" pitchFamily="34" charset="0"/>
                <a:buNone/>
              </a:pPr>
              <a:endPara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  <a:sym typeface="+mn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29010" y="4915255"/>
              <a:ext cx="26447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-9372600" y="21590"/>
            <a:ext cx="9063003" cy="6858000"/>
            <a:chOff x="-9312696" y="21589"/>
            <a:chExt cx="9923693" cy="6858000"/>
          </a:xfrm>
        </p:grpSpPr>
        <p:sp>
          <p:nvSpPr>
            <p:cNvPr id="46" name="Rectangle 45"/>
            <p:cNvSpPr/>
            <p:nvPr/>
          </p:nvSpPr>
          <p:spPr>
            <a:xfrm>
              <a:off x="-9312696" y="2158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738260" y="3187079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-9890125" y="0"/>
            <a:ext cx="9114438" cy="6858000"/>
            <a:chOff x="-9369016" y="-1"/>
            <a:chExt cx="9980013" cy="6858000"/>
          </a:xfrm>
        </p:grpSpPr>
        <p:sp>
          <p:nvSpPr>
            <p:cNvPr id="3" name="Rectangle 45"/>
            <p:cNvSpPr/>
            <p:nvPr/>
          </p:nvSpPr>
          <p:spPr>
            <a:xfrm>
              <a:off x="-9369016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7"/>
            <p:cNvSpPr txBox="1"/>
            <p:nvPr/>
          </p:nvSpPr>
          <p:spPr>
            <a:xfrm rot="16200000">
              <a:off x="-738260" y="3187079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10872792" y="3194734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BabyCare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12818" y="21588"/>
            <a:ext cx="11447501" cy="6858000"/>
            <a:chOff x="213096" y="0"/>
            <a:chExt cx="11447501" cy="6858000"/>
          </a:xfrm>
        </p:grpSpPr>
        <p:sp>
          <p:nvSpPr>
            <p:cNvPr id="39" name="Rectangle 38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 rot="16200000">
              <a:off x="8746453" y="3189610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 rot="16200000">
              <a:off x="8091629" y="3189609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2274989" y="901699"/>
            <a:ext cx="7444875" cy="4036264"/>
            <a:chOff x="1429010" y="1339366"/>
            <a:chExt cx="7444875" cy="4036264"/>
          </a:xfrm>
        </p:grpSpPr>
        <p:sp>
          <p:nvSpPr>
            <p:cNvPr id="4" name="TextBox 82"/>
            <p:cNvSpPr txBox="1"/>
            <p:nvPr/>
          </p:nvSpPr>
          <p:spPr>
            <a:xfrm>
              <a:off x="3454734" y="1339366"/>
              <a:ext cx="404543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4000" u="sng" dirty="0">
                  <a:solidFill>
                    <a:srgbClr val="03A1A4"/>
                  </a:solidFill>
                  <a:latin typeface="Tw Cen MT" panose="020B0602020104020603" pitchFamily="34" charset="0"/>
                </a:rPr>
                <a:t>Contents</a:t>
              </a:r>
              <a:endParaRPr lang="en-US" sz="4000" u="sng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" name="TextBox 85"/>
            <p:cNvSpPr txBox="1"/>
            <p:nvPr/>
          </p:nvSpPr>
          <p:spPr>
            <a:xfrm>
              <a:off x="2082284" y="3008214"/>
              <a:ext cx="6791601" cy="2120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2900" indent="-342900" algn="l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Introduction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l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Problem definition and proposed solution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l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Scope of project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l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Hardware and software requirements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l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Timeline duration and expected deliverables</a:t>
              </a:r>
              <a:endPara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  <a:sym typeface="+mn-ea"/>
              </a:endParaRPr>
            </a:p>
          </p:txBody>
        </p:sp>
        <p:sp>
          <p:nvSpPr>
            <p:cNvPr id="6" name="TextBox 83"/>
            <p:cNvSpPr txBox="1"/>
            <p:nvPr/>
          </p:nvSpPr>
          <p:spPr>
            <a:xfrm>
              <a:off x="1429010" y="4915255"/>
              <a:ext cx="26447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9010650" y="83185"/>
            <a:ext cx="9062830" cy="6858000"/>
            <a:chOff x="-8916372" y="83184"/>
            <a:chExt cx="9923504" cy="6858000"/>
          </a:xfrm>
        </p:grpSpPr>
        <p:sp>
          <p:nvSpPr>
            <p:cNvPr id="8" name="Rectangle 45"/>
            <p:cNvSpPr/>
            <p:nvPr/>
          </p:nvSpPr>
          <p:spPr>
            <a:xfrm>
              <a:off x="-8916372" y="83184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" name="Freeform: Shape 46"/>
            <p:cNvSpPr/>
            <p:nvPr/>
          </p:nvSpPr>
          <p:spPr>
            <a:xfrm>
              <a:off x="-162136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0" name="TextBox 47"/>
            <p:cNvSpPr txBox="1"/>
            <p:nvPr/>
          </p:nvSpPr>
          <p:spPr>
            <a:xfrm rot="16200000">
              <a:off x="-397561" y="3186444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-9554210" y="0"/>
            <a:ext cx="9114438" cy="6858000"/>
            <a:chOff x="-9369016" y="-1"/>
            <a:chExt cx="9980013" cy="6858000"/>
          </a:xfrm>
        </p:grpSpPr>
        <p:sp>
          <p:nvSpPr>
            <p:cNvPr id="13" name="Rectangle 45"/>
            <p:cNvSpPr/>
            <p:nvPr/>
          </p:nvSpPr>
          <p:spPr>
            <a:xfrm>
              <a:off x="-9369016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4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5" name="TextBox 47"/>
            <p:cNvSpPr txBox="1"/>
            <p:nvPr/>
          </p:nvSpPr>
          <p:spPr>
            <a:xfrm rot="16200000">
              <a:off x="-738260" y="3187079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BabyCare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70603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3" y="3189610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409687" y="-1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74989" y="901699"/>
            <a:ext cx="7444875" cy="4300288"/>
            <a:chOff x="1429010" y="1339366"/>
            <a:chExt cx="7444875" cy="4300288"/>
          </a:xfrm>
        </p:grpSpPr>
        <p:sp>
          <p:nvSpPr>
            <p:cNvPr id="6" name="TextBox 82"/>
            <p:cNvSpPr txBox="1"/>
            <p:nvPr/>
          </p:nvSpPr>
          <p:spPr>
            <a:xfrm>
              <a:off x="3454734" y="1339366"/>
              <a:ext cx="404543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4000" u="sng" dirty="0">
                  <a:solidFill>
                    <a:srgbClr val="03A1A4"/>
                  </a:solidFill>
                  <a:latin typeface="Tw Cen MT" panose="020B0602020104020603" pitchFamily="34" charset="0"/>
                </a:rPr>
                <a:t>Introduction</a:t>
              </a:r>
              <a:endParaRPr lang="en-US" sz="4000" u="sng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" name="TextBox 85"/>
            <p:cNvSpPr txBox="1"/>
            <p:nvPr/>
          </p:nvSpPr>
          <p:spPr>
            <a:xfrm>
              <a:off x="2082284" y="2668489"/>
              <a:ext cx="6791601" cy="2971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2900" indent="-342900" algn="just"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A software product which provides solution for childcare, baby tips, baby products,Doctors, Vaccination centers,babysitters etc.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  <a:sym typeface="+mn-ea"/>
              </a:endParaRPr>
            </a:p>
            <a:p>
              <a:pPr marL="342900" indent="-342900" algn="just"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9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It provides Home Services On Demand by Providing childcare professional.One stop for baby care.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l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endPara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  <a:sym typeface="+mn-ea"/>
              </a:endParaRPr>
            </a:p>
          </p:txBody>
        </p:sp>
        <p:sp>
          <p:nvSpPr>
            <p:cNvPr id="8" name="TextBox 83"/>
            <p:cNvSpPr txBox="1"/>
            <p:nvPr/>
          </p:nvSpPr>
          <p:spPr>
            <a:xfrm>
              <a:off x="1429010" y="4915255"/>
              <a:ext cx="26447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-9051290" y="21590"/>
            <a:ext cx="9077608" cy="6858000"/>
            <a:chOff x="-9312696" y="21589"/>
            <a:chExt cx="9939685" cy="6858000"/>
          </a:xfrm>
        </p:grpSpPr>
        <p:sp>
          <p:nvSpPr>
            <p:cNvPr id="46" name="Rectangle 45"/>
            <p:cNvSpPr/>
            <p:nvPr/>
          </p:nvSpPr>
          <p:spPr>
            <a:xfrm>
              <a:off x="-9312696" y="2158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-561936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-722268" y="3187079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-9568815" y="0"/>
            <a:ext cx="9114438" cy="6858000"/>
            <a:chOff x="-9369016" y="-1"/>
            <a:chExt cx="9980013" cy="6858000"/>
          </a:xfrm>
        </p:grpSpPr>
        <p:sp>
          <p:nvSpPr>
            <p:cNvPr id="3" name="Rectangle 45"/>
            <p:cNvSpPr/>
            <p:nvPr/>
          </p:nvSpPr>
          <p:spPr>
            <a:xfrm>
              <a:off x="-9369016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" name="TextBox 47"/>
            <p:cNvSpPr txBox="1"/>
            <p:nvPr/>
          </p:nvSpPr>
          <p:spPr>
            <a:xfrm rot="16200000">
              <a:off x="-738260" y="3187079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9946640" y="0"/>
            <a:ext cx="1316331" cy="6858635"/>
            <a:chOff x="5179062" y="-52463"/>
            <a:chExt cx="5706869" cy="6910463"/>
          </a:xfrm>
        </p:grpSpPr>
        <p:sp>
          <p:nvSpPr>
            <p:cNvPr id="18" name="Rectangle 43"/>
            <p:cNvSpPr/>
            <p:nvPr/>
          </p:nvSpPr>
          <p:spPr>
            <a:xfrm>
              <a:off x="5179062" y="-52463"/>
              <a:ext cx="5324305" cy="6910463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Freeform: Shape 44"/>
            <p:cNvSpPr/>
            <p:nvPr/>
          </p:nvSpPr>
          <p:spPr>
            <a:xfrm>
              <a:off x="7332179" y="2308225"/>
              <a:ext cx="331870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0" name="TextBox 45"/>
            <p:cNvSpPr txBox="1"/>
            <p:nvPr/>
          </p:nvSpPr>
          <p:spPr>
            <a:xfrm rot="16200000">
              <a:off x="8491363" y="2193191"/>
              <a:ext cx="1992086" cy="2797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9642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" name="Rectangles 10"/>
          <p:cNvSpPr/>
          <p:nvPr/>
        </p:nvSpPr>
        <p:spPr>
          <a:xfrm>
            <a:off x="9719945" y="18415"/>
            <a:ext cx="580390" cy="6840220"/>
          </a:xfrm>
          <a:prstGeom prst="rect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BabyCare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1"/>
            <a:ext cx="9923504" cy="6858000"/>
            <a:chOff x="-9337032" y="-1"/>
            <a:chExt cx="9923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96343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2274989" y="552449"/>
            <a:ext cx="7444105" cy="5120708"/>
            <a:chOff x="1429010" y="990116"/>
            <a:chExt cx="7444105" cy="5120708"/>
          </a:xfrm>
        </p:grpSpPr>
        <p:sp>
          <p:nvSpPr>
            <p:cNvPr id="6" name="TextBox 82"/>
            <p:cNvSpPr txBox="1"/>
            <p:nvPr/>
          </p:nvSpPr>
          <p:spPr>
            <a:xfrm>
              <a:off x="1529975" y="990116"/>
              <a:ext cx="7343140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4000" u="sng" dirty="0">
                  <a:solidFill>
                    <a:srgbClr val="03A1A4"/>
                  </a:solidFill>
                  <a:latin typeface="Tw Cen MT" panose="020B0602020104020603" pitchFamily="34" charset="0"/>
                </a:rPr>
                <a:t>Problem definition and Proposed Solution</a:t>
              </a:r>
              <a:endParaRPr lang="en-US" sz="4000" u="sng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" name="TextBox 85"/>
            <p:cNvSpPr txBox="1"/>
            <p:nvPr/>
          </p:nvSpPr>
          <p:spPr>
            <a:xfrm>
              <a:off x="1574284" y="2366864"/>
              <a:ext cx="6791601" cy="374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2900" indent="-342900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The idea is to help people find the best services easily and provide the large base of individuals and small businesses and healthcare professionals with a platform to manage and grow their client network.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cs typeface="Tw Cen MT" panose="020B0602020104020603" pitchFamily="34" charset="0"/>
                <a:sym typeface="+mn-ea"/>
              </a:endParaRPr>
            </a:p>
            <a:p>
              <a:pPr marL="342900" indent="-342900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endPara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>
                <a:lnSpc>
                  <a:spcPct val="110000"/>
                </a:lnSpc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 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BabyCare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 is a platform that aims to effortlessly connect and serve a large local base of individuals with healthcare professionals.</a:t>
              </a:r>
              <a:endPara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cs typeface="Tw Cen MT" panose="020B0602020104020603" pitchFamily="34" charset="0"/>
                <a:sym typeface="+mn-ea"/>
              </a:endParaRPr>
            </a:p>
          </p:txBody>
        </p:sp>
        <p:sp>
          <p:nvSpPr>
            <p:cNvPr id="8" name="TextBox 83"/>
            <p:cNvSpPr txBox="1"/>
            <p:nvPr/>
          </p:nvSpPr>
          <p:spPr>
            <a:xfrm>
              <a:off x="1429010" y="4915255"/>
              <a:ext cx="26447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9010650" y="83185"/>
            <a:ext cx="9062830" cy="6858000"/>
            <a:chOff x="-8916372" y="83184"/>
            <a:chExt cx="9923504" cy="6858000"/>
          </a:xfrm>
        </p:grpSpPr>
        <p:sp>
          <p:nvSpPr>
            <p:cNvPr id="3" name="Rectangle 45"/>
            <p:cNvSpPr/>
            <p:nvPr/>
          </p:nvSpPr>
          <p:spPr>
            <a:xfrm>
              <a:off x="-8916372" y="83184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" name="Freeform: Shape 46"/>
            <p:cNvSpPr/>
            <p:nvPr/>
          </p:nvSpPr>
          <p:spPr>
            <a:xfrm>
              <a:off x="-162136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0" name="TextBox 47"/>
            <p:cNvSpPr txBox="1"/>
            <p:nvPr/>
          </p:nvSpPr>
          <p:spPr>
            <a:xfrm rot="16200000">
              <a:off x="-397561" y="3186444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-9539605" y="0"/>
            <a:ext cx="9114438" cy="6858000"/>
            <a:chOff x="-9369016" y="-1"/>
            <a:chExt cx="9980013" cy="6858000"/>
          </a:xfrm>
        </p:grpSpPr>
        <p:sp>
          <p:nvSpPr>
            <p:cNvPr id="12" name="Rectangle 45"/>
            <p:cNvSpPr/>
            <p:nvPr/>
          </p:nvSpPr>
          <p:spPr>
            <a:xfrm>
              <a:off x="-9369016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3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4" name="TextBox 47"/>
            <p:cNvSpPr txBox="1"/>
            <p:nvPr/>
          </p:nvSpPr>
          <p:spPr>
            <a:xfrm rot="16200000">
              <a:off x="-738260" y="3187079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BabyCare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95082" y="-636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8260" y="3189608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1048804" y="552449"/>
            <a:ext cx="8082915" cy="5299778"/>
            <a:chOff x="790200" y="990116"/>
            <a:chExt cx="8082915" cy="5299778"/>
          </a:xfrm>
        </p:grpSpPr>
        <p:sp>
          <p:nvSpPr>
            <p:cNvPr id="6" name="TextBox 82"/>
            <p:cNvSpPr txBox="1"/>
            <p:nvPr/>
          </p:nvSpPr>
          <p:spPr>
            <a:xfrm>
              <a:off x="1529975" y="990116"/>
              <a:ext cx="734314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4000" u="sng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Scope of Project</a:t>
              </a:r>
              <a:endParaRPr lang="en-US" sz="4000" u="sng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" name="TextBox 85"/>
            <p:cNvSpPr txBox="1"/>
            <p:nvPr/>
          </p:nvSpPr>
          <p:spPr>
            <a:xfrm>
              <a:off x="1574284" y="2192239"/>
              <a:ext cx="6791601" cy="409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2900" indent="-342900">
                <a:lnSpc>
                  <a:spcPct val="11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alt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The</a:t>
              </a:r>
              <a:r>
                <a:rPr 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 main scope of th</a:t>
              </a:r>
              <a:r>
                <a:rPr lang="en-US" alt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is</a:t>
              </a:r>
              <a:r>
                <a:rPr 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 project is to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provide  Childcare Services at your ease and also on your doorstep, by providing  trusted quality products and professionals .One stop for all your baby’s care.</a:t>
              </a:r>
              <a:endParaRPr 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charset="0"/>
                <a:cs typeface="Tw Cen MT" panose="020B0602020104020603" pitchFamily="34" charset="0"/>
              </a:endParaRPr>
            </a:p>
            <a:p>
              <a:pPr marL="342900" indent="-342900">
                <a:lnSpc>
                  <a:spcPct val="11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Our </a:t>
              </a:r>
              <a:r>
                <a:rPr lang="en-US" alt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a</a:t>
              </a:r>
              <a:r>
                <a:rPr 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im is to  con</a:t>
              </a:r>
              <a:r>
                <a:rPr lang="en-US" alt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nec</a:t>
              </a:r>
              <a:r>
                <a:rPr 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t  customer</a:t>
              </a:r>
              <a:r>
                <a:rPr lang="en-US" alt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s</a:t>
              </a:r>
              <a:r>
                <a:rPr 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 </a:t>
              </a:r>
              <a:r>
                <a:rPr lang="en-US" alt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to</a:t>
              </a:r>
              <a:r>
                <a:rPr 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 professionals</a:t>
              </a:r>
              <a:r>
                <a:rPr lang="en-US" alt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 with ease ,also providing required healthcare products at their doorstep.</a:t>
              </a:r>
              <a:endParaRPr 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endParaRPr lang="en-IN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charset="0"/>
                <a:cs typeface="Tw Cen MT" panose="020B0602020104020603" pitchFamily="34" charset="0"/>
                <a:sym typeface="+mn-ea"/>
              </a:endParaRPr>
            </a:p>
          </p:txBody>
        </p:sp>
        <p:sp>
          <p:nvSpPr>
            <p:cNvPr id="8" name="TextBox 83"/>
            <p:cNvSpPr txBox="1"/>
            <p:nvPr/>
          </p:nvSpPr>
          <p:spPr>
            <a:xfrm>
              <a:off x="790200" y="4513935"/>
              <a:ext cx="26447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9010650" y="83185"/>
            <a:ext cx="9062830" cy="6858000"/>
            <a:chOff x="-8916372" y="83184"/>
            <a:chExt cx="9923504" cy="6858000"/>
          </a:xfrm>
        </p:grpSpPr>
        <p:sp>
          <p:nvSpPr>
            <p:cNvPr id="3" name="Rectangle 45"/>
            <p:cNvSpPr/>
            <p:nvPr/>
          </p:nvSpPr>
          <p:spPr>
            <a:xfrm>
              <a:off x="-8916372" y="83184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" name="Freeform: Shape 46"/>
            <p:cNvSpPr/>
            <p:nvPr/>
          </p:nvSpPr>
          <p:spPr>
            <a:xfrm>
              <a:off x="-162136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0" name="TextBox 47"/>
            <p:cNvSpPr txBox="1"/>
            <p:nvPr/>
          </p:nvSpPr>
          <p:spPr>
            <a:xfrm rot="16200000">
              <a:off x="-397561" y="3186444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-9568815" y="0"/>
            <a:ext cx="9114438" cy="6858000"/>
            <a:chOff x="-9369016" y="-1"/>
            <a:chExt cx="9980013" cy="6858000"/>
          </a:xfrm>
        </p:grpSpPr>
        <p:sp>
          <p:nvSpPr>
            <p:cNvPr id="12" name="Rectangle 45"/>
            <p:cNvSpPr/>
            <p:nvPr/>
          </p:nvSpPr>
          <p:spPr>
            <a:xfrm>
              <a:off x="-9369016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3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4" name="TextBox 47"/>
            <p:cNvSpPr txBox="1"/>
            <p:nvPr/>
          </p:nvSpPr>
          <p:spPr>
            <a:xfrm rot="16200000">
              <a:off x="-738260" y="3187079"/>
              <a:ext cx="1992086" cy="7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BabyCare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79729" y="-26036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Definition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376032" y="-26036"/>
            <a:ext cx="9927504" cy="6858000"/>
            <a:chOff x="-9337032" y="-1"/>
            <a:chExt cx="9927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2545" y="3164208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Requisites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1688249" y="535939"/>
            <a:ext cx="7444105" cy="4385514"/>
            <a:chOff x="1429010" y="990116"/>
            <a:chExt cx="7444105" cy="4385514"/>
          </a:xfrm>
        </p:grpSpPr>
        <p:sp>
          <p:nvSpPr>
            <p:cNvPr id="6" name="TextBox 82"/>
            <p:cNvSpPr txBox="1"/>
            <p:nvPr/>
          </p:nvSpPr>
          <p:spPr>
            <a:xfrm>
              <a:off x="1529975" y="990116"/>
              <a:ext cx="7343140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4000" u="sng" dirty="0">
                  <a:solidFill>
                    <a:srgbClr val="03A1A4"/>
                  </a:solidFill>
                  <a:latin typeface="Tw Cen MT" panose="020B0602020104020603" pitchFamily="34" charset="0"/>
                </a:rPr>
                <a:t>Software and Hardware Requirements</a:t>
              </a:r>
              <a:endParaRPr lang="en-US" sz="4000" u="sng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" name="TextBox 85"/>
            <p:cNvSpPr txBox="1"/>
            <p:nvPr/>
          </p:nvSpPr>
          <p:spPr>
            <a:xfrm>
              <a:off x="1508879" y="2416394"/>
              <a:ext cx="6791601" cy="1958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alt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Front End-</a:t>
              </a:r>
              <a:endPara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charset="0"/>
                <a:cs typeface="Tw Cen MT" panose="020B0602020104020603" pitchFamily="34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alt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Back End-</a:t>
              </a:r>
              <a:endPara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charset="0"/>
                <a:cs typeface="Tw Cen MT" panose="020B0602020104020603" pitchFamily="34" charset="0"/>
                <a:sym typeface="+mn-ea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altLang="en-I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Tw Cen MT" panose="020B0602020104020603" pitchFamily="34" charset="0"/>
                  <a:ea typeface="Calibri" panose="020F0502020204030204" charset="0"/>
                  <a:cs typeface="Tw Cen MT" panose="020B0602020104020603" pitchFamily="34" charset="0"/>
                  <a:sym typeface="+mn-ea"/>
                </a:rPr>
                <a:t>DataBase-</a:t>
              </a:r>
              <a:endPara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charset="0"/>
                <a:cs typeface="Tw Cen MT" panose="020B0602020104020603" pitchFamily="34" charset="0"/>
                <a:sym typeface="+mn-ea"/>
              </a:endParaRPr>
            </a:p>
          </p:txBody>
        </p:sp>
        <p:sp>
          <p:nvSpPr>
            <p:cNvPr id="8" name="TextBox 83"/>
            <p:cNvSpPr txBox="1"/>
            <p:nvPr/>
          </p:nvSpPr>
          <p:spPr>
            <a:xfrm>
              <a:off x="1429010" y="4915255"/>
              <a:ext cx="26447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Freeform: Shape 77"/>
          <p:cNvSpPr/>
          <p:nvPr/>
        </p:nvSpPr>
        <p:spPr>
          <a:xfrm>
            <a:off x="8492648" y="233743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200" b="1" dirty="0">
              <a:solidFill>
                <a:srgbClr val="F0EEF0"/>
              </a:solidFill>
              <a:latin typeface="Tw Cen MT" panose="020B0602020104020603" pitchFamily="3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 rot="16200000">
            <a:off x="8455660" y="3252470"/>
            <a:ext cx="1487805" cy="530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 b="1" baseline="-25000" dirty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Scope</a:t>
            </a:r>
            <a:endParaRPr lang="en-US" sz="4400" b="1" baseline="-25000" dirty="0">
              <a:solidFill>
                <a:schemeClr val="bg1"/>
              </a:solidFill>
              <a:latin typeface="Tw Cen MT" panose="020B0602020104020603" pitchFamily="34" charset="0"/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0228" y="3247473"/>
            <a:ext cx="530600" cy="5306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-2199464" y="-636"/>
            <a:ext cx="11860720" cy="6858000"/>
            <a:chOff x="-2449883" y="-1"/>
            <a:chExt cx="11860720" cy="6858000"/>
          </a:xfrm>
        </p:grpSpPr>
        <p:sp>
          <p:nvSpPr>
            <p:cNvPr id="1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4" name="TextBox 73"/>
            <p:cNvSpPr txBox="1"/>
            <p:nvPr/>
          </p:nvSpPr>
          <p:spPr>
            <a:xfrm rot="16200000">
              <a:off x="8091629" y="3189609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Scope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6" name="TextBox 82"/>
          <p:cNvSpPr txBox="1"/>
          <p:nvPr/>
        </p:nvSpPr>
        <p:spPr>
          <a:xfrm>
            <a:off x="1048804" y="169544"/>
            <a:ext cx="73431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u="sng" dirty="0">
                <a:solidFill>
                  <a:srgbClr val="03A1A4"/>
                </a:solidFill>
                <a:latin typeface="Tw Cen MT" panose="020B0602020104020603" pitchFamily="34" charset="0"/>
              </a:rPr>
              <a:t>Software and Hardware Requirements</a:t>
            </a:r>
            <a:endParaRPr lang="en-US" sz="4000" u="sng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TextBox 85"/>
          <p:cNvSpPr txBox="1"/>
          <p:nvPr/>
        </p:nvSpPr>
        <p:spPr>
          <a:xfrm>
            <a:off x="1325523" y="1962217"/>
            <a:ext cx="6791601" cy="195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50000"/>
              </a:lnSpc>
              <a:spcAft>
                <a:spcPts val="8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charset="0"/>
                <a:cs typeface="Tw Cen MT" panose="020B0602020104020603" pitchFamily="34" charset="0"/>
                <a:sym typeface="+mn-ea"/>
              </a:rPr>
              <a:t>Front End-HTML ,CSS,JSP,JAVASCRPIT,BOOTSTRAP</a:t>
            </a:r>
            <a:endParaRPr lang="en-US" altLang="en-IN" sz="2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w Cen MT" panose="020B0602020104020603" pitchFamily="34" charset="0"/>
              <a:ea typeface="Calibri" panose="020F0502020204030204" charset="0"/>
              <a:cs typeface="Tw Cen MT" panose="020B0602020104020603" pitchFamily="34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charset="0"/>
                <a:cs typeface="Tw Cen MT" panose="020B0602020104020603" pitchFamily="34" charset="0"/>
                <a:sym typeface="+mn-ea"/>
              </a:rPr>
              <a:t>Back End-SPRING BOOT</a:t>
            </a:r>
            <a:endParaRPr lang="en-US" altLang="en-IN" sz="2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w Cen MT" panose="020B0602020104020603" pitchFamily="34" charset="0"/>
              <a:ea typeface="Calibri" panose="020F0502020204030204" charset="0"/>
              <a:cs typeface="Tw Cen MT" panose="020B0602020104020603" pitchFamily="34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charset="0"/>
                <a:cs typeface="Tw Cen MT" panose="020B0602020104020603" pitchFamily="34" charset="0"/>
                <a:sym typeface="+mn-ea"/>
              </a:rPr>
              <a:t>DataBase-MYSQL</a:t>
            </a:r>
            <a:endParaRPr lang="en-US" altLang="en-IN" sz="2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w Cen MT" panose="020B0602020104020603" pitchFamily="34" charset="0"/>
              <a:ea typeface="Calibri" panose="020F0502020204030204" charset="0"/>
              <a:cs typeface="Tw Cen MT" panose="020B0602020104020603" pitchFamily="34" charset="0"/>
              <a:sym typeface="+mn-ea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-10135235" y="-26035"/>
            <a:ext cx="9605709" cy="6858000"/>
            <a:chOff x="-9337032" y="-1"/>
            <a:chExt cx="9928226" cy="6858000"/>
          </a:xfrm>
        </p:grpSpPr>
        <p:sp>
          <p:nvSpPr>
            <p:cNvPr id="19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0" name="Freeform: Shape 77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1" name="TextBox 78"/>
            <p:cNvSpPr txBox="1"/>
            <p:nvPr/>
          </p:nvSpPr>
          <p:spPr>
            <a:xfrm rot="16200000">
              <a:off x="-738260" y="3189322"/>
              <a:ext cx="1992086" cy="6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Dates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-9948545" y="0"/>
            <a:ext cx="8923670" cy="6858000"/>
            <a:chOff x="-9369016" y="-1"/>
            <a:chExt cx="9987848" cy="6858000"/>
          </a:xfrm>
        </p:grpSpPr>
        <p:sp>
          <p:nvSpPr>
            <p:cNvPr id="9" name="Rectangle 45"/>
            <p:cNvSpPr/>
            <p:nvPr/>
          </p:nvSpPr>
          <p:spPr>
            <a:xfrm>
              <a:off x="-9369016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3" name="Freeform: Shape 46"/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4" name="TextBox 47"/>
            <p:cNvSpPr txBox="1"/>
            <p:nvPr/>
          </p:nvSpPr>
          <p:spPr>
            <a:xfrm rot="16200000">
              <a:off x="-738260" y="3186244"/>
              <a:ext cx="1992086" cy="722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BabyCare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891489" y="15874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Dates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979025" y="0"/>
            <a:ext cx="9450071" cy="6858000"/>
            <a:chOff x="-9337032" y="-1"/>
            <a:chExt cx="9923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83262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2545" y="3163662"/>
              <a:ext cx="1992086" cy="612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Thanks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1325029" y="365124"/>
            <a:ext cx="7343140" cy="6235133"/>
            <a:chOff x="1210570" y="978051"/>
            <a:chExt cx="7343140" cy="6235133"/>
          </a:xfrm>
        </p:grpSpPr>
        <p:sp>
          <p:nvSpPr>
            <p:cNvPr id="6" name="TextBox 82"/>
            <p:cNvSpPr txBox="1"/>
            <p:nvPr/>
          </p:nvSpPr>
          <p:spPr>
            <a:xfrm>
              <a:off x="1210570" y="978051"/>
              <a:ext cx="734314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4000" u="sng" dirty="0">
                  <a:solidFill>
                    <a:srgbClr val="03A1A4"/>
                  </a:solidFill>
                  <a:latin typeface="Tw Cen MT" panose="020B0602020104020603" pitchFamily="34" charset="0"/>
                </a:rPr>
                <a:t> Duration  </a:t>
              </a:r>
              <a:endParaRPr lang="en-US" sz="4000" u="sng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" name="TextBox 85"/>
            <p:cNvSpPr txBox="1"/>
            <p:nvPr/>
          </p:nvSpPr>
          <p:spPr>
            <a:xfrm>
              <a:off x="1486654" y="1971894"/>
              <a:ext cx="6791601" cy="5241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Planning: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10 Feb to 15 Feb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Analysis: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 1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6 Feb to 19 Feb 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Design: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 20 FEB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 to 24 FEB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Development:2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5 FEB to 19 Mar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Testing: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19 Mar to 21 Mar</a:t>
              </a:r>
              <a:endPara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Implementation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:21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 Mar to 23 Mar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Maintenance: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  <a:sym typeface="+mn-ea"/>
                </a:rPr>
                <a:t> 23 Mar to 25 Mar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endPara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charset="0"/>
                <a:cs typeface="Tw Cen MT" panose="020B0602020104020603" pitchFamily="34" charset="0"/>
                <a:sym typeface="+mn-ea"/>
              </a:endParaRPr>
            </a:p>
          </p:txBody>
        </p:sp>
        <p:sp>
          <p:nvSpPr>
            <p:cNvPr id="8" name="TextBox 83"/>
            <p:cNvSpPr txBox="1"/>
            <p:nvPr/>
          </p:nvSpPr>
          <p:spPr>
            <a:xfrm>
              <a:off x="1429010" y="4915255"/>
              <a:ext cx="26447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BabyCare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Team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Content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746453" y="3189610"/>
              <a:ext cx="199208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Introduction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891489" y="15874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Dates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-9979025" y="0"/>
            <a:ext cx="9450071" cy="6858000"/>
            <a:chOff x="-9337032" y="-1"/>
            <a:chExt cx="9923504" cy="6858000"/>
          </a:xfrm>
        </p:grpSpPr>
        <p:sp>
          <p:nvSpPr>
            <p:cNvPr id="77" name="Rectangle 76"/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-583262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 rot="16200000">
              <a:off x="-732545" y="3163662"/>
              <a:ext cx="1992086" cy="612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Thanks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-544830" y="17145"/>
            <a:ext cx="9987915" cy="6858000"/>
            <a:chOff x="-9460309" y="-1"/>
            <a:chExt cx="10046781" cy="6858000"/>
          </a:xfrm>
        </p:grpSpPr>
        <p:sp>
          <p:nvSpPr>
            <p:cNvPr id="3" name="Rectangle 76"/>
            <p:cNvSpPr/>
            <p:nvPr/>
          </p:nvSpPr>
          <p:spPr>
            <a:xfrm>
              <a:off x="-9460309" y="-1"/>
              <a:ext cx="1004678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" name="Freeform: Shape 77"/>
            <p:cNvSpPr/>
            <p:nvPr/>
          </p:nvSpPr>
          <p:spPr>
            <a:xfrm>
              <a:off x="-583262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" name="TextBox 78"/>
            <p:cNvSpPr txBox="1"/>
            <p:nvPr/>
          </p:nvSpPr>
          <p:spPr>
            <a:xfrm rot="16200000">
              <a:off x="-1060071" y="3231064"/>
              <a:ext cx="2646680" cy="587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Future Scope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  <a:sym typeface="+mn-ea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989114" y="920114"/>
            <a:ext cx="7343140" cy="4397579"/>
            <a:chOff x="1210570" y="978051"/>
            <a:chExt cx="7343140" cy="4397579"/>
          </a:xfrm>
        </p:grpSpPr>
        <p:sp>
          <p:nvSpPr>
            <p:cNvPr id="12" name="TextBox 82"/>
            <p:cNvSpPr txBox="1"/>
            <p:nvPr/>
          </p:nvSpPr>
          <p:spPr>
            <a:xfrm>
              <a:off x="1210570" y="978051"/>
              <a:ext cx="734314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4000" u="sng" dirty="0">
                  <a:solidFill>
                    <a:srgbClr val="03A1A4"/>
                  </a:solidFill>
                  <a:latin typeface="Tw Cen MT" panose="020B0602020104020603" pitchFamily="34" charset="0"/>
                </a:rPr>
                <a:t> Future Scope  </a:t>
              </a:r>
              <a:endParaRPr lang="en-US" sz="4000" u="sng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" name="TextBox 85"/>
            <p:cNvSpPr txBox="1"/>
            <p:nvPr/>
          </p:nvSpPr>
          <p:spPr>
            <a:xfrm>
              <a:off x="1486654" y="1971894"/>
              <a:ext cx="6791601" cy="3271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</a:rPr>
                <a:t>Payment Gateway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w Cen MT" panose="020B0602020104020603" pitchFamily="34" charset="0"/>
                  <a:cs typeface="Tw Cen MT" panose="020B0602020104020603" pitchFamily="34" charset="0"/>
                </a:rPr>
                <a:t>Time Binded Appointment Booking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w Cen MT" panose="020B0602020104020603" pitchFamily="34" charset="0"/>
                <a:cs typeface="Tw Cen MT" panose="020B0602020104020603" pitchFamily="34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800"/>
                </a:spcAft>
                <a:buClr>
                  <a:srgbClr val="00B0F0"/>
                </a:buClr>
                <a:buFont typeface="Arial" panose="020B0604020202020204" pitchFamily="34" charset="0"/>
                <a:buChar char="•"/>
              </a:pPr>
              <a:endParaRPr lang="en-US" altLang="en-I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w Cen MT" panose="020B0602020104020603" pitchFamily="34" charset="0"/>
                <a:ea typeface="Calibri" panose="020F0502020204030204" charset="0"/>
                <a:cs typeface="Tw Cen MT" panose="020B0602020104020603" pitchFamily="34" charset="0"/>
                <a:sym typeface="+mn-ea"/>
              </a:endParaRPr>
            </a:p>
          </p:txBody>
        </p:sp>
        <p:sp>
          <p:nvSpPr>
            <p:cNvPr id="14" name="TextBox 83"/>
            <p:cNvSpPr txBox="1"/>
            <p:nvPr/>
          </p:nvSpPr>
          <p:spPr>
            <a:xfrm>
              <a:off x="1429010" y="4915255"/>
              <a:ext cx="2644771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sz="2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2434</Words>
  <Application>WPS Presentation</Application>
  <PresentationFormat>Widescreen</PresentationFormat>
  <Paragraphs>235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Tw Cen MT</vt:lpstr>
      <vt:lpstr>Calibri</vt:lpstr>
      <vt:lpstr>Microsoft YaHei</vt:lpstr>
      <vt:lpstr>Arial Unicode MS</vt:lpstr>
      <vt:lpstr>Calibri Light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Shubham</cp:lastModifiedBy>
  <cp:revision>32</cp:revision>
  <dcterms:created xsi:type="dcterms:W3CDTF">2017-01-05T13:17:00Z</dcterms:created>
  <dcterms:modified xsi:type="dcterms:W3CDTF">2021-03-26T09:33:40Z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