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3C89E-B287-49A7-87FC-8E16F6FC0202}" type="datetimeFigureOut">
              <a:rPr lang="en-IN" smtClean="0"/>
              <a:t>05-05-2024</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ABB75B32-5EDD-4E52-B03F-35E9C2C5FD36}"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84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3C89E-B287-49A7-87FC-8E16F6FC0202}"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75B32-5EDD-4E52-B03F-35E9C2C5FD36}" type="slidenum">
              <a:rPr lang="en-IN" smtClean="0"/>
              <a:t>‹#›</a:t>
            </a:fld>
            <a:endParaRPr lang="en-IN"/>
          </a:p>
        </p:txBody>
      </p:sp>
    </p:spTree>
    <p:extLst>
      <p:ext uri="{BB962C8B-B14F-4D97-AF65-F5344CB8AC3E}">
        <p14:creationId xmlns:p14="http://schemas.microsoft.com/office/powerpoint/2010/main" val="15382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3C89E-B287-49A7-87FC-8E16F6FC0202}"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75B32-5EDD-4E52-B03F-35E9C2C5FD36}"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84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3C89E-B287-49A7-87FC-8E16F6FC0202}"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75B32-5EDD-4E52-B03F-35E9C2C5FD36}"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73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53C89E-B287-49A7-87FC-8E16F6FC0202}"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75B32-5EDD-4E52-B03F-35E9C2C5FD36}"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342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53C89E-B287-49A7-87FC-8E16F6FC0202}"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75B32-5EDD-4E52-B03F-35E9C2C5FD36}"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045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53C89E-B287-49A7-87FC-8E16F6FC0202}"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75B32-5EDD-4E52-B03F-35E9C2C5FD36}" type="slidenum">
              <a:rPr lang="en-IN" smtClean="0"/>
              <a:t>‹#›</a:t>
            </a:fld>
            <a:endParaRPr lang="en-IN"/>
          </a:p>
        </p:txBody>
      </p:sp>
    </p:spTree>
    <p:extLst>
      <p:ext uri="{BB962C8B-B14F-4D97-AF65-F5344CB8AC3E}">
        <p14:creationId xmlns:p14="http://schemas.microsoft.com/office/powerpoint/2010/main" val="270696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C89E-B287-49A7-87FC-8E16F6FC0202}"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75B32-5EDD-4E52-B03F-35E9C2C5FD36}" type="slidenum">
              <a:rPr lang="en-IN" smtClean="0"/>
              <a:t>‹#›</a:t>
            </a:fld>
            <a:endParaRPr lang="en-IN"/>
          </a:p>
        </p:txBody>
      </p:sp>
    </p:spTree>
    <p:extLst>
      <p:ext uri="{BB962C8B-B14F-4D97-AF65-F5344CB8AC3E}">
        <p14:creationId xmlns:p14="http://schemas.microsoft.com/office/powerpoint/2010/main" val="223316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3C89E-B287-49A7-87FC-8E16F6FC0202}"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75B32-5EDD-4E52-B03F-35E9C2C5FD36}" type="slidenum">
              <a:rPr lang="en-IN" smtClean="0"/>
              <a:t>‹#›</a:t>
            </a:fld>
            <a:endParaRPr lang="en-IN"/>
          </a:p>
        </p:txBody>
      </p:sp>
    </p:spTree>
    <p:extLst>
      <p:ext uri="{BB962C8B-B14F-4D97-AF65-F5344CB8AC3E}">
        <p14:creationId xmlns:p14="http://schemas.microsoft.com/office/powerpoint/2010/main" val="347181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453C89E-B287-49A7-87FC-8E16F6FC0202}"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75B32-5EDD-4E52-B03F-35E9C2C5FD36}"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350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A453C89E-B287-49A7-87FC-8E16F6FC0202}" type="datetimeFigureOut">
              <a:rPr lang="en-IN" smtClean="0"/>
              <a:t>05-05-2024</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ABB75B32-5EDD-4E52-B03F-35E9C2C5FD36}"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036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53C89E-B287-49A7-87FC-8E16F6FC0202}" type="datetimeFigureOut">
              <a:rPr lang="en-IN" smtClean="0"/>
              <a:t>05-05-2024</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ABB75B32-5EDD-4E52-B03F-35E9C2C5FD36}" type="slidenum">
              <a:rPr lang="en-IN" smtClean="0"/>
              <a:t>‹#›</a:t>
            </a:fld>
            <a:endParaRPr lang="en-IN"/>
          </a:p>
        </p:txBody>
      </p:sp>
    </p:spTree>
    <p:extLst>
      <p:ext uri="{BB962C8B-B14F-4D97-AF65-F5344CB8AC3E}">
        <p14:creationId xmlns:p14="http://schemas.microsoft.com/office/powerpoint/2010/main" val="2748350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704" y="692696"/>
            <a:ext cx="6172200" cy="1894362"/>
          </a:xfrm>
        </p:spPr>
        <p:txBody>
          <a:bodyPr/>
          <a:lstStyle/>
          <a:p>
            <a:r>
              <a:rPr lang="en-IN" dirty="0"/>
              <a:t>LANE LINE DETECTION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924944"/>
            <a:ext cx="2376264" cy="300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45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GRAY SCALE IMAGES</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50999" y="2016125"/>
            <a:ext cx="3556327"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80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620688"/>
            <a:ext cx="6571343" cy="1049235"/>
          </a:xfrm>
        </p:spPr>
        <p:txBody>
          <a:bodyPr>
            <a:normAutofit fontScale="90000"/>
          </a:bodyPr>
          <a:lstStyle/>
          <a:p>
            <a:br>
              <a:rPr lang="en-IN" b="1" dirty="0"/>
            </a:br>
            <a:r>
              <a:rPr lang="en-IN" b="1" dirty="0"/>
              <a:t>Applying Gaussian smoothing</a:t>
            </a:r>
            <a:br>
              <a:rPr lang="en-IN" b="1" dirty="0"/>
            </a:br>
            <a:endParaRPr lang="en-IN" dirty="0"/>
          </a:p>
        </p:txBody>
      </p:sp>
      <p:sp>
        <p:nvSpPr>
          <p:cNvPr id="3" name="Content Placeholder 2"/>
          <p:cNvSpPr>
            <a:spLocks noGrp="1"/>
          </p:cNvSpPr>
          <p:nvPr>
            <p:ph idx="1"/>
          </p:nvPr>
        </p:nvSpPr>
        <p:spPr/>
        <p:txBody>
          <a:bodyPr>
            <a:noAutofit/>
          </a:bodyPr>
          <a:lstStyle/>
          <a:p>
            <a:pPr marL="0" indent="0">
              <a:buNone/>
            </a:pPr>
            <a:r>
              <a:rPr lang="en-GB" sz="2400" dirty="0"/>
              <a:t> Since all edge detection results are easily affected by image noise, it is essential to filter out the noise to prevent false detection caused by noise. To smooth the image, a Gaussian filter is applied to convolve with the image. This step will slightly smooth the image to reduce the effects of obvious noise on the edge detector.</a:t>
            </a:r>
            <a:endParaRPr lang="en-IN" sz="2400" dirty="0"/>
          </a:p>
        </p:txBody>
      </p:sp>
    </p:spTree>
    <p:extLst>
      <p:ext uri="{BB962C8B-B14F-4D97-AF65-F5344CB8AC3E}">
        <p14:creationId xmlns:p14="http://schemas.microsoft.com/office/powerpoint/2010/main" val="12187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GUASSIAN SMOOTHING IMAGES</a:t>
            </a:r>
          </a:p>
        </p:txBody>
      </p:sp>
      <p:pic>
        <p:nvPicPr>
          <p:cNvPr id="6146" name="Picture 2" descr="C:\Users\User\Downloads\Edge_Image.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840760"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81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625" y="548680"/>
            <a:ext cx="6571343" cy="1049235"/>
          </a:xfrm>
        </p:spPr>
        <p:txBody>
          <a:bodyPr>
            <a:normAutofit fontScale="90000"/>
          </a:bodyPr>
          <a:lstStyle/>
          <a:p>
            <a:br>
              <a:rPr lang="en-IN" b="1" dirty="0"/>
            </a:br>
            <a:r>
              <a:rPr lang="en-IN" b="1" dirty="0"/>
              <a:t>Applying Canny Edge Detection</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GB" dirty="0"/>
              <a:t>The Process of Canny edge detection algorithm can be broken down to 5 different steps:</a:t>
            </a:r>
          </a:p>
          <a:p>
            <a:r>
              <a:rPr lang="en-GB" dirty="0"/>
              <a:t>Find the intensity gradients of the image</a:t>
            </a:r>
          </a:p>
          <a:p>
            <a:r>
              <a:rPr lang="en-GB" dirty="0"/>
              <a:t>Apply non-maximum suppression to get rid of spurious response to edge detection.</a:t>
            </a:r>
          </a:p>
          <a:p>
            <a:r>
              <a:rPr lang="en-GB" dirty="0"/>
              <a:t>Apply double threshold to determine potential edges.</a:t>
            </a:r>
          </a:p>
          <a:p>
            <a:r>
              <a:rPr lang="en-GB" dirty="0"/>
              <a:t>Track edge by hysteresis: Finalize the detection of edges by suppressing all the other edges that are weak and not connected to strong edges.</a:t>
            </a:r>
          </a:p>
          <a:p>
            <a:endParaRPr lang="en-IN" dirty="0"/>
          </a:p>
        </p:txBody>
      </p:sp>
    </p:spTree>
    <p:extLst>
      <p:ext uri="{BB962C8B-B14F-4D97-AF65-F5344CB8AC3E}">
        <p14:creationId xmlns:p14="http://schemas.microsoft.com/office/powerpoint/2010/main" val="253579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467600" cy="1143000"/>
          </a:xfrm>
        </p:spPr>
        <p:txBody>
          <a:bodyPr>
            <a:normAutofit/>
          </a:bodyPr>
          <a:lstStyle/>
          <a:p>
            <a:r>
              <a:rPr lang="en-IN" dirty="0"/>
              <a:t>REGION OF INTREST AND HOUGH TRANSFORM</a:t>
            </a:r>
          </a:p>
        </p:txBody>
      </p:sp>
      <p:sp>
        <p:nvSpPr>
          <p:cNvPr id="3" name="Content Placeholder 2"/>
          <p:cNvSpPr>
            <a:spLocks noGrp="1"/>
          </p:cNvSpPr>
          <p:nvPr>
            <p:ph idx="1"/>
          </p:nvPr>
        </p:nvSpPr>
        <p:spPr>
          <a:xfrm>
            <a:off x="457200" y="1844824"/>
            <a:ext cx="7467600" cy="4873752"/>
          </a:xfrm>
        </p:spPr>
        <p:txBody>
          <a:bodyPr>
            <a:normAutofit/>
          </a:bodyPr>
          <a:lstStyle/>
          <a:p>
            <a:r>
              <a:rPr lang="en-GB" b="1" dirty="0"/>
              <a:t>Region of interest:</a:t>
            </a:r>
          </a:p>
          <a:p>
            <a:pPr marL="0" indent="0">
              <a:buNone/>
            </a:pPr>
            <a:r>
              <a:rPr lang="en-GB" dirty="0"/>
              <a:t>		We're interested in the area facing the camera, where the lane lines are found. So, we'll apply region masking to cut out everything else.</a:t>
            </a:r>
          </a:p>
          <a:p>
            <a:r>
              <a:rPr lang="en-GB" b="1" dirty="0"/>
              <a:t>Hough Transform:</a:t>
            </a:r>
          </a:p>
          <a:p>
            <a:pPr marL="0" indent="0">
              <a:buNone/>
            </a:pPr>
            <a:r>
              <a:rPr lang="en-GB" dirty="0"/>
              <a:t>		The Hough transform is a technique which can be used to isolate features of a particular shape within an image. I'll use it to detected the lane lines in </a:t>
            </a:r>
            <a:r>
              <a:rPr lang="en-GB" dirty="0" err="1"/>
              <a:t>selected_region_images</a:t>
            </a:r>
            <a:r>
              <a:rPr lang="en-GB" dirty="0"/>
              <a:t>.</a:t>
            </a:r>
          </a:p>
          <a:p>
            <a:endParaRPr lang="en-IN" dirty="0"/>
          </a:p>
        </p:txBody>
      </p:sp>
    </p:spTree>
    <p:extLst>
      <p:ext uri="{BB962C8B-B14F-4D97-AF65-F5344CB8AC3E}">
        <p14:creationId xmlns:p14="http://schemas.microsoft.com/office/powerpoint/2010/main" val="287461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HOUGH TRANSFORM IMAGES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93400" y="2016125"/>
            <a:ext cx="3471526"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33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467600" cy="1143000"/>
          </a:xfrm>
        </p:spPr>
        <p:txBody>
          <a:bodyPr>
            <a:normAutofit fontScale="90000"/>
          </a:bodyPr>
          <a:lstStyle/>
          <a:p>
            <a:br>
              <a:rPr lang="en-GB" b="1" dirty="0"/>
            </a:br>
            <a:r>
              <a:rPr lang="en-GB" b="1" dirty="0"/>
              <a:t>Averaging and extrapolating the lane lines</a:t>
            </a:r>
            <a:br>
              <a:rPr lang="en-GB" b="1" dirty="0"/>
            </a:br>
            <a:endParaRPr lang="en-IN" dirty="0"/>
          </a:p>
        </p:txBody>
      </p:sp>
      <p:sp>
        <p:nvSpPr>
          <p:cNvPr id="3" name="Content Placeholder 2"/>
          <p:cNvSpPr>
            <a:spLocks noGrp="1"/>
          </p:cNvSpPr>
          <p:nvPr>
            <p:ph idx="1"/>
          </p:nvPr>
        </p:nvSpPr>
        <p:spPr>
          <a:xfrm>
            <a:off x="395536" y="1916832"/>
            <a:ext cx="7467600" cy="4873752"/>
          </a:xfrm>
        </p:spPr>
        <p:txBody>
          <a:bodyPr/>
          <a:lstStyle/>
          <a:p>
            <a:r>
              <a:rPr lang="en-GB" sz="2800" dirty="0"/>
              <a:t>We have multiple lines detected for each lane line. We need to average all these lines and draw a single line for each lane line. We also need to extrapolate the lane lines to cover the full lane line length.</a:t>
            </a:r>
          </a:p>
        </p:txBody>
      </p:sp>
    </p:spTree>
    <p:extLst>
      <p:ext uri="{BB962C8B-B14F-4D97-AF65-F5344CB8AC3E}">
        <p14:creationId xmlns:p14="http://schemas.microsoft.com/office/powerpoint/2010/main" val="97812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6333"/>
            <a:ext cx="8229600" cy="1252728"/>
          </a:xfrm>
        </p:spPr>
        <p:txBody>
          <a:bodyPr/>
          <a:lstStyle/>
          <a:p>
            <a:pPr algn="ctr"/>
            <a:r>
              <a:rPr lang="en-IN" b="1" dirty="0">
                <a:solidFill>
                  <a:schemeClr val="tx1"/>
                </a:solidFill>
              </a:rPr>
              <a:t>THANK YOU </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924944"/>
            <a:ext cx="2376264" cy="300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4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 ARCHITECTURE</a:t>
            </a:r>
          </a:p>
        </p:txBody>
      </p:sp>
      <p:sp>
        <p:nvSpPr>
          <p:cNvPr id="3" name="Content Placeholder 2"/>
          <p:cNvSpPr>
            <a:spLocks noGrp="1"/>
          </p:cNvSpPr>
          <p:nvPr>
            <p:ph idx="1"/>
          </p:nvPr>
        </p:nvSpPr>
        <p:spPr/>
        <p:txBody>
          <a:bodyPr>
            <a:normAutofit fontScale="62500" lnSpcReduction="20000"/>
          </a:bodyPr>
          <a:lstStyle/>
          <a:p>
            <a:r>
              <a:rPr lang="en-GB" sz="2400" b="1" dirty="0">
                <a:latin typeface="Arial" panose="020B0604020202020204" pitchFamily="34" charset="0"/>
                <a:cs typeface="Arial" panose="020B0604020202020204" pitchFamily="34" charset="0"/>
              </a:rPr>
              <a:t>Load test images.</a:t>
            </a:r>
          </a:p>
          <a:p>
            <a:r>
              <a:rPr lang="en-GB" sz="2400" b="1" dirty="0">
                <a:latin typeface="Arial" panose="020B0604020202020204" pitchFamily="34" charset="0"/>
                <a:cs typeface="Arial" panose="020B0604020202020204" pitchFamily="34" charset="0"/>
              </a:rPr>
              <a:t>Apply Colour Selection</a:t>
            </a:r>
          </a:p>
          <a:p>
            <a:r>
              <a:rPr lang="en-GB" sz="2400" b="1" dirty="0">
                <a:latin typeface="Arial" panose="020B0604020202020204" pitchFamily="34" charset="0"/>
                <a:cs typeface="Arial" panose="020B0604020202020204" pitchFamily="34" charset="0"/>
              </a:rPr>
              <a:t>Apply Canny edge detection.</a:t>
            </a:r>
          </a:p>
          <a:p>
            <a:pPr lvl="1"/>
            <a:r>
              <a:rPr lang="en-GB" sz="2400" b="1" dirty="0">
                <a:latin typeface="Arial" panose="020B0604020202020204" pitchFamily="34" charset="0"/>
                <a:cs typeface="Arial" panose="020B0604020202020204" pitchFamily="34" charset="0"/>
              </a:rPr>
              <a:t>Apply </a:t>
            </a:r>
            <a:r>
              <a:rPr lang="en-GB" sz="2400" b="1" dirty="0" err="1">
                <a:latin typeface="Arial" panose="020B0604020202020204" pitchFamily="34" charset="0"/>
                <a:cs typeface="Arial" panose="020B0604020202020204" pitchFamily="34" charset="0"/>
              </a:rPr>
              <a:t>gray</a:t>
            </a:r>
            <a:r>
              <a:rPr lang="en-GB" sz="2400" b="1" dirty="0">
                <a:latin typeface="Arial" panose="020B0604020202020204" pitchFamily="34" charset="0"/>
                <a:cs typeface="Arial" panose="020B0604020202020204" pitchFamily="34" charset="0"/>
              </a:rPr>
              <a:t> scaling to the images.</a:t>
            </a:r>
          </a:p>
          <a:p>
            <a:pPr lvl="1"/>
            <a:r>
              <a:rPr lang="en-GB" sz="2400" b="1" dirty="0">
                <a:latin typeface="Arial" panose="020B0604020202020204" pitchFamily="34" charset="0"/>
                <a:cs typeface="Arial" panose="020B0604020202020204" pitchFamily="34" charset="0"/>
              </a:rPr>
              <a:t>Apply Gaussian smoothing.</a:t>
            </a:r>
          </a:p>
          <a:p>
            <a:pPr lvl="1"/>
            <a:r>
              <a:rPr lang="en-GB" sz="2400" b="1" dirty="0">
                <a:latin typeface="Arial" panose="020B0604020202020204" pitchFamily="34" charset="0"/>
                <a:cs typeface="Arial" panose="020B0604020202020204" pitchFamily="34" charset="0"/>
              </a:rPr>
              <a:t>Perform Canny edge detection.</a:t>
            </a:r>
          </a:p>
          <a:p>
            <a:r>
              <a:rPr lang="en-GB" sz="2400" b="1" dirty="0">
                <a:latin typeface="Arial" panose="020B0604020202020204" pitchFamily="34" charset="0"/>
                <a:cs typeface="Arial" panose="020B0604020202020204" pitchFamily="34" charset="0"/>
              </a:rPr>
              <a:t>Determine the region of interest.</a:t>
            </a:r>
          </a:p>
          <a:p>
            <a:r>
              <a:rPr lang="en-GB" sz="2400" b="1" dirty="0">
                <a:latin typeface="Arial" panose="020B0604020202020204" pitchFamily="34" charset="0"/>
                <a:cs typeface="Arial" panose="020B0604020202020204" pitchFamily="34" charset="0"/>
              </a:rPr>
              <a:t>Apply Hough transform.</a:t>
            </a:r>
          </a:p>
          <a:p>
            <a:r>
              <a:rPr lang="en-GB" sz="2400" b="1" dirty="0">
                <a:latin typeface="Arial" panose="020B0604020202020204" pitchFamily="34" charset="0"/>
                <a:cs typeface="Arial" panose="020B0604020202020204" pitchFamily="34" charset="0"/>
              </a:rPr>
              <a:t>Average and extrapolating the lane lines.</a:t>
            </a:r>
          </a:p>
          <a:p>
            <a:r>
              <a:rPr lang="en-GB" sz="2400" b="1" dirty="0">
                <a:latin typeface="Arial" panose="020B0604020202020204" pitchFamily="34" charset="0"/>
                <a:cs typeface="Arial" panose="020B0604020202020204" pitchFamily="34" charset="0"/>
              </a:rPr>
              <a:t>Apply on video streams.</a:t>
            </a:r>
          </a:p>
          <a:p>
            <a:endParaRPr lang="en-IN" sz="2400" b="1" dirty="0">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052736"/>
            <a:ext cx="2376264" cy="3003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52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Loading test images</a:t>
            </a:r>
            <a:br>
              <a:rPr lang="en-IN" b="1" dirty="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42970" y="2016125"/>
            <a:ext cx="3572385"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5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COLOuR</a:t>
            </a:r>
            <a:r>
              <a:rPr lang="en-IN" dirty="0"/>
              <a:t> SELECTION</a:t>
            </a:r>
          </a:p>
        </p:txBody>
      </p:sp>
      <p:sp>
        <p:nvSpPr>
          <p:cNvPr id="4" name="Content Placeholder 3"/>
          <p:cNvSpPr>
            <a:spLocks noGrp="1"/>
          </p:cNvSpPr>
          <p:nvPr>
            <p:ph idx="1"/>
          </p:nvPr>
        </p:nvSpPr>
        <p:spPr/>
        <p:txBody>
          <a:bodyPr>
            <a:normAutofit/>
          </a:bodyPr>
          <a:lstStyle/>
          <a:p>
            <a:r>
              <a:rPr lang="en-GB" dirty="0"/>
              <a:t>Lane lines in the test images are in white and yellow. We need to choose the most suitable colour space, that clearly highlights the lane lines.</a:t>
            </a:r>
          </a:p>
          <a:p>
            <a:r>
              <a:rPr lang="en-GB" b="1" dirty="0"/>
              <a:t>Original RGB colour selection</a:t>
            </a:r>
          </a:p>
          <a:p>
            <a:r>
              <a:rPr lang="en-GB" dirty="0"/>
              <a:t>I will apply colour selection to the </a:t>
            </a:r>
            <a:r>
              <a:rPr lang="en-GB" dirty="0" err="1"/>
              <a:t>test_images</a:t>
            </a:r>
            <a:r>
              <a:rPr lang="en-GB" dirty="0"/>
              <a:t> in the original RGB format. We will try to retain as much of the lane lines as possible, while blacking out most of the other stuff.</a:t>
            </a:r>
          </a:p>
          <a:p>
            <a:endParaRPr lang="en-IN" dirty="0"/>
          </a:p>
        </p:txBody>
      </p:sp>
    </p:spTree>
    <p:extLst>
      <p:ext uri="{BB962C8B-B14F-4D97-AF65-F5344CB8AC3E}">
        <p14:creationId xmlns:p14="http://schemas.microsoft.com/office/powerpoint/2010/main" val="66057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HSV </a:t>
            </a:r>
            <a:r>
              <a:rPr lang="en-IN" dirty="0" err="1"/>
              <a:t>COLOuR</a:t>
            </a:r>
            <a:r>
              <a:rPr lang="en-IN" dirty="0"/>
              <a:t> </a:t>
            </a:r>
          </a:p>
        </p:txBody>
      </p:sp>
      <p:sp>
        <p:nvSpPr>
          <p:cNvPr id="3" name="Content Placeholder 2"/>
          <p:cNvSpPr>
            <a:spLocks noGrp="1"/>
          </p:cNvSpPr>
          <p:nvPr>
            <p:ph idx="1"/>
          </p:nvPr>
        </p:nvSpPr>
        <p:spPr/>
        <p:txBody>
          <a:bodyPr>
            <a:normAutofit/>
          </a:bodyPr>
          <a:lstStyle/>
          <a:p>
            <a:r>
              <a:rPr lang="en-GB" dirty="0"/>
              <a:t>HSV is an alternative representation of the RGB colour model. The HSV representation models the way colours mix together, with the saturation dimension resembling various shades of brightly coloured paint, and the value dimension resembling the mixture of those paints with varying amounts of black or white.</a:t>
            </a:r>
          </a:p>
          <a:p>
            <a:endParaRPr lang="en-IN" dirty="0"/>
          </a:p>
        </p:txBody>
      </p:sp>
    </p:spTree>
    <p:extLst>
      <p:ext uri="{BB962C8B-B14F-4D97-AF65-F5344CB8AC3E}">
        <p14:creationId xmlns:p14="http://schemas.microsoft.com/office/powerpoint/2010/main" val="258439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HSV TEST IMAGES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87224" y="2016125"/>
            <a:ext cx="3483877"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80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HSL Colour</a:t>
            </a:r>
          </a:p>
        </p:txBody>
      </p:sp>
      <p:sp>
        <p:nvSpPr>
          <p:cNvPr id="3" name="Content Placeholder 2"/>
          <p:cNvSpPr>
            <a:spLocks noGrp="1"/>
          </p:cNvSpPr>
          <p:nvPr>
            <p:ph idx="1"/>
          </p:nvPr>
        </p:nvSpPr>
        <p:spPr/>
        <p:txBody>
          <a:bodyPr>
            <a:normAutofit/>
          </a:bodyPr>
          <a:lstStyle/>
          <a:p>
            <a:pPr marL="0" indent="0">
              <a:buNone/>
            </a:pPr>
            <a:r>
              <a:rPr lang="en-GB" dirty="0"/>
              <a:t> HSL is an alternative representation of the RGB colour model. The HSL model attempts to resemble more perceptual colour models such as NCS or Munsell, placing fully saturated colours around a circle at a lightness value of 1/2, where a lightness value of 0 or 1 is fully black or white, respectively.</a:t>
            </a:r>
          </a:p>
          <a:p>
            <a:endParaRPr lang="en-IN" dirty="0"/>
          </a:p>
        </p:txBody>
      </p:sp>
    </p:spTree>
    <p:extLst>
      <p:ext uri="{BB962C8B-B14F-4D97-AF65-F5344CB8AC3E}">
        <p14:creationId xmlns:p14="http://schemas.microsoft.com/office/powerpoint/2010/main" val="286757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HSL TEST IMAGES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93697" y="2016125"/>
            <a:ext cx="3470931"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46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CANNY EDGE DETECTION</a:t>
            </a:r>
          </a:p>
        </p:txBody>
      </p:sp>
      <p:sp>
        <p:nvSpPr>
          <p:cNvPr id="3" name="Content Placeholder 2"/>
          <p:cNvSpPr>
            <a:spLocks noGrp="1"/>
          </p:cNvSpPr>
          <p:nvPr>
            <p:ph idx="1"/>
          </p:nvPr>
        </p:nvSpPr>
        <p:spPr/>
        <p:txBody>
          <a:bodyPr>
            <a:normAutofit/>
          </a:bodyPr>
          <a:lstStyle/>
          <a:p>
            <a:pPr marL="0" indent="0">
              <a:buNone/>
            </a:pPr>
            <a:r>
              <a:rPr lang="en-GB" dirty="0"/>
              <a:t>The Canny edge detector is an edge detection operator that uses a multi-stage algorithm to detect a wide range of edges in images.</a:t>
            </a:r>
          </a:p>
          <a:p>
            <a:pPr marL="0" indent="0">
              <a:buNone/>
            </a:pPr>
            <a:r>
              <a:rPr lang="en-GB" b="1" dirty="0"/>
              <a:t>a) </a:t>
            </a:r>
            <a:r>
              <a:rPr lang="en-GB" b="1" dirty="0" err="1"/>
              <a:t>Gray</a:t>
            </a:r>
            <a:r>
              <a:rPr lang="en-GB" b="1" dirty="0"/>
              <a:t> scaling the images</a:t>
            </a:r>
          </a:p>
          <a:p>
            <a:r>
              <a:rPr lang="en-GB" dirty="0"/>
              <a:t>The Canny edge detection algorithm measures the intensity gradients of each pixel. So, we need to convert the images into </a:t>
            </a:r>
            <a:r>
              <a:rPr lang="en-GB" dirty="0" err="1"/>
              <a:t>gray</a:t>
            </a:r>
            <a:r>
              <a:rPr lang="en-GB" dirty="0"/>
              <a:t> scale in order to detect edges.</a:t>
            </a:r>
          </a:p>
          <a:p>
            <a:endParaRPr lang="en-IN" dirty="0"/>
          </a:p>
        </p:txBody>
      </p:sp>
    </p:spTree>
    <p:extLst>
      <p:ext uri="{BB962C8B-B14F-4D97-AF65-F5344CB8AC3E}">
        <p14:creationId xmlns:p14="http://schemas.microsoft.com/office/powerpoint/2010/main" val="32815051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337</TotalTime>
  <Words>604</Words>
  <Application>Microsoft Office PowerPoint</Application>
  <PresentationFormat>On-screen Show (4:3)</PresentationFormat>
  <Paragraphs>46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LANE LINE DETECTION</vt:lpstr>
      <vt:lpstr>PIPELINE ARCHITECTURE</vt:lpstr>
      <vt:lpstr> Loading test images </vt:lpstr>
      <vt:lpstr>COLOuR SELECTION</vt:lpstr>
      <vt:lpstr>HSV COLOuR </vt:lpstr>
      <vt:lpstr>HSV TEST IMAGES</vt:lpstr>
      <vt:lpstr>HSL Colour</vt:lpstr>
      <vt:lpstr>HSL TEST IMAGES</vt:lpstr>
      <vt:lpstr>CANNY EDGE DETECTION</vt:lpstr>
      <vt:lpstr>GRAY SCALE IMAGES</vt:lpstr>
      <vt:lpstr> Applying Gaussian smoothing </vt:lpstr>
      <vt:lpstr>GUASSIAN SMOOTHING IMAGES</vt:lpstr>
      <vt:lpstr> Applying Canny Edge Detection </vt:lpstr>
      <vt:lpstr>REGION OF INTREST AND HOUGH TRANSFORM</vt:lpstr>
      <vt:lpstr>HOUGH TRANSFORM IMAGES</vt:lpstr>
      <vt:lpstr> Averaging and extrapolating the lane lines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dc:title>
  <dc:creator>User</dc:creator>
  <cp:lastModifiedBy>adithya sankar</cp:lastModifiedBy>
  <cp:revision>10</cp:revision>
  <dcterms:created xsi:type="dcterms:W3CDTF">2022-08-24T16:16:10Z</dcterms:created>
  <dcterms:modified xsi:type="dcterms:W3CDTF">2024-05-05T10:26:54Z</dcterms:modified>
</cp:coreProperties>
</file>