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75" r:id="rId3"/>
    <p:sldId id="277" r:id="rId4"/>
    <p:sldId id="257" r:id="rId5"/>
    <p:sldId id="258" r:id="rId6"/>
    <p:sldId id="259" r:id="rId7"/>
    <p:sldId id="261" r:id="rId8"/>
    <p:sldId id="262" r:id="rId9"/>
    <p:sldId id="271" r:id="rId10"/>
    <p:sldId id="263" r:id="rId11"/>
    <p:sldId id="264" r:id="rId12"/>
    <p:sldId id="266" r:id="rId13"/>
    <p:sldId id="265" r:id="rId14"/>
    <p:sldId id="267" r:id="rId15"/>
    <p:sldId id="282" r:id="rId16"/>
    <p:sldId id="278" r:id="rId17"/>
    <p:sldId id="284" r:id="rId18"/>
    <p:sldId id="285" r:id="rId19"/>
    <p:sldId id="287" r:id="rId20"/>
    <p:sldId id="286" r:id="rId21"/>
    <p:sldId id="292" r:id="rId22"/>
    <p:sldId id="293" r:id="rId23"/>
    <p:sldId id="288" r:id="rId24"/>
    <p:sldId id="289" r:id="rId25"/>
    <p:sldId id="290" r:id="rId26"/>
    <p:sldId id="291" r:id="rId27"/>
    <p:sldId id="274" r:id="rId28"/>
    <p:sldId id="281" r:id="rId29"/>
    <p:sldId id="272" r:id="rId30"/>
    <p:sldId id="273" r:id="rId31"/>
    <p:sldId id="280" r:id="rId32"/>
    <p:sldId id="268" r:id="rId33"/>
    <p:sldId id="279" r:id="rId34"/>
    <p:sldId id="269" r:id="rId35"/>
    <p:sldId id="260" r:id="rId36"/>
    <p:sldId id="283"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30E2307-1E40-4E12-8716-25BFDA8E7013}" type="datetime1">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CFCF5A-EA79-452C-A52C-1A2668C2E7DF}" type="datetime1">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fld id="{2E5C4C28-BD4B-4892-9A2D-6E19BD753A9A}" type="datetime1">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1FD9D02-426E-46C9-9EE9-0DE1EF8B2838}" type="datetime1">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8AEBBE-F8B2-42CF-9895-E86A608384EB}" type="datetime1">
              <a:rPr lang="en-US" smtClean="0"/>
              <a:pPr/>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E1FAA6B6-10E5-4810-BC9F-DA72D8452E73}" type="datetime1">
              <a:rPr lang="en-US" smtClean="0"/>
              <a:pPr/>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9" name="Content Placeholder 8"/>
          <p:cNvSpPr>
            <a:spLocks noGrp="1"/>
          </p:cNvSpPr>
          <p:nvPr>
            <p:ph sz="quarter" idx="13"/>
          </p:nvPr>
        </p:nvSpPr>
        <p:spPr>
          <a:xfrm>
            <a:off x="676655"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45152" y="2679192"/>
            <a:ext cx="3822192" cy="34472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D18D072-EF12-4AA2-BD71-ABC68B06D0E2}" type="datetime1">
              <a:rPr lang="en-US" smtClean="0"/>
              <a:pPr/>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8CDBF60-6CC3-4B74-A60D-3486985E4346}" type="datetime1">
              <a:rPr lang="en-US" smtClean="0"/>
              <a:pPr/>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Date Placeholder 1"/>
          <p:cNvSpPr>
            <a:spLocks noGrp="1"/>
          </p:cNvSpPr>
          <p:nvPr>
            <p:ph type="dt" sz="half" idx="10"/>
          </p:nvPr>
        </p:nvSpPr>
        <p:spPr/>
        <p:txBody>
          <a:bodyPr/>
          <a:lstStyle/>
          <a:p>
            <a:fld id="{22714818-984F-4759-BF72-A33BDC1963BD}" type="datetime1">
              <a:rPr lang="en-US" smtClean="0"/>
              <a:pPr/>
              <a:t>4/20/2025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7D7A59-36E2-48B9-B146-C1E59501F63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9EA7E191-5F94-4FC1-B823-BD7CABF7FA06}" type="datetime1">
              <a:rPr lang="en-US" smtClean="0"/>
              <a:pPr/>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856D55-EFBE-4F9B-8A5F-09D42CA22A9B}" type="datetime1">
              <a:rPr lang="en-US" smtClean="0"/>
              <a:pPr/>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7D7A59-36E2-48B9-B146-C1E59501F63F}" type="slidenum">
              <a:rPr lang="en-US" smtClean="0"/>
              <a:pPr/>
              <a:t>‹#›</a:t>
            </a:fld>
            <a:endParaRPr lang="en-US"/>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D1D110F-3F4E-48D9-B8AA-5D0E825AFDBA}" type="datetime1">
              <a:rPr lang="en-US" smtClean="0"/>
              <a:pPr/>
              <a:t>4/20/2025</a:t>
            </a:fld>
            <a:endParaRPr lang="en-US"/>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687D7A59-36E2-48B9-B146-C1E59501F63F}" type="slidenum">
              <a:rPr lang="en-US" smtClean="0"/>
              <a:pPr/>
              <a:t>‹#›</a:t>
            </a:fld>
            <a:endParaRPr lang="en-US"/>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243408"/>
            <a:ext cx="7772400" cy="1780108"/>
          </a:xfrm>
        </p:spPr>
        <p:txBody>
          <a:bodyPr/>
          <a:lstStyle/>
          <a:p>
            <a:r>
              <a:rPr lang="en-IN" dirty="0"/>
              <a:t>Home Automation Using </a:t>
            </a:r>
            <a:r>
              <a:rPr lang="en-IN" dirty="0">
                <a:latin typeface="Arial" pitchFamily="34" charset="0"/>
                <a:cs typeface="Arial" pitchFamily="34" charset="0"/>
              </a:rPr>
              <a:t>ESP8266</a:t>
            </a:r>
          </a:p>
        </p:txBody>
      </p:sp>
      <p:sp>
        <p:nvSpPr>
          <p:cNvPr id="3" name="Subtitle 2"/>
          <p:cNvSpPr>
            <a:spLocks noGrp="1"/>
          </p:cNvSpPr>
          <p:nvPr>
            <p:ph type="subTitle" idx="1"/>
          </p:nvPr>
        </p:nvSpPr>
        <p:spPr>
          <a:xfrm>
            <a:off x="755576" y="1628800"/>
            <a:ext cx="7776864" cy="3888432"/>
          </a:xfrm>
        </p:spPr>
        <p:txBody>
          <a:bodyPr>
            <a:normAutofit/>
          </a:bodyPr>
          <a:lstStyle/>
          <a:p>
            <a:r>
              <a:rPr lang="en-IN" sz="2900" b="1" dirty="0">
                <a:solidFill>
                  <a:schemeClr val="tx1">
                    <a:lumMod val="95000"/>
                    <a:lumOff val="5000"/>
                  </a:schemeClr>
                </a:solidFill>
              </a:rPr>
              <a:t>Presented By</a:t>
            </a:r>
          </a:p>
          <a:p>
            <a:r>
              <a:rPr lang="en-IN" sz="2900" b="1" dirty="0" err="1">
                <a:solidFill>
                  <a:schemeClr val="tx1">
                    <a:lumMod val="95000"/>
                    <a:lumOff val="5000"/>
                  </a:schemeClr>
                </a:solidFill>
              </a:rPr>
              <a:t>Abhijit</a:t>
            </a:r>
            <a:r>
              <a:rPr lang="en-IN" sz="2900" b="1" dirty="0">
                <a:solidFill>
                  <a:schemeClr val="tx1">
                    <a:lumMod val="95000"/>
                    <a:lumOff val="5000"/>
                  </a:schemeClr>
                </a:solidFill>
              </a:rPr>
              <a:t> </a:t>
            </a:r>
            <a:r>
              <a:rPr lang="en-IN" sz="2900" b="1" dirty="0" err="1">
                <a:solidFill>
                  <a:schemeClr val="tx1">
                    <a:lumMod val="95000"/>
                    <a:lumOff val="5000"/>
                  </a:schemeClr>
                </a:solidFill>
              </a:rPr>
              <a:t>Dutta</a:t>
            </a:r>
            <a:endParaRPr lang="en-IN" sz="2900" b="1" dirty="0">
              <a:solidFill>
                <a:schemeClr val="tx1">
                  <a:lumMod val="95000"/>
                  <a:lumOff val="5000"/>
                </a:schemeClr>
              </a:solidFill>
            </a:endParaRPr>
          </a:p>
          <a:p>
            <a:r>
              <a:rPr lang="en-IN" sz="2200" b="1" dirty="0">
                <a:solidFill>
                  <a:schemeClr val="tx1">
                    <a:lumMod val="95000"/>
                    <a:lumOff val="5000"/>
                  </a:schemeClr>
                </a:solidFill>
              </a:rPr>
              <a:t>(Department of Computer Science ,</a:t>
            </a:r>
            <a:r>
              <a:rPr lang="en-IN" sz="2200" b="1" dirty="0" err="1">
                <a:solidFill>
                  <a:schemeClr val="tx1">
                    <a:lumMod val="95000"/>
                    <a:lumOff val="5000"/>
                  </a:schemeClr>
                </a:solidFill>
              </a:rPr>
              <a:t>Kanchrapara</a:t>
            </a:r>
            <a:r>
              <a:rPr lang="en-IN" sz="2200" b="1" dirty="0">
                <a:solidFill>
                  <a:schemeClr val="tx1">
                    <a:lumMod val="95000"/>
                    <a:lumOff val="5000"/>
                  </a:schemeClr>
                </a:solidFill>
              </a:rPr>
              <a:t> College ,2</a:t>
            </a:r>
            <a:r>
              <a:rPr lang="en-IN" sz="2200" b="1" baseline="30000" dirty="0">
                <a:solidFill>
                  <a:schemeClr val="tx1">
                    <a:lumMod val="95000"/>
                    <a:lumOff val="5000"/>
                  </a:schemeClr>
                </a:solidFill>
              </a:rPr>
              <a:t>nd</a:t>
            </a:r>
            <a:r>
              <a:rPr lang="en-IN" sz="2200" b="1" dirty="0">
                <a:solidFill>
                  <a:schemeClr val="tx1">
                    <a:lumMod val="95000"/>
                    <a:lumOff val="5000"/>
                  </a:schemeClr>
                </a:solidFill>
              </a:rPr>
              <a:t>  Year)</a:t>
            </a:r>
          </a:p>
          <a:p>
            <a:r>
              <a:rPr lang="en-IN" sz="2900" b="1" dirty="0" err="1">
                <a:solidFill>
                  <a:schemeClr val="tx1">
                    <a:lumMod val="95000"/>
                    <a:lumOff val="5000"/>
                  </a:schemeClr>
                </a:solidFill>
              </a:rPr>
              <a:t>Rohit</a:t>
            </a:r>
            <a:r>
              <a:rPr lang="en-IN" sz="2900" b="1" dirty="0">
                <a:solidFill>
                  <a:schemeClr val="tx1">
                    <a:lumMod val="95000"/>
                    <a:lumOff val="5000"/>
                  </a:schemeClr>
                </a:solidFill>
              </a:rPr>
              <a:t> </a:t>
            </a:r>
            <a:r>
              <a:rPr lang="en-IN" sz="2900" b="1" dirty="0" err="1">
                <a:solidFill>
                  <a:schemeClr val="tx1">
                    <a:lumMod val="95000"/>
                    <a:lumOff val="5000"/>
                  </a:schemeClr>
                </a:solidFill>
              </a:rPr>
              <a:t>Ghosh</a:t>
            </a:r>
            <a:endParaRPr lang="en-IN" sz="2900" b="1" dirty="0">
              <a:solidFill>
                <a:schemeClr val="tx1">
                  <a:lumMod val="95000"/>
                  <a:lumOff val="5000"/>
                </a:schemeClr>
              </a:solidFill>
            </a:endParaRPr>
          </a:p>
          <a:p>
            <a:r>
              <a:rPr lang="en-IN" sz="2200" b="1" dirty="0">
                <a:solidFill>
                  <a:schemeClr val="tx1">
                    <a:lumMod val="95000"/>
                    <a:lumOff val="5000"/>
                  </a:schemeClr>
                </a:solidFill>
              </a:rPr>
              <a:t>(Department of Computer Science ,</a:t>
            </a:r>
            <a:r>
              <a:rPr lang="en-IN" sz="2200" b="1" dirty="0" err="1">
                <a:solidFill>
                  <a:schemeClr val="tx1">
                    <a:lumMod val="95000"/>
                    <a:lumOff val="5000"/>
                  </a:schemeClr>
                </a:solidFill>
              </a:rPr>
              <a:t>Kanchrapara</a:t>
            </a:r>
            <a:r>
              <a:rPr lang="en-IN" sz="2200" b="1" dirty="0">
                <a:solidFill>
                  <a:schemeClr val="tx1">
                    <a:lumMod val="95000"/>
                    <a:lumOff val="5000"/>
                  </a:schemeClr>
                </a:solidFill>
              </a:rPr>
              <a:t> College ,2</a:t>
            </a:r>
            <a:r>
              <a:rPr lang="en-IN" sz="2200" b="1" baseline="30000" dirty="0">
                <a:solidFill>
                  <a:schemeClr val="tx1">
                    <a:lumMod val="95000"/>
                    <a:lumOff val="5000"/>
                  </a:schemeClr>
                </a:solidFill>
              </a:rPr>
              <a:t>nd</a:t>
            </a:r>
            <a:r>
              <a:rPr lang="en-IN" sz="2200" b="1" dirty="0">
                <a:solidFill>
                  <a:schemeClr val="tx1">
                    <a:lumMod val="95000"/>
                    <a:lumOff val="5000"/>
                  </a:schemeClr>
                </a:solidFill>
              </a:rPr>
              <a:t>  Year)</a:t>
            </a:r>
          </a:p>
          <a:p>
            <a:endParaRPr lang="en-IN" b="1" dirty="0">
              <a:solidFill>
                <a:schemeClr val="bg2">
                  <a:lumMod val="10000"/>
                </a:schemeClr>
              </a:solidFill>
            </a:endParaRPr>
          </a:p>
        </p:txBody>
      </p:sp>
    </p:spTree>
    <p:extLst>
      <p:ext uri="{BB962C8B-B14F-4D97-AF65-F5344CB8AC3E}">
        <p14:creationId xmlns:p14="http://schemas.microsoft.com/office/powerpoint/2010/main" val="3545879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Features</a:t>
            </a:r>
          </a:p>
        </p:txBody>
      </p:sp>
      <p:sp>
        <p:nvSpPr>
          <p:cNvPr id="3" name="TextBox 2"/>
          <p:cNvSpPr txBox="1"/>
          <p:nvPr/>
        </p:nvSpPr>
        <p:spPr>
          <a:xfrm>
            <a:off x="683568" y="2564904"/>
            <a:ext cx="6480720" cy="3539430"/>
          </a:xfrm>
          <a:prstGeom prst="rect">
            <a:avLst/>
          </a:prstGeom>
          <a:noFill/>
        </p:spPr>
        <p:txBody>
          <a:bodyPr wrap="square" rtlCol="0">
            <a:spAutoFit/>
          </a:bodyPr>
          <a:lstStyle/>
          <a:p>
            <a:pPr marL="342900" indent="-342900">
              <a:buFont typeface="+mj-lt"/>
              <a:buAutoNum type="arabicPeriod"/>
            </a:pPr>
            <a:r>
              <a:rPr lang="en-IN" sz="3200" dirty="0">
                <a:latin typeface="Times New Roman" pitchFamily="18" charset="0"/>
                <a:cs typeface="Times New Roman" pitchFamily="18" charset="0"/>
              </a:rPr>
              <a:t>Wireless Connectivity</a:t>
            </a:r>
          </a:p>
          <a:p>
            <a:pPr marL="342900" indent="-342900">
              <a:buFont typeface="+mj-lt"/>
              <a:buAutoNum type="arabicPeriod"/>
            </a:pPr>
            <a:r>
              <a:rPr lang="en-IN" sz="3200" dirty="0">
                <a:latin typeface="Times New Roman" pitchFamily="18" charset="0"/>
                <a:cs typeface="Times New Roman" pitchFamily="18" charset="0"/>
              </a:rPr>
              <a:t>Expansion Capability</a:t>
            </a:r>
          </a:p>
          <a:p>
            <a:pPr marL="342900" indent="-342900">
              <a:buFont typeface="+mj-lt"/>
              <a:buAutoNum type="arabicPeriod"/>
            </a:pPr>
            <a:r>
              <a:rPr lang="en-IN" sz="3200" dirty="0">
                <a:latin typeface="Times New Roman" pitchFamily="18" charset="0"/>
                <a:cs typeface="Times New Roman" pitchFamily="18" charset="0"/>
              </a:rPr>
              <a:t>Protocol Compatibility </a:t>
            </a:r>
          </a:p>
          <a:p>
            <a:pPr marL="342900" indent="-342900">
              <a:buFont typeface="+mj-lt"/>
              <a:buAutoNum type="arabicPeriod"/>
            </a:pPr>
            <a:r>
              <a:rPr lang="en-IN" sz="3200" dirty="0">
                <a:latin typeface="Times New Roman" pitchFamily="18" charset="0"/>
                <a:cs typeface="Times New Roman" pitchFamily="18" charset="0"/>
              </a:rPr>
              <a:t>Application Control</a:t>
            </a:r>
          </a:p>
          <a:p>
            <a:pPr marL="342900" indent="-342900">
              <a:buFont typeface="+mj-lt"/>
              <a:buAutoNum type="arabicPeriod"/>
            </a:pPr>
            <a:r>
              <a:rPr lang="en-IN" sz="3200" dirty="0">
                <a:latin typeface="Times New Roman" pitchFamily="18" charset="0"/>
                <a:cs typeface="Times New Roman" pitchFamily="18" charset="0"/>
              </a:rPr>
              <a:t>Device Management </a:t>
            </a:r>
          </a:p>
          <a:p>
            <a:pPr marL="342900" indent="-342900">
              <a:buFont typeface="+mj-lt"/>
              <a:buAutoNum type="arabicPeriod"/>
            </a:pPr>
            <a:r>
              <a:rPr lang="en-IN" sz="3200" dirty="0">
                <a:latin typeface="Times New Roman" pitchFamily="18" charset="0"/>
                <a:cs typeface="Times New Roman" pitchFamily="18" charset="0"/>
              </a:rPr>
              <a:t>Savings</a:t>
            </a:r>
          </a:p>
          <a:p>
            <a:pPr marL="342900" indent="-342900">
              <a:buFont typeface="+mj-lt"/>
              <a:buAutoNum type="arabicPeriod"/>
            </a:pPr>
            <a:r>
              <a:rPr lang="en-IN" sz="3200" dirty="0">
                <a:latin typeface="Times New Roman" pitchFamily="18" charset="0"/>
                <a:cs typeface="Times New Roman" pitchFamily="18" charset="0"/>
              </a:rPr>
              <a:t>Convenience</a:t>
            </a:r>
          </a:p>
        </p:txBody>
      </p:sp>
    </p:spTree>
    <p:extLst>
      <p:ext uri="{BB962C8B-B14F-4D97-AF65-F5344CB8AC3E}">
        <p14:creationId xmlns:p14="http://schemas.microsoft.com/office/powerpoint/2010/main" val="36757421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Product Components</a:t>
            </a:r>
          </a:p>
        </p:txBody>
      </p:sp>
      <p:sp>
        <p:nvSpPr>
          <p:cNvPr id="3" name="TextBox 2"/>
          <p:cNvSpPr txBox="1"/>
          <p:nvPr/>
        </p:nvSpPr>
        <p:spPr>
          <a:xfrm>
            <a:off x="343811" y="2772880"/>
            <a:ext cx="5976664" cy="461665"/>
          </a:xfrm>
          <a:prstGeom prst="rect">
            <a:avLst/>
          </a:prstGeom>
          <a:noFill/>
        </p:spPr>
        <p:txBody>
          <a:bodyPr wrap="square" rtlCol="0">
            <a:spAutoFit/>
          </a:bodyPr>
          <a:lstStyle/>
          <a:p>
            <a:r>
              <a:rPr lang="en-IN" sz="2400" dirty="0" smtClean="0"/>
              <a:t>1. ESP8266 WIFI MODULE </a:t>
            </a:r>
            <a:endParaRPr lang="en-IN" sz="24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0166" y="3246074"/>
            <a:ext cx="1521744" cy="1039361"/>
          </a:xfrm>
          <a:prstGeom prst="rect">
            <a:avLst/>
          </a:prstGeom>
        </p:spPr>
      </p:pic>
      <p:sp>
        <p:nvSpPr>
          <p:cNvPr id="5" name="TextBox 4"/>
          <p:cNvSpPr txBox="1"/>
          <p:nvPr/>
        </p:nvSpPr>
        <p:spPr>
          <a:xfrm>
            <a:off x="343810" y="4509120"/>
            <a:ext cx="4156182" cy="461665"/>
          </a:xfrm>
          <a:prstGeom prst="rect">
            <a:avLst/>
          </a:prstGeom>
          <a:noFill/>
        </p:spPr>
        <p:txBody>
          <a:bodyPr wrap="square" rtlCol="0">
            <a:spAutoFit/>
          </a:bodyPr>
          <a:lstStyle/>
          <a:p>
            <a:r>
              <a:rPr lang="en-IN" sz="2400" dirty="0" smtClean="0"/>
              <a:t>2. 4 CHANNEL RELAY MODULE</a:t>
            </a:r>
            <a:endParaRPr lang="en-IN" sz="2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610" y="4943129"/>
            <a:ext cx="1522524" cy="1522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5309118" y="2772880"/>
            <a:ext cx="3816424" cy="461665"/>
          </a:xfrm>
          <a:prstGeom prst="rect">
            <a:avLst/>
          </a:prstGeom>
          <a:noFill/>
        </p:spPr>
        <p:txBody>
          <a:bodyPr wrap="square" rtlCol="0">
            <a:spAutoFit/>
          </a:bodyPr>
          <a:lstStyle/>
          <a:p>
            <a:r>
              <a:rPr lang="en-IN" sz="2400" dirty="0" smtClean="0"/>
              <a:t>3. REGISTER</a:t>
            </a:r>
            <a:endParaRPr lang="en-IN" sz="2400"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71525" y="3246074"/>
            <a:ext cx="1244352" cy="12499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p:cNvSpPr txBox="1"/>
          <p:nvPr/>
        </p:nvSpPr>
        <p:spPr>
          <a:xfrm>
            <a:off x="5309118" y="4536076"/>
            <a:ext cx="3816424" cy="461665"/>
          </a:xfrm>
          <a:prstGeom prst="rect">
            <a:avLst/>
          </a:prstGeom>
          <a:noFill/>
        </p:spPr>
        <p:txBody>
          <a:bodyPr wrap="square" rtlCol="0">
            <a:spAutoFit/>
          </a:bodyPr>
          <a:lstStyle/>
          <a:p>
            <a:r>
              <a:rPr lang="en-IN" sz="2400" dirty="0" smtClean="0"/>
              <a:t>4. PIR SENSOR</a:t>
            </a:r>
            <a:endParaRPr lang="en-IN" sz="2400" dirty="0"/>
          </a:p>
        </p:txBody>
      </p:sp>
      <p:pic>
        <p:nvPicPr>
          <p:cNvPr id="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507535" y="5122168"/>
            <a:ext cx="1172331" cy="1164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33927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Product Components</a:t>
            </a:r>
          </a:p>
        </p:txBody>
      </p:sp>
      <p:sp>
        <p:nvSpPr>
          <p:cNvPr id="3" name="TextBox 2"/>
          <p:cNvSpPr txBox="1"/>
          <p:nvPr/>
        </p:nvSpPr>
        <p:spPr>
          <a:xfrm>
            <a:off x="755576" y="2504220"/>
            <a:ext cx="6840760" cy="461665"/>
          </a:xfrm>
          <a:prstGeom prst="rect">
            <a:avLst/>
          </a:prstGeom>
          <a:noFill/>
        </p:spPr>
        <p:txBody>
          <a:bodyPr wrap="square" rtlCol="0">
            <a:spAutoFit/>
          </a:bodyPr>
          <a:lstStyle/>
          <a:p>
            <a:r>
              <a:rPr lang="en-IN" sz="2400" dirty="0" smtClean="0"/>
              <a:t>5.  JUMPERS WIRES</a:t>
            </a:r>
            <a:endParaRPr lang="en-IN" sz="24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622" y="2991998"/>
            <a:ext cx="1727647" cy="12940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4754415" y="2504220"/>
            <a:ext cx="6840760" cy="461665"/>
          </a:xfrm>
          <a:prstGeom prst="rect">
            <a:avLst/>
          </a:prstGeom>
          <a:noFill/>
        </p:spPr>
        <p:txBody>
          <a:bodyPr wrap="square" rtlCol="0">
            <a:spAutoFit/>
          </a:bodyPr>
          <a:lstStyle/>
          <a:p>
            <a:r>
              <a:rPr lang="en-IN" sz="2400" dirty="0" smtClean="0"/>
              <a:t>6. BREADBOARD</a:t>
            </a:r>
            <a:endParaRPr lang="en-IN" sz="24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6096" y="2991998"/>
            <a:ext cx="1391687" cy="139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4780112" y="4522191"/>
            <a:ext cx="6840760" cy="461665"/>
          </a:xfrm>
          <a:prstGeom prst="rect">
            <a:avLst/>
          </a:prstGeom>
          <a:noFill/>
        </p:spPr>
        <p:txBody>
          <a:bodyPr wrap="square" rtlCol="0">
            <a:spAutoFit/>
          </a:bodyPr>
          <a:lstStyle/>
          <a:p>
            <a:r>
              <a:rPr lang="en-IN" sz="2400" dirty="0"/>
              <a:t>8</a:t>
            </a:r>
            <a:r>
              <a:rPr lang="en-IN" sz="2400" dirty="0" smtClean="0"/>
              <a:t>.  LED</a:t>
            </a:r>
            <a:endParaRPr lang="en-IN" sz="2400" dirty="0"/>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5674" y="4999830"/>
            <a:ext cx="1072530" cy="10725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755576" y="4522191"/>
            <a:ext cx="2520280" cy="461665"/>
          </a:xfrm>
          <a:prstGeom prst="rect">
            <a:avLst/>
          </a:prstGeom>
          <a:noFill/>
        </p:spPr>
        <p:txBody>
          <a:bodyPr wrap="square" rtlCol="0">
            <a:spAutoFit/>
          </a:bodyPr>
          <a:lstStyle/>
          <a:p>
            <a:r>
              <a:rPr lang="en-IN" sz="2400" dirty="0" smtClean="0"/>
              <a:t>7. USB CABLE</a:t>
            </a:r>
            <a:endParaRPr lang="en-IN" sz="2400" dirty="0"/>
          </a:p>
        </p:txBody>
      </p:sp>
      <p:pic>
        <p:nvPicPr>
          <p:cNvPr id="2053"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9915" y="4981818"/>
            <a:ext cx="1431602" cy="1431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336501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Functional Block Representation</a:t>
            </a:r>
          </a:p>
        </p:txBody>
      </p:sp>
      <p:pic>
        <p:nvPicPr>
          <p:cNvPr id="4" name="Picture 3">
            <a:extLst>
              <a:ext uri="{FF2B5EF4-FFF2-40B4-BE49-F238E27FC236}">
                <a16:creationId xmlns="" xmlns:a16="http://schemas.microsoft.com/office/drawing/2014/main" id="{CB9DCF1F-B539-F964-89AE-9D7D79E98EAC}"/>
              </a:ext>
            </a:extLst>
          </p:cNvPr>
          <p:cNvPicPr>
            <a:picLocks noChangeAspect="1"/>
          </p:cNvPicPr>
          <p:nvPr/>
        </p:nvPicPr>
        <p:blipFill>
          <a:blip r:embed="rId2">
            <a:extLst>
              <a:ext uri="{28A0092B-C50C-407E-A947-70E740481C1C}">
                <a14:useLocalDpi xmlns:a14="http://schemas.microsoft.com/office/drawing/2010/main" val="0"/>
              </a:ext>
            </a:extLst>
          </a:blip>
          <a:srcRect l="15331" t="22693" r="7504" b="6883"/>
          <a:stretch/>
        </p:blipFill>
        <p:spPr>
          <a:xfrm>
            <a:off x="1331640" y="2780928"/>
            <a:ext cx="6624736" cy="3024336"/>
          </a:xfrm>
          <a:prstGeom prst="rect">
            <a:avLst/>
          </a:prstGeom>
        </p:spPr>
      </p:pic>
    </p:spTree>
    <p:extLst>
      <p:ext uri="{BB962C8B-B14F-4D97-AF65-F5344CB8AC3E}">
        <p14:creationId xmlns:p14="http://schemas.microsoft.com/office/powerpoint/2010/main" val="16465185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Circuit Diagram </a:t>
            </a:r>
          </a:p>
        </p:txBody>
      </p:sp>
      <p:pic>
        <p:nvPicPr>
          <p:cNvPr id="6" name="Picture 5">
            <a:extLst>
              <a:ext uri="{FF2B5EF4-FFF2-40B4-BE49-F238E27FC236}">
                <a16:creationId xmlns="" xmlns:a16="http://schemas.microsoft.com/office/drawing/2014/main" id="{9BFB7E96-1B76-422C-8E78-5ABA323B62E9}"/>
              </a:ext>
            </a:extLst>
          </p:cNvPr>
          <p:cNvPicPr>
            <a:picLocks noChangeAspect="1"/>
          </p:cNvPicPr>
          <p:nvPr/>
        </p:nvPicPr>
        <p:blipFill>
          <a:blip r:embed="rId2">
            <a:extLst>
              <a:ext uri="{28A0092B-C50C-407E-A947-70E740481C1C}">
                <a14:useLocalDpi xmlns:a14="http://schemas.microsoft.com/office/drawing/2010/main" val="0"/>
              </a:ext>
            </a:extLst>
          </a:blip>
          <a:srcRect l="17589" t="23831" r="6245" b="12200"/>
          <a:stretch/>
        </p:blipFill>
        <p:spPr>
          <a:xfrm>
            <a:off x="1259632" y="2852936"/>
            <a:ext cx="6768752" cy="3168352"/>
          </a:xfrm>
          <a:prstGeom prst="rect">
            <a:avLst/>
          </a:prstGeom>
        </p:spPr>
      </p:pic>
    </p:spTree>
    <p:extLst>
      <p:ext uri="{BB962C8B-B14F-4D97-AF65-F5344CB8AC3E}">
        <p14:creationId xmlns:p14="http://schemas.microsoft.com/office/powerpoint/2010/main" val="32066126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32656"/>
            <a:ext cx="8229600" cy="1252728"/>
          </a:xfrm>
        </p:spPr>
        <p:txBody>
          <a:bodyPr/>
          <a:lstStyle/>
          <a:p>
            <a:r>
              <a:rPr lang="en-IN" dirty="0"/>
              <a:t>Flowchart of The Device</a:t>
            </a:r>
          </a:p>
        </p:txBody>
      </p:sp>
      <p:sp>
        <p:nvSpPr>
          <p:cNvPr id="48" name="Oval 47">
            <a:extLst>
              <a:ext uri="{FF2B5EF4-FFF2-40B4-BE49-F238E27FC236}">
                <a16:creationId xmlns="" xmlns:a16="http://schemas.microsoft.com/office/drawing/2014/main" id="{DE7F56D4-8917-7BAD-030F-770DD5D9E7A2}"/>
              </a:ext>
            </a:extLst>
          </p:cNvPr>
          <p:cNvSpPr/>
          <p:nvPr/>
        </p:nvSpPr>
        <p:spPr>
          <a:xfrm>
            <a:off x="2105726" y="1925790"/>
            <a:ext cx="1080120" cy="360040"/>
          </a:xfrm>
          <a:prstGeom prst="ellipse">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TextBox 49">
            <a:extLst>
              <a:ext uri="{FF2B5EF4-FFF2-40B4-BE49-F238E27FC236}">
                <a16:creationId xmlns="" xmlns:a16="http://schemas.microsoft.com/office/drawing/2014/main" id="{F4435434-4E0B-CD96-EF30-48A83EAC66BA}"/>
              </a:ext>
            </a:extLst>
          </p:cNvPr>
          <p:cNvSpPr txBox="1"/>
          <p:nvPr/>
        </p:nvSpPr>
        <p:spPr>
          <a:xfrm>
            <a:off x="1997714" y="2409966"/>
            <a:ext cx="1296144" cy="646331"/>
          </a:xfrm>
          <a:prstGeom prst="rect">
            <a:avLst/>
          </a:prstGeom>
          <a:solidFill>
            <a:schemeClr val="bg2">
              <a:lumMod val="75000"/>
            </a:schemeClr>
          </a:solidFill>
        </p:spPr>
        <p:txBody>
          <a:bodyPr wrap="square" rtlCol="0">
            <a:spAutoFit/>
          </a:bodyPr>
          <a:lstStyle/>
          <a:p>
            <a:r>
              <a:rPr lang="en-US" dirty="0">
                <a:solidFill>
                  <a:schemeClr val="bg1"/>
                </a:solidFill>
              </a:rPr>
              <a:t>A P Mode</a:t>
            </a:r>
          </a:p>
          <a:p>
            <a:r>
              <a:rPr lang="en-US" dirty="0">
                <a:solidFill>
                  <a:schemeClr val="bg1"/>
                </a:solidFill>
              </a:rPr>
              <a:t>by default </a:t>
            </a:r>
            <a:endParaRPr lang="en-IN" dirty="0">
              <a:solidFill>
                <a:schemeClr val="bg1"/>
              </a:solidFill>
            </a:endParaRPr>
          </a:p>
        </p:txBody>
      </p:sp>
      <p:sp>
        <p:nvSpPr>
          <p:cNvPr id="71" name="TextBox 70">
            <a:extLst>
              <a:ext uri="{FF2B5EF4-FFF2-40B4-BE49-F238E27FC236}">
                <a16:creationId xmlns="" xmlns:a16="http://schemas.microsoft.com/office/drawing/2014/main" id="{9C213E6F-B68E-8913-F740-52D0EAB69155}"/>
              </a:ext>
            </a:extLst>
          </p:cNvPr>
          <p:cNvSpPr txBox="1"/>
          <p:nvPr/>
        </p:nvSpPr>
        <p:spPr>
          <a:xfrm>
            <a:off x="1646822" y="3194392"/>
            <a:ext cx="1647036" cy="923330"/>
          </a:xfrm>
          <a:prstGeom prst="rect">
            <a:avLst/>
          </a:prstGeom>
          <a:solidFill>
            <a:schemeClr val="bg2">
              <a:lumMod val="75000"/>
            </a:schemeClr>
          </a:solidFill>
        </p:spPr>
        <p:txBody>
          <a:bodyPr wrap="square" rtlCol="0">
            <a:spAutoFit/>
          </a:bodyPr>
          <a:lstStyle/>
          <a:p>
            <a:r>
              <a:rPr lang="en-US" dirty="0">
                <a:solidFill>
                  <a:schemeClr val="bg1"/>
                </a:solidFill>
              </a:rPr>
              <a:t>192.168.4.1</a:t>
            </a:r>
          </a:p>
          <a:p>
            <a:r>
              <a:rPr lang="en-US" dirty="0">
                <a:solidFill>
                  <a:schemeClr val="bg1"/>
                </a:solidFill>
              </a:rPr>
              <a:t>Password:</a:t>
            </a:r>
          </a:p>
          <a:p>
            <a:r>
              <a:rPr lang="en-US" dirty="0" smtClean="0">
                <a:solidFill>
                  <a:schemeClr val="bg1"/>
                </a:solidFill>
              </a:rPr>
              <a:t>Password123 </a:t>
            </a:r>
            <a:endParaRPr lang="en-IN" dirty="0">
              <a:solidFill>
                <a:schemeClr val="bg1"/>
              </a:solidFill>
            </a:endParaRPr>
          </a:p>
        </p:txBody>
      </p:sp>
      <p:sp>
        <p:nvSpPr>
          <p:cNvPr id="72" name="TextBox 71">
            <a:extLst>
              <a:ext uri="{FF2B5EF4-FFF2-40B4-BE49-F238E27FC236}">
                <a16:creationId xmlns="" xmlns:a16="http://schemas.microsoft.com/office/drawing/2014/main" id="{6EF640F8-85FE-E2E5-06A6-E4D55DEA0EF3}"/>
              </a:ext>
            </a:extLst>
          </p:cNvPr>
          <p:cNvSpPr txBox="1"/>
          <p:nvPr/>
        </p:nvSpPr>
        <p:spPr>
          <a:xfrm>
            <a:off x="1799692" y="4296529"/>
            <a:ext cx="1764196" cy="369332"/>
          </a:xfrm>
          <a:prstGeom prst="rect">
            <a:avLst/>
          </a:prstGeom>
          <a:solidFill>
            <a:schemeClr val="bg2">
              <a:lumMod val="75000"/>
            </a:schemeClr>
          </a:solidFill>
        </p:spPr>
        <p:txBody>
          <a:bodyPr wrap="square" rtlCol="0">
            <a:spAutoFit/>
          </a:bodyPr>
          <a:lstStyle/>
          <a:p>
            <a:r>
              <a:rPr lang="en-US" dirty="0">
                <a:solidFill>
                  <a:schemeClr val="bg1"/>
                </a:solidFill>
              </a:rPr>
              <a:t>User Connected </a:t>
            </a:r>
            <a:endParaRPr lang="en-IN" dirty="0">
              <a:solidFill>
                <a:schemeClr val="bg1"/>
              </a:solidFill>
            </a:endParaRPr>
          </a:p>
        </p:txBody>
      </p:sp>
      <p:sp>
        <p:nvSpPr>
          <p:cNvPr id="73" name="TextBox 72">
            <a:extLst>
              <a:ext uri="{FF2B5EF4-FFF2-40B4-BE49-F238E27FC236}">
                <a16:creationId xmlns="" xmlns:a16="http://schemas.microsoft.com/office/drawing/2014/main" id="{607609E8-2AFA-7D31-77D4-98EBE9BA49DA}"/>
              </a:ext>
            </a:extLst>
          </p:cNvPr>
          <p:cNvSpPr txBox="1"/>
          <p:nvPr/>
        </p:nvSpPr>
        <p:spPr>
          <a:xfrm>
            <a:off x="1743238" y="4800585"/>
            <a:ext cx="1872208" cy="369332"/>
          </a:xfrm>
          <a:prstGeom prst="rect">
            <a:avLst/>
          </a:prstGeom>
          <a:solidFill>
            <a:schemeClr val="bg2">
              <a:lumMod val="75000"/>
            </a:schemeClr>
          </a:solidFill>
        </p:spPr>
        <p:txBody>
          <a:bodyPr wrap="square" rtlCol="0">
            <a:spAutoFit/>
          </a:bodyPr>
          <a:lstStyle/>
          <a:p>
            <a:r>
              <a:rPr lang="en-US" dirty="0">
                <a:solidFill>
                  <a:schemeClr val="bg1"/>
                </a:solidFill>
              </a:rPr>
              <a:t>Access the server </a:t>
            </a:r>
            <a:endParaRPr lang="en-IN" dirty="0">
              <a:solidFill>
                <a:schemeClr val="bg1"/>
              </a:solidFill>
            </a:endParaRPr>
          </a:p>
        </p:txBody>
      </p:sp>
      <p:sp>
        <p:nvSpPr>
          <p:cNvPr id="74" name="TextBox 73">
            <a:extLst>
              <a:ext uri="{FF2B5EF4-FFF2-40B4-BE49-F238E27FC236}">
                <a16:creationId xmlns="" xmlns:a16="http://schemas.microsoft.com/office/drawing/2014/main" id="{AF796322-7F0B-F4A7-555A-F6E1233ADD41}"/>
              </a:ext>
            </a:extLst>
          </p:cNvPr>
          <p:cNvSpPr txBox="1"/>
          <p:nvPr/>
        </p:nvSpPr>
        <p:spPr>
          <a:xfrm>
            <a:off x="1671230" y="5403969"/>
            <a:ext cx="2016224" cy="646331"/>
          </a:xfrm>
          <a:prstGeom prst="rect">
            <a:avLst/>
          </a:prstGeom>
          <a:solidFill>
            <a:schemeClr val="bg2">
              <a:lumMod val="75000"/>
            </a:schemeClr>
          </a:solidFill>
        </p:spPr>
        <p:txBody>
          <a:bodyPr wrap="square" rtlCol="0">
            <a:spAutoFit/>
          </a:bodyPr>
          <a:lstStyle/>
          <a:p>
            <a:r>
              <a:rPr lang="en-US" dirty="0">
                <a:solidFill>
                  <a:schemeClr val="bg1"/>
                </a:solidFill>
              </a:rPr>
              <a:t>Control appliances/sensors </a:t>
            </a:r>
            <a:endParaRPr lang="en-IN" dirty="0">
              <a:solidFill>
                <a:schemeClr val="bg1"/>
              </a:solidFill>
            </a:endParaRPr>
          </a:p>
        </p:txBody>
      </p:sp>
      <p:sp>
        <p:nvSpPr>
          <p:cNvPr id="75" name="TextBox 74">
            <a:extLst>
              <a:ext uri="{FF2B5EF4-FFF2-40B4-BE49-F238E27FC236}">
                <a16:creationId xmlns="" xmlns:a16="http://schemas.microsoft.com/office/drawing/2014/main" id="{56DE215C-C8ED-45FC-8394-45DE2EE0CBF2}"/>
              </a:ext>
            </a:extLst>
          </p:cNvPr>
          <p:cNvSpPr txBox="1"/>
          <p:nvPr/>
        </p:nvSpPr>
        <p:spPr>
          <a:xfrm>
            <a:off x="4515900" y="2696195"/>
            <a:ext cx="1296144" cy="369332"/>
          </a:xfrm>
          <a:prstGeom prst="rect">
            <a:avLst/>
          </a:prstGeom>
          <a:solidFill>
            <a:schemeClr val="bg2">
              <a:lumMod val="75000"/>
            </a:schemeClr>
          </a:solidFill>
        </p:spPr>
        <p:txBody>
          <a:bodyPr wrap="square" rtlCol="0">
            <a:spAutoFit/>
          </a:bodyPr>
          <a:lstStyle/>
          <a:p>
            <a:r>
              <a:rPr lang="en-US" dirty="0">
                <a:solidFill>
                  <a:schemeClr val="bg1"/>
                </a:solidFill>
              </a:rPr>
              <a:t>AP/Client </a:t>
            </a:r>
            <a:endParaRPr lang="en-IN" dirty="0">
              <a:solidFill>
                <a:schemeClr val="bg1"/>
              </a:solidFill>
            </a:endParaRPr>
          </a:p>
        </p:txBody>
      </p:sp>
      <p:sp>
        <p:nvSpPr>
          <p:cNvPr id="76" name="TextBox 75">
            <a:extLst>
              <a:ext uri="{FF2B5EF4-FFF2-40B4-BE49-F238E27FC236}">
                <a16:creationId xmlns="" xmlns:a16="http://schemas.microsoft.com/office/drawing/2014/main" id="{F30980D2-06C5-4238-B12F-C0646AEC3695}"/>
              </a:ext>
            </a:extLst>
          </p:cNvPr>
          <p:cNvSpPr txBox="1"/>
          <p:nvPr/>
        </p:nvSpPr>
        <p:spPr>
          <a:xfrm>
            <a:off x="4509926" y="3244334"/>
            <a:ext cx="1296144" cy="369332"/>
          </a:xfrm>
          <a:prstGeom prst="rect">
            <a:avLst/>
          </a:prstGeom>
          <a:solidFill>
            <a:schemeClr val="bg2">
              <a:lumMod val="75000"/>
            </a:schemeClr>
          </a:solidFill>
        </p:spPr>
        <p:txBody>
          <a:bodyPr wrap="square" rtlCol="0">
            <a:spAutoFit/>
          </a:bodyPr>
          <a:lstStyle/>
          <a:p>
            <a:r>
              <a:rPr lang="en-US" dirty="0">
                <a:solidFill>
                  <a:schemeClr val="bg1"/>
                </a:solidFill>
              </a:rPr>
              <a:t>If Client </a:t>
            </a:r>
            <a:endParaRPr lang="en-IN" dirty="0">
              <a:solidFill>
                <a:schemeClr val="bg1"/>
              </a:solidFill>
            </a:endParaRPr>
          </a:p>
        </p:txBody>
      </p:sp>
      <p:sp>
        <p:nvSpPr>
          <p:cNvPr id="77" name="TextBox 76">
            <a:extLst>
              <a:ext uri="{FF2B5EF4-FFF2-40B4-BE49-F238E27FC236}">
                <a16:creationId xmlns="" xmlns:a16="http://schemas.microsoft.com/office/drawing/2014/main" id="{37826400-700F-82DE-C170-82B21EF65A80}"/>
              </a:ext>
            </a:extLst>
          </p:cNvPr>
          <p:cNvSpPr txBox="1"/>
          <p:nvPr/>
        </p:nvSpPr>
        <p:spPr>
          <a:xfrm>
            <a:off x="4391980" y="3785502"/>
            <a:ext cx="1656184" cy="369332"/>
          </a:xfrm>
          <a:prstGeom prst="rect">
            <a:avLst/>
          </a:prstGeom>
          <a:solidFill>
            <a:schemeClr val="bg2">
              <a:lumMod val="75000"/>
            </a:schemeClr>
          </a:solidFill>
        </p:spPr>
        <p:txBody>
          <a:bodyPr wrap="square" rtlCol="0">
            <a:spAutoFit/>
          </a:bodyPr>
          <a:lstStyle/>
          <a:p>
            <a:r>
              <a:rPr lang="en-US" dirty="0">
                <a:solidFill>
                  <a:schemeClr val="bg1"/>
                </a:solidFill>
              </a:rPr>
              <a:t>Connect to </a:t>
            </a:r>
            <a:r>
              <a:rPr lang="en-US" dirty="0" err="1">
                <a:solidFill>
                  <a:schemeClr val="bg1"/>
                </a:solidFill>
              </a:rPr>
              <a:t>wifi</a:t>
            </a:r>
            <a:r>
              <a:rPr lang="en-US" dirty="0">
                <a:solidFill>
                  <a:schemeClr val="bg1"/>
                </a:solidFill>
              </a:rPr>
              <a:t> </a:t>
            </a:r>
            <a:endParaRPr lang="en-IN" dirty="0">
              <a:solidFill>
                <a:schemeClr val="bg1"/>
              </a:solidFill>
            </a:endParaRPr>
          </a:p>
        </p:txBody>
      </p:sp>
      <p:sp>
        <p:nvSpPr>
          <p:cNvPr id="78" name="TextBox 77">
            <a:extLst>
              <a:ext uri="{FF2B5EF4-FFF2-40B4-BE49-F238E27FC236}">
                <a16:creationId xmlns="" xmlns:a16="http://schemas.microsoft.com/office/drawing/2014/main" id="{2660AFD8-D8C5-4EC3-DFEA-88799C6D6C42}"/>
              </a:ext>
            </a:extLst>
          </p:cNvPr>
          <p:cNvSpPr txBox="1"/>
          <p:nvPr/>
        </p:nvSpPr>
        <p:spPr>
          <a:xfrm>
            <a:off x="191408" y="5138653"/>
            <a:ext cx="1296144" cy="923330"/>
          </a:xfrm>
          <a:prstGeom prst="rect">
            <a:avLst/>
          </a:prstGeom>
          <a:solidFill>
            <a:schemeClr val="bg2">
              <a:lumMod val="75000"/>
            </a:schemeClr>
          </a:solidFill>
        </p:spPr>
        <p:txBody>
          <a:bodyPr wrap="square" rtlCol="0">
            <a:spAutoFit/>
          </a:bodyPr>
          <a:lstStyle/>
          <a:p>
            <a:r>
              <a:rPr lang="en-US" dirty="0">
                <a:solidFill>
                  <a:schemeClr val="bg1"/>
                </a:solidFill>
              </a:rPr>
              <a:t>Include voice </a:t>
            </a:r>
            <a:r>
              <a:rPr lang="en-US" dirty="0" smtClean="0">
                <a:solidFill>
                  <a:schemeClr val="bg1"/>
                </a:solidFill>
              </a:rPr>
              <a:t>control </a:t>
            </a:r>
            <a:endParaRPr lang="en-IN" dirty="0">
              <a:solidFill>
                <a:schemeClr val="bg1"/>
              </a:solidFill>
            </a:endParaRPr>
          </a:p>
        </p:txBody>
      </p:sp>
      <p:sp>
        <p:nvSpPr>
          <p:cNvPr id="79" name="TextBox 78">
            <a:extLst>
              <a:ext uri="{FF2B5EF4-FFF2-40B4-BE49-F238E27FC236}">
                <a16:creationId xmlns="" xmlns:a16="http://schemas.microsoft.com/office/drawing/2014/main" id="{3553A219-7F3C-8BBF-FB08-32543CA9C64D}"/>
              </a:ext>
            </a:extLst>
          </p:cNvPr>
          <p:cNvSpPr txBox="1"/>
          <p:nvPr/>
        </p:nvSpPr>
        <p:spPr>
          <a:xfrm>
            <a:off x="4283967" y="4947845"/>
            <a:ext cx="1764196" cy="369332"/>
          </a:xfrm>
          <a:prstGeom prst="rect">
            <a:avLst/>
          </a:prstGeom>
          <a:solidFill>
            <a:schemeClr val="bg2">
              <a:lumMod val="75000"/>
            </a:schemeClr>
          </a:solidFill>
        </p:spPr>
        <p:txBody>
          <a:bodyPr wrap="square" rtlCol="0">
            <a:spAutoFit/>
          </a:bodyPr>
          <a:lstStyle/>
          <a:p>
            <a:r>
              <a:rPr lang="en-US" dirty="0">
                <a:solidFill>
                  <a:schemeClr val="bg1"/>
                </a:solidFill>
              </a:rPr>
              <a:t>Port forwarding </a:t>
            </a:r>
            <a:endParaRPr lang="en-IN" dirty="0">
              <a:solidFill>
                <a:schemeClr val="bg1"/>
              </a:solidFill>
            </a:endParaRPr>
          </a:p>
        </p:txBody>
      </p:sp>
      <p:sp>
        <p:nvSpPr>
          <p:cNvPr id="80" name="TextBox 79">
            <a:extLst>
              <a:ext uri="{FF2B5EF4-FFF2-40B4-BE49-F238E27FC236}">
                <a16:creationId xmlns="" xmlns:a16="http://schemas.microsoft.com/office/drawing/2014/main" id="{2FBD89A7-58EF-D52F-15B6-DE216F6CABF2}"/>
              </a:ext>
            </a:extLst>
          </p:cNvPr>
          <p:cNvSpPr txBox="1"/>
          <p:nvPr/>
        </p:nvSpPr>
        <p:spPr>
          <a:xfrm>
            <a:off x="4121949" y="5463857"/>
            <a:ext cx="2088232" cy="646331"/>
          </a:xfrm>
          <a:prstGeom prst="rect">
            <a:avLst/>
          </a:prstGeom>
          <a:solidFill>
            <a:schemeClr val="bg2">
              <a:lumMod val="75000"/>
            </a:schemeClr>
          </a:solidFill>
        </p:spPr>
        <p:txBody>
          <a:bodyPr wrap="square" rtlCol="0">
            <a:spAutoFit/>
          </a:bodyPr>
          <a:lstStyle/>
          <a:p>
            <a:r>
              <a:rPr lang="en-US" dirty="0">
                <a:solidFill>
                  <a:schemeClr val="bg1"/>
                </a:solidFill>
              </a:rPr>
              <a:t>Access from outside of network </a:t>
            </a:r>
            <a:endParaRPr lang="en-IN" dirty="0">
              <a:solidFill>
                <a:schemeClr val="bg1"/>
              </a:solidFill>
            </a:endParaRPr>
          </a:p>
        </p:txBody>
      </p:sp>
      <p:sp>
        <p:nvSpPr>
          <p:cNvPr id="81" name="TextBox 80">
            <a:extLst>
              <a:ext uri="{FF2B5EF4-FFF2-40B4-BE49-F238E27FC236}">
                <a16:creationId xmlns="" xmlns:a16="http://schemas.microsoft.com/office/drawing/2014/main" id="{667AA834-D4A3-58A4-4A13-B7100EBE3C36}"/>
              </a:ext>
            </a:extLst>
          </p:cNvPr>
          <p:cNvSpPr txBox="1"/>
          <p:nvPr/>
        </p:nvSpPr>
        <p:spPr>
          <a:xfrm>
            <a:off x="2319302" y="1923608"/>
            <a:ext cx="720080" cy="369332"/>
          </a:xfrm>
          <a:prstGeom prst="rect">
            <a:avLst/>
          </a:prstGeom>
          <a:noFill/>
        </p:spPr>
        <p:txBody>
          <a:bodyPr wrap="square" rtlCol="0">
            <a:spAutoFit/>
          </a:bodyPr>
          <a:lstStyle/>
          <a:p>
            <a:r>
              <a:rPr lang="en-US" dirty="0">
                <a:solidFill>
                  <a:schemeClr val="bg1"/>
                </a:solidFill>
              </a:rPr>
              <a:t>Start</a:t>
            </a:r>
            <a:endParaRPr lang="en-IN" dirty="0">
              <a:solidFill>
                <a:schemeClr val="bg1"/>
              </a:solidFill>
            </a:endParaRPr>
          </a:p>
        </p:txBody>
      </p:sp>
      <p:cxnSp>
        <p:nvCxnSpPr>
          <p:cNvPr id="83" name="Straight Arrow Connector 82">
            <a:extLst>
              <a:ext uri="{FF2B5EF4-FFF2-40B4-BE49-F238E27FC236}">
                <a16:creationId xmlns="" xmlns:a16="http://schemas.microsoft.com/office/drawing/2014/main" id="{5DC407FC-52AD-229A-32CE-A084F942BF69}"/>
              </a:ext>
            </a:extLst>
          </p:cNvPr>
          <p:cNvCxnSpPr>
            <a:cxnSpLocks/>
          </p:cNvCxnSpPr>
          <p:nvPr/>
        </p:nvCxnSpPr>
        <p:spPr>
          <a:xfrm>
            <a:off x="2645786" y="2282472"/>
            <a:ext cx="0" cy="206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 xmlns:a16="http://schemas.microsoft.com/office/drawing/2014/main" id="{266B0DB1-3FA0-FF87-EBED-7B7EF0BA20C7}"/>
              </a:ext>
            </a:extLst>
          </p:cNvPr>
          <p:cNvCxnSpPr>
            <a:cxnSpLocks/>
          </p:cNvCxnSpPr>
          <p:nvPr/>
        </p:nvCxnSpPr>
        <p:spPr>
          <a:xfrm>
            <a:off x="2645786" y="3037356"/>
            <a:ext cx="0" cy="206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 xmlns:a16="http://schemas.microsoft.com/office/drawing/2014/main" id="{C2AF8613-BE2D-A5C8-07EF-572973F65855}"/>
              </a:ext>
            </a:extLst>
          </p:cNvPr>
          <p:cNvCxnSpPr>
            <a:cxnSpLocks/>
          </p:cNvCxnSpPr>
          <p:nvPr/>
        </p:nvCxnSpPr>
        <p:spPr>
          <a:xfrm>
            <a:off x="2645786" y="4089551"/>
            <a:ext cx="0" cy="206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 xmlns:a16="http://schemas.microsoft.com/office/drawing/2014/main" id="{4FF39039-578C-BB8B-9A8C-70FDDDB81192}"/>
              </a:ext>
            </a:extLst>
          </p:cNvPr>
          <p:cNvCxnSpPr>
            <a:cxnSpLocks/>
          </p:cNvCxnSpPr>
          <p:nvPr/>
        </p:nvCxnSpPr>
        <p:spPr>
          <a:xfrm>
            <a:off x="2679342" y="4632746"/>
            <a:ext cx="0" cy="206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 xmlns:a16="http://schemas.microsoft.com/office/drawing/2014/main" id="{C40A6537-527D-BBC6-3F72-F0A27E292446}"/>
              </a:ext>
            </a:extLst>
          </p:cNvPr>
          <p:cNvCxnSpPr>
            <a:cxnSpLocks/>
          </p:cNvCxnSpPr>
          <p:nvPr/>
        </p:nvCxnSpPr>
        <p:spPr>
          <a:xfrm>
            <a:off x="2679342" y="5132511"/>
            <a:ext cx="0" cy="206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 xmlns:a16="http://schemas.microsoft.com/office/drawing/2014/main" id="{5939FA6B-74F1-FB4C-DDE8-C18E1B776108}"/>
              </a:ext>
            </a:extLst>
          </p:cNvPr>
          <p:cNvCxnSpPr>
            <a:cxnSpLocks/>
          </p:cNvCxnSpPr>
          <p:nvPr/>
        </p:nvCxnSpPr>
        <p:spPr>
          <a:xfrm>
            <a:off x="5157998" y="3037356"/>
            <a:ext cx="0" cy="206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 xmlns:a16="http://schemas.microsoft.com/office/drawing/2014/main" id="{909E8DDE-FE03-0F52-B1C0-1B2C316C53E3}"/>
              </a:ext>
            </a:extLst>
          </p:cNvPr>
          <p:cNvCxnSpPr>
            <a:cxnSpLocks/>
          </p:cNvCxnSpPr>
          <p:nvPr/>
        </p:nvCxnSpPr>
        <p:spPr>
          <a:xfrm>
            <a:off x="5148064" y="3552568"/>
            <a:ext cx="0" cy="206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 xmlns:a16="http://schemas.microsoft.com/office/drawing/2014/main" id="{EE8B88FB-45CC-D0C2-3434-022064EC3C4B}"/>
              </a:ext>
            </a:extLst>
          </p:cNvPr>
          <p:cNvCxnSpPr>
            <a:cxnSpLocks/>
            <a:endCxn id="75" idx="1"/>
          </p:cNvCxnSpPr>
          <p:nvPr/>
        </p:nvCxnSpPr>
        <p:spPr>
          <a:xfrm flipV="1">
            <a:off x="3995936" y="2880861"/>
            <a:ext cx="519964" cy="22187"/>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 xmlns:a16="http://schemas.microsoft.com/office/drawing/2014/main" id="{DBC0D92B-3FC0-A4BB-7D5A-7F28FCECC696}"/>
              </a:ext>
            </a:extLst>
          </p:cNvPr>
          <p:cNvCxnSpPr>
            <a:cxnSpLocks/>
          </p:cNvCxnSpPr>
          <p:nvPr/>
        </p:nvCxnSpPr>
        <p:spPr>
          <a:xfrm>
            <a:off x="3615446" y="4985251"/>
            <a:ext cx="38049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01" name="Straight Connector 100">
            <a:extLst>
              <a:ext uri="{FF2B5EF4-FFF2-40B4-BE49-F238E27FC236}">
                <a16:creationId xmlns="" xmlns:a16="http://schemas.microsoft.com/office/drawing/2014/main" id="{EDF866A7-5ECC-46CB-3B78-09FE0848BFCD}"/>
              </a:ext>
            </a:extLst>
          </p:cNvPr>
          <p:cNvCxnSpPr>
            <a:cxnSpLocks/>
          </p:cNvCxnSpPr>
          <p:nvPr/>
        </p:nvCxnSpPr>
        <p:spPr>
          <a:xfrm flipV="1">
            <a:off x="3995936" y="2880861"/>
            <a:ext cx="0" cy="2104390"/>
          </a:xfrm>
          <a:prstGeom prst="line">
            <a:avLst/>
          </a:prstGeom>
          <a:ln w="28575"/>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 xmlns:a16="http://schemas.microsoft.com/office/drawing/2014/main" id="{5DD045D9-24A6-0053-E039-71B07F0F7C15}"/>
              </a:ext>
            </a:extLst>
          </p:cNvPr>
          <p:cNvCxnSpPr>
            <a:cxnSpLocks/>
          </p:cNvCxnSpPr>
          <p:nvPr/>
        </p:nvCxnSpPr>
        <p:spPr>
          <a:xfrm flipV="1">
            <a:off x="6048164" y="3970168"/>
            <a:ext cx="540060" cy="1771"/>
          </a:xfrm>
          <a:prstGeom prst="line">
            <a:avLst/>
          </a:prstGeom>
          <a:ln w="28575"/>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 xmlns:a16="http://schemas.microsoft.com/office/drawing/2014/main" id="{B9F765B6-656D-DB17-18E4-81522EA855CF}"/>
              </a:ext>
            </a:extLst>
          </p:cNvPr>
          <p:cNvCxnSpPr>
            <a:cxnSpLocks/>
          </p:cNvCxnSpPr>
          <p:nvPr/>
        </p:nvCxnSpPr>
        <p:spPr>
          <a:xfrm flipH="1">
            <a:off x="6588224" y="2564904"/>
            <a:ext cx="4544" cy="1405264"/>
          </a:xfrm>
          <a:prstGeom prst="line">
            <a:avLst/>
          </a:prstGeom>
          <a:ln w="28575"/>
        </p:spPr>
        <p:style>
          <a:lnRef idx="1">
            <a:schemeClr val="dk1"/>
          </a:lnRef>
          <a:fillRef idx="0">
            <a:schemeClr val="dk1"/>
          </a:fillRef>
          <a:effectRef idx="0">
            <a:schemeClr val="dk1"/>
          </a:effectRef>
          <a:fontRef idx="minor">
            <a:schemeClr val="tx1"/>
          </a:fontRef>
        </p:style>
      </p:cxnSp>
      <p:cxnSp>
        <p:nvCxnSpPr>
          <p:cNvPr id="112" name="Straight Connector 111">
            <a:extLst>
              <a:ext uri="{FF2B5EF4-FFF2-40B4-BE49-F238E27FC236}">
                <a16:creationId xmlns="" xmlns:a16="http://schemas.microsoft.com/office/drawing/2014/main" id="{860413DD-3993-2C8A-44E3-139163DB865D}"/>
              </a:ext>
            </a:extLst>
          </p:cNvPr>
          <p:cNvCxnSpPr>
            <a:cxnSpLocks/>
          </p:cNvCxnSpPr>
          <p:nvPr/>
        </p:nvCxnSpPr>
        <p:spPr>
          <a:xfrm>
            <a:off x="3687454" y="2564904"/>
            <a:ext cx="290077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 xmlns:a16="http://schemas.microsoft.com/office/drawing/2014/main" id="{3479DC84-A861-00C2-9068-D3BDA2BED03B}"/>
              </a:ext>
            </a:extLst>
          </p:cNvPr>
          <p:cNvCxnSpPr>
            <a:cxnSpLocks/>
          </p:cNvCxnSpPr>
          <p:nvPr/>
        </p:nvCxnSpPr>
        <p:spPr>
          <a:xfrm>
            <a:off x="3707904" y="2564904"/>
            <a:ext cx="0" cy="2274820"/>
          </a:xfrm>
          <a:prstGeom prst="line">
            <a:avLst/>
          </a:prstGeom>
          <a:ln w="28575"/>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 xmlns:a16="http://schemas.microsoft.com/office/drawing/2014/main" id="{D08FA62B-4060-2BE6-20E1-FB74E9B4B239}"/>
              </a:ext>
            </a:extLst>
          </p:cNvPr>
          <p:cNvCxnSpPr>
            <a:cxnSpLocks/>
          </p:cNvCxnSpPr>
          <p:nvPr/>
        </p:nvCxnSpPr>
        <p:spPr>
          <a:xfrm>
            <a:off x="3615446" y="4841495"/>
            <a:ext cx="87129"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 xmlns:a16="http://schemas.microsoft.com/office/drawing/2014/main" id="{E6DF437D-1C3F-16CD-5200-DA9B56CF9DE4}"/>
              </a:ext>
            </a:extLst>
          </p:cNvPr>
          <p:cNvCxnSpPr>
            <a:cxnSpLocks/>
          </p:cNvCxnSpPr>
          <p:nvPr/>
        </p:nvCxnSpPr>
        <p:spPr>
          <a:xfrm>
            <a:off x="5166065" y="4111863"/>
            <a:ext cx="295" cy="835982"/>
          </a:xfrm>
          <a:prstGeom prst="line">
            <a:avLst/>
          </a:prstGeom>
          <a:ln w="28575"/>
        </p:spPr>
        <p:style>
          <a:lnRef idx="1">
            <a:schemeClr val="dk1"/>
          </a:lnRef>
          <a:fillRef idx="0">
            <a:schemeClr val="dk1"/>
          </a:fillRef>
          <a:effectRef idx="0">
            <a:schemeClr val="dk1"/>
          </a:effectRef>
          <a:fontRef idx="minor">
            <a:schemeClr val="tx1"/>
          </a:fontRef>
        </p:style>
      </p:cxnSp>
      <p:cxnSp>
        <p:nvCxnSpPr>
          <p:cNvPr id="128" name="Straight Arrow Connector 127">
            <a:extLst>
              <a:ext uri="{FF2B5EF4-FFF2-40B4-BE49-F238E27FC236}">
                <a16:creationId xmlns="" xmlns:a16="http://schemas.microsoft.com/office/drawing/2014/main" id="{63AA82B2-0323-DA5C-25DB-EDC848DCF456}"/>
              </a:ext>
            </a:extLst>
          </p:cNvPr>
          <p:cNvCxnSpPr>
            <a:cxnSpLocks/>
          </p:cNvCxnSpPr>
          <p:nvPr/>
        </p:nvCxnSpPr>
        <p:spPr>
          <a:xfrm>
            <a:off x="5144404" y="5300480"/>
            <a:ext cx="0" cy="206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 xmlns:a16="http://schemas.microsoft.com/office/drawing/2014/main" id="{80BA04B0-C42C-4B83-7CC4-DF8AF2BD1F23}"/>
              </a:ext>
            </a:extLst>
          </p:cNvPr>
          <p:cNvCxnSpPr>
            <a:cxnSpLocks/>
          </p:cNvCxnSpPr>
          <p:nvPr/>
        </p:nvCxnSpPr>
        <p:spPr>
          <a:xfrm>
            <a:off x="3884925" y="5341910"/>
            <a:ext cx="295" cy="835982"/>
          </a:xfrm>
          <a:prstGeom prst="line">
            <a:avLst/>
          </a:prstGeom>
          <a:ln w="28575"/>
        </p:spPr>
        <p:style>
          <a:lnRef idx="1">
            <a:schemeClr val="dk1"/>
          </a:lnRef>
          <a:fillRef idx="0">
            <a:schemeClr val="dk1"/>
          </a:fillRef>
          <a:effectRef idx="0">
            <a:schemeClr val="dk1"/>
          </a:effectRef>
          <a:fontRef idx="minor">
            <a:schemeClr val="tx1"/>
          </a:fontRef>
        </p:style>
      </p:cxnSp>
      <p:cxnSp>
        <p:nvCxnSpPr>
          <p:cNvPr id="130" name="Straight Connector 129">
            <a:extLst>
              <a:ext uri="{FF2B5EF4-FFF2-40B4-BE49-F238E27FC236}">
                <a16:creationId xmlns="" xmlns:a16="http://schemas.microsoft.com/office/drawing/2014/main" id="{B43E863F-EC02-8105-8643-E3C0BB998386}"/>
              </a:ext>
            </a:extLst>
          </p:cNvPr>
          <p:cNvCxnSpPr>
            <a:cxnSpLocks/>
          </p:cNvCxnSpPr>
          <p:nvPr/>
        </p:nvCxnSpPr>
        <p:spPr>
          <a:xfrm flipH="1">
            <a:off x="4121949" y="4518307"/>
            <a:ext cx="1058572" cy="11547"/>
          </a:xfrm>
          <a:prstGeom prst="line">
            <a:avLst/>
          </a:prstGeom>
          <a:ln w="28575"/>
        </p:spPr>
        <p:style>
          <a:lnRef idx="1">
            <a:schemeClr val="dk1"/>
          </a:lnRef>
          <a:fillRef idx="0">
            <a:schemeClr val="dk1"/>
          </a:fillRef>
          <a:effectRef idx="0">
            <a:schemeClr val="dk1"/>
          </a:effectRef>
          <a:fontRef idx="minor">
            <a:schemeClr val="tx1"/>
          </a:fontRef>
        </p:style>
      </p:cxnSp>
      <p:cxnSp>
        <p:nvCxnSpPr>
          <p:cNvPr id="133" name="Straight Connector 132">
            <a:extLst>
              <a:ext uri="{FF2B5EF4-FFF2-40B4-BE49-F238E27FC236}">
                <a16:creationId xmlns="" xmlns:a16="http://schemas.microsoft.com/office/drawing/2014/main" id="{2B02B5D1-B152-12AF-7649-E6490602F95F}"/>
              </a:ext>
            </a:extLst>
          </p:cNvPr>
          <p:cNvCxnSpPr>
            <a:cxnSpLocks/>
          </p:cNvCxnSpPr>
          <p:nvPr/>
        </p:nvCxnSpPr>
        <p:spPr>
          <a:xfrm>
            <a:off x="4121800" y="4534571"/>
            <a:ext cx="295" cy="835982"/>
          </a:xfrm>
          <a:prstGeom prst="line">
            <a:avLst/>
          </a:prstGeom>
          <a:ln w="28575"/>
        </p:spPr>
        <p:style>
          <a:lnRef idx="1">
            <a:schemeClr val="dk1"/>
          </a:lnRef>
          <a:fillRef idx="0">
            <a:schemeClr val="dk1"/>
          </a:fillRef>
          <a:effectRef idx="0">
            <a:schemeClr val="dk1"/>
          </a:effectRef>
          <a:fontRef idx="minor">
            <a:schemeClr val="tx1"/>
          </a:fontRef>
        </p:style>
      </p:cxnSp>
      <p:cxnSp>
        <p:nvCxnSpPr>
          <p:cNvPr id="135" name="Straight Connector 134">
            <a:extLst>
              <a:ext uri="{FF2B5EF4-FFF2-40B4-BE49-F238E27FC236}">
                <a16:creationId xmlns="" xmlns:a16="http://schemas.microsoft.com/office/drawing/2014/main" id="{B461D189-5993-63C9-19DF-C420F09C5DE1}"/>
              </a:ext>
            </a:extLst>
          </p:cNvPr>
          <p:cNvCxnSpPr>
            <a:cxnSpLocks/>
          </p:cNvCxnSpPr>
          <p:nvPr/>
        </p:nvCxnSpPr>
        <p:spPr>
          <a:xfrm flipH="1">
            <a:off x="3878599" y="5364814"/>
            <a:ext cx="24320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38" name="Straight Connector 137">
            <a:extLst>
              <a:ext uri="{FF2B5EF4-FFF2-40B4-BE49-F238E27FC236}">
                <a16:creationId xmlns="" xmlns:a16="http://schemas.microsoft.com/office/drawing/2014/main" id="{1DAAB19C-8FFD-762B-D7A2-CCDC2B955C20}"/>
              </a:ext>
            </a:extLst>
          </p:cNvPr>
          <p:cNvCxnSpPr>
            <a:cxnSpLocks/>
          </p:cNvCxnSpPr>
          <p:nvPr/>
        </p:nvCxnSpPr>
        <p:spPr>
          <a:xfrm flipH="1">
            <a:off x="1043608" y="6177892"/>
            <a:ext cx="283499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43" name="Straight Connector 142">
            <a:extLst>
              <a:ext uri="{FF2B5EF4-FFF2-40B4-BE49-F238E27FC236}">
                <a16:creationId xmlns="" xmlns:a16="http://schemas.microsoft.com/office/drawing/2014/main" id="{C08A8F37-73C1-8D41-22FC-AB0B815328DD}"/>
              </a:ext>
            </a:extLst>
          </p:cNvPr>
          <p:cNvCxnSpPr>
            <a:cxnSpLocks/>
          </p:cNvCxnSpPr>
          <p:nvPr/>
        </p:nvCxnSpPr>
        <p:spPr>
          <a:xfrm flipV="1">
            <a:off x="1043608" y="6097600"/>
            <a:ext cx="0" cy="67704"/>
          </a:xfrm>
          <a:prstGeom prst="line">
            <a:avLst/>
          </a:prstGeom>
          <a:ln w="28575"/>
        </p:spPr>
        <p:style>
          <a:lnRef idx="1">
            <a:schemeClr val="dk1"/>
          </a:lnRef>
          <a:fillRef idx="0">
            <a:schemeClr val="dk1"/>
          </a:fillRef>
          <a:effectRef idx="0">
            <a:schemeClr val="dk1"/>
          </a:effectRef>
          <a:fontRef idx="minor">
            <a:schemeClr val="tx1"/>
          </a:fontRef>
        </p:style>
      </p:cxnSp>
      <p:cxnSp>
        <p:nvCxnSpPr>
          <p:cNvPr id="148" name="Straight Connector 147">
            <a:extLst>
              <a:ext uri="{FF2B5EF4-FFF2-40B4-BE49-F238E27FC236}">
                <a16:creationId xmlns="" xmlns:a16="http://schemas.microsoft.com/office/drawing/2014/main" id="{FBDAA977-B149-C216-3EDE-1EC8AF98280D}"/>
              </a:ext>
            </a:extLst>
          </p:cNvPr>
          <p:cNvCxnSpPr>
            <a:cxnSpLocks/>
          </p:cNvCxnSpPr>
          <p:nvPr/>
        </p:nvCxnSpPr>
        <p:spPr>
          <a:xfrm>
            <a:off x="5136802" y="6110188"/>
            <a:ext cx="0" cy="263277"/>
          </a:xfrm>
          <a:prstGeom prst="line">
            <a:avLst/>
          </a:prstGeom>
          <a:ln w="28575"/>
        </p:spPr>
        <p:style>
          <a:lnRef idx="1">
            <a:schemeClr val="dk1"/>
          </a:lnRef>
          <a:fillRef idx="0">
            <a:schemeClr val="dk1"/>
          </a:fillRef>
          <a:effectRef idx="0">
            <a:schemeClr val="dk1"/>
          </a:effectRef>
          <a:fontRef idx="minor">
            <a:schemeClr val="tx1"/>
          </a:fontRef>
        </p:style>
      </p:cxnSp>
      <p:cxnSp>
        <p:nvCxnSpPr>
          <p:cNvPr id="150" name="Straight Connector 149">
            <a:extLst>
              <a:ext uri="{FF2B5EF4-FFF2-40B4-BE49-F238E27FC236}">
                <a16:creationId xmlns="" xmlns:a16="http://schemas.microsoft.com/office/drawing/2014/main" id="{E17AA2B0-A943-1CC2-AAB4-31EFAF8546B8}"/>
              </a:ext>
            </a:extLst>
          </p:cNvPr>
          <p:cNvCxnSpPr>
            <a:cxnSpLocks/>
          </p:cNvCxnSpPr>
          <p:nvPr/>
        </p:nvCxnSpPr>
        <p:spPr>
          <a:xfrm flipH="1">
            <a:off x="611560" y="6367616"/>
            <a:ext cx="4525242"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53" name="Straight Connector 152">
            <a:extLst>
              <a:ext uri="{FF2B5EF4-FFF2-40B4-BE49-F238E27FC236}">
                <a16:creationId xmlns="" xmlns:a16="http://schemas.microsoft.com/office/drawing/2014/main" id="{180AC0B8-C4E2-9A35-012E-589C882792E1}"/>
              </a:ext>
            </a:extLst>
          </p:cNvPr>
          <p:cNvCxnSpPr>
            <a:cxnSpLocks/>
          </p:cNvCxnSpPr>
          <p:nvPr/>
        </p:nvCxnSpPr>
        <p:spPr>
          <a:xfrm>
            <a:off x="610595" y="6061983"/>
            <a:ext cx="0" cy="305633"/>
          </a:xfrm>
          <a:prstGeom prst="line">
            <a:avLst/>
          </a:prstGeom>
          <a:ln w="28575"/>
        </p:spPr>
        <p:style>
          <a:lnRef idx="1">
            <a:schemeClr val="dk1"/>
          </a:lnRef>
          <a:fillRef idx="0">
            <a:schemeClr val="dk1"/>
          </a:fillRef>
          <a:effectRef idx="0">
            <a:schemeClr val="dk1"/>
          </a:effectRef>
          <a:fontRef idx="minor">
            <a:schemeClr val="tx1"/>
          </a:fontRef>
        </p:style>
      </p:cxnSp>
      <p:cxnSp>
        <p:nvCxnSpPr>
          <p:cNvPr id="156" name="Straight Connector 155">
            <a:extLst>
              <a:ext uri="{FF2B5EF4-FFF2-40B4-BE49-F238E27FC236}">
                <a16:creationId xmlns="" xmlns:a16="http://schemas.microsoft.com/office/drawing/2014/main" id="{72C505A0-DEC4-0308-F287-FEEE5229FBB4}"/>
              </a:ext>
            </a:extLst>
          </p:cNvPr>
          <p:cNvCxnSpPr>
            <a:cxnSpLocks/>
          </p:cNvCxnSpPr>
          <p:nvPr/>
        </p:nvCxnSpPr>
        <p:spPr>
          <a:xfrm flipH="1">
            <a:off x="107504" y="6367616"/>
            <a:ext cx="503091"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59" name="Straight Connector 158">
            <a:extLst>
              <a:ext uri="{FF2B5EF4-FFF2-40B4-BE49-F238E27FC236}">
                <a16:creationId xmlns="" xmlns:a16="http://schemas.microsoft.com/office/drawing/2014/main" id="{C8F09D1A-95A1-97DE-77E4-BEB286EFDC6C}"/>
              </a:ext>
            </a:extLst>
          </p:cNvPr>
          <p:cNvCxnSpPr>
            <a:cxnSpLocks/>
          </p:cNvCxnSpPr>
          <p:nvPr/>
        </p:nvCxnSpPr>
        <p:spPr>
          <a:xfrm>
            <a:off x="106539" y="4947845"/>
            <a:ext cx="295" cy="1419771"/>
          </a:xfrm>
          <a:prstGeom prst="line">
            <a:avLst/>
          </a:prstGeom>
          <a:ln w="28575"/>
        </p:spPr>
        <p:style>
          <a:lnRef idx="1">
            <a:schemeClr val="dk1"/>
          </a:lnRef>
          <a:fillRef idx="0">
            <a:schemeClr val="dk1"/>
          </a:fillRef>
          <a:effectRef idx="0">
            <a:schemeClr val="dk1"/>
          </a:effectRef>
          <a:fontRef idx="minor">
            <a:schemeClr val="tx1"/>
          </a:fontRef>
        </p:style>
      </p:cxnSp>
      <p:cxnSp>
        <p:nvCxnSpPr>
          <p:cNvPr id="161" name="Straight Connector 160">
            <a:extLst>
              <a:ext uri="{FF2B5EF4-FFF2-40B4-BE49-F238E27FC236}">
                <a16:creationId xmlns="" xmlns:a16="http://schemas.microsoft.com/office/drawing/2014/main" id="{CC16A558-BA31-D8CB-DD0B-9C3E2F27A8E4}"/>
              </a:ext>
            </a:extLst>
          </p:cNvPr>
          <p:cNvCxnSpPr>
            <a:cxnSpLocks/>
          </p:cNvCxnSpPr>
          <p:nvPr/>
        </p:nvCxnSpPr>
        <p:spPr>
          <a:xfrm flipH="1">
            <a:off x="95566" y="4978679"/>
            <a:ext cx="148580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64" name="Straight Connector 163">
            <a:extLst>
              <a:ext uri="{FF2B5EF4-FFF2-40B4-BE49-F238E27FC236}">
                <a16:creationId xmlns="" xmlns:a16="http://schemas.microsoft.com/office/drawing/2014/main" id="{1D567710-948A-B143-81CC-E1BC8B72874A}"/>
              </a:ext>
            </a:extLst>
          </p:cNvPr>
          <p:cNvCxnSpPr>
            <a:cxnSpLocks/>
          </p:cNvCxnSpPr>
          <p:nvPr/>
        </p:nvCxnSpPr>
        <p:spPr>
          <a:xfrm>
            <a:off x="1585845" y="4978679"/>
            <a:ext cx="295" cy="835982"/>
          </a:xfrm>
          <a:prstGeom prst="line">
            <a:avLst/>
          </a:prstGeom>
          <a:ln w="28575"/>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 xmlns:a16="http://schemas.microsoft.com/office/drawing/2014/main" id="{D76FAA2F-1727-69A8-D378-894D270C2891}"/>
              </a:ext>
            </a:extLst>
          </p:cNvPr>
          <p:cNvCxnSpPr>
            <a:cxnSpLocks/>
          </p:cNvCxnSpPr>
          <p:nvPr/>
        </p:nvCxnSpPr>
        <p:spPr>
          <a:xfrm flipH="1" flipV="1">
            <a:off x="1601964" y="5805264"/>
            <a:ext cx="89716" cy="227"/>
          </a:xfrm>
          <a:prstGeom prst="line">
            <a:avLst/>
          </a:prstGeom>
          <a:ln w="28575"/>
        </p:spPr>
        <p:style>
          <a:lnRef idx="1">
            <a:schemeClr val="dk1"/>
          </a:lnRef>
          <a:fillRef idx="0">
            <a:schemeClr val="dk1"/>
          </a:fillRef>
          <a:effectRef idx="0">
            <a:schemeClr val="dk1"/>
          </a:effectRef>
          <a:fontRef idx="minor">
            <a:schemeClr val="tx1"/>
          </a:fontRef>
        </p:style>
      </p:cxnSp>
      <p:sp>
        <p:nvSpPr>
          <p:cNvPr id="169" name="Isosceles Triangle 168">
            <a:extLst>
              <a:ext uri="{FF2B5EF4-FFF2-40B4-BE49-F238E27FC236}">
                <a16:creationId xmlns="" xmlns:a16="http://schemas.microsoft.com/office/drawing/2014/main" id="{B6A61A93-77F9-8C5D-C88D-67133940338F}"/>
              </a:ext>
            </a:extLst>
          </p:cNvPr>
          <p:cNvSpPr/>
          <p:nvPr/>
        </p:nvSpPr>
        <p:spPr>
          <a:xfrm>
            <a:off x="6516216" y="3037356"/>
            <a:ext cx="159923" cy="103612"/>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0" name="Isosceles Triangle 169">
            <a:extLst>
              <a:ext uri="{FF2B5EF4-FFF2-40B4-BE49-F238E27FC236}">
                <a16:creationId xmlns="" xmlns:a16="http://schemas.microsoft.com/office/drawing/2014/main" id="{467C7A85-75AC-BF57-30D6-13B9D85A6815}"/>
              </a:ext>
            </a:extLst>
          </p:cNvPr>
          <p:cNvSpPr/>
          <p:nvPr/>
        </p:nvSpPr>
        <p:spPr>
          <a:xfrm rot="10800000">
            <a:off x="3635897" y="3189756"/>
            <a:ext cx="159923" cy="103612"/>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1" name="Isosceles Triangle 170">
            <a:extLst>
              <a:ext uri="{FF2B5EF4-FFF2-40B4-BE49-F238E27FC236}">
                <a16:creationId xmlns="" xmlns:a16="http://schemas.microsoft.com/office/drawing/2014/main" id="{9F313396-231D-6C12-0F98-4E0EACF835BE}"/>
              </a:ext>
            </a:extLst>
          </p:cNvPr>
          <p:cNvSpPr/>
          <p:nvPr/>
        </p:nvSpPr>
        <p:spPr>
          <a:xfrm rot="16026639">
            <a:off x="4646258" y="4473972"/>
            <a:ext cx="159923" cy="103612"/>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2" name="Isosceles Triangle 171">
            <a:extLst>
              <a:ext uri="{FF2B5EF4-FFF2-40B4-BE49-F238E27FC236}">
                <a16:creationId xmlns="" xmlns:a16="http://schemas.microsoft.com/office/drawing/2014/main" id="{20EA8A41-4818-0028-D0E8-51BCD8CE323D}"/>
              </a:ext>
            </a:extLst>
          </p:cNvPr>
          <p:cNvSpPr/>
          <p:nvPr/>
        </p:nvSpPr>
        <p:spPr>
          <a:xfrm rot="16200000">
            <a:off x="2384306" y="6121452"/>
            <a:ext cx="159923" cy="103612"/>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3" name="Isosceles Triangle 172">
            <a:extLst>
              <a:ext uri="{FF2B5EF4-FFF2-40B4-BE49-F238E27FC236}">
                <a16:creationId xmlns="" xmlns:a16="http://schemas.microsoft.com/office/drawing/2014/main" id="{0C9FF303-B013-46D4-DF79-C20DE9DEDC2A}"/>
              </a:ext>
            </a:extLst>
          </p:cNvPr>
          <p:cNvSpPr/>
          <p:nvPr/>
        </p:nvSpPr>
        <p:spPr>
          <a:xfrm rot="16200000">
            <a:off x="4183805" y="6321568"/>
            <a:ext cx="159923" cy="103612"/>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4" name="Isosceles Triangle 173">
            <a:extLst>
              <a:ext uri="{FF2B5EF4-FFF2-40B4-BE49-F238E27FC236}">
                <a16:creationId xmlns="" xmlns:a16="http://schemas.microsoft.com/office/drawing/2014/main" id="{585FF281-A9AE-8805-047E-DA4CA934CB96}"/>
              </a:ext>
            </a:extLst>
          </p:cNvPr>
          <p:cNvSpPr/>
          <p:nvPr/>
        </p:nvSpPr>
        <p:spPr>
          <a:xfrm rot="5400000">
            <a:off x="669961" y="4915318"/>
            <a:ext cx="159923" cy="103612"/>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75" name="Isosceles Triangle 174">
            <a:extLst>
              <a:ext uri="{FF2B5EF4-FFF2-40B4-BE49-F238E27FC236}">
                <a16:creationId xmlns="" xmlns:a16="http://schemas.microsoft.com/office/drawing/2014/main" id="{C144A534-76F9-D82F-EC0F-02C08A3E463F}"/>
              </a:ext>
            </a:extLst>
          </p:cNvPr>
          <p:cNvSpPr/>
          <p:nvPr/>
        </p:nvSpPr>
        <p:spPr>
          <a:xfrm>
            <a:off x="529132" y="6190020"/>
            <a:ext cx="159923" cy="103612"/>
          </a:xfrm>
          <a:prstGeom prst="triangl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2633690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Web Server Page</a:t>
            </a:r>
          </a:p>
        </p:txBody>
      </p:sp>
    </p:spTree>
    <p:extLst>
      <p:ext uri="{BB962C8B-B14F-4D97-AF65-F5344CB8AC3E}">
        <p14:creationId xmlns:p14="http://schemas.microsoft.com/office/powerpoint/2010/main" val="27998023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7704856" cy="584775"/>
          </a:xfrm>
          <a:prstGeom prst="rect">
            <a:avLst/>
          </a:prstGeom>
        </p:spPr>
        <p:txBody>
          <a:bodyPr wrap="square">
            <a:spAutoFit/>
          </a:bodyPr>
          <a:lstStyle/>
          <a:p>
            <a:r>
              <a:rPr lang="en-IN" sz="3200" dirty="0">
                <a:solidFill>
                  <a:schemeClr val="bg1"/>
                </a:solidFill>
              </a:rPr>
              <a:t>Web Server Page</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00808"/>
            <a:ext cx="7488832"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86268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7704856" cy="584775"/>
          </a:xfrm>
          <a:prstGeom prst="rect">
            <a:avLst/>
          </a:prstGeom>
        </p:spPr>
        <p:txBody>
          <a:bodyPr wrap="square">
            <a:spAutoFit/>
          </a:bodyPr>
          <a:lstStyle/>
          <a:p>
            <a:r>
              <a:rPr lang="en-IN" sz="3200" dirty="0">
                <a:solidFill>
                  <a:schemeClr val="bg1"/>
                </a:solidFill>
              </a:rPr>
              <a:t>Web Server Page</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32772"/>
          <a:stretch/>
        </p:blipFill>
        <p:spPr bwMode="auto">
          <a:xfrm>
            <a:off x="1710959" y="1988839"/>
            <a:ext cx="5722083" cy="44898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8534197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7704856" cy="584775"/>
          </a:xfrm>
          <a:prstGeom prst="rect">
            <a:avLst/>
          </a:prstGeom>
        </p:spPr>
        <p:txBody>
          <a:bodyPr wrap="square">
            <a:spAutoFit/>
          </a:bodyPr>
          <a:lstStyle/>
          <a:p>
            <a:r>
              <a:rPr lang="en-IN" sz="3200" dirty="0">
                <a:solidFill>
                  <a:schemeClr val="bg1"/>
                </a:solidFill>
              </a:rPr>
              <a:t>Web Server Page</a:t>
            </a: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556792"/>
            <a:ext cx="6336704" cy="4882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45743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t>CONTENTS</a:t>
            </a:r>
          </a:p>
        </p:txBody>
      </p:sp>
      <p:sp>
        <p:nvSpPr>
          <p:cNvPr id="4" name="TextBox 3"/>
          <p:cNvSpPr txBox="1"/>
          <p:nvPr/>
        </p:nvSpPr>
        <p:spPr>
          <a:xfrm>
            <a:off x="539552" y="2564904"/>
            <a:ext cx="8170060" cy="4524315"/>
          </a:xfrm>
          <a:prstGeom prst="rect">
            <a:avLst/>
          </a:prstGeom>
          <a:noFill/>
        </p:spPr>
        <p:txBody>
          <a:bodyPr wrap="square" numCol="2" rtlCol="0">
            <a:spAutoFit/>
          </a:bodyPr>
          <a:lstStyle/>
          <a:p>
            <a:pPr marL="342900" indent="-342900">
              <a:buFont typeface="+mj-lt"/>
              <a:buAutoNum type="arabicPeriod"/>
            </a:pPr>
            <a:r>
              <a:rPr lang="en-IN" dirty="0" smtClean="0">
                <a:latin typeface="Times New Roman" pitchFamily="18" charset="0"/>
                <a:cs typeface="Times New Roman" pitchFamily="18" charset="0"/>
              </a:rPr>
              <a:t>Abstract</a:t>
            </a:r>
          </a:p>
          <a:p>
            <a:pPr marL="342900" indent="-342900">
              <a:buFont typeface="+mj-lt"/>
              <a:buAutoNum type="arabicPeriod"/>
            </a:pPr>
            <a:r>
              <a:rPr lang="en-IN" dirty="0" smtClean="0">
                <a:latin typeface="Times New Roman" pitchFamily="18" charset="0"/>
                <a:cs typeface="Times New Roman" pitchFamily="18" charset="0"/>
              </a:rPr>
              <a:t>Introduction</a:t>
            </a:r>
          </a:p>
          <a:p>
            <a:pPr marL="342900" indent="-342900">
              <a:buFont typeface="+mj-lt"/>
              <a:buAutoNum type="arabicPeriod"/>
            </a:pPr>
            <a:r>
              <a:rPr lang="en-IN" dirty="0" smtClean="0">
                <a:latin typeface="Times New Roman" pitchFamily="18" charset="0"/>
                <a:cs typeface="Times New Roman" pitchFamily="18" charset="0"/>
              </a:rPr>
              <a:t>Idea Behind</a:t>
            </a:r>
          </a:p>
          <a:p>
            <a:pPr marL="342900" indent="-342900">
              <a:buFont typeface="+mj-lt"/>
              <a:buAutoNum type="arabicPeriod"/>
            </a:pPr>
            <a:r>
              <a:rPr lang="en-IN" dirty="0" smtClean="0">
                <a:latin typeface="Times New Roman" pitchFamily="18" charset="0"/>
                <a:cs typeface="Times New Roman" pitchFamily="18" charset="0"/>
              </a:rPr>
              <a:t>Main Idea</a:t>
            </a:r>
          </a:p>
          <a:p>
            <a:pPr marL="342900" indent="-342900">
              <a:buFont typeface="+mj-lt"/>
              <a:buAutoNum type="arabicPeriod"/>
            </a:pPr>
            <a:r>
              <a:rPr lang="en-IN" dirty="0" smtClean="0">
                <a:latin typeface="Times New Roman" pitchFamily="18" charset="0"/>
                <a:cs typeface="Times New Roman" pitchFamily="18" charset="0"/>
              </a:rPr>
              <a:t>Home Automation</a:t>
            </a:r>
          </a:p>
          <a:p>
            <a:pPr marL="342900" indent="-342900">
              <a:buFont typeface="+mj-lt"/>
              <a:buAutoNum type="arabicPeriod"/>
            </a:pPr>
            <a:r>
              <a:rPr lang="en-IN" dirty="0" err="1" smtClean="0">
                <a:latin typeface="Times New Roman" pitchFamily="18" charset="0"/>
                <a:cs typeface="Times New Roman" pitchFamily="18" charset="0"/>
              </a:rPr>
              <a:t>Iot</a:t>
            </a:r>
            <a:r>
              <a:rPr lang="en-IN" dirty="0" smtClean="0">
                <a:latin typeface="Times New Roman" pitchFamily="18" charset="0"/>
                <a:cs typeface="Times New Roman" pitchFamily="18" charset="0"/>
              </a:rPr>
              <a:t> – is it something new?</a:t>
            </a:r>
          </a:p>
          <a:p>
            <a:pPr marL="342900" indent="-342900">
              <a:buFont typeface="+mj-lt"/>
              <a:buAutoNum type="arabicPeriod"/>
            </a:pPr>
            <a:r>
              <a:rPr lang="en-IN" dirty="0" smtClean="0">
                <a:latin typeface="Times New Roman" pitchFamily="18" charset="0"/>
                <a:cs typeface="Times New Roman" pitchFamily="18" charset="0"/>
              </a:rPr>
              <a:t>System Functions</a:t>
            </a:r>
          </a:p>
          <a:p>
            <a:pPr marL="342900" indent="-342900">
              <a:buFont typeface="+mj-lt"/>
              <a:buAutoNum type="arabicPeriod"/>
            </a:pPr>
            <a:r>
              <a:rPr lang="en-IN" dirty="0" smtClean="0">
                <a:latin typeface="Times New Roman" pitchFamily="18" charset="0"/>
                <a:cs typeface="Times New Roman" pitchFamily="18" charset="0"/>
              </a:rPr>
              <a:t>System Features</a:t>
            </a:r>
            <a:endParaRPr lang="en-IN" dirty="0">
              <a:latin typeface="Times New Roman" pitchFamily="18" charset="0"/>
              <a:cs typeface="Times New Roman" pitchFamily="18" charset="0"/>
            </a:endParaRPr>
          </a:p>
          <a:p>
            <a:pPr marL="342900" indent="-342900">
              <a:buFont typeface="+mj-lt"/>
              <a:buAutoNum type="arabicPeriod"/>
            </a:pPr>
            <a:r>
              <a:rPr lang="en-IN" dirty="0" smtClean="0">
                <a:latin typeface="Times New Roman" pitchFamily="18" charset="0"/>
                <a:cs typeface="Times New Roman" pitchFamily="18" charset="0"/>
              </a:rPr>
              <a:t>Product Components</a:t>
            </a:r>
          </a:p>
          <a:p>
            <a:pPr marL="342900" indent="-342900">
              <a:buFont typeface="+mj-lt"/>
              <a:buAutoNum type="arabicPeriod"/>
            </a:pPr>
            <a:endParaRPr lang="en-IN" dirty="0"/>
          </a:p>
          <a:p>
            <a:pPr marL="342900" indent="-342900">
              <a:buFont typeface="+mj-lt"/>
              <a:buAutoNum type="arabicPeriod"/>
            </a:pPr>
            <a:endParaRPr lang="en-IN" dirty="0" smtClean="0"/>
          </a:p>
          <a:p>
            <a:pPr marL="342900" indent="-342900">
              <a:buFont typeface="+mj-lt"/>
              <a:buAutoNum type="arabicPeriod"/>
            </a:pPr>
            <a:endParaRPr lang="en-IN" dirty="0"/>
          </a:p>
          <a:p>
            <a:pPr marL="342900" indent="-342900">
              <a:buFont typeface="+mj-lt"/>
              <a:buAutoNum type="arabicPeriod"/>
            </a:pPr>
            <a:endParaRPr lang="en-IN" dirty="0" smtClean="0"/>
          </a:p>
          <a:p>
            <a:pPr marL="342900" indent="-342900">
              <a:buFont typeface="+mj-lt"/>
              <a:buAutoNum type="arabicPeriod"/>
            </a:pPr>
            <a:endParaRPr lang="en-IN" dirty="0"/>
          </a:p>
          <a:p>
            <a:pPr marL="342900" indent="-342900">
              <a:buFont typeface="+mj-lt"/>
              <a:buAutoNum type="arabicPeriod"/>
            </a:pPr>
            <a:endParaRPr lang="en-IN" dirty="0" smtClean="0"/>
          </a:p>
          <a:p>
            <a:pPr marL="342900" indent="-342900">
              <a:buFont typeface="+mj-lt"/>
              <a:buAutoNum type="arabicPeriod"/>
            </a:pPr>
            <a:endParaRPr lang="en-IN" dirty="0"/>
          </a:p>
          <a:p>
            <a:pPr marL="342900" indent="-342900">
              <a:buFont typeface="+mj-lt"/>
              <a:buAutoNum type="arabicPeriod"/>
            </a:pPr>
            <a:r>
              <a:rPr lang="en-IN" dirty="0" smtClean="0">
                <a:latin typeface="Times New Roman" pitchFamily="18" charset="0"/>
                <a:cs typeface="Times New Roman" pitchFamily="18" charset="0"/>
              </a:rPr>
              <a:t>Functional Block Representation</a:t>
            </a:r>
          </a:p>
          <a:p>
            <a:pPr marL="342900" indent="-342900">
              <a:buFont typeface="+mj-lt"/>
              <a:buAutoNum type="arabicPeriod"/>
            </a:pPr>
            <a:r>
              <a:rPr lang="en-IN" dirty="0" smtClean="0">
                <a:latin typeface="Times New Roman" pitchFamily="18" charset="0"/>
                <a:cs typeface="Times New Roman" pitchFamily="18" charset="0"/>
              </a:rPr>
              <a:t>Product Components</a:t>
            </a:r>
          </a:p>
          <a:p>
            <a:pPr marL="342900" indent="-342900">
              <a:buFont typeface="+mj-lt"/>
              <a:buAutoNum type="arabicPeriod"/>
            </a:pPr>
            <a:r>
              <a:rPr lang="en-IN" dirty="0" smtClean="0">
                <a:latin typeface="Times New Roman" pitchFamily="18" charset="0"/>
                <a:cs typeface="Times New Roman" pitchFamily="18" charset="0"/>
              </a:rPr>
              <a:t>Circuit Diagram</a:t>
            </a:r>
          </a:p>
          <a:p>
            <a:pPr marL="342900" indent="-342900">
              <a:buFont typeface="+mj-lt"/>
              <a:buAutoNum type="arabicPeriod"/>
            </a:pPr>
            <a:r>
              <a:rPr lang="en-IN" dirty="0" smtClean="0">
                <a:latin typeface="Times New Roman" pitchFamily="18" charset="0"/>
                <a:cs typeface="Times New Roman" pitchFamily="18" charset="0"/>
              </a:rPr>
              <a:t>Flowchart of the device</a:t>
            </a:r>
          </a:p>
          <a:p>
            <a:pPr marL="342900" indent="-342900">
              <a:buFont typeface="+mj-lt"/>
              <a:buAutoNum type="arabicPeriod"/>
            </a:pPr>
            <a:r>
              <a:rPr lang="en-IN" dirty="0" smtClean="0">
                <a:latin typeface="Times New Roman" pitchFamily="18" charset="0"/>
                <a:cs typeface="Times New Roman" pitchFamily="18" charset="0"/>
              </a:rPr>
              <a:t>Advantages and disadvantages</a:t>
            </a:r>
          </a:p>
          <a:p>
            <a:pPr marL="342900" indent="-342900">
              <a:buFont typeface="+mj-lt"/>
              <a:buAutoNum type="arabicPeriod"/>
            </a:pPr>
            <a:r>
              <a:rPr lang="en-IN" dirty="0" smtClean="0">
                <a:latin typeface="Times New Roman" pitchFamily="18" charset="0"/>
                <a:cs typeface="Times New Roman" pitchFamily="18" charset="0"/>
              </a:rPr>
              <a:t>Applications of </a:t>
            </a:r>
            <a:r>
              <a:rPr lang="en-IN" dirty="0">
                <a:latin typeface="Times New Roman" pitchFamily="18" charset="0"/>
                <a:cs typeface="Times New Roman" pitchFamily="18" charset="0"/>
              </a:rPr>
              <a:t>home </a:t>
            </a:r>
            <a:r>
              <a:rPr lang="en-IN" dirty="0" smtClean="0">
                <a:latin typeface="Times New Roman" pitchFamily="18" charset="0"/>
                <a:cs typeface="Times New Roman" pitchFamily="18" charset="0"/>
              </a:rPr>
              <a:t>Automation</a:t>
            </a:r>
          </a:p>
          <a:p>
            <a:pPr marL="342900" indent="-342900">
              <a:buFont typeface="+mj-lt"/>
              <a:buAutoNum type="arabicPeriod"/>
            </a:pPr>
            <a:r>
              <a:rPr lang="en-IN" dirty="0" smtClean="0">
                <a:latin typeface="Times New Roman" pitchFamily="18" charset="0"/>
                <a:cs typeface="Times New Roman" pitchFamily="18" charset="0"/>
              </a:rPr>
              <a:t>Future Scope of this Projects</a:t>
            </a:r>
          </a:p>
          <a:p>
            <a:pPr marL="342900" indent="-342900">
              <a:buFont typeface="+mj-lt"/>
              <a:buAutoNum type="arabicPeriod"/>
            </a:pPr>
            <a:r>
              <a:rPr lang="en-IN" dirty="0" smtClean="0">
                <a:latin typeface="Times New Roman" pitchFamily="18" charset="0"/>
                <a:cs typeface="Times New Roman" pitchFamily="18" charset="0"/>
              </a:rPr>
              <a:t>Quality Assurance</a:t>
            </a:r>
          </a:p>
          <a:p>
            <a:pPr marL="342900" indent="-342900">
              <a:buFont typeface="+mj-lt"/>
              <a:buAutoNum type="arabicPeriod"/>
            </a:pPr>
            <a:r>
              <a:rPr lang="en-IN" dirty="0" smtClean="0">
                <a:latin typeface="Times New Roman" pitchFamily="18" charset="0"/>
                <a:cs typeface="Times New Roman" pitchFamily="18" charset="0"/>
              </a:rPr>
              <a:t>Reference</a:t>
            </a:r>
          </a:p>
          <a:p>
            <a:pPr marL="342900" indent="-342900">
              <a:buFont typeface="+mj-lt"/>
              <a:buAutoNum type="arabicPeriod"/>
            </a:pPr>
            <a:r>
              <a:rPr lang="en-IN" dirty="0" smtClean="0">
                <a:latin typeface="Times New Roman" pitchFamily="18" charset="0"/>
                <a:cs typeface="Times New Roman" pitchFamily="18" charset="0"/>
              </a:rPr>
              <a:t>Thank You</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15094046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7704856" cy="584775"/>
          </a:xfrm>
          <a:prstGeom prst="rect">
            <a:avLst/>
          </a:prstGeom>
        </p:spPr>
        <p:txBody>
          <a:bodyPr wrap="square">
            <a:spAutoFit/>
          </a:bodyPr>
          <a:lstStyle/>
          <a:p>
            <a:r>
              <a:rPr lang="en-IN" sz="3200" dirty="0">
                <a:solidFill>
                  <a:schemeClr val="bg1"/>
                </a:solidFill>
              </a:rPr>
              <a:t>Web Server Page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648124"/>
            <a:ext cx="6249320" cy="3296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41251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7704856" cy="584775"/>
          </a:xfrm>
          <a:prstGeom prst="rect">
            <a:avLst/>
          </a:prstGeom>
        </p:spPr>
        <p:txBody>
          <a:bodyPr wrap="square">
            <a:spAutoFit/>
          </a:bodyPr>
          <a:lstStyle/>
          <a:p>
            <a:r>
              <a:rPr lang="en-IN" sz="3200" dirty="0">
                <a:solidFill>
                  <a:schemeClr val="bg1"/>
                </a:solidFill>
              </a:rPr>
              <a:t>Web Server Page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660" y="1988840"/>
            <a:ext cx="6120680" cy="3888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69683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7704856" cy="584775"/>
          </a:xfrm>
          <a:prstGeom prst="rect">
            <a:avLst/>
          </a:prstGeom>
        </p:spPr>
        <p:txBody>
          <a:bodyPr wrap="square">
            <a:spAutoFit/>
          </a:bodyPr>
          <a:lstStyle/>
          <a:p>
            <a:r>
              <a:rPr lang="en-IN" sz="3200" dirty="0">
                <a:solidFill>
                  <a:schemeClr val="bg1"/>
                </a:solidFill>
              </a:rPr>
              <a:t>Web Server Page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648124"/>
            <a:ext cx="6249320" cy="32965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98385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7704856" cy="584775"/>
          </a:xfrm>
          <a:prstGeom prst="rect">
            <a:avLst/>
          </a:prstGeom>
        </p:spPr>
        <p:txBody>
          <a:bodyPr wrap="square">
            <a:spAutoFit/>
          </a:bodyPr>
          <a:lstStyle/>
          <a:p>
            <a:r>
              <a:rPr lang="en-IN" sz="3200" dirty="0">
                <a:solidFill>
                  <a:schemeClr val="bg1"/>
                </a:solidFill>
              </a:rPr>
              <a:t>Web Server Page</a:t>
            </a:r>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4" y="1700808"/>
            <a:ext cx="7488832"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328836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7704856" cy="584775"/>
          </a:xfrm>
          <a:prstGeom prst="rect">
            <a:avLst/>
          </a:prstGeom>
        </p:spPr>
        <p:txBody>
          <a:bodyPr wrap="square">
            <a:spAutoFit/>
          </a:bodyPr>
          <a:lstStyle/>
          <a:p>
            <a:r>
              <a:rPr lang="en-IN" sz="3200" dirty="0">
                <a:solidFill>
                  <a:schemeClr val="bg1"/>
                </a:solidFill>
              </a:rPr>
              <a:t>Web Server Page</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660" y="1844824"/>
            <a:ext cx="6120680" cy="4726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7802516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7704856" cy="584775"/>
          </a:xfrm>
          <a:prstGeom prst="rect">
            <a:avLst/>
          </a:prstGeom>
        </p:spPr>
        <p:txBody>
          <a:bodyPr wrap="square">
            <a:spAutoFit/>
          </a:bodyPr>
          <a:lstStyle/>
          <a:p>
            <a:r>
              <a:rPr lang="en-IN" sz="3200" dirty="0">
                <a:solidFill>
                  <a:schemeClr val="bg1"/>
                </a:solidFill>
              </a:rPr>
              <a:t>Web Server Page</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1607993"/>
            <a:ext cx="5472608" cy="4580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300940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5536" y="188640"/>
            <a:ext cx="7704856" cy="584775"/>
          </a:xfrm>
          <a:prstGeom prst="rect">
            <a:avLst/>
          </a:prstGeom>
        </p:spPr>
        <p:txBody>
          <a:bodyPr wrap="square">
            <a:spAutoFit/>
          </a:bodyPr>
          <a:lstStyle/>
          <a:p>
            <a:r>
              <a:rPr lang="en-IN" sz="3200" dirty="0">
                <a:solidFill>
                  <a:schemeClr val="bg1"/>
                </a:solidFill>
              </a:rPr>
              <a:t>Web Server Page</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1660" y="1844824"/>
            <a:ext cx="6120680" cy="4726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89300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a:t>
            </a:r>
            <a:endParaRPr lang="en-IN" dirty="0"/>
          </a:p>
        </p:txBody>
      </p:sp>
      <p:sp>
        <p:nvSpPr>
          <p:cNvPr id="5" name="TextBox 4"/>
          <p:cNvSpPr txBox="1"/>
          <p:nvPr/>
        </p:nvSpPr>
        <p:spPr>
          <a:xfrm>
            <a:off x="354385" y="2564904"/>
            <a:ext cx="8208912" cy="3970318"/>
          </a:xfrm>
          <a:prstGeom prst="rect">
            <a:avLst/>
          </a:prstGeom>
          <a:noFill/>
        </p:spPr>
        <p:txBody>
          <a:bodyPr wrap="square" rtlCol="0">
            <a:spAutoFit/>
          </a:bodyPr>
          <a:lstStyle/>
          <a:p>
            <a:pPr algn="just"/>
            <a:r>
              <a:rPr lang="en-US" dirty="0">
                <a:latin typeface="Times New Roman" pitchFamily="18" charset="0"/>
                <a:cs typeface="Times New Roman" pitchFamily="18" charset="0"/>
              </a:rPr>
              <a:t>The purpose of a home automation system is to streamline how your home functions. Consider some of benefits</a:t>
            </a:r>
            <a:r>
              <a:rPr lang="en-US" dirty="0" smtClean="0">
                <a:latin typeface="Times New Roman" pitchFamily="18" charset="0"/>
                <a:cs typeface="Times New Roman" pitchFamily="18" charset="0"/>
              </a:rPr>
              <a:t>:</a:t>
            </a:r>
          </a:p>
          <a:p>
            <a:pPr marL="285750" indent="-285750" algn="just">
              <a:buFont typeface="Wingdings" pitchFamily="2" charset="2"/>
              <a:buChar char="Ø"/>
            </a:pP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main advantage of </a:t>
            </a:r>
            <a:r>
              <a:rPr lang="en-US" b="1" dirty="0">
                <a:latin typeface="Times New Roman" pitchFamily="18" charset="0"/>
                <a:cs typeface="Times New Roman" pitchFamily="18" charset="0"/>
              </a:rPr>
              <a:t>"Home Automation through </a:t>
            </a:r>
            <a:r>
              <a:rPr lang="en-US" b="1" dirty="0" smtClean="0">
                <a:latin typeface="Times New Roman" pitchFamily="18" charset="0"/>
                <a:cs typeface="Times New Roman" pitchFamily="18" charset="0"/>
              </a:rPr>
              <a:t>ESP8266" </a:t>
            </a:r>
            <a:r>
              <a:rPr lang="en-US" dirty="0">
                <a:latin typeface="Times New Roman" pitchFamily="18" charset="0"/>
                <a:cs typeface="Times New Roman" pitchFamily="18" charset="0"/>
              </a:rPr>
              <a:t>is that the </a:t>
            </a:r>
            <a:r>
              <a:rPr lang="en-US" b="1" dirty="0">
                <a:latin typeface="Times New Roman" pitchFamily="18" charset="0"/>
                <a:cs typeface="Times New Roman" pitchFamily="18" charset="0"/>
              </a:rPr>
              <a:t>"Physically Challenged and Disabled People</a:t>
            </a:r>
            <a:r>
              <a:rPr lang="en-US" b="1" dirty="0" smtClean="0">
                <a:latin typeface="Times New Roman" pitchFamily="18" charset="0"/>
                <a:cs typeface="Times New Roman" pitchFamily="18" charset="0"/>
              </a:rPr>
              <a:t>".</a:t>
            </a:r>
          </a:p>
          <a:p>
            <a:pPr marL="285750" indent="-285750" algn="just">
              <a:buFont typeface="Wingdings" pitchFamily="2" charset="2"/>
              <a:buChar char="Ø"/>
            </a:pPr>
            <a:r>
              <a:rPr lang="en-US" b="1" dirty="0" smtClean="0">
                <a:latin typeface="Times New Roman" pitchFamily="18" charset="0"/>
                <a:cs typeface="Times New Roman" pitchFamily="18" charset="0"/>
              </a:rPr>
              <a:t>Remote </a:t>
            </a:r>
            <a:r>
              <a:rPr lang="en-US" b="1" dirty="0">
                <a:latin typeface="Times New Roman" pitchFamily="18" charset="0"/>
                <a:cs typeface="Times New Roman" pitchFamily="18" charset="0"/>
              </a:rPr>
              <a:t>access: </a:t>
            </a:r>
            <a:r>
              <a:rPr lang="en-US" dirty="0">
                <a:latin typeface="Times New Roman" pitchFamily="18" charset="0"/>
                <a:cs typeface="Times New Roman" pitchFamily="18" charset="0"/>
              </a:rPr>
              <a:t>Control your home from mobile devices, including your laptop, tablet, or smartphone</a:t>
            </a:r>
            <a:r>
              <a:rPr lang="en-US" dirty="0" smtClean="0">
                <a:latin typeface="Times New Roman" pitchFamily="18" charset="0"/>
                <a:cs typeface="Times New Roman" pitchFamily="18" charset="0"/>
              </a:rPr>
              <a:t>.</a:t>
            </a:r>
          </a:p>
          <a:p>
            <a:pPr marL="285750" indent="-285750" algn="just">
              <a:buFont typeface="Wingdings" pitchFamily="2" charset="2"/>
              <a:buChar char="Ø"/>
            </a:pPr>
            <a:r>
              <a:rPr lang="en-US" b="1" dirty="0" smtClean="0">
                <a:latin typeface="Times New Roman" pitchFamily="18" charset="0"/>
                <a:cs typeface="Times New Roman" pitchFamily="18" charset="0"/>
              </a:rPr>
              <a:t>Convenience</a:t>
            </a:r>
            <a:r>
              <a:rPr lang="en-US" dirty="0">
                <a:latin typeface="Times New Roman" pitchFamily="18" charset="0"/>
                <a:cs typeface="Times New Roman" pitchFamily="18" charset="0"/>
              </a:rPr>
              <a:t>. Program devices to turn on automatically at certain times, or access their settings remotely from anywhere with an Internet </a:t>
            </a:r>
            <a:r>
              <a:rPr lang="en-US" dirty="0" smtClean="0">
                <a:latin typeface="Times New Roman" pitchFamily="18" charset="0"/>
                <a:cs typeface="Times New Roman" pitchFamily="18" charset="0"/>
              </a:rPr>
              <a:t>connection</a:t>
            </a:r>
          </a:p>
          <a:p>
            <a:pPr marL="285750" indent="-285750" algn="just">
              <a:buFont typeface="Wingdings" pitchFamily="2" charset="2"/>
              <a:buChar char="Ø"/>
            </a:pPr>
            <a:r>
              <a:rPr lang="en-US" b="1" dirty="0" smtClean="0">
                <a:latin typeface="Times New Roman" pitchFamily="18" charset="0"/>
                <a:cs typeface="Times New Roman" pitchFamily="18" charset="0"/>
              </a:rPr>
              <a:t>Increased </a:t>
            </a:r>
            <a:r>
              <a:rPr lang="en-US" b="1" dirty="0">
                <a:latin typeface="Times New Roman" pitchFamily="18" charset="0"/>
                <a:cs typeface="Times New Roman" pitchFamily="18" charset="0"/>
              </a:rPr>
              <a:t>safety: </a:t>
            </a:r>
            <a:r>
              <a:rPr lang="en-US" dirty="0">
                <a:latin typeface="Times New Roman" pitchFamily="18" charset="0"/>
                <a:cs typeface="Times New Roman" pitchFamily="18" charset="0"/>
              </a:rPr>
              <a:t>Smart fire detectors, carbon monoxide monitors, pressure sensors, and </a:t>
            </a:r>
            <a:r>
              <a:rPr lang="en-US" dirty="0" smtClean="0">
                <a:latin typeface="Times New Roman" pitchFamily="18" charset="0"/>
                <a:cs typeface="Times New Roman" pitchFamily="18" charset="0"/>
              </a:rPr>
              <a:t>others  </a:t>
            </a:r>
            <a:r>
              <a:rPr lang="en-US" dirty="0">
                <a:latin typeface="Times New Roman" pitchFamily="18" charset="0"/>
                <a:cs typeface="Times New Roman" pitchFamily="18" charset="0"/>
              </a:rPr>
              <a:t>home automation security features can help protect your home from </a:t>
            </a:r>
            <a:r>
              <a:rPr lang="en-US" dirty="0" smtClean="0">
                <a:latin typeface="Times New Roman" pitchFamily="18" charset="0"/>
                <a:cs typeface="Times New Roman" pitchFamily="18" charset="0"/>
              </a:rPr>
              <a:t>disaster.</a:t>
            </a:r>
          </a:p>
          <a:p>
            <a:pPr marL="285750" indent="-285750" algn="just">
              <a:buFont typeface="Wingdings" pitchFamily="2" charset="2"/>
              <a:buChar char="Ø"/>
            </a:pPr>
            <a:r>
              <a:rPr lang="en-US" b="1" dirty="0" smtClean="0">
                <a:latin typeface="Times New Roman" pitchFamily="18" charset="0"/>
                <a:cs typeface="Times New Roman" pitchFamily="18" charset="0"/>
              </a:rPr>
              <a:t>Energy efficiency</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Home automation allows you to be more mindful of your power usage. For example, you can save on energy bills by reducing the length of time that lights stay on, or by lowering temperatures when you leave a room.</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9630268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Disadvantages</a:t>
            </a:r>
          </a:p>
        </p:txBody>
      </p:sp>
      <p:sp>
        <p:nvSpPr>
          <p:cNvPr id="3" name="TextBox 2"/>
          <p:cNvSpPr txBox="1"/>
          <p:nvPr/>
        </p:nvSpPr>
        <p:spPr>
          <a:xfrm>
            <a:off x="418976" y="2492896"/>
            <a:ext cx="8401496" cy="3477875"/>
          </a:xfrm>
          <a:prstGeom prst="rect">
            <a:avLst/>
          </a:prstGeom>
          <a:noFill/>
        </p:spPr>
        <p:txBody>
          <a:bodyPr wrap="square" rtlCol="0">
            <a:spAutoFit/>
          </a:bodyPr>
          <a:lstStyle/>
          <a:p>
            <a:pPr algn="just"/>
            <a:r>
              <a:rPr lang="en-US" sz="2000" dirty="0" smtClean="0">
                <a:latin typeface="Times New Roman" pitchFamily="18" charset="0"/>
                <a:cs typeface="Times New Roman" pitchFamily="18" charset="0"/>
              </a:rPr>
              <a:t>In </a:t>
            </a:r>
            <a:r>
              <a:rPr lang="en-US" sz="2000" dirty="0">
                <a:latin typeface="Times New Roman" pitchFamily="18" charset="0"/>
                <a:cs typeface="Times New Roman" pitchFamily="18" charset="0"/>
              </a:rPr>
              <a:t>a review of home automation devices. Consumer Reports found two main </a:t>
            </a:r>
            <a:r>
              <a:rPr lang="en-US" sz="2000" dirty="0" smtClean="0">
                <a:latin typeface="Times New Roman" pitchFamily="18" charset="0"/>
                <a:cs typeface="Times New Roman" pitchFamily="18" charset="0"/>
              </a:rPr>
              <a:t>concerns </a:t>
            </a:r>
            <a:r>
              <a:rPr lang="en-US" sz="2000" dirty="0">
                <a:latin typeface="Times New Roman" pitchFamily="18" charset="0"/>
                <a:cs typeface="Times New Roman" pitchFamily="18" charset="0"/>
              </a:rPr>
              <a:t>for consumers</a:t>
            </a:r>
            <a:r>
              <a:rPr lang="en-US" sz="2000" dirty="0" smtClean="0">
                <a:latin typeface="Times New Roman" pitchFamily="18" charset="0"/>
                <a:cs typeface="Times New Roman" pitchFamily="18" charset="0"/>
              </a:rPr>
              <a:t>:</a:t>
            </a:r>
          </a:p>
          <a:p>
            <a:pPr marL="285750" indent="-285750" algn="just">
              <a:buFont typeface="Wingdings" pitchFamily="2" charset="2"/>
              <a:buChar char="Ø"/>
            </a:pPr>
            <a:r>
              <a:rPr lang="en-US" sz="2000" dirty="0" smtClean="0">
                <a:latin typeface="Times New Roman" pitchFamily="18" charset="0"/>
                <a:cs typeface="Times New Roman" pitchFamily="18" charset="0"/>
              </a:rPr>
              <a:t>A </a:t>
            </a:r>
            <a:r>
              <a:rPr lang="en-US" sz="2000" dirty="0">
                <a:latin typeface="Times New Roman" pitchFamily="18" charset="0"/>
                <a:cs typeface="Times New Roman" pitchFamily="18" charset="0"/>
              </a:rPr>
              <a:t>Wi-Fi network connected to the internet can be vulnerable to hacking</a:t>
            </a:r>
            <a:r>
              <a:rPr lang="en-US" sz="2000" dirty="0" smtClean="0">
                <a:latin typeface="Times New Roman" pitchFamily="18" charset="0"/>
                <a:cs typeface="Times New Roman" pitchFamily="18" charset="0"/>
              </a:rPr>
              <a:t>.</a:t>
            </a:r>
          </a:p>
          <a:p>
            <a:pPr marL="285750" indent="-285750" algn="just">
              <a:buFont typeface="Wingdings" pitchFamily="2" charset="2"/>
              <a:buChar char="Ø"/>
            </a:pPr>
            <a:r>
              <a:rPr lang="en-US" sz="2000" dirty="0" smtClean="0">
                <a:latin typeface="Times New Roman" pitchFamily="18" charset="0"/>
                <a:cs typeface="Times New Roman" pitchFamily="18" charset="0"/>
              </a:rPr>
              <a:t>Technology </a:t>
            </a:r>
            <a:r>
              <a:rPr lang="en-US" sz="2000" dirty="0">
                <a:latin typeface="Times New Roman" pitchFamily="18" charset="0"/>
                <a:cs typeface="Times New Roman" pitchFamily="18" charset="0"/>
              </a:rPr>
              <a:t>is still in its infancy, and consumers could invest in a system that becomes </a:t>
            </a:r>
            <a:r>
              <a:rPr lang="en-US" sz="2000" dirty="0" err="1" smtClean="0">
                <a:latin typeface="Times New Roman" pitchFamily="18" charset="0"/>
                <a:cs typeface="Times New Roman" pitchFamily="18" charset="0"/>
              </a:rPr>
              <a:t>abandonware</a:t>
            </a:r>
            <a:r>
              <a:rPr lang="en-US" sz="2000" dirty="0" smtClean="0">
                <a:latin typeface="Times New Roman" pitchFamily="18" charset="0"/>
                <a:cs typeface="Times New Roman" pitchFamily="18" charset="0"/>
              </a:rPr>
              <a:t> . </a:t>
            </a:r>
            <a:r>
              <a:rPr lang="en-US" sz="2000" dirty="0">
                <a:latin typeface="Times New Roman" pitchFamily="18" charset="0"/>
                <a:cs typeface="Times New Roman" pitchFamily="18" charset="0"/>
              </a:rPr>
              <a:t>In 2014, Google bought the company selling the </a:t>
            </a:r>
            <a:r>
              <a:rPr lang="en-US" sz="2000" b="1" dirty="0" err="1">
                <a:latin typeface="Times New Roman" pitchFamily="18" charset="0"/>
                <a:cs typeface="Times New Roman" pitchFamily="18" charset="0"/>
              </a:rPr>
              <a:t>Revolv</a:t>
            </a:r>
            <a:r>
              <a:rPr lang="en-US" sz="2000" b="1" dirty="0">
                <a:latin typeface="Times New Roman" pitchFamily="18" charset="0"/>
                <a:cs typeface="Times New Roman" pitchFamily="18" charset="0"/>
              </a:rPr>
              <a:t> Hub </a:t>
            </a:r>
            <a:r>
              <a:rPr lang="en-US" sz="2000" dirty="0">
                <a:latin typeface="Times New Roman" pitchFamily="18" charset="0"/>
                <a:cs typeface="Times New Roman" pitchFamily="18" charset="0"/>
              </a:rPr>
              <a:t>home automation system, integrated it with Nest and in 2016 shut down the servers </a:t>
            </a:r>
            <a:r>
              <a:rPr lang="en-US" sz="2000" b="1" dirty="0" err="1">
                <a:latin typeface="Times New Roman" pitchFamily="18" charset="0"/>
                <a:cs typeface="Times New Roman" pitchFamily="18" charset="0"/>
              </a:rPr>
              <a:t>Revolv</a:t>
            </a:r>
            <a:r>
              <a:rPr lang="en-US" sz="2000" b="1" dirty="0">
                <a:latin typeface="Times New Roman" pitchFamily="18" charset="0"/>
                <a:cs typeface="Times New Roman" pitchFamily="18" charset="0"/>
              </a:rPr>
              <a:t> Hub </a:t>
            </a:r>
            <a:r>
              <a:rPr lang="en-US" sz="2000" dirty="0">
                <a:latin typeface="Times New Roman" pitchFamily="18" charset="0"/>
                <a:cs typeface="Times New Roman" pitchFamily="18" charset="0"/>
              </a:rPr>
              <a:t>depended on, rendering the hardware useless. </a:t>
            </a:r>
            <a:endParaRPr lang="en-US" sz="2000" dirty="0" smtClean="0">
              <a:latin typeface="Times New Roman" pitchFamily="18" charset="0"/>
              <a:cs typeface="Times New Roman" pitchFamily="18" charset="0"/>
            </a:endParaRPr>
          </a:p>
          <a:p>
            <a:pPr marL="285750" indent="-285750" algn="just">
              <a:buFont typeface="Wingdings" pitchFamily="2" charset="2"/>
              <a:buChar char="Ø"/>
            </a:pPr>
            <a:r>
              <a:rPr lang="en-US" sz="2000" b="1" dirty="0" smtClean="0">
                <a:latin typeface="Times New Roman" pitchFamily="18" charset="0"/>
                <a:cs typeface="Times New Roman" pitchFamily="18" charset="0"/>
              </a:rPr>
              <a:t>Microsoft </a:t>
            </a:r>
            <a:r>
              <a:rPr lang="en-US" sz="2000" b="1" dirty="0">
                <a:latin typeface="Times New Roman" pitchFamily="18" charset="0"/>
                <a:cs typeface="Times New Roman" pitchFamily="18" charset="0"/>
              </a:rPr>
              <a:t>Research </a:t>
            </a:r>
            <a:r>
              <a:rPr lang="en-US" sz="2000" dirty="0">
                <a:latin typeface="Times New Roman" pitchFamily="18" charset="0"/>
                <a:cs typeface="Times New Roman" pitchFamily="18" charset="0"/>
              </a:rPr>
              <a:t>found in 2011, that home automation could involve high cost of ownership, inflexibility of interconnected devices, and poor </a:t>
            </a:r>
            <a:r>
              <a:rPr lang="en-US" sz="2000" dirty="0" smtClean="0">
                <a:latin typeface="Times New Roman" pitchFamily="18" charset="0"/>
                <a:cs typeface="Times New Roman" pitchFamily="18" charset="0"/>
              </a:rPr>
              <a:t>manageability.</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7764417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Future Scope of this Project</a:t>
            </a:r>
          </a:p>
        </p:txBody>
      </p:sp>
      <p:sp>
        <p:nvSpPr>
          <p:cNvPr id="3" name="TextBox 2"/>
          <p:cNvSpPr txBox="1"/>
          <p:nvPr/>
        </p:nvSpPr>
        <p:spPr>
          <a:xfrm>
            <a:off x="467544" y="2708920"/>
            <a:ext cx="8352928" cy="2308324"/>
          </a:xfrm>
          <a:prstGeom prst="rect">
            <a:avLst/>
          </a:prstGeom>
          <a:noFill/>
        </p:spPr>
        <p:txBody>
          <a:bodyPr wrap="square" rtlCol="0">
            <a:spAutoFit/>
          </a:bodyPr>
          <a:lstStyle/>
          <a:p>
            <a:pPr marL="285750" indent="-285750" algn="just">
              <a:buFont typeface="Wingdings" pitchFamily="2" charset="2"/>
              <a:buChar char="Ø"/>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In </a:t>
            </a:r>
            <a:r>
              <a:rPr lang="en-US" sz="2400" dirty="0" smtClean="0">
                <a:latin typeface="Times New Roman" pitchFamily="18" charset="0"/>
                <a:cs typeface="Times New Roman" pitchFamily="18" charset="0"/>
              </a:rPr>
              <a:t>the future, </a:t>
            </a:r>
            <a:r>
              <a:rPr lang="en-US" sz="2400" dirty="0">
                <a:latin typeface="Times New Roman" pitchFamily="18" charset="0"/>
                <a:cs typeface="Times New Roman" pitchFamily="18" charset="0"/>
              </a:rPr>
              <a:t>we shall design </a:t>
            </a:r>
            <a:r>
              <a:rPr lang="en-US" sz="2400" dirty="0" smtClean="0">
                <a:latin typeface="Times New Roman" pitchFamily="18" charset="0"/>
                <a:cs typeface="Times New Roman" pitchFamily="18" charset="0"/>
              </a:rPr>
              <a:t>Voice Control integration.</a:t>
            </a:r>
          </a:p>
          <a:p>
            <a:pPr marL="285750" indent="-285750" algn="just">
              <a:buFont typeface="Wingdings" pitchFamily="2" charset="2"/>
              <a:buChar char="Ø"/>
            </a:pPr>
            <a:r>
              <a:rPr lang="en-US" sz="2400" dirty="0" smtClean="0">
                <a:latin typeface="Times New Roman" pitchFamily="18" charset="0"/>
                <a:cs typeface="Times New Roman" pitchFamily="18" charset="0"/>
              </a:rPr>
              <a:t>Integrating  AI for predictive </a:t>
            </a:r>
            <a:r>
              <a:rPr lang="en-US" sz="2400" dirty="0" err="1" smtClean="0">
                <a:latin typeface="Times New Roman" pitchFamily="18" charset="0"/>
                <a:cs typeface="Times New Roman" pitchFamily="18" charset="0"/>
              </a:rPr>
              <a:t>behaviour</a:t>
            </a:r>
            <a:r>
              <a:rPr lang="en-US" sz="2400" dirty="0" smtClean="0">
                <a:latin typeface="Times New Roman" pitchFamily="18" charset="0"/>
                <a:cs typeface="Times New Roman" pitchFamily="18" charset="0"/>
              </a:rPr>
              <a:t>.</a:t>
            </a:r>
          </a:p>
          <a:p>
            <a:pPr marL="285750" indent="-285750" algn="just">
              <a:buFont typeface="Wingdings" pitchFamily="2" charset="2"/>
              <a:buChar char="Ø"/>
            </a:pPr>
            <a:r>
              <a:rPr lang="en-US" sz="2400" dirty="0" smtClean="0">
                <a:latin typeface="Times New Roman" pitchFamily="18" charset="0"/>
                <a:cs typeface="Times New Roman" pitchFamily="18" charset="0"/>
              </a:rPr>
              <a:t>We will add some advanced sensors.</a:t>
            </a:r>
          </a:p>
          <a:p>
            <a:pPr marL="285750" indent="-285750" algn="just">
              <a:buFont typeface="Wingdings" pitchFamily="2" charset="2"/>
              <a:buChar char="Ø"/>
            </a:pPr>
            <a:r>
              <a:rPr lang="en-US" sz="2400" b="1" dirty="0" smtClean="0">
                <a:latin typeface="Times New Roman" pitchFamily="18" charset="0"/>
                <a:cs typeface="Times New Roman" pitchFamily="18" charset="0"/>
              </a:rPr>
              <a:t> Cloud integration : </a:t>
            </a:r>
            <a:r>
              <a:rPr lang="en-US" sz="2400" dirty="0" smtClean="0">
                <a:latin typeface="Times New Roman" pitchFamily="18" charset="0"/>
                <a:cs typeface="Times New Roman" pitchFamily="18" charset="0"/>
              </a:rPr>
              <a:t>storing data on the cloud could help track appliance usage patterns and improve automation.</a:t>
            </a:r>
          </a:p>
          <a:p>
            <a:pPr marL="285750" indent="-285750" algn="just">
              <a:buFont typeface="Wingdings" pitchFamily="2" charset="2"/>
              <a:buChar char="Ø"/>
            </a:pPr>
            <a:r>
              <a:rPr lang="en-US" sz="2400" dirty="0" smtClean="0">
                <a:latin typeface="Times New Roman" pitchFamily="18" charset="0"/>
                <a:cs typeface="Times New Roman" pitchFamily="18" charset="0"/>
              </a:rPr>
              <a:t>Finally</a:t>
            </a:r>
            <a:r>
              <a:rPr lang="en-US" sz="2400" dirty="0">
                <a:latin typeface="Times New Roman" pitchFamily="18" charset="0"/>
                <a:cs typeface="Times New Roman" pitchFamily="18" charset="0"/>
              </a:rPr>
              <a:t>, the hardware implementation in </a:t>
            </a:r>
            <a:r>
              <a:rPr lang="en-US" sz="2400" dirty="0" smtClean="0">
                <a:latin typeface="Times New Roman" pitchFamily="18" charset="0"/>
                <a:cs typeface="Times New Roman" pitchFamily="18" charset="0"/>
              </a:rPr>
              <a:t>Model.</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2366115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endParaRPr lang="en-IN" dirty="0"/>
          </a:p>
        </p:txBody>
      </p:sp>
      <p:sp>
        <p:nvSpPr>
          <p:cNvPr id="3" name="TextBox 2"/>
          <p:cNvSpPr txBox="1"/>
          <p:nvPr/>
        </p:nvSpPr>
        <p:spPr>
          <a:xfrm>
            <a:off x="431540" y="2996952"/>
            <a:ext cx="8280920" cy="2308324"/>
          </a:xfrm>
          <a:prstGeom prst="rect">
            <a:avLst/>
          </a:prstGeom>
          <a:noFill/>
        </p:spPr>
        <p:txBody>
          <a:bodyPr wrap="square" rtlCol="0">
            <a:spAutoFit/>
          </a:bodyPr>
          <a:lstStyle/>
          <a:p>
            <a:pPr algn="just"/>
            <a:r>
              <a:rPr lang="en-US" sz="2400" dirty="0">
                <a:latin typeface="Times New Roman" pitchFamily="18" charset="0"/>
                <a:cs typeface="Times New Roman" pitchFamily="18" charset="0"/>
              </a:rPr>
              <a:t>The most important source of motivation in continuity of technological developments is to upgrade human living standards. The technological development provides and increases human-beings safety and comfort directly and indirectly. Developing technologies for this purpose directly affects the life standards by means of smart home systems design.</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325552584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home Automation</a:t>
            </a:r>
          </a:p>
        </p:txBody>
      </p:sp>
      <p:sp>
        <p:nvSpPr>
          <p:cNvPr id="3" name="TextBox 2"/>
          <p:cNvSpPr txBox="1"/>
          <p:nvPr/>
        </p:nvSpPr>
        <p:spPr>
          <a:xfrm>
            <a:off x="539552" y="2564904"/>
            <a:ext cx="8280920" cy="3323987"/>
          </a:xfrm>
          <a:prstGeom prst="rect">
            <a:avLst/>
          </a:prstGeom>
          <a:noFill/>
        </p:spPr>
        <p:txBody>
          <a:bodyPr wrap="square" rtlCol="0">
            <a:spAutoFit/>
          </a:bodyPr>
          <a:lstStyle/>
          <a:p>
            <a:pPr marL="285750" indent="-285750" algn="just">
              <a:lnSpc>
                <a:spcPct val="150000"/>
              </a:lnSpc>
              <a:buFont typeface="Wingdings" pitchFamily="2" charset="2"/>
              <a:buChar char="Ø"/>
            </a:pPr>
            <a:r>
              <a:rPr lang="en-US" sz="2000" dirty="0">
                <a:latin typeface="Times New Roman" pitchFamily="18" charset="0"/>
                <a:cs typeface="Times New Roman" pitchFamily="18" charset="0"/>
              </a:rPr>
              <a:t>The inefficiency of operation of conventional wall switches can be overwhelmed using various home automation systems (without using conventional switching methods</a:t>
            </a:r>
            <a:r>
              <a:rPr lang="en-US" sz="2000" dirty="0" smtClean="0">
                <a:latin typeface="Times New Roman" pitchFamily="18" charset="0"/>
                <a:cs typeface="Times New Roman" pitchFamily="18" charset="0"/>
              </a:rPr>
              <a:t>)</a:t>
            </a:r>
          </a:p>
          <a:p>
            <a:pPr marL="285750" indent="-285750" algn="just">
              <a:lnSpc>
                <a:spcPct val="150000"/>
              </a:lnSpc>
              <a:buFont typeface="Wingdings" pitchFamily="2" charset="2"/>
              <a:buChar char="Ø"/>
            </a:pPr>
            <a:r>
              <a:rPr lang="en-US" sz="2000" dirty="0" smtClean="0">
                <a:latin typeface="Times New Roman" pitchFamily="18" charset="0"/>
                <a:cs typeface="Times New Roman" pitchFamily="18" charset="0"/>
              </a:rPr>
              <a:t>We can control device from a long distance , thus it gives ease of access.</a:t>
            </a:r>
          </a:p>
          <a:p>
            <a:pPr marL="285750" indent="-285750" algn="just">
              <a:lnSpc>
                <a:spcPct val="150000"/>
              </a:lnSpc>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loss of power can be reduced and manpower required for home automation is very less compared to conventional methods</a:t>
            </a:r>
            <a:r>
              <a:rPr lang="en-US" sz="2000" dirty="0" smtClean="0">
                <a:latin typeface="Times New Roman" pitchFamily="18" charset="0"/>
                <a:cs typeface="Times New Roman" pitchFamily="18" charset="0"/>
              </a:rPr>
              <a:t>.</a:t>
            </a:r>
          </a:p>
          <a:p>
            <a:pPr marL="285750" indent="-285750" algn="just">
              <a:lnSpc>
                <a:spcPct val="150000"/>
              </a:lnSpc>
              <a:buFont typeface="Wingdings" pitchFamily="2" charset="2"/>
              <a:buChar char="Ø"/>
            </a:pPr>
            <a:r>
              <a:rPr lang="en-US" sz="2000" dirty="0" smtClean="0">
                <a:latin typeface="Times New Roman" pitchFamily="18" charset="0"/>
                <a:cs typeface="Times New Roman" pitchFamily="18" charset="0"/>
              </a:rPr>
              <a:t>Faster operation and efficient.</a:t>
            </a:r>
          </a:p>
        </p:txBody>
      </p:sp>
    </p:spTree>
    <p:extLst>
      <p:ext uri="{BB962C8B-B14F-4D97-AF65-F5344CB8AC3E}">
        <p14:creationId xmlns:p14="http://schemas.microsoft.com/office/powerpoint/2010/main" val="2624129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3D55547-D338-498D-C85E-22871178697C}"/>
              </a:ext>
            </a:extLst>
          </p:cNvPr>
          <p:cNvSpPr>
            <a:spLocks noGrp="1"/>
          </p:cNvSpPr>
          <p:nvPr>
            <p:ph type="title"/>
          </p:nvPr>
        </p:nvSpPr>
        <p:spPr/>
        <p:txBody>
          <a:bodyPr/>
          <a:lstStyle/>
          <a:p>
            <a:r>
              <a:rPr lang="en-US" dirty="0"/>
              <a:t>Cost Estimation</a:t>
            </a:r>
            <a:endParaRPr lang="en-IN" dirty="0"/>
          </a:p>
        </p:txBody>
      </p:sp>
      <p:graphicFrame>
        <p:nvGraphicFramePr>
          <p:cNvPr id="3" name="Table 2">
            <a:extLst>
              <a:ext uri="{FF2B5EF4-FFF2-40B4-BE49-F238E27FC236}">
                <a16:creationId xmlns="" xmlns:a16="http://schemas.microsoft.com/office/drawing/2014/main" id="{6FAADEB1-B38B-623D-4CFD-B4161E066946}"/>
              </a:ext>
            </a:extLst>
          </p:cNvPr>
          <p:cNvGraphicFramePr>
            <a:graphicFrameLocks noGrp="1"/>
          </p:cNvGraphicFramePr>
          <p:nvPr>
            <p:extLst>
              <p:ext uri="{D42A27DB-BD31-4B8C-83A1-F6EECF244321}">
                <p14:modId xmlns:p14="http://schemas.microsoft.com/office/powerpoint/2010/main" val="2418291797"/>
              </p:ext>
            </p:extLst>
          </p:nvPr>
        </p:nvGraphicFramePr>
        <p:xfrm>
          <a:off x="1524000" y="2564904"/>
          <a:ext cx="6216353" cy="3235960"/>
        </p:xfrm>
        <a:graphic>
          <a:graphicData uri="http://schemas.openxmlformats.org/drawingml/2006/table">
            <a:tbl>
              <a:tblPr firstRow="1" bandRow="1">
                <a:tableStyleId>{5C22544A-7EE6-4342-B048-85BDC9FD1C3A}</a:tableStyleId>
              </a:tblPr>
              <a:tblGrid>
                <a:gridCol w="3192016">
                  <a:extLst>
                    <a:ext uri="{9D8B030D-6E8A-4147-A177-3AD203B41FA5}">
                      <a16:colId xmlns="" xmlns:a16="http://schemas.microsoft.com/office/drawing/2014/main" val="2430395814"/>
                    </a:ext>
                  </a:extLst>
                </a:gridCol>
                <a:gridCol w="3024337">
                  <a:extLst>
                    <a:ext uri="{9D8B030D-6E8A-4147-A177-3AD203B41FA5}">
                      <a16:colId xmlns="" xmlns:a16="http://schemas.microsoft.com/office/drawing/2014/main" val="2515782158"/>
                    </a:ext>
                  </a:extLst>
                </a:gridCol>
              </a:tblGrid>
              <a:tr h="370840">
                <a:tc>
                  <a:txBody>
                    <a:bodyPr/>
                    <a:lstStyle/>
                    <a:p>
                      <a:pPr algn="ctr"/>
                      <a:r>
                        <a:rPr lang="en-US" dirty="0"/>
                        <a:t>Components</a:t>
                      </a:r>
                      <a:endParaRPr lang="en-IN" dirty="0"/>
                    </a:p>
                  </a:txBody>
                  <a:tcPr/>
                </a:tc>
                <a:tc>
                  <a:txBody>
                    <a:bodyPr/>
                    <a:lstStyle/>
                    <a:p>
                      <a:pPr algn="ctr"/>
                      <a:r>
                        <a:rPr lang="en-US" dirty="0"/>
                        <a:t>Cost(In Rupees)</a:t>
                      </a:r>
                      <a:endParaRPr lang="en-IN" dirty="0"/>
                    </a:p>
                  </a:txBody>
                  <a:tcPr/>
                </a:tc>
                <a:extLst>
                  <a:ext uri="{0D108BD9-81ED-4DB2-BD59-A6C34878D82A}">
                    <a16:rowId xmlns="" xmlns:a16="http://schemas.microsoft.com/office/drawing/2014/main" val="1493653005"/>
                  </a:ext>
                </a:extLst>
              </a:tr>
              <a:tr h="370840">
                <a:tc>
                  <a:txBody>
                    <a:bodyPr/>
                    <a:lstStyle/>
                    <a:p>
                      <a:pPr algn="ctr"/>
                      <a:r>
                        <a:rPr lang="en-US" dirty="0">
                          <a:latin typeface="Arial" panose="020B0604020202020204" pitchFamily="34" charset="0"/>
                          <a:cs typeface="Arial" panose="020B0604020202020204" pitchFamily="34" charset="0"/>
                        </a:rPr>
                        <a:t>ESP8266(</a:t>
                      </a:r>
                      <a:r>
                        <a:rPr lang="en-US" dirty="0" err="1">
                          <a:latin typeface="Arial" panose="020B0604020202020204" pitchFamily="34" charset="0"/>
                          <a:cs typeface="Arial" panose="020B0604020202020204" pitchFamily="34" charset="0"/>
                        </a:rPr>
                        <a:t>wifi</a:t>
                      </a:r>
                      <a:r>
                        <a:rPr lang="en-US" dirty="0">
                          <a:latin typeface="Arial" panose="020B0604020202020204" pitchFamily="34" charset="0"/>
                          <a:cs typeface="Arial" panose="020B0604020202020204" pitchFamily="34" charset="0"/>
                        </a:rPr>
                        <a:t> Module)</a:t>
                      </a:r>
                      <a:endParaRPr lang="en-IN"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250</a:t>
                      </a:r>
                      <a:endParaRPr lang="en-US"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871505165"/>
                  </a:ext>
                </a:extLst>
              </a:tr>
              <a:tr h="370840">
                <a:tc>
                  <a:txBody>
                    <a:bodyPr/>
                    <a:lstStyle/>
                    <a:p>
                      <a:pPr algn="ctr"/>
                      <a:r>
                        <a:rPr lang="en-US" dirty="0">
                          <a:latin typeface="Arial" panose="020B0604020202020204" pitchFamily="34" charset="0"/>
                          <a:cs typeface="Arial" panose="020B0604020202020204" pitchFamily="34" charset="0"/>
                        </a:rPr>
                        <a:t>4</a:t>
                      </a:r>
                      <a:r>
                        <a:rPr lang="en-US" dirty="0" smtClean="0">
                          <a:latin typeface="Arial" panose="020B0604020202020204" pitchFamily="34" charset="0"/>
                          <a:cs typeface="Arial" panose="020B0604020202020204" pitchFamily="34" charset="0"/>
                        </a:rPr>
                        <a:t>-Relay </a:t>
                      </a:r>
                      <a:r>
                        <a:rPr lang="en-US" dirty="0">
                          <a:latin typeface="Arial" panose="020B0604020202020204" pitchFamily="34" charset="0"/>
                          <a:cs typeface="Arial" panose="020B0604020202020204" pitchFamily="34" charset="0"/>
                        </a:rPr>
                        <a:t>Channel</a:t>
                      </a:r>
                      <a:endParaRPr lang="en-IN"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250</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148601799"/>
                  </a:ext>
                </a:extLst>
              </a:tr>
              <a:tr h="370840">
                <a:tc>
                  <a:txBody>
                    <a:bodyPr/>
                    <a:lstStyle/>
                    <a:p>
                      <a:pPr algn="ctr"/>
                      <a:r>
                        <a:rPr lang="en-IN" dirty="0" err="1" smtClean="0">
                          <a:latin typeface="Arial" panose="020B0604020202020204" pitchFamily="34" charset="0"/>
                          <a:cs typeface="Arial" panose="020B0604020202020204" pitchFamily="34" charset="0"/>
                        </a:rPr>
                        <a:t>Pir</a:t>
                      </a:r>
                      <a:r>
                        <a:rPr lang="en-IN" baseline="0" dirty="0" smtClean="0">
                          <a:latin typeface="Arial" panose="020B0604020202020204" pitchFamily="34" charset="0"/>
                          <a:cs typeface="Arial" panose="020B0604020202020204" pitchFamily="34" charset="0"/>
                        </a:rPr>
                        <a:t> sensor</a:t>
                      </a:r>
                      <a:endParaRPr lang="en-IN"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70</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785066246"/>
                  </a:ext>
                </a:extLst>
              </a:tr>
              <a:tr h="370840">
                <a:tc>
                  <a:txBody>
                    <a:bodyPr/>
                    <a:lstStyle/>
                    <a:p>
                      <a:pPr algn="ctr"/>
                      <a:r>
                        <a:rPr lang="en-US" dirty="0">
                          <a:latin typeface="Arial" panose="020B0604020202020204" pitchFamily="34" charset="0"/>
                          <a:cs typeface="Arial" panose="020B0604020202020204" pitchFamily="34" charset="0"/>
                        </a:rPr>
                        <a:t>Bread </a:t>
                      </a:r>
                      <a:r>
                        <a:rPr lang="en-US" dirty="0" smtClean="0">
                          <a:latin typeface="Arial" panose="020B0604020202020204" pitchFamily="34" charset="0"/>
                          <a:cs typeface="Arial" panose="020B0604020202020204" pitchFamily="34" charset="0"/>
                        </a:rPr>
                        <a:t>board</a:t>
                      </a:r>
                      <a:endParaRPr lang="en-IN"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60</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1380563939"/>
                  </a:ext>
                </a:extLst>
              </a:tr>
              <a:tr h="370840">
                <a:tc>
                  <a:txBody>
                    <a:bodyPr/>
                    <a:lstStyle/>
                    <a:p>
                      <a:pPr algn="ctr"/>
                      <a:r>
                        <a:rPr lang="en-US" dirty="0">
                          <a:latin typeface="Arial" panose="020B0604020202020204" pitchFamily="34" charset="0"/>
                          <a:cs typeface="Arial" panose="020B0604020202020204" pitchFamily="34" charset="0"/>
                        </a:rPr>
                        <a:t>(16*2)LCD Display with I2C//IIC interface</a:t>
                      </a:r>
                      <a:endParaRPr lang="en-IN"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200</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961131638"/>
                  </a:ext>
                </a:extLst>
              </a:tr>
              <a:tr h="370840">
                <a:tc>
                  <a:txBody>
                    <a:bodyPr/>
                    <a:lstStyle/>
                    <a:p>
                      <a:pPr algn="ctr"/>
                      <a:r>
                        <a:rPr lang="en-US" dirty="0">
                          <a:latin typeface="Arial" panose="020B0604020202020204" pitchFamily="34" charset="0"/>
                          <a:cs typeface="Arial" panose="020B0604020202020204" pitchFamily="34" charset="0"/>
                        </a:rPr>
                        <a:t>Jumper Wires</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150</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2168136229"/>
                  </a:ext>
                </a:extLst>
              </a:tr>
              <a:tr h="370840">
                <a:tc>
                  <a:txBody>
                    <a:bodyPr/>
                    <a:lstStyle/>
                    <a:p>
                      <a:pPr algn="ctr"/>
                      <a:r>
                        <a:rPr lang="en-US" dirty="0">
                          <a:latin typeface="Arial" panose="020B0604020202020204" pitchFamily="34" charset="0"/>
                          <a:cs typeface="Arial" panose="020B0604020202020204" pitchFamily="34" charset="0"/>
                        </a:rPr>
                        <a:t>Other </a:t>
                      </a:r>
                      <a:r>
                        <a:rPr lang="en-US" dirty="0" err="1">
                          <a:latin typeface="Arial" panose="020B0604020202020204" pitchFamily="34" charset="0"/>
                          <a:cs typeface="Arial" panose="020B0604020202020204" pitchFamily="34" charset="0"/>
                        </a:rPr>
                        <a:t>Miscellancous</a:t>
                      </a:r>
                      <a:r>
                        <a:rPr lang="en-US" dirty="0">
                          <a:latin typeface="Arial" panose="020B0604020202020204" pitchFamily="34" charset="0"/>
                          <a:cs typeface="Arial" panose="020B0604020202020204" pitchFamily="34" charset="0"/>
                        </a:rPr>
                        <a:t> items</a:t>
                      </a:r>
                      <a:endParaRPr lang="en-IN" dirty="0">
                        <a:latin typeface="Arial" panose="020B0604020202020204" pitchFamily="34" charset="0"/>
                        <a:cs typeface="Arial" panose="020B0604020202020204" pitchFamily="34" charset="0"/>
                      </a:endParaRPr>
                    </a:p>
                  </a:txBody>
                  <a:tcPr/>
                </a:tc>
                <a:tc>
                  <a:txBody>
                    <a:bodyPr/>
                    <a:lstStyle/>
                    <a:p>
                      <a:pPr algn="ctr"/>
                      <a:r>
                        <a:rPr lang="en-US" dirty="0" smtClean="0">
                          <a:latin typeface="Arial" panose="020B0604020202020204" pitchFamily="34" charset="0"/>
                          <a:cs typeface="Arial" panose="020B0604020202020204" pitchFamily="34" charset="0"/>
                        </a:rPr>
                        <a:t>150</a:t>
                      </a:r>
                      <a:endParaRPr lang="en-IN" dirty="0">
                        <a:latin typeface="Arial" panose="020B0604020202020204" pitchFamily="34" charset="0"/>
                        <a:cs typeface="Arial" panose="020B0604020202020204" pitchFamily="34" charset="0"/>
                      </a:endParaRPr>
                    </a:p>
                  </a:txBody>
                  <a:tcPr/>
                </a:tc>
                <a:extLst>
                  <a:ext uri="{0D108BD9-81ED-4DB2-BD59-A6C34878D82A}">
                    <a16:rowId xmlns="" xmlns:a16="http://schemas.microsoft.com/office/drawing/2014/main" val="725427684"/>
                  </a:ext>
                </a:extLst>
              </a:tr>
            </a:tbl>
          </a:graphicData>
        </a:graphic>
      </p:graphicFrame>
      <p:sp>
        <p:nvSpPr>
          <p:cNvPr id="4" name="TextBox 3">
            <a:extLst>
              <a:ext uri="{FF2B5EF4-FFF2-40B4-BE49-F238E27FC236}">
                <a16:creationId xmlns="" xmlns:a16="http://schemas.microsoft.com/office/drawing/2014/main" id="{6467F457-7F7A-8E94-FDE7-E2B300B12034}"/>
              </a:ext>
            </a:extLst>
          </p:cNvPr>
          <p:cNvSpPr txBox="1"/>
          <p:nvPr/>
        </p:nvSpPr>
        <p:spPr>
          <a:xfrm>
            <a:off x="1871700" y="6032033"/>
            <a:ext cx="5400600" cy="400110"/>
          </a:xfrm>
          <a:prstGeom prst="rect">
            <a:avLst/>
          </a:prstGeom>
          <a:noFill/>
        </p:spPr>
        <p:txBody>
          <a:bodyPr wrap="square" rtlCol="0">
            <a:spAutoFit/>
          </a:bodyPr>
          <a:lstStyle/>
          <a:p>
            <a:pPr algn="ctr"/>
            <a:r>
              <a:rPr lang="en-US" sz="2000" b="1" dirty="0">
                <a:latin typeface="Arial" panose="020B0604020202020204" pitchFamily="34" charset="0"/>
                <a:cs typeface="Arial" panose="020B0604020202020204" pitchFamily="34" charset="0"/>
              </a:rPr>
              <a:t>Total cost 			</a:t>
            </a:r>
            <a:r>
              <a:rPr lang="en-US" sz="2000" b="1" u="sng" dirty="0" smtClean="0">
                <a:latin typeface="Arial" panose="020B0604020202020204" pitchFamily="34" charset="0"/>
                <a:cs typeface="Arial" panose="020B0604020202020204" pitchFamily="34" charset="0"/>
              </a:rPr>
              <a:t>1,130</a:t>
            </a:r>
            <a:endParaRPr lang="en-IN" sz="2000" b="1" u="sng"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194990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Quality Assurance</a:t>
            </a:r>
          </a:p>
        </p:txBody>
      </p:sp>
    </p:spTree>
    <p:extLst>
      <p:ext uri="{BB962C8B-B14F-4D97-AF65-F5344CB8AC3E}">
        <p14:creationId xmlns:p14="http://schemas.microsoft.com/office/powerpoint/2010/main" val="4187226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TextBox 2"/>
          <p:cNvSpPr txBox="1"/>
          <p:nvPr/>
        </p:nvSpPr>
        <p:spPr>
          <a:xfrm>
            <a:off x="269776" y="2413338"/>
            <a:ext cx="8604448" cy="3323987"/>
          </a:xfrm>
          <a:prstGeom prst="rect">
            <a:avLst/>
          </a:prstGeom>
          <a:noFill/>
        </p:spPr>
        <p:txBody>
          <a:bodyPr wrap="square" rtlCol="0">
            <a:spAutoFit/>
          </a:bodyPr>
          <a:lstStyle/>
          <a:p>
            <a:pPr marL="285750" indent="-285750" algn="just">
              <a:lnSpc>
                <a:spcPct val="150000"/>
              </a:lnSpc>
              <a:buFont typeface="Wingdings" pitchFamily="2" charset="2"/>
              <a:buChar char="Ø"/>
            </a:pPr>
            <a:r>
              <a:rPr lang="en-IN" sz="2000" dirty="0">
                <a:latin typeface="Times New Roman" pitchFamily="18" charset="0"/>
                <a:cs typeface="Times New Roman" pitchFamily="18" charset="0"/>
              </a:rPr>
              <a:t>Hence IOT is going to be a revolution in next 5 years.</a:t>
            </a:r>
          </a:p>
          <a:p>
            <a:pPr marL="285750" indent="-285750" algn="just">
              <a:lnSpc>
                <a:spcPct val="150000"/>
              </a:lnSpc>
              <a:buFont typeface="Wingdings" pitchFamily="2" charset="2"/>
              <a:buChar char="Ø"/>
            </a:pPr>
            <a:r>
              <a:rPr lang="en-US" sz="2000" dirty="0">
                <a:latin typeface="Times New Roman" pitchFamily="18" charset="0"/>
                <a:cs typeface="Times New Roman" pitchFamily="18" charset="0"/>
              </a:rPr>
              <a:t>Successfully implemented cost-effective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-based home automation using ESP8266.</a:t>
            </a:r>
          </a:p>
          <a:p>
            <a:pPr marL="285750" indent="-285750" algn="just">
              <a:lnSpc>
                <a:spcPct val="150000"/>
              </a:lnSpc>
              <a:buFont typeface="Wingdings" pitchFamily="2" charset="2"/>
              <a:buChar char="Ø"/>
            </a:pPr>
            <a:r>
              <a:rPr lang="en-US" sz="2000" dirty="0">
                <a:latin typeface="Times New Roman" pitchFamily="18" charset="0"/>
                <a:cs typeface="Times New Roman" pitchFamily="18" charset="0"/>
              </a:rPr>
              <a:t>Enables remote control of appliances with convenience and security.</a:t>
            </a:r>
          </a:p>
          <a:p>
            <a:pPr marL="285750" indent="-285750" algn="just">
              <a:lnSpc>
                <a:spcPct val="150000"/>
              </a:lnSpc>
              <a:buFont typeface="Wingdings" pitchFamily="2" charset="2"/>
              <a:buChar char="Ø"/>
            </a:pPr>
            <a:r>
              <a:rPr lang="en-US" sz="2000" dirty="0">
                <a:latin typeface="Times New Roman" pitchFamily="18" charset="0"/>
                <a:cs typeface="Times New Roman" pitchFamily="18" charset="0"/>
              </a:rPr>
              <a:t>Scalable and adaptable for future upgrades like AI and voice control.</a:t>
            </a:r>
          </a:p>
          <a:p>
            <a:pPr marL="285750" indent="-285750" algn="just">
              <a:lnSpc>
                <a:spcPct val="150000"/>
              </a:lnSpc>
              <a:buFont typeface="Wingdings" pitchFamily="2" charset="2"/>
              <a:buChar char="Ø"/>
            </a:pPr>
            <a:r>
              <a:rPr lang="en-US" sz="2000" dirty="0">
                <a:latin typeface="Times New Roman" pitchFamily="18" charset="0"/>
                <a:cs typeface="Times New Roman" pitchFamily="18" charset="0"/>
              </a:rPr>
              <a:t>A step toward a smarter, connected living experience.</a:t>
            </a:r>
            <a:endParaRPr lang="en-IN" sz="2000" dirty="0">
              <a:latin typeface="Times New Roman" pitchFamily="18" charset="0"/>
              <a:cs typeface="Times New Roman" pitchFamily="18" charset="0"/>
            </a:endParaRPr>
          </a:p>
          <a:p>
            <a:pPr algn="just">
              <a:lnSpc>
                <a:spcPct val="150000"/>
              </a:lnSpc>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14979810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a:t>
            </a:r>
          </a:p>
        </p:txBody>
      </p:sp>
      <p:sp>
        <p:nvSpPr>
          <p:cNvPr id="3" name="TextBox 2"/>
          <p:cNvSpPr txBox="1"/>
          <p:nvPr/>
        </p:nvSpPr>
        <p:spPr>
          <a:xfrm>
            <a:off x="479574" y="2348880"/>
            <a:ext cx="8268890" cy="3570208"/>
          </a:xfrm>
          <a:prstGeom prst="rect">
            <a:avLst/>
          </a:prstGeom>
          <a:noFill/>
        </p:spPr>
        <p:txBody>
          <a:bodyPr wrap="square" rtlCol="0">
            <a:spAutoFit/>
          </a:bodyPr>
          <a:lstStyle/>
          <a:p>
            <a:pPr marL="342900" lvl="0" indent="-342900">
              <a:lnSpc>
                <a:spcPct val="150000"/>
              </a:lnSpc>
              <a:buFont typeface="+mj-lt"/>
              <a:buAutoNum type="arabicPeriod"/>
            </a:pPr>
            <a:r>
              <a:rPr lang="en-IN" sz="2000" u="sng" dirty="0"/>
              <a:t>https://arduino.esp8266.com/stable/package_esp8266com_index.json</a:t>
            </a:r>
            <a:endParaRPr lang="en-IN" sz="2000" dirty="0"/>
          </a:p>
          <a:p>
            <a:pPr marL="342900" lvl="0" indent="-342900">
              <a:lnSpc>
                <a:spcPct val="150000"/>
              </a:lnSpc>
              <a:buFont typeface="+mj-lt"/>
              <a:buAutoNum type="arabicPeriod"/>
            </a:pPr>
            <a:r>
              <a:rPr lang="en-IN" sz="2000" u="sng" dirty="0"/>
              <a:t>https://arduino.cc</a:t>
            </a:r>
            <a:endParaRPr lang="en-IN" sz="2000" dirty="0"/>
          </a:p>
          <a:p>
            <a:pPr marL="342900" lvl="0" indent="-342900">
              <a:lnSpc>
                <a:spcPct val="150000"/>
              </a:lnSpc>
              <a:buFont typeface="+mj-lt"/>
              <a:buAutoNum type="arabicPeriod"/>
            </a:pPr>
            <a:r>
              <a:rPr lang="en-IN" sz="2000" u="sng" dirty="0"/>
              <a:t>https://www.esp8266.com/wiki/doku.php</a:t>
            </a:r>
            <a:endParaRPr lang="en-IN" sz="2000" dirty="0"/>
          </a:p>
          <a:p>
            <a:pPr marL="342900" lvl="0" indent="-342900">
              <a:lnSpc>
                <a:spcPct val="150000"/>
              </a:lnSpc>
              <a:buFont typeface="+mj-lt"/>
              <a:buAutoNum type="arabicPeriod"/>
            </a:pPr>
            <a:r>
              <a:rPr lang="en-IN" sz="2000" u="sng" dirty="0"/>
              <a:t>https://github.com/esp8266/Arduino</a:t>
            </a:r>
            <a:endParaRPr lang="en-IN" sz="2000" dirty="0"/>
          </a:p>
          <a:p>
            <a:pPr marL="342900" lvl="0" indent="-342900">
              <a:lnSpc>
                <a:spcPct val="150000"/>
              </a:lnSpc>
              <a:buFont typeface="+mj-lt"/>
              <a:buAutoNum type="arabicPeriod"/>
            </a:pPr>
            <a:r>
              <a:rPr lang="en-IN" sz="2000" u="sng" dirty="0"/>
              <a:t>https://espressif.com</a:t>
            </a:r>
            <a:endParaRPr lang="en-IN" sz="2000" dirty="0"/>
          </a:p>
          <a:p>
            <a:pPr marL="342900" lvl="0" indent="-342900">
              <a:lnSpc>
                <a:spcPct val="150000"/>
              </a:lnSpc>
              <a:buFont typeface="+mj-lt"/>
              <a:buAutoNum type="arabicPeriod"/>
            </a:pPr>
            <a:r>
              <a:rPr lang="en-IN" sz="2000" u="sng" dirty="0"/>
              <a:t>https://localhost.run</a:t>
            </a:r>
            <a:endParaRPr lang="en-IN" sz="2000" dirty="0"/>
          </a:p>
          <a:p>
            <a:pPr marL="342900" lvl="0" indent="-342900">
              <a:lnSpc>
                <a:spcPct val="150000"/>
              </a:lnSpc>
              <a:buFont typeface="+mj-lt"/>
              <a:buAutoNum type="arabicPeriod"/>
            </a:pPr>
            <a:r>
              <a:rPr lang="en-IN" sz="2000" u="sng" dirty="0"/>
              <a:t>https://w3schools.com</a:t>
            </a:r>
            <a:endParaRPr lang="en-IN" sz="2000" dirty="0"/>
          </a:p>
          <a:p>
            <a:endParaRPr lang="en-IN" sz="1600" dirty="0"/>
          </a:p>
        </p:txBody>
      </p:sp>
    </p:spTree>
    <p:extLst>
      <p:ext uri="{BB962C8B-B14F-4D97-AF65-F5344CB8AC3E}">
        <p14:creationId xmlns:p14="http://schemas.microsoft.com/office/powerpoint/2010/main" val="25694211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20688" y="1988840"/>
            <a:ext cx="7702624" cy="2880320"/>
          </a:xfrm>
        </p:spPr>
        <p:txBody>
          <a:bodyPr/>
          <a:lstStyle/>
          <a:p>
            <a:r>
              <a:rPr lang="en-IN" b="1" dirty="0">
                <a:solidFill>
                  <a:schemeClr val="tx1">
                    <a:lumMod val="95000"/>
                    <a:lumOff val="5000"/>
                  </a:schemeClr>
                </a:solidFill>
              </a:rPr>
              <a:t>THANK </a:t>
            </a:r>
            <a:r>
              <a:rPr lang="en-IN" b="1" dirty="0" smtClean="0">
                <a:solidFill>
                  <a:schemeClr val="tx1">
                    <a:lumMod val="95000"/>
                    <a:lumOff val="5000"/>
                  </a:schemeClr>
                </a:solidFill>
              </a:rPr>
              <a:t>YOU</a:t>
            </a:r>
            <a:r>
              <a:rPr lang="en-IN" b="1" dirty="0">
                <a:solidFill>
                  <a:schemeClr val="tx1">
                    <a:lumMod val="95000"/>
                    <a:lumOff val="5000"/>
                  </a:schemeClr>
                </a:solidFill>
              </a:rPr>
              <a:t/>
            </a:r>
            <a:br>
              <a:rPr lang="en-IN" b="1" dirty="0">
                <a:solidFill>
                  <a:schemeClr val="tx1">
                    <a:lumMod val="95000"/>
                    <a:lumOff val="5000"/>
                  </a:schemeClr>
                </a:solidFill>
              </a:rPr>
            </a:br>
            <a:r>
              <a:rPr lang="en-IN" b="1" dirty="0" smtClean="0">
                <a:solidFill>
                  <a:schemeClr val="tx1">
                    <a:lumMod val="95000"/>
                    <a:lumOff val="5000"/>
                  </a:schemeClr>
                </a:solidFill>
              </a:rPr>
              <a:t>Control your home happily</a:t>
            </a:r>
            <a:br>
              <a:rPr lang="en-IN" b="1" dirty="0" smtClean="0">
                <a:solidFill>
                  <a:schemeClr val="tx1">
                    <a:lumMod val="95000"/>
                    <a:lumOff val="5000"/>
                  </a:schemeClr>
                </a:solidFill>
              </a:rPr>
            </a:br>
            <a:r>
              <a:rPr lang="en-IN" b="1" dirty="0">
                <a:solidFill>
                  <a:schemeClr val="tx1">
                    <a:lumMod val="95000"/>
                    <a:lumOff val="5000"/>
                  </a:schemeClr>
                </a:solidFill>
              </a:rPr>
              <a:t/>
            </a:r>
            <a:br>
              <a:rPr lang="en-IN" b="1" dirty="0">
                <a:solidFill>
                  <a:schemeClr val="tx1">
                    <a:lumMod val="95000"/>
                    <a:lumOff val="5000"/>
                  </a:schemeClr>
                </a:solidFill>
              </a:rPr>
            </a:br>
            <a:endParaRPr lang="en-IN" b="1" dirty="0">
              <a:solidFill>
                <a:schemeClr val="tx1">
                  <a:lumMod val="95000"/>
                  <a:lumOff val="5000"/>
                </a:schemeClr>
              </a:solidFill>
            </a:endParaRPr>
          </a:p>
        </p:txBody>
      </p:sp>
    </p:spTree>
    <p:extLst>
      <p:ext uri="{BB962C8B-B14F-4D97-AF65-F5344CB8AC3E}">
        <p14:creationId xmlns:p14="http://schemas.microsoft.com/office/powerpoint/2010/main" val="221235986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916832"/>
            <a:ext cx="7772400" cy="2687612"/>
          </a:xfrm>
        </p:spPr>
        <p:txBody>
          <a:bodyPr>
            <a:noAutofit/>
          </a:bodyPr>
          <a:lstStyle/>
          <a:p>
            <a:r>
              <a:rPr lang="en-IN" sz="4800" b="1" dirty="0" smtClean="0">
                <a:solidFill>
                  <a:schemeClr val="tx1">
                    <a:lumMod val="95000"/>
                    <a:lumOff val="5000"/>
                  </a:schemeClr>
                </a:solidFill>
              </a:rPr>
              <a:t>ANY</a:t>
            </a:r>
            <a:br>
              <a:rPr lang="en-IN" sz="4800" b="1" dirty="0" smtClean="0">
                <a:solidFill>
                  <a:schemeClr val="tx1">
                    <a:lumMod val="95000"/>
                    <a:lumOff val="5000"/>
                  </a:schemeClr>
                </a:solidFill>
              </a:rPr>
            </a:br>
            <a:r>
              <a:rPr lang="en-IN" sz="4800" b="1" dirty="0" smtClean="0">
                <a:solidFill>
                  <a:schemeClr val="tx1">
                    <a:lumMod val="95000"/>
                    <a:lumOff val="5000"/>
                  </a:schemeClr>
                </a:solidFill>
              </a:rPr>
              <a:t> QUERIES</a:t>
            </a:r>
            <a:br>
              <a:rPr lang="en-IN" sz="4800" b="1" dirty="0" smtClean="0">
                <a:solidFill>
                  <a:schemeClr val="tx1">
                    <a:lumMod val="95000"/>
                    <a:lumOff val="5000"/>
                  </a:schemeClr>
                </a:solidFill>
              </a:rPr>
            </a:br>
            <a:r>
              <a:rPr lang="en-IN" sz="4800" b="1" dirty="0" smtClean="0">
                <a:solidFill>
                  <a:schemeClr val="tx1">
                    <a:lumMod val="95000"/>
                    <a:lumOff val="5000"/>
                  </a:schemeClr>
                </a:solidFill>
              </a:rPr>
              <a:t> OR</a:t>
            </a:r>
            <a:br>
              <a:rPr lang="en-IN" sz="4800" b="1" dirty="0" smtClean="0">
                <a:solidFill>
                  <a:schemeClr val="tx1">
                    <a:lumMod val="95000"/>
                    <a:lumOff val="5000"/>
                  </a:schemeClr>
                </a:solidFill>
              </a:rPr>
            </a:br>
            <a:r>
              <a:rPr lang="en-IN" sz="4800" b="1" dirty="0" smtClean="0">
                <a:solidFill>
                  <a:schemeClr val="tx1">
                    <a:lumMod val="95000"/>
                    <a:lumOff val="5000"/>
                  </a:schemeClr>
                </a:solidFill>
              </a:rPr>
              <a:t> SUGGESTIONS</a:t>
            </a:r>
            <a:endParaRPr lang="en-IN" sz="4800" dirty="0"/>
          </a:p>
        </p:txBody>
      </p:sp>
    </p:spTree>
    <p:extLst>
      <p:ext uri="{BB962C8B-B14F-4D97-AF65-F5344CB8AC3E}">
        <p14:creationId xmlns:p14="http://schemas.microsoft.com/office/powerpoint/2010/main" val="2375938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TextBox 2"/>
          <p:cNvSpPr txBox="1"/>
          <p:nvPr/>
        </p:nvSpPr>
        <p:spPr>
          <a:xfrm>
            <a:off x="647564" y="2690336"/>
            <a:ext cx="7848872" cy="2814617"/>
          </a:xfrm>
          <a:prstGeom prst="rect">
            <a:avLst/>
          </a:prstGeom>
          <a:noFill/>
        </p:spPr>
        <p:txBody>
          <a:bodyPr wrap="square" rtlCol="0">
            <a:spAutoFit/>
          </a:bodyPr>
          <a:lstStyle/>
          <a:p>
            <a:pPr marL="285750" indent="-285750" algn="just">
              <a:lnSpc>
                <a:spcPct val="150000"/>
              </a:lnSpc>
              <a:buFont typeface="Wingdings" pitchFamily="2" charset="2"/>
              <a:buChar char="Ø"/>
            </a:pPr>
            <a:r>
              <a:rPr lang="en-US" sz="2000" dirty="0" smtClean="0">
                <a:latin typeface="Times New Roman" pitchFamily="18" charset="0"/>
                <a:cs typeface="Times New Roman" pitchFamily="18" charset="0"/>
              </a:rPr>
              <a:t>Home </a:t>
            </a:r>
            <a:r>
              <a:rPr lang="en-US" sz="2000" dirty="0">
                <a:latin typeface="Times New Roman" pitchFamily="18" charset="0"/>
                <a:cs typeface="Times New Roman" pitchFamily="18" charset="0"/>
              </a:rPr>
              <a:t>Automation Using ESP8266 enables remote control of home appliances and devices through Wi-Fi connectivity. </a:t>
            </a:r>
            <a:endParaRPr lang="en-US" sz="2000" dirty="0" smtClean="0">
              <a:latin typeface="Times New Roman" pitchFamily="18" charset="0"/>
              <a:cs typeface="Times New Roman" pitchFamily="18" charset="0"/>
            </a:endParaRPr>
          </a:p>
          <a:p>
            <a:pPr marL="285750" indent="-285750" algn="just">
              <a:lnSpc>
                <a:spcPct val="150000"/>
              </a:lnSpc>
              <a:buFont typeface="Wingdings" pitchFamily="2" charset="2"/>
              <a:buChar char="Ø"/>
            </a:pPr>
            <a:r>
              <a:rPr lang="en-US" sz="2000" dirty="0" smtClean="0">
                <a:latin typeface="Times New Roman" pitchFamily="18" charset="0"/>
                <a:cs typeface="Times New Roman" pitchFamily="18" charset="0"/>
              </a:rPr>
              <a:t>The </a:t>
            </a:r>
            <a:r>
              <a:rPr lang="en-US" sz="2000" dirty="0">
                <a:latin typeface="Times New Roman" pitchFamily="18" charset="0"/>
                <a:cs typeface="Times New Roman" pitchFamily="18" charset="0"/>
              </a:rPr>
              <a:t>ESP8266, a cost-effective microcontroller, serves as the core component, allowing seamless integration with </a:t>
            </a:r>
            <a:r>
              <a:rPr lang="en-US" sz="2000" dirty="0" err="1">
                <a:latin typeface="Times New Roman" pitchFamily="18" charset="0"/>
                <a:cs typeface="Times New Roman" pitchFamily="18" charset="0"/>
              </a:rPr>
              <a:t>IoT</a:t>
            </a:r>
            <a:r>
              <a:rPr lang="en-US" sz="2000" dirty="0">
                <a:latin typeface="Times New Roman" pitchFamily="18" charset="0"/>
                <a:cs typeface="Times New Roman" pitchFamily="18" charset="0"/>
              </a:rPr>
              <a:t> platforms</a:t>
            </a:r>
            <a:r>
              <a:rPr lang="en-US" sz="2000" dirty="0" smtClean="0">
                <a:latin typeface="Times New Roman" pitchFamily="18" charset="0"/>
                <a:cs typeface="Times New Roman" pitchFamily="18" charset="0"/>
              </a:rPr>
              <a:t>.</a:t>
            </a:r>
          </a:p>
          <a:p>
            <a:pPr marL="285750" indent="-285750" algn="just">
              <a:lnSpc>
                <a:spcPct val="150000"/>
              </a:lnSpc>
              <a:buFont typeface="Wingdings" pitchFamily="2" charset="2"/>
              <a:buChar char="Ø"/>
            </a:pP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This technology enhances convenience, energy efficiency, and security, making homes smarter and more efficient</a:t>
            </a:r>
            <a:r>
              <a:rPr lang="en-US" dirty="0">
                <a:latin typeface="Times New Roman" pitchFamily="18" charset="0"/>
                <a:cs typeface="Times New Roman" pitchFamily="18" charset="0"/>
              </a:rPr>
              <a: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513644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IDEA BEHIND</a:t>
            </a:r>
          </a:p>
        </p:txBody>
      </p:sp>
      <p:sp>
        <p:nvSpPr>
          <p:cNvPr id="3" name="TextBox 2"/>
          <p:cNvSpPr txBox="1"/>
          <p:nvPr/>
        </p:nvSpPr>
        <p:spPr>
          <a:xfrm>
            <a:off x="395536" y="2420888"/>
            <a:ext cx="8352928" cy="3416320"/>
          </a:xfrm>
          <a:prstGeom prst="rect">
            <a:avLst/>
          </a:prstGeom>
          <a:noFill/>
        </p:spPr>
        <p:txBody>
          <a:bodyPr wrap="square" rtlCol="0">
            <a:spAutoFit/>
          </a:bodyPr>
          <a:lstStyle/>
          <a:p>
            <a:pPr marL="285750" indent="-285750" algn="just">
              <a:lnSpc>
                <a:spcPct val="150000"/>
              </a:lnSpc>
              <a:buFont typeface="Wingdings" pitchFamily="2" charset="2"/>
              <a:buChar char="Ø"/>
            </a:pPr>
            <a:r>
              <a:rPr lang="en-US" b="1" dirty="0" smtClean="0">
                <a:latin typeface="Times New Roman" pitchFamily="18" charset="0"/>
                <a:cs typeface="Times New Roman" pitchFamily="18" charset="0"/>
              </a:rPr>
              <a:t>Convenience </a:t>
            </a:r>
            <a:r>
              <a:rPr lang="en-US" b="1" dirty="0">
                <a:latin typeface="Times New Roman" pitchFamily="18" charset="0"/>
                <a:cs typeface="Times New Roman" pitchFamily="18" charset="0"/>
              </a:rPr>
              <a:t>and Control: </a:t>
            </a:r>
            <a:r>
              <a:rPr lang="en-US" dirty="0">
                <a:latin typeface="Times New Roman" pitchFamily="18" charset="0"/>
                <a:cs typeface="Times New Roman" pitchFamily="18" charset="0"/>
              </a:rPr>
              <a:t>Automate and control home appliances remotely using smartphones or voice commands</a:t>
            </a:r>
            <a:r>
              <a:rPr lang="en-US" dirty="0" smtClean="0">
                <a:latin typeface="Times New Roman" pitchFamily="18" charset="0"/>
                <a:cs typeface="Times New Roman" pitchFamily="18" charset="0"/>
              </a:rPr>
              <a:t>.</a:t>
            </a:r>
          </a:p>
          <a:p>
            <a:pPr marL="285750" indent="-285750" algn="just">
              <a:lnSpc>
                <a:spcPct val="150000"/>
              </a:lnSpc>
              <a:buFont typeface="Wingdings" pitchFamily="2" charset="2"/>
              <a:buChar char="Ø"/>
            </a:pPr>
            <a:r>
              <a:rPr lang="en-US" b="1" dirty="0" smtClean="0">
                <a:latin typeface="Times New Roman" pitchFamily="18" charset="0"/>
                <a:cs typeface="Times New Roman" pitchFamily="18" charset="0"/>
              </a:rPr>
              <a:t>Cost-Effective </a:t>
            </a:r>
            <a:r>
              <a:rPr lang="en-US" b="1" dirty="0">
                <a:latin typeface="Times New Roman" pitchFamily="18" charset="0"/>
                <a:cs typeface="Times New Roman" pitchFamily="18" charset="0"/>
              </a:rPr>
              <a:t>Solution</a:t>
            </a:r>
            <a:r>
              <a:rPr lang="en-US" dirty="0">
                <a:latin typeface="Times New Roman" pitchFamily="18" charset="0"/>
                <a:cs typeface="Times New Roman" pitchFamily="18" charset="0"/>
              </a:rPr>
              <a:t>: ESP8266 offers an affordable way to implement </a:t>
            </a:r>
            <a:r>
              <a:rPr lang="en-US" dirty="0" err="1">
                <a:latin typeface="Times New Roman" pitchFamily="18" charset="0"/>
                <a:cs typeface="Times New Roman" pitchFamily="18" charset="0"/>
              </a:rPr>
              <a:t>IoT</a:t>
            </a:r>
            <a:r>
              <a:rPr lang="en-US" dirty="0">
                <a:latin typeface="Times New Roman" pitchFamily="18" charset="0"/>
                <a:cs typeface="Times New Roman" pitchFamily="18" charset="0"/>
              </a:rPr>
              <a:t>-based home automation</a:t>
            </a:r>
            <a:r>
              <a:rPr lang="en-US" dirty="0" smtClean="0">
                <a:latin typeface="Times New Roman" pitchFamily="18" charset="0"/>
                <a:cs typeface="Times New Roman" pitchFamily="18" charset="0"/>
              </a:rPr>
              <a:t>.</a:t>
            </a:r>
          </a:p>
          <a:p>
            <a:pPr marL="285750" indent="-285750" algn="just">
              <a:lnSpc>
                <a:spcPct val="150000"/>
              </a:lnSpc>
              <a:buFont typeface="Wingdings" pitchFamily="2" charset="2"/>
              <a:buChar char="Ø"/>
            </a:pPr>
            <a:r>
              <a:rPr lang="en-US" b="1" dirty="0" smtClean="0">
                <a:latin typeface="Times New Roman" pitchFamily="18" charset="0"/>
                <a:cs typeface="Times New Roman" pitchFamily="18" charset="0"/>
              </a:rPr>
              <a:t>Energy </a:t>
            </a:r>
            <a:r>
              <a:rPr lang="en-US" b="1" dirty="0">
                <a:latin typeface="Times New Roman" pitchFamily="18" charset="0"/>
                <a:cs typeface="Times New Roman" pitchFamily="18" charset="0"/>
              </a:rPr>
              <a:t>Efficiency: </a:t>
            </a:r>
            <a:r>
              <a:rPr lang="en-US" dirty="0">
                <a:latin typeface="Times New Roman" pitchFamily="18" charset="0"/>
                <a:cs typeface="Times New Roman" pitchFamily="18" charset="0"/>
              </a:rPr>
              <a:t>Monitor and optimize energy usage to reduce waste and lower costs</a:t>
            </a:r>
            <a:r>
              <a:rPr lang="en-US" dirty="0" smtClean="0">
                <a:latin typeface="Times New Roman" pitchFamily="18" charset="0"/>
                <a:cs typeface="Times New Roman" pitchFamily="18" charset="0"/>
              </a:rPr>
              <a:t>.</a:t>
            </a:r>
          </a:p>
          <a:p>
            <a:pPr marL="285750" indent="-285750" algn="just">
              <a:lnSpc>
                <a:spcPct val="150000"/>
              </a:lnSpc>
              <a:buFont typeface="Wingdings" pitchFamily="2" charset="2"/>
              <a:buChar char="Ø"/>
            </a:pPr>
            <a:r>
              <a:rPr lang="en-US" b="1" dirty="0" smtClean="0">
                <a:latin typeface="Times New Roman" pitchFamily="18" charset="0"/>
                <a:cs typeface="Times New Roman" pitchFamily="18" charset="0"/>
              </a:rPr>
              <a:t>Scalability</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Easy to integrate with multiple devices and expand as per user needs</a:t>
            </a:r>
            <a:r>
              <a:rPr lang="en-US" dirty="0" smtClean="0">
                <a:latin typeface="Times New Roman" pitchFamily="18" charset="0"/>
                <a:cs typeface="Times New Roman" pitchFamily="18" charset="0"/>
              </a:rPr>
              <a:t>.</a:t>
            </a:r>
          </a:p>
          <a:p>
            <a:pPr marL="285750" indent="-285750" algn="just">
              <a:lnSpc>
                <a:spcPct val="150000"/>
              </a:lnSpc>
              <a:buFont typeface="Wingdings" pitchFamily="2" charset="2"/>
              <a:buChar char="Ø"/>
            </a:pPr>
            <a:r>
              <a:rPr lang="en-US" b="1" dirty="0" smtClean="0">
                <a:latin typeface="Times New Roman" pitchFamily="18" charset="0"/>
                <a:cs typeface="Times New Roman" pitchFamily="18" charset="0"/>
              </a:rPr>
              <a:t>Smart </a:t>
            </a:r>
            <a:r>
              <a:rPr lang="en-US" b="1" dirty="0">
                <a:latin typeface="Times New Roman" pitchFamily="18" charset="0"/>
                <a:cs typeface="Times New Roman" pitchFamily="18" charset="0"/>
              </a:rPr>
              <a:t>Living: </a:t>
            </a:r>
            <a:r>
              <a:rPr lang="en-US" dirty="0">
                <a:latin typeface="Times New Roman" pitchFamily="18" charset="0"/>
                <a:cs typeface="Times New Roman" pitchFamily="18" charset="0"/>
              </a:rPr>
              <a:t>Enhances comfort, security, and overall quality of life.</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821278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MAIN IDEAS</a:t>
            </a:r>
          </a:p>
        </p:txBody>
      </p:sp>
      <p:sp>
        <p:nvSpPr>
          <p:cNvPr id="4" name="TextBox 3"/>
          <p:cNvSpPr txBox="1"/>
          <p:nvPr/>
        </p:nvSpPr>
        <p:spPr>
          <a:xfrm>
            <a:off x="683568" y="2708920"/>
            <a:ext cx="6768752" cy="2862322"/>
          </a:xfrm>
          <a:prstGeom prst="rect">
            <a:avLst/>
          </a:prstGeom>
          <a:noFill/>
        </p:spPr>
        <p:txBody>
          <a:bodyPr wrap="square" rtlCol="0">
            <a:spAutoFit/>
          </a:bodyPr>
          <a:lstStyle/>
          <a:p>
            <a:pPr marL="342900" indent="-342900">
              <a:lnSpc>
                <a:spcPct val="250000"/>
              </a:lnSpc>
              <a:buAutoNum type="arabicPeriod"/>
            </a:pPr>
            <a:r>
              <a:rPr lang="en-IN" sz="3600" dirty="0" smtClean="0">
                <a:latin typeface="Times New Roman" pitchFamily="18" charset="0"/>
                <a:cs typeface="Times New Roman" pitchFamily="18" charset="0"/>
              </a:rPr>
              <a:t>Home Automation</a:t>
            </a:r>
          </a:p>
          <a:p>
            <a:pPr marL="342900" indent="-342900">
              <a:lnSpc>
                <a:spcPct val="250000"/>
              </a:lnSpc>
              <a:buAutoNum type="arabicPeriod"/>
            </a:pPr>
            <a:r>
              <a:rPr lang="en-IN" sz="3600" dirty="0" smtClean="0">
                <a:latin typeface="Times New Roman" pitchFamily="18" charset="0"/>
                <a:cs typeface="Times New Roman" pitchFamily="18" charset="0"/>
              </a:rPr>
              <a:t>Internet of Things</a:t>
            </a:r>
            <a:endParaRPr lang="en-IN" sz="3600" dirty="0">
              <a:latin typeface="Times New Roman" pitchFamily="18" charset="0"/>
              <a:cs typeface="Times New Roman" pitchFamily="18" charset="0"/>
            </a:endParaRPr>
          </a:p>
        </p:txBody>
      </p:sp>
    </p:spTree>
    <p:extLst>
      <p:ext uri="{BB962C8B-B14F-4D97-AF65-F5344CB8AC3E}">
        <p14:creationId xmlns:p14="http://schemas.microsoft.com/office/powerpoint/2010/main" val="13523079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Home Automation</a:t>
            </a:r>
          </a:p>
        </p:txBody>
      </p:sp>
      <p:sp>
        <p:nvSpPr>
          <p:cNvPr id="3" name="TextBox 2"/>
          <p:cNvSpPr txBox="1"/>
          <p:nvPr/>
        </p:nvSpPr>
        <p:spPr>
          <a:xfrm>
            <a:off x="683568" y="2708920"/>
            <a:ext cx="7488832" cy="461665"/>
          </a:xfrm>
          <a:prstGeom prst="rect">
            <a:avLst/>
          </a:prstGeom>
          <a:noFill/>
        </p:spPr>
        <p:txBody>
          <a:bodyPr wrap="square" rtlCol="0">
            <a:spAutoFit/>
          </a:bodyPr>
          <a:lstStyle/>
          <a:p>
            <a:r>
              <a:rPr lang="en-IN" sz="2400" dirty="0">
                <a:latin typeface="Times New Roman" pitchFamily="18" charset="0"/>
                <a:cs typeface="Times New Roman" pitchFamily="18" charset="0"/>
              </a:rPr>
              <a:t>Automation of house , house work ,household activities</a:t>
            </a:r>
          </a:p>
        </p:txBody>
      </p:sp>
      <p:sp>
        <p:nvSpPr>
          <p:cNvPr id="4" name="TextBox 3"/>
          <p:cNvSpPr txBox="1"/>
          <p:nvPr/>
        </p:nvSpPr>
        <p:spPr>
          <a:xfrm>
            <a:off x="809038" y="3353182"/>
            <a:ext cx="7488832" cy="1200329"/>
          </a:xfrm>
          <a:prstGeom prst="rect">
            <a:avLst/>
          </a:prstGeom>
          <a:noFill/>
        </p:spPr>
        <p:txBody>
          <a:bodyPr wrap="square" rtlCol="0">
            <a:spAutoFit/>
          </a:bodyPr>
          <a:lstStyle/>
          <a:p>
            <a:pPr marL="342900" indent="-342900">
              <a:buFont typeface="Arial" pitchFamily="34" charset="0"/>
              <a:buChar char="•"/>
            </a:pPr>
            <a:r>
              <a:rPr lang="en-IN" sz="2400" dirty="0">
                <a:latin typeface="Times New Roman" pitchFamily="18" charset="0"/>
                <a:cs typeface="Times New Roman" pitchFamily="18" charset="0"/>
              </a:rPr>
              <a:t>Simplicity</a:t>
            </a:r>
          </a:p>
          <a:p>
            <a:pPr marL="342900" indent="-342900">
              <a:buFont typeface="Arial" pitchFamily="34" charset="0"/>
              <a:buChar char="•"/>
            </a:pPr>
            <a:r>
              <a:rPr lang="en-IN" sz="2400" dirty="0">
                <a:latin typeface="Times New Roman" pitchFamily="18" charset="0"/>
                <a:cs typeface="Times New Roman" pitchFamily="18" charset="0"/>
              </a:rPr>
              <a:t>Affordability</a:t>
            </a:r>
          </a:p>
          <a:p>
            <a:pPr marL="342900" indent="-342900">
              <a:buFont typeface="Arial" pitchFamily="34" charset="0"/>
              <a:buChar char="•"/>
            </a:pPr>
            <a:r>
              <a:rPr lang="en-IN" sz="2400" dirty="0">
                <a:latin typeface="Times New Roman" pitchFamily="18" charset="0"/>
                <a:cs typeface="Times New Roman" pitchFamily="18" charset="0"/>
              </a:rPr>
              <a:t>Easy to control</a:t>
            </a:r>
          </a:p>
        </p:txBody>
      </p:sp>
    </p:spTree>
    <p:extLst>
      <p:ext uri="{BB962C8B-B14F-4D97-AF65-F5344CB8AC3E}">
        <p14:creationId xmlns:p14="http://schemas.microsoft.com/office/powerpoint/2010/main" val="34026379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IOT – Is it something new?</a:t>
            </a:r>
          </a:p>
        </p:txBody>
      </p:sp>
      <p:sp>
        <p:nvSpPr>
          <p:cNvPr id="3" name="TextBox 2"/>
          <p:cNvSpPr txBox="1"/>
          <p:nvPr/>
        </p:nvSpPr>
        <p:spPr>
          <a:xfrm>
            <a:off x="539552" y="2636912"/>
            <a:ext cx="5184576" cy="3416320"/>
          </a:xfrm>
          <a:prstGeom prst="rect">
            <a:avLst/>
          </a:prstGeom>
          <a:noFill/>
        </p:spPr>
        <p:txBody>
          <a:bodyPr wrap="square" rtlCol="0">
            <a:spAutoFit/>
          </a:bodyPr>
          <a:lstStyle/>
          <a:p>
            <a:pPr algn="just"/>
            <a:r>
              <a:rPr lang="en-US" sz="2400" dirty="0" err="1">
                <a:latin typeface="Times New Roman" pitchFamily="18" charset="0"/>
                <a:cs typeface="Times New Roman" pitchFamily="18" charset="0"/>
              </a:rPr>
              <a:t>IoT</a:t>
            </a:r>
            <a:r>
              <a:rPr lang="en-US" sz="2400" dirty="0">
                <a:latin typeface="Times New Roman" pitchFamily="18" charset="0"/>
                <a:cs typeface="Times New Roman" pitchFamily="18" charset="0"/>
              </a:rPr>
              <a:t> stands for Internet of Things, and it's a network of physical objects that are connected to the internet and can communicate with each other and with other devices. </a:t>
            </a:r>
            <a:r>
              <a:rPr lang="en-US" sz="2400" dirty="0" smtClean="0">
                <a:latin typeface="Times New Roman" pitchFamily="18" charset="0"/>
                <a:cs typeface="Times New Roman" pitchFamily="18" charset="0"/>
              </a:rPr>
              <a:t>IOT </a:t>
            </a:r>
            <a:r>
              <a:rPr lang="en-US" sz="2400" dirty="0">
                <a:latin typeface="Times New Roman" pitchFamily="18" charset="0"/>
                <a:cs typeface="Times New Roman" pitchFamily="18" charset="0"/>
              </a:rPr>
              <a:t>devices, also known as "smart objects", are embedded with sensors, software, and other technologies that allow them to collect and share </a:t>
            </a:r>
            <a:r>
              <a:rPr lang="en-US" sz="2400" dirty="0" smtClean="0">
                <a:latin typeface="Times New Roman" pitchFamily="18" charset="0"/>
                <a:cs typeface="Times New Roman" pitchFamily="18" charset="0"/>
              </a:rPr>
              <a:t>data.</a:t>
            </a:r>
            <a:endParaRPr lang="en-IN" sz="2400" dirty="0">
              <a:latin typeface="Times New Roman" pitchFamily="18" charset="0"/>
              <a:cs typeface="Times New Roman" pitchFamily="18" charset="0"/>
            </a:endParaRPr>
          </a:p>
        </p:txBody>
      </p:sp>
      <p:pic>
        <p:nvPicPr>
          <p:cNvPr id="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2924944"/>
            <a:ext cx="2160240" cy="1731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58383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System Functions</a:t>
            </a:r>
          </a:p>
        </p:txBody>
      </p:sp>
      <p:sp>
        <p:nvSpPr>
          <p:cNvPr id="3" name="TextBox 2"/>
          <p:cNvSpPr txBox="1"/>
          <p:nvPr/>
        </p:nvSpPr>
        <p:spPr>
          <a:xfrm>
            <a:off x="467544" y="2671301"/>
            <a:ext cx="7848872" cy="1815882"/>
          </a:xfrm>
          <a:prstGeom prst="rect">
            <a:avLst/>
          </a:prstGeom>
          <a:noFill/>
        </p:spPr>
        <p:txBody>
          <a:bodyPr wrap="square" rtlCol="0">
            <a:spAutoFit/>
          </a:bodyPr>
          <a:lstStyle/>
          <a:p>
            <a:pPr marL="285750" indent="-285750" algn="just">
              <a:buFont typeface="Arial" pitchFamily="34" charset="0"/>
              <a:buChar char="•"/>
            </a:pPr>
            <a:r>
              <a:rPr lang="en-US" sz="2800" dirty="0">
                <a:latin typeface="Times New Roman" pitchFamily="18" charset="0"/>
                <a:cs typeface="Times New Roman" pitchFamily="18" charset="0"/>
              </a:rPr>
              <a:t>To control lighting , fan , appliances , communication systems and home security devices.</a:t>
            </a:r>
          </a:p>
          <a:p>
            <a:pPr marL="285750" indent="-285750" algn="just">
              <a:buFont typeface="Arial" pitchFamily="34" charset="0"/>
              <a:buChar char="•"/>
            </a:pPr>
            <a:r>
              <a:rPr lang="en-US" sz="2800" dirty="0">
                <a:latin typeface="Times New Roman" pitchFamily="18" charset="0"/>
                <a:cs typeface="Times New Roman" pitchFamily="18" charset="0"/>
              </a:rPr>
              <a:t>To improve Convenience ,comfort ,energy efficiency and security.</a:t>
            </a:r>
            <a:endParaRPr lang="en-IN" sz="2800" dirty="0">
              <a:latin typeface="Times New Roman" pitchFamily="18" charset="0"/>
              <a:cs typeface="Times New Roman" pitchFamily="18" charset="0"/>
            </a:endParaRPr>
          </a:p>
        </p:txBody>
      </p:sp>
    </p:spTree>
    <p:extLst>
      <p:ext uri="{BB962C8B-B14F-4D97-AF65-F5344CB8AC3E}">
        <p14:creationId xmlns:p14="http://schemas.microsoft.com/office/powerpoint/2010/main" val="42358762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efault Theme">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372</TotalTime>
  <Words>831</Words>
  <Application>Microsoft Office PowerPoint</Application>
  <PresentationFormat>On-screen Show (4:3)</PresentationFormat>
  <Paragraphs>163</Paragraphs>
  <Slides>36</Slides>
  <Notes>0</Notes>
  <HiddenSlides>2</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Default Theme</vt:lpstr>
      <vt:lpstr>Home Automation Using ESP8266</vt:lpstr>
      <vt:lpstr>CONTENTS</vt:lpstr>
      <vt:lpstr>Abstract</vt:lpstr>
      <vt:lpstr>Introduction</vt:lpstr>
      <vt:lpstr>IDEA BEHIND</vt:lpstr>
      <vt:lpstr>MAIN IDEAS</vt:lpstr>
      <vt:lpstr>Home Automation</vt:lpstr>
      <vt:lpstr>IOT – Is it something new?</vt:lpstr>
      <vt:lpstr>System Functions</vt:lpstr>
      <vt:lpstr>System Features</vt:lpstr>
      <vt:lpstr>Product Components</vt:lpstr>
      <vt:lpstr>Product Components</vt:lpstr>
      <vt:lpstr>Functional Block Representation</vt:lpstr>
      <vt:lpstr>Circuit Diagram </vt:lpstr>
      <vt:lpstr>Flowchart of The Device</vt:lpstr>
      <vt:lpstr>Web Server Page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Advantages</vt:lpstr>
      <vt:lpstr>Disadvantages</vt:lpstr>
      <vt:lpstr>Future Scope of this Project</vt:lpstr>
      <vt:lpstr>Applications of home Automation</vt:lpstr>
      <vt:lpstr>Cost Estimation</vt:lpstr>
      <vt:lpstr>Quality Assurance</vt:lpstr>
      <vt:lpstr>Conclusion</vt:lpstr>
      <vt:lpstr>Reference</vt:lpstr>
      <vt:lpstr>THANK YOU Control your home happily  </vt:lpstr>
      <vt:lpstr>ANY  QUERIES  OR  SUGGESTIONS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Home Automation Using ESP8266</dc:title>
  <dc:creator>ABHIJIT DUTTA</dc:creator>
  <cp:lastModifiedBy>ABHIJIT DUTTA</cp:lastModifiedBy>
  <cp:revision>32</cp:revision>
  <dcterms:created xsi:type="dcterms:W3CDTF">2024-12-29T15:50:37Z</dcterms:created>
  <dcterms:modified xsi:type="dcterms:W3CDTF">2025-04-20T00:04:41Z</dcterms:modified>
</cp:coreProperties>
</file>