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1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53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93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87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66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79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83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76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39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40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36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32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06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6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15" Type="http://schemas.openxmlformats.org/officeDocument/2006/relationships/image" Target="../media/image28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967739" y="106679"/>
            <a:ext cx="10538460" cy="9521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412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25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Name</a:t>
            </a:r>
            <a:r>
              <a:rPr sz="2000" b="1" spc="5" dirty="0">
                <a:latin typeface="Tahoma"/>
                <a:cs typeface="Tahoma"/>
              </a:rPr>
              <a:t> </a:t>
            </a:r>
            <a:r>
              <a:rPr sz="2000" b="1" spc="-175" dirty="0">
                <a:latin typeface="Tahoma"/>
                <a:cs typeface="Tahoma"/>
              </a:rPr>
              <a:t>:</a:t>
            </a:r>
            <a:r>
              <a:rPr sz="2000" b="1" spc="15" dirty="0">
                <a:latin typeface="Tahoma"/>
                <a:cs typeface="Tahoma"/>
              </a:rPr>
              <a:t> </a:t>
            </a:r>
            <a:r>
              <a:rPr lang="en-US" sz="2000" b="1" spc="15" dirty="0">
                <a:latin typeface="Tahoma"/>
                <a:cs typeface="Tahoma"/>
              </a:rPr>
              <a:t>HEMANT MURKUTE</a:t>
            </a:r>
            <a:br>
              <a:rPr lang="en-US" sz="2000" b="1" spc="15" dirty="0">
                <a:latin typeface="Tahoma"/>
                <a:cs typeface="Tahoma"/>
              </a:rPr>
            </a:br>
            <a:r>
              <a:rPr sz="2000" b="1" u="sng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Email</a:t>
            </a:r>
            <a:r>
              <a:rPr sz="2000" b="1" u="sng" spc="-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id</a:t>
            </a:r>
            <a:r>
              <a:rPr sz="2000" b="1" spc="-85" dirty="0">
                <a:latin typeface="Tahoma"/>
                <a:cs typeface="Tahoma"/>
              </a:rPr>
              <a:t> </a:t>
            </a:r>
            <a:r>
              <a:rPr sz="2000" b="1" spc="-175" dirty="0">
                <a:latin typeface="Tahoma"/>
                <a:cs typeface="Tahoma"/>
              </a:rPr>
              <a:t>: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lang="en-US" sz="2000" b="1" u="sng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ahoma"/>
                <a:cs typeface="Tahoma"/>
              </a:rPr>
              <a:t>murkutehemant21@gmail.com </a:t>
            </a:r>
            <a:r>
              <a:rPr sz="2000" b="1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Data</a:t>
            </a:r>
            <a:r>
              <a:rPr sz="2000" b="1" spc="-110" dirty="0">
                <a:latin typeface="Tahoma"/>
                <a:cs typeface="Tahoma"/>
              </a:rPr>
              <a:t> </a:t>
            </a:r>
            <a:r>
              <a:rPr sz="2000" b="1" spc="-20" dirty="0">
                <a:latin typeface="Tahoma"/>
                <a:cs typeface="Tahoma"/>
              </a:rPr>
              <a:t>analytics</a:t>
            </a:r>
            <a:r>
              <a:rPr sz="2000" b="1" spc="-12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Trainee</a:t>
            </a:r>
            <a:endParaRPr sz="2000" dirty="0">
              <a:latin typeface="Tahoma"/>
              <a:cs typeface="Tahoma"/>
            </a:endParaRPr>
          </a:p>
          <a:p>
            <a:pPr algn="ctr">
              <a:lnSpc>
                <a:spcPts val="2260"/>
              </a:lnSpc>
            </a:pPr>
            <a:r>
              <a:rPr sz="2000" b="1" spc="-125" dirty="0">
                <a:latin typeface="Tahoma"/>
                <a:cs typeface="Tahoma"/>
              </a:rPr>
              <a:t>Task</a:t>
            </a:r>
            <a:r>
              <a:rPr sz="2000" b="1" spc="-25" dirty="0">
                <a:latin typeface="Tahoma"/>
                <a:cs typeface="Tahoma"/>
              </a:rPr>
              <a:t> </a:t>
            </a:r>
            <a:r>
              <a:rPr sz="2000" b="1" spc="-160" dirty="0">
                <a:latin typeface="Tahoma"/>
                <a:cs typeface="Tahoma"/>
              </a:rPr>
              <a:t>3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175" dirty="0">
                <a:latin typeface="Tahoma"/>
                <a:cs typeface="Tahoma"/>
              </a:rPr>
              <a:t>: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3B4757"/>
                </a:solidFill>
                <a:latin typeface="Arial"/>
                <a:cs typeface="Arial"/>
              </a:rPr>
              <a:t>Operation</a:t>
            </a:r>
            <a:r>
              <a:rPr sz="2000" b="1" spc="-130" dirty="0">
                <a:solidFill>
                  <a:srgbClr val="3B4757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3B4757"/>
                </a:solidFill>
                <a:latin typeface="Arial"/>
                <a:cs typeface="Arial"/>
              </a:rPr>
              <a:t>Analytics</a:t>
            </a:r>
            <a:r>
              <a:rPr sz="2000" b="1" spc="-60" dirty="0">
                <a:solidFill>
                  <a:srgbClr val="3B475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B4757"/>
                </a:solidFill>
                <a:latin typeface="Arial"/>
                <a:cs typeface="Arial"/>
              </a:rPr>
              <a:t>and</a:t>
            </a:r>
            <a:r>
              <a:rPr sz="2000" b="1" spc="-50" dirty="0">
                <a:solidFill>
                  <a:srgbClr val="3B4757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3B4757"/>
                </a:solidFill>
                <a:latin typeface="Arial"/>
                <a:cs typeface="Arial"/>
              </a:rPr>
              <a:t>Investigating</a:t>
            </a:r>
            <a:r>
              <a:rPr sz="2000" b="1" spc="-80" dirty="0">
                <a:solidFill>
                  <a:srgbClr val="3B4757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B4757"/>
                </a:solidFill>
                <a:latin typeface="Arial"/>
                <a:cs typeface="Arial"/>
              </a:rPr>
              <a:t>Metric</a:t>
            </a:r>
            <a:r>
              <a:rPr sz="2000" b="1" spc="-40" dirty="0">
                <a:solidFill>
                  <a:srgbClr val="3B4757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B4757"/>
                </a:solidFill>
                <a:latin typeface="Arial"/>
                <a:cs typeface="Arial"/>
              </a:rPr>
              <a:t>Spike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33880" y="1371600"/>
            <a:ext cx="8524240" cy="5201920"/>
            <a:chOff x="2986849" y="1527047"/>
            <a:chExt cx="8524240" cy="520192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9" name="object 9"/>
            <p:cNvSpPr/>
            <p:nvPr/>
          </p:nvSpPr>
          <p:spPr>
            <a:xfrm>
              <a:off x="2991612" y="1527047"/>
              <a:ext cx="8514715" cy="5196840"/>
            </a:xfrm>
            <a:custGeom>
              <a:avLst/>
              <a:gdLst/>
              <a:ahLst/>
              <a:cxnLst/>
              <a:rect l="l" t="t" r="r" b="b"/>
              <a:pathLst>
                <a:path w="8514715" h="5196840">
                  <a:moveTo>
                    <a:pt x="8514588" y="4826508"/>
                  </a:moveTo>
                  <a:lnTo>
                    <a:pt x="0" y="4826508"/>
                  </a:lnTo>
                  <a:lnTo>
                    <a:pt x="0" y="5196840"/>
                  </a:lnTo>
                  <a:lnTo>
                    <a:pt x="8514588" y="5196840"/>
                  </a:lnTo>
                  <a:lnTo>
                    <a:pt x="8514588" y="4826508"/>
                  </a:lnTo>
                  <a:close/>
                </a:path>
                <a:path w="8514715" h="5196840">
                  <a:moveTo>
                    <a:pt x="8514588" y="0"/>
                  </a:moveTo>
                  <a:lnTo>
                    <a:pt x="0" y="0"/>
                  </a:lnTo>
                  <a:lnTo>
                    <a:pt x="0" y="4800600"/>
                  </a:lnTo>
                  <a:lnTo>
                    <a:pt x="8514588" y="4800600"/>
                  </a:lnTo>
                  <a:lnTo>
                    <a:pt x="851458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91611" y="6353556"/>
              <a:ext cx="8514715" cy="370840"/>
            </a:xfrm>
            <a:custGeom>
              <a:avLst/>
              <a:gdLst/>
              <a:ahLst/>
              <a:cxnLst/>
              <a:rect l="l" t="t" r="r" b="b"/>
              <a:pathLst>
                <a:path w="8514715" h="370840">
                  <a:moveTo>
                    <a:pt x="0" y="370332"/>
                  </a:moveTo>
                  <a:lnTo>
                    <a:pt x="8514588" y="370332"/>
                  </a:lnTo>
                  <a:lnTo>
                    <a:pt x="8514588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grpFill/>
            <a:ln w="9525">
              <a:solidFill>
                <a:srgbClr val="EFB1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97709" y="1371091"/>
            <a:ext cx="8196580" cy="512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Tahoma"/>
                <a:cs typeface="Tahoma"/>
              </a:rPr>
              <a:t>Analysis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done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on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following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points:-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ts val="2075"/>
              </a:lnSpc>
              <a:spcBef>
                <a:spcPts val="2160"/>
              </a:spcBef>
            </a:pPr>
            <a:r>
              <a:rPr sz="1800" b="1" spc="60" dirty="0">
                <a:latin typeface="Tahoma"/>
                <a:cs typeface="Tahoma"/>
              </a:rPr>
              <a:t>Case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Study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1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: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Job</a:t>
            </a: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Data</a:t>
            </a:r>
            <a:endParaRPr sz="1800" dirty="0">
              <a:latin typeface="Tahoma"/>
              <a:cs typeface="Tahoma"/>
            </a:endParaRPr>
          </a:p>
          <a:p>
            <a:pPr marL="354330" indent="-341630">
              <a:lnSpc>
                <a:spcPts val="2075"/>
              </a:lnSpc>
              <a:buAutoNum type="alphaUcPeriod"/>
              <a:tabLst>
                <a:tab pos="354330" algn="l"/>
              </a:tabLst>
            </a:pPr>
            <a:r>
              <a:rPr sz="1800" b="1" spc="-10" dirty="0">
                <a:latin typeface="Arial"/>
                <a:cs typeface="Arial"/>
              </a:rPr>
              <a:t>Number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jobs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reviewed: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Amount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jobs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reviewed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over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time.</a:t>
            </a:r>
            <a:endParaRPr sz="1800" dirty="0">
              <a:latin typeface="Arial MT"/>
              <a:cs typeface="Arial MT"/>
            </a:endParaRPr>
          </a:p>
          <a:p>
            <a:pPr marL="355600" marR="665480">
              <a:lnSpc>
                <a:spcPct val="100000"/>
              </a:lnSpc>
            </a:pPr>
            <a:r>
              <a:rPr sz="1800" b="1" spc="-40" dirty="0">
                <a:latin typeface="Arial"/>
                <a:cs typeface="Arial"/>
              </a:rPr>
              <a:t>Your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task: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Calculate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jobs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reviewed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hour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for </a:t>
            </a:r>
            <a:r>
              <a:rPr sz="1800" dirty="0">
                <a:latin typeface="Arial MT"/>
                <a:cs typeface="Arial MT"/>
              </a:rPr>
              <a:t>November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2020?</a:t>
            </a:r>
            <a:endParaRPr sz="1800" dirty="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AutoNum type="alphaUcPeriod" startAt="2"/>
              <a:tabLst>
                <a:tab pos="354965" algn="l"/>
              </a:tabLst>
            </a:pPr>
            <a:r>
              <a:rPr sz="1800" b="1" spc="-40" dirty="0">
                <a:latin typeface="Arial"/>
                <a:cs typeface="Arial"/>
              </a:rPr>
              <a:t>Throughput: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 the no.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events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happening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second.</a:t>
            </a:r>
            <a:endParaRPr sz="1800" dirty="0">
              <a:latin typeface="Arial MT"/>
              <a:cs typeface="Arial MT"/>
            </a:endParaRPr>
          </a:p>
          <a:p>
            <a:pPr marL="469900" marR="5080" indent="-55244">
              <a:lnSpc>
                <a:spcPct val="100000"/>
              </a:lnSpc>
            </a:pPr>
            <a:r>
              <a:rPr sz="1800" b="1" spc="-40" dirty="0">
                <a:latin typeface="Arial"/>
                <a:cs typeface="Arial"/>
              </a:rPr>
              <a:t>Your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task: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Let’s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say the above metric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called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throughput.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Calculate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80" dirty="0">
                <a:latin typeface="Arial MT"/>
                <a:cs typeface="Arial MT"/>
              </a:rPr>
              <a:t>7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day </a:t>
            </a:r>
            <a:r>
              <a:rPr sz="1800" spc="50" dirty="0">
                <a:latin typeface="Arial MT"/>
                <a:cs typeface="Arial MT"/>
              </a:rPr>
              <a:t>rolling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average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throughput?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throughput,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prefer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daily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metric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or </a:t>
            </a:r>
            <a:r>
              <a:rPr sz="1800" spc="120" dirty="0">
                <a:latin typeface="Arial MT"/>
                <a:cs typeface="Arial MT"/>
              </a:rPr>
              <a:t>7-</a:t>
            </a:r>
            <a:r>
              <a:rPr sz="1800" dirty="0">
                <a:latin typeface="Arial MT"/>
                <a:cs typeface="Arial MT"/>
              </a:rPr>
              <a:t>day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50" dirty="0">
                <a:latin typeface="Arial MT"/>
                <a:cs typeface="Arial MT"/>
              </a:rPr>
              <a:t>rolling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why?</a:t>
            </a:r>
            <a:endParaRPr sz="1800" dirty="0">
              <a:latin typeface="Arial MT"/>
              <a:cs typeface="Arial MT"/>
            </a:endParaRPr>
          </a:p>
          <a:p>
            <a:pPr marL="355600" marR="292735" indent="-342900">
              <a:lnSpc>
                <a:spcPct val="100000"/>
              </a:lnSpc>
              <a:buAutoNum type="alphaUcPeriod" startAt="3"/>
              <a:tabLst>
                <a:tab pos="355600" algn="l"/>
              </a:tabLst>
            </a:pPr>
            <a:r>
              <a:rPr sz="1800" b="1" spc="-25" dirty="0">
                <a:latin typeface="Arial"/>
                <a:cs typeface="Arial"/>
              </a:rPr>
              <a:t>Percentage</a:t>
            </a:r>
            <a:r>
              <a:rPr sz="1800" b="1" spc="-35" dirty="0">
                <a:latin typeface="Arial"/>
                <a:cs typeface="Arial"/>
              </a:rPr>
              <a:t> share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each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language: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Share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each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language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different contents.</a:t>
            </a:r>
            <a:endParaRPr sz="1800" dirty="0">
              <a:latin typeface="Arial MT"/>
              <a:cs typeface="Arial MT"/>
            </a:endParaRPr>
          </a:p>
          <a:p>
            <a:pPr marL="355600" marR="307340">
              <a:lnSpc>
                <a:spcPct val="100000"/>
              </a:lnSpc>
              <a:spcBef>
                <a:spcPts val="5"/>
              </a:spcBef>
            </a:pPr>
            <a:r>
              <a:rPr sz="1800" b="1" spc="-40" dirty="0">
                <a:latin typeface="Arial"/>
                <a:cs typeface="Arial"/>
              </a:rPr>
              <a:t>Your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task: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Calculate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percentage </a:t>
            </a:r>
            <a:r>
              <a:rPr sz="1800" spc="-10" dirty="0">
                <a:latin typeface="Arial MT"/>
                <a:cs typeface="Arial MT"/>
              </a:rPr>
              <a:t>share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each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language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last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55" dirty="0">
                <a:latin typeface="Arial MT"/>
                <a:cs typeface="Arial MT"/>
              </a:rPr>
              <a:t>30 </a:t>
            </a:r>
            <a:r>
              <a:rPr sz="1800" spc="-10" dirty="0">
                <a:latin typeface="Arial MT"/>
                <a:cs typeface="Arial MT"/>
              </a:rPr>
              <a:t>days?</a:t>
            </a:r>
            <a:endParaRPr sz="1800" dirty="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AutoNum type="alphaUcPeriod" startAt="4"/>
              <a:tabLst>
                <a:tab pos="354965" algn="l"/>
              </a:tabLst>
            </a:pPr>
            <a:r>
              <a:rPr sz="1800" b="1" dirty="0">
                <a:latin typeface="Arial"/>
                <a:cs typeface="Arial"/>
              </a:rPr>
              <a:t>Duplicate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rows: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Rows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55" dirty="0">
                <a:latin typeface="Arial MT"/>
                <a:cs typeface="Arial MT"/>
              </a:rPr>
              <a:t>that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have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same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present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them.</a:t>
            </a:r>
            <a:endParaRPr sz="1800" dirty="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1800" b="1" spc="-40" dirty="0">
                <a:latin typeface="Arial"/>
                <a:cs typeface="Arial"/>
              </a:rPr>
              <a:t>Your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task: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Let’s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say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 </a:t>
            </a:r>
            <a:r>
              <a:rPr sz="1800" spc="-35" dirty="0">
                <a:latin typeface="Arial MT"/>
                <a:cs typeface="Arial MT"/>
              </a:rPr>
              <a:t>see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some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duplicate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rows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data.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85" dirty="0">
                <a:latin typeface="Arial MT"/>
                <a:cs typeface="Arial MT"/>
              </a:rPr>
              <a:t>How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114" dirty="0">
                <a:latin typeface="Arial MT"/>
                <a:cs typeface="Arial MT"/>
              </a:rPr>
              <a:t>will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you</a:t>
            </a:r>
            <a:endParaRPr sz="1800" dirty="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latin typeface="Arial MT"/>
                <a:cs typeface="Arial MT"/>
              </a:rPr>
              <a:t>display</a:t>
            </a:r>
            <a:r>
              <a:rPr sz="1800" spc="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duplicates</a:t>
            </a:r>
            <a:r>
              <a:rPr sz="1800" spc="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table?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1800" b="1" u="sng" spc="-1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Software</a:t>
            </a:r>
            <a:r>
              <a:rPr sz="1800" b="1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used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: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60" dirty="0">
                <a:latin typeface="Tahoma"/>
                <a:cs typeface="Tahoma"/>
              </a:rPr>
              <a:t>MySQL</a:t>
            </a:r>
            <a:r>
              <a:rPr sz="1800" b="1" spc="-30" dirty="0">
                <a:latin typeface="Tahoma"/>
                <a:cs typeface="Tahoma"/>
              </a:rPr>
              <a:t> Workbench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8.0</a:t>
            </a:r>
            <a:r>
              <a:rPr sz="1800" b="1" spc="-25" dirty="0">
                <a:latin typeface="Tahoma"/>
                <a:cs typeface="Tahoma"/>
              </a:rPr>
              <a:t> CE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519078"/>
            <a:ext cx="9327008" cy="25904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Percentage</a:t>
            </a:r>
            <a:r>
              <a:rPr sz="1800" b="1" u="sng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share</a:t>
            </a:r>
            <a:r>
              <a:rPr sz="1800" b="1" u="sng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each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language: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Share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70" dirty="0">
                <a:latin typeface="Tahoma"/>
                <a:cs typeface="Tahoma"/>
              </a:rPr>
              <a:t>each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language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for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different</a:t>
            </a:r>
            <a:r>
              <a:rPr lang="en-IN" sz="1800" b="1" spc="-10" dirty="0">
                <a:latin typeface="Tahoma"/>
                <a:cs typeface="Tahoma"/>
              </a:rPr>
              <a:t> contents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6478" y="1397837"/>
            <a:ext cx="5761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ahoma"/>
                <a:cs typeface="Tahoma"/>
              </a:rPr>
              <a:t>Calculate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percentage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share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70" dirty="0">
                <a:latin typeface="Tahoma"/>
                <a:cs typeface="Tahoma"/>
              </a:rPr>
              <a:t>each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language?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1980" y="1859280"/>
            <a:ext cx="8905240" cy="3139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Tahoma"/>
                <a:cs typeface="Tahoma"/>
              </a:rPr>
              <a:t>select</a:t>
            </a:r>
            <a:endParaRPr sz="1800" dirty="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  <a:spcBef>
                <a:spcPts val="2160"/>
              </a:spcBef>
            </a:pPr>
            <a:r>
              <a:rPr sz="1800" b="1" spc="-65" dirty="0">
                <a:latin typeface="Tahoma"/>
                <a:cs typeface="Tahoma"/>
              </a:rPr>
              <a:t>job_data.job_id,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job_data.language,</a:t>
            </a:r>
            <a:endParaRPr sz="1800" dirty="0">
              <a:latin typeface="Tahoma"/>
              <a:cs typeface="Tahoma"/>
            </a:endParaRPr>
          </a:p>
          <a:p>
            <a:pPr marL="91440" marR="1186815">
              <a:lnSpc>
                <a:spcPct val="100000"/>
              </a:lnSpc>
            </a:pPr>
            <a:r>
              <a:rPr sz="1800" b="1" spc="-65" dirty="0">
                <a:latin typeface="Tahoma"/>
                <a:cs typeface="Tahoma"/>
              </a:rPr>
              <a:t>count(distinct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35" dirty="0">
                <a:latin typeface="Tahoma"/>
                <a:cs typeface="Tahoma"/>
              </a:rPr>
              <a:t>job_data.language)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as</a:t>
            </a:r>
            <a:r>
              <a:rPr sz="1800" b="1" spc="-10" dirty="0">
                <a:latin typeface="Tahoma"/>
                <a:cs typeface="Tahoma"/>
              </a:rPr>
              <a:t> total_of_each_language, </a:t>
            </a:r>
            <a:r>
              <a:rPr sz="1800" b="1" spc="-50" dirty="0">
                <a:latin typeface="Tahoma"/>
                <a:cs typeface="Tahoma"/>
              </a:rPr>
              <a:t>((count(job_data.language)/(select</a:t>
            </a:r>
            <a:r>
              <a:rPr sz="1800" b="1" spc="30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count(*)</a:t>
            </a:r>
            <a:r>
              <a:rPr sz="1800" b="1" spc="5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from</a:t>
            </a:r>
            <a:r>
              <a:rPr sz="1800" b="1" spc="55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job_data))*100)</a:t>
            </a:r>
            <a:r>
              <a:rPr sz="1800" b="1" spc="85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as percentage_share_of_each_distinct_language</a:t>
            </a:r>
            <a:endParaRPr sz="1800" dirty="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  <a:spcBef>
                <a:spcPts val="2160"/>
              </a:spcBef>
            </a:pPr>
            <a:r>
              <a:rPr sz="1800" b="1" spc="-100" dirty="0">
                <a:latin typeface="Tahoma"/>
                <a:cs typeface="Tahoma"/>
              </a:rPr>
              <a:t>from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job_data</a:t>
            </a:r>
            <a:endParaRPr sz="1800" dirty="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</a:pPr>
            <a:r>
              <a:rPr sz="1800" b="1" spc="-25" dirty="0">
                <a:latin typeface="Tahoma"/>
                <a:cs typeface="Tahoma"/>
              </a:rPr>
              <a:t>group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by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job_data.language;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64735" y="185104"/>
            <a:ext cx="1959865" cy="296876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800" b="1" spc="-16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sz="1800" b="1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spc="-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81200" y="1911607"/>
            <a:ext cx="4011929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800" b="1" spc="-60" dirty="0">
                <a:latin typeface="Tahoma"/>
                <a:cs typeface="Tahoma"/>
              </a:rPr>
              <a:t>Program/Query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(distinct_language):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20100" y="509960"/>
            <a:ext cx="1145984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Percentage</a:t>
            </a:r>
            <a:r>
              <a:rPr sz="1800" b="1" u="sng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share</a:t>
            </a:r>
            <a:r>
              <a:rPr sz="1800" b="1" u="sng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each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language: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Share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70" dirty="0">
                <a:latin typeface="Tahoma"/>
                <a:cs typeface="Tahoma"/>
              </a:rPr>
              <a:t>each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language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for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30" dirty="0">
                <a:latin typeface="Tahoma"/>
                <a:cs typeface="Tahoma"/>
              </a:rPr>
              <a:t>different </a:t>
            </a:r>
            <a:r>
              <a:rPr sz="1800" b="1" spc="-10" dirty="0">
                <a:latin typeface="Tahoma"/>
                <a:cs typeface="Tahoma"/>
              </a:rPr>
              <a:t>contents.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ahoma"/>
                <a:cs typeface="Tahoma"/>
              </a:rPr>
              <a:t>Calculate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percentage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share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of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70" dirty="0">
                <a:latin typeface="Tahoma"/>
                <a:cs typeface="Tahoma"/>
              </a:rPr>
              <a:t>each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language?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64735" y="102677"/>
            <a:ext cx="2052829" cy="327654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2000" b="1" spc="-16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sz="2000" b="1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524000" y="2567637"/>
            <a:ext cx="8305800" cy="3647440"/>
            <a:chOff x="3585971" y="3118102"/>
            <a:chExt cx="8305800" cy="36474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5971" y="3118102"/>
              <a:ext cx="8305800" cy="36469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4595" y="3442715"/>
              <a:ext cx="1546098" cy="198183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50023" y="3874007"/>
              <a:ext cx="1981835" cy="154609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0023" y="4902771"/>
              <a:ext cx="1981835" cy="154609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54595" y="4899687"/>
              <a:ext cx="1546098" cy="186534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25895" y="4899687"/>
              <a:ext cx="1546098" cy="186534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94603" y="3433533"/>
              <a:ext cx="1980311" cy="30304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320914" y="3713987"/>
              <a:ext cx="1029969" cy="1456055"/>
            </a:xfrm>
            <a:custGeom>
              <a:avLst/>
              <a:gdLst/>
              <a:ahLst/>
              <a:cxnLst/>
              <a:rect l="l" t="t" r="r" b="b"/>
              <a:pathLst>
                <a:path w="1029970" h="1456054">
                  <a:moveTo>
                    <a:pt x="0" y="0"/>
                  </a:moveTo>
                  <a:lnTo>
                    <a:pt x="0" y="1455801"/>
                  </a:lnTo>
                  <a:lnTo>
                    <a:pt x="1029461" y="426338"/>
                  </a:lnTo>
                  <a:lnTo>
                    <a:pt x="993301" y="391420"/>
                  </a:lnTo>
                  <a:lnTo>
                    <a:pt x="956078" y="357874"/>
                  </a:lnTo>
                  <a:lnTo>
                    <a:pt x="917832" y="325717"/>
                  </a:lnTo>
                  <a:lnTo>
                    <a:pt x="878602" y="294966"/>
                  </a:lnTo>
                  <a:lnTo>
                    <a:pt x="838431" y="265637"/>
                  </a:lnTo>
                  <a:lnTo>
                    <a:pt x="797357" y="237747"/>
                  </a:lnTo>
                  <a:lnTo>
                    <a:pt x="755421" y="211313"/>
                  </a:lnTo>
                  <a:lnTo>
                    <a:pt x="712662" y="186351"/>
                  </a:lnTo>
                  <a:lnTo>
                    <a:pt x="669123" y="162879"/>
                  </a:lnTo>
                  <a:lnTo>
                    <a:pt x="624841" y="140912"/>
                  </a:lnTo>
                  <a:lnTo>
                    <a:pt x="579859" y="120469"/>
                  </a:lnTo>
                  <a:lnTo>
                    <a:pt x="534215" y="101564"/>
                  </a:lnTo>
                  <a:lnTo>
                    <a:pt x="487950" y="84216"/>
                  </a:lnTo>
                  <a:lnTo>
                    <a:pt x="441105" y="68441"/>
                  </a:lnTo>
                  <a:lnTo>
                    <a:pt x="393719" y="54255"/>
                  </a:lnTo>
                  <a:lnTo>
                    <a:pt x="345833" y="41675"/>
                  </a:lnTo>
                  <a:lnTo>
                    <a:pt x="297487" y="30719"/>
                  </a:lnTo>
                  <a:lnTo>
                    <a:pt x="248720" y="21402"/>
                  </a:lnTo>
                  <a:lnTo>
                    <a:pt x="199575" y="13742"/>
                  </a:lnTo>
                  <a:lnTo>
                    <a:pt x="150090" y="7755"/>
                  </a:lnTo>
                  <a:lnTo>
                    <a:pt x="100305" y="3457"/>
                  </a:lnTo>
                  <a:lnTo>
                    <a:pt x="50262" y="8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20914" y="4140326"/>
              <a:ext cx="1456055" cy="1029969"/>
            </a:xfrm>
            <a:custGeom>
              <a:avLst/>
              <a:gdLst/>
              <a:ahLst/>
              <a:cxnLst/>
              <a:rect l="l" t="t" r="r" b="b"/>
              <a:pathLst>
                <a:path w="1456054" h="1029970">
                  <a:moveTo>
                    <a:pt x="1029461" y="0"/>
                  </a:moveTo>
                  <a:lnTo>
                    <a:pt x="0" y="1029462"/>
                  </a:lnTo>
                  <a:lnTo>
                    <a:pt x="1455801" y="1029462"/>
                  </a:lnTo>
                  <a:lnTo>
                    <a:pt x="1454933" y="979199"/>
                  </a:lnTo>
                  <a:lnTo>
                    <a:pt x="1452343" y="929156"/>
                  </a:lnTo>
                  <a:lnTo>
                    <a:pt x="1448045" y="879371"/>
                  </a:lnTo>
                  <a:lnTo>
                    <a:pt x="1442058" y="829886"/>
                  </a:lnTo>
                  <a:lnTo>
                    <a:pt x="1434398" y="780741"/>
                  </a:lnTo>
                  <a:lnTo>
                    <a:pt x="1425081" y="731974"/>
                  </a:lnTo>
                  <a:lnTo>
                    <a:pt x="1414125" y="683628"/>
                  </a:lnTo>
                  <a:lnTo>
                    <a:pt x="1401545" y="635742"/>
                  </a:lnTo>
                  <a:lnTo>
                    <a:pt x="1387359" y="588356"/>
                  </a:lnTo>
                  <a:lnTo>
                    <a:pt x="1371584" y="541511"/>
                  </a:lnTo>
                  <a:lnTo>
                    <a:pt x="1354236" y="495246"/>
                  </a:lnTo>
                  <a:lnTo>
                    <a:pt x="1335331" y="449602"/>
                  </a:lnTo>
                  <a:lnTo>
                    <a:pt x="1314888" y="404620"/>
                  </a:lnTo>
                  <a:lnTo>
                    <a:pt x="1292921" y="360338"/>
                  </a:lnTo>
                  <a:lnTo>
                    <a:pt x="1269449" y="316799"/>
                  </a:lnTo>
                  <a:lnTo>
                    <a:pt x="1244487" y="274040"/>
                  </a:lnTo>
                  <a:lnTo>
                    <a:pt x="1218053" y="232104"/>
                  </a:lnTo>
                  <a:lnTo>
                    <a:pt x="1190163" y="191030"/>
                  </a:lnTo>
                  <a:lnTo>
                    <a:pt x="1160834" y="150859"/>
                  </a:lnTo>
                  <a:lnTo>
                    <a:pt x="1130083" y="111629"/>
                  </a:lnTo>
                  <a:lnTo>
                    <a:pt x="1097926" y="73383"/>
                  </a:lnTo>
                  <a:lnTo>
                    <a:pt x="1064380" y="36160"/>
                  </a:lnTo>
                  <a:lnTo>
                    <a:pt x="1029461" y="0"/>
                  </a:lnTo>
                  <a:close/>
                </a:path>
              </a:pathLst>
            </a:custGeom>
            <a:solidFill>
              <a:srgbClr val="DE7D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20914" y="5169788"/>
              <a:ext cx="1456055" cy="1029969"/>
            </a:xfrm>
            <a:custGeom>
              <a:avLst/>
              <a:gdLst/>
              <a:ahLst/>
              <a:cxnLst/>
              <a:rect l="l" t="t" r="r" b="b"/>
              <a:pathLst>
                <a:path w="1456054" h="1029970">
                  <a:moveTo>
                    <a:pt x="1455801" y="0"/>
                  </a:moveTo>
                  <a:lnTo>
                    <a:pt x="0" y="0"/>
                  </a:lnTo>
                  <a:lnTo>
                    <a:pt x="1029461" y="1029347"/>
                  </a:lnTo>
                  <a:lnTo>
                    <a:pt x="1064380" y="993192"/>
                  </a:lnTo>
                  <a:lnTo>
                    <a:pt x="1097926" y="955974"/>
                  </a:lnTo>
                  <a:lnTo>
                    <a:pt x="1130083" y="917734"/>
                  </a:lnTo>
                  <a:lnTo>
                    <a:pt x="1160834" y="878511"/>
                  </a:lnTo>
                  <a:lnTo>
                    <a:pt x="1190163" y="838345"/>
                  </a:lnTo>
                  <a:lnTo>
                    <a:pt x="1218053" y="797278"/>
                  </a:lnTo>
                  <a:lnTo>
                    <a:pt x="1244487" y="755348"/>
                  </a:lnTo>
                  <a:lnTo>
                    <a:pt x="1269449" y="712597"/>
                  </a:lnTo>
                  <a:lnTo>
                    <a:pt x="1292921" y="669064"/>
                  </a:lnTo>
                  <a:lnTo>
                    <a:pt x="1314888" y="624789"/>
                  </a:lnTo>
                  <a:lnTo>
                    <a:pt x="1335331" y="579813"/>
                  </a:lnTo>
                  <a:lnTo>
                    <a:pt x="1354236" y="534175"/>
                  </a:lnTo>
                  <a:lnTo>
                    <a:pt x="1371584" y="487916"/>
                  </a:lnTo>
                  <a:lnTo>
                    <a:pt x="1387359" y="441077"/>
                  </a:lnTo>
                  <a:lnTo>
                    <a:pt x="1401545" y="393696"/>
                  </a:lnTo>
                  <a:lnTo>
                    <a:pt x="1414125" y="345815"/>
                  </a:lnTo>
                  <a:lnTo>
                    <a:pt x="1425081" y="297473"/>
                  </a:lnTo>
                  <a:lnTo>
                    <a:pt x="1434398" y="248711"/>
                  </a:lnTo>
                  <a:lnTo>
                    <a:pt x="1442058" y="199568"/>
                  </a:lnTo>
                  <a:lnTo>
                    <a:pt x="1448045" y="150086"/>
                  </a:lnTo>
                  <a:lnTo>
                    <a:pt x="1452343" y="100304"/>
                  </a:lnTo>
                  <a:lnTo>
                    <a:pt x="1454933" y="50261"/>
                  </a:lnTo>
                  <a:lnTo>
                    <a:pt x="1455801" y="0"/>
                  </a:lnTo>
                  <a:close/>
                </a:path>
              </a:pathLst>
            </a:custGeom>
            <a:solidFill>
              <a:srgbClr val="9F8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20914" y="5169788"/>
              <a:ext cx="1029969" cy="1456055"/>
            </a:xfrm>
            <a:custGeom>
              <a:avLst/>
              <a:gdLst/>
              <a:ahLst/>
              <a:cxnLst/>
              <a:rect l="l" t="t" r="r" b="b"/>
              <a:pathLst>
                <a:path w="1029970" h="1456054">
                  <a:moveTo>
                    <a:pt x="0" y="0"/>
                  </a:moveTo>
                  <a:lnTo>
                    <a:pt x="0" y="1455724"/>
                  </a:lnTo>
                  <a:lnTo>
                    <a:pt x="50262" y="1454857"/>
                  </a:lnTo>
                  <a:lnTo>
                    <a:pt x="100305" y="1452267"/>
                  </a:lnTo>
                  <a:lnTo>
                    <a:pt x="150090" y="1447971"/>
                  </a:lnTo>
                  <a:lnTo>
                    <a:pt x="199575" y="1441985"/>
                  </a:lnTo>
                  <a:lnTo>
                    <a:pt x="248720" y="1434326"/>
                  </a:lnTo>
                  <a:lnTo>
                    <a:pt x="297487" y="1425010"/>
                  </a:lnTo>
                  <a:lnTo>
                    <a:pt x="345833" y="1414055"/>
                  </a:lnTo>
                  <a:lnTo>
                    <a:pt x="393719" y="1401476"/>
                  </a:lnTo>
                  <a:lnTo>
                    <a:pt x="441105" y="1387292"/>
                  </a:lnTo>
                  <a:lnTo>
                    <a:pt x="487950" y="1371517"/>
                  </a:lnTo>
                  <a:lnTo>
                    <a:pt x="534215" y="1354169"/>
                  </a:lnTo>
                  <a:lnTo>
                    <a:pt x="579859" y="1335265"/>
                  </a:lnTo>
                  <a:lnTo>
                    <a:pt x="624841" y="1314821"/>
                  </a:lnTo>
                  <a:lnTo>
                    <a:pt x="669123" y="1292853"/>
                  </a:lnTo>
                  <a:lnTo>
                    <a:pt x="712662" y="1269379"/>
                  </a:lnTo>
                  <a:lnTo>
                    <a:pt x="755421" y="1244415"/>
                  </a:lnTo>
                  <a:lnTo>
                    <a:pt x="797357" y="1217978"/>
                  </a:lnTo>
                  <a:lnTo>
                    <a:pt x="838431" y="1190084"/>
                  </a:lnTo>
                  <a:lnTo>
                    <a:pt x="878602" y="1160750"/>
                  </a:lnTo>
                  <a:lnTo>
                    <a:pt x="917832" y="1129993"/>
                  </a:lnTo>
                  <a:lnTo>
                    <a:pt x="956078" y="1097829"/>
                  </a:lnTo>
                  <a:lnTo>
                    <a:pt x="993301" y="1064275"/>
                  </a:lnTo>
                  <a:lnTo>
                    <a:pt x="1029461" y="1029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8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91579" y="5169788"/>
              <a:ext cx="1029335" cy="1456055"/>
            </a:xfrm>
            <a:custGeom>
              <a:avLst/>
              <a:gdLst/>
              <a:ahLst/>
              <a:cxnLst/>
              <a:rect l="l" t="t" r="r" b="b"/>
              <a:pathLst>
                <a:path w="1029334" h="1456054">
                  <a:moveTo>
                    <a:pt x="1029335" y="0"/>
                  </a:moveTo>
                  <a:lnTo>
                    <a:pt x="0" y="1029347"/>
                  </a:lnTo>
                  <a:lnTo>
                    <a:pt x="36159" y="1064275"/>
                  </a:lnTo>
                  <a:lnTo>
                    <a:pt x="73380" y="1097829"/>
                  </a:lnTo>
                  <a:lnTo>
                    <a:pt x="111624" y="1129993"/>
                  </a:lnTo>
                  <a:lnTo>
                    <a:pt x="150848" y="1160750"/>
                  </a:lnTo>
                  <a:lnTo>
                    <a:pt x="191015" y="1190084"/>
                  </a:lnTo>
                  <a:lnTo>
                    <a:pt x="232083" y="1217978"/>
                  </a:lnTo>
                  <a:lnTo>
                    <a:pt x="274012" y="1244415"/>
                  </a:lnTo>
                  <a:lnTo>
                    <a:pt x="316763" y="1269379"/>
                  </a:lnTo>
                  <a:lnTo>
                    <a:pt x="360295" y="1292853"/>
                  </a:lnTo>
                  <a:lnTo>
                    <a:pt x="404569" y="1314821"/>
                  </a:lnTo>
                  <a:lnTo>
                    <a:pt x="449543" y="1335265"/>
                  </a:lnTo>
                  <a:lnTo>
                    <a:pt x="495179" y="1354169"/>
                  </a:lnTo>
                  <a:lnTo>
                    <a:pt x="541435" y="1371517"/>
                  </a:lnTo>
                  <a:lnTo>
                    <a:pt x="588272" y="1387292"/>
                  </a:lnTo>
                  <a:lnTo>
                    <a:pt x="635651" y="1401476"/>
                  </a:lnTo>
                  <a:lnTo>
                    <a:pt x="683529" y="1414055"/>
                  </a:lnTo>
                  <a:lnTo>
                    <a:pt x="731869" y="1425010"/>
                  </a:lnTo>
                  <a:lnTo>
                    <a:pt x="780629" y="1434326"/>
                  </a:lnTo>
                  <a:lnTo>
                    <a:pt x="829769" y="1441985"/>
                  </a:lnTo>
                  <a:lnTo>
                    <a:pt x="879250" y="1447971"/>
                  </a:lnTo>
                  <a:lnTo>
                    <a:pt x="929032" y="1452267"/>
                  </a:lnTo>
                  <a:lnTo>
                    <a:pt x="979073" y="1454857"/>
                  </a:lnTo>
                  <a:lnTo>
                    <a:pt x="1029335" y="1455724"/>
                  </a:lnTo>
                  <a:lnTo>
                    <a:pt x="1029335" y="0"/>
                  </a:lnTo>
                  <a:close/>
                </a:path>
              </a:pathLst>
            </a:custGeom>
            <a:solidFill>
              <a:srgbClr val="92AA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65145" y="3713987"/>
              <a:ext cx="1456055" cy="2485390"/>
            </a:xfrm>
            <a:custGeom>
              <a:avLst/>
              <a:gdLst/>
              <a:ahLst/>
              <a:cxnLst/>
              <a:rect l="l" t="t" r="r" b="b"/>
              <a:pathLst>
                <a:path w="1456054" h="2485390">
                  <a:moveTo>
                    <a:pt x="1455769" y="0"/>
                  </a:moveTo>
                  <a:lnTo>
                    <a:pt x="1405507" y="867"/>
                  </a:lnTo>
                  <a:lnTo>
                    <a:pt x="1355466" y="3457"/>
                  </a:lnTo>
                  <a:lnTo>
                    <a:pt x="1305685" y="7755"/>
                  </a:lnTo>
                  <a:lnTo>
                    <a:pt x="1256204" y="13742"/>
                  </a:lnTo>
                  <a:lnTo>
                    <a:pt x="1207063" y="21402"/>
                  </a:lnTo>
                  <a:lnTo>
                    <a:pt x="1158303" y="30719"/>
                  </a:lnTo>
                  <a:lnTo>
                    <a:pt x="1109964" y="41675"/>
                  </a:lnTo>
                  <a:lnTo>
                    <a:pt x="1062085" y="54255"/>
                  </a:lnTo>
                  <a:lnTo>
                    <a:pt x="1014707" y="68441"/>
                  </a:lnTo>
                  <a:lnTo>
                    <a:pt x="967869" y="84216"/>
                  </a:lnTo>
                  <a:lnTo>
                    <a:pt x="921613" y="101564"/>
                  </a:lnTo>
                  <a:lnTo>
                    <a:pt x="875977" y="120469"/>
                  </a:lnTo>
                  <a:lnTo>
                    <a:pt x="831003" y="140912"/>
                  </a:lnTo>
                  <a:lnTo>
                    <a:pt x="786730" y="162879"/>
                  </a:lnTo>
                  <a:lnTo>
                    <a:pt x="743197" y="186351"/>
                  </a:lnTo>
                  <a:lnTo>
                    <a:pt x="700447" y="211313"/>
                  </a:lnTo>
                  <a:lnTo>
                    <a:pt x="658517" y="237747"/>
                  </a:lnTo>
                  <a:lnTo>
                    <a:pt x="617449" y="265637"/>
                  </a:lnTo>
                  <a:lnTo>
                    <a:pt x="577283" y="294966"/>
                  </a:lnTo>
                  <a:lnTo>
                    <a:pt x="538058" y="325717"/>
                  </a:lnTo>
                  <a:lnTo>
                    <a:pt x="499815" y="357874"/>
                  </a:lnTo>
                  <a:lnTo>
                    <a:pt x="462593" y="391420"/>
                  </a:lnTo>
                  <a:lnTo>
                    <a:pt x="426434" y="426338"/>
                  </a:lnTo>
                  <a:lnTo>
                    <a:pt x="393001" y="460871"/>
                  </a:lnTo>
                  <a:lnTo>
                    <a:pt x="360933" y="496218"/>
                  </a:lnTo>
                  <a:lnTo>
                    <a:pt x="330230" y="532344"/>
                  </a:lnTo>
                  <a:lnTo>
                    <a:pt x="300892" y="569216"/>
                  </a:lnTo>
                  <a:lnTo>
                    <a:pt x="272917" y="606800"/>
                  </a:lnTo>
                  <a:lnTo>
                    <a:pt x="246308" y="645062"/>
                  </a:lnTo>
                  <a:lnTo>
                    <a:pt x="221063" y="683968"/>
                  </a:lnTo>
                  <a:lnTo>
                    <a:pt x="197183" y="723484"/>
                  </a:lnTo>
                  <a:lnTo>
                    <a:pt x="174667" y="763577"/>
                  </a:lnTo>
                  <a:lnTo>
                    <a:pt x="153516" y="804212"/>
                  </a:lnTo>
                  <a:lnTo>
                    <a:pt x="133729" y="845355"/>
                  </a:lnTo>
                  <a:lnTo>
                    <a:pt x="115307" y="886973"/>
                  </a:lnTo>
                  <a:lnTo>
                    <a:pt x="98250" y="929032"/>
                  </a:lnTo>
                  <a:lnTo>
                    <a:pt x="82557" y="971497"/>
                  </a:lnTo>
                  <a:lnTo>
                    <a:pt x="68229" y="1014335"/>
                  </a:lnTo>
                  <a:lnTo>
                    <a:pt x="55265" y="1057513"/>
                  </a:lnTo>
                  <a:lnTo>
                    <a:pt x="43666" y="1100995"/>
                  </a:lnTo>
                  <a:lnTo>
                    <a:pt x="33432" y="1144748"/>
                  </a:lnTo>
                  <a:lnTo>
                    <a:pt x="24562" y="1188739"/>
                  </a:lnTo>
                  <a:lnTo>
                    <a:pt x="17057" y="1232933"/>
                  </a:lnTo>
                  <a:lnTo>
                    <a:pt x="10916" y="1277297"/>
                  </a:lnTo>
                  <a:lnTo>
                    <a:pt x="6140" y="1321796"/>
                  </a:lnTo>
                  <a:lnTo>
                    <a:pt x="2729" y="1366396"/>
                  </a:lnTo>
                  <a:lnTo>
                    <a:pt x="682" y="1411065"/>
                  </a:lnTo>
                  <a:lnTo>
                    <a:pt x="0" y="1455767"/>
                  </a:lnTo>
                  <a:lnTo>
                    <a:pt x="682" y="1500469"/>
                  </a:lnTo>
                  <a:lnTo>
                    <a:pt x="2729" y="1545138"/>
                  </a:lnTo>
                  <a:lnTo>
                    <a:pt x="6140" y="1589738"/>
                  </a:lnTo>
                  <a:lnTo>
                    <a:pt x="10916" y="1634236"/>
                  </a:lnTo>
                  <a:lnTo>
                    <a:pt x="17057" y="1678599"/>
                  </a:lnTo>
                  <a:lnTo>
                    <a:pt x="24562" y="1722792"/>
                  </a:lnTo>
                  <a:lnTo>
                    <a:pt x="33432" y="1766782"/>
                  </a:lnTo>
                  <a:lnTo>
                    <a:pt x="43666" y="1810535"/>
                  </a:lnTo>
                  <a:lnTo>
                    <a:pt x="55265" y="1854016"/>
                  </a:lnTo>
                  <a:lnTo>
                    <a:pt x="68229" y="1897191"/>
                  </a:lnTo>
                  <a:lnTo>
                    <a:pt x="82557" y="1940028"/>
                  </a:lnTo>
                  <a:lnTo>
                    <a:pt x="98250" y="1982492"/>
                  </a:lnTo>
                  <a:lnTo>
                    <a:pt x="115307" y="2024549"/>
                  </a:lnTo>
                  <a:lnTo>
                    <a:pt x="133729" y="2066164"/>
                  </a:lnTo>
                  <a:lnTo>
                    <a:pt x="153516" y="2107306"/>
                  </a:lnTo>
                  <a:lnTo>
                    <a:pt x="174667" y="2147938"/>
                  </a:lnTo>
                  <a:lnTo>
                    <a:pt x="197183" y="2188028"/>
                  </a:lnTo>
                  <a:lnTo>
                    <a:pt x="221063" y="2227542"/>
                  </a:lnTo>
                  <a:lnTo>
                    <a:pt x="246308" y="2266445"/>
                  </a:lnTo>
                  <a:lnTo>
                    <a:pt x="272917" y="2304704"/>
                  </a:lnTo>
                  <a:lnTo>
                    <a:pt x="300892" y="2342285"/>
                  </a:lnTo>
                  <a:lnTo>
                    <a:pt x="330230" y="2379153"/>
                  </a:lnTo>
                  <a:lnTo>
                    <a:pt x="360933" y="2415276"/>
                  </a:lnTo>
                  <a:lnTo>
                    <a:pt x="393001" y="2450619"/>
                  </a:lnTo>
                  <a:lnTo>
                    <a:pt x="426434" y="2485148"/>
                  </a:lnTo>
                  <a:lnTo>
                    <a:pt x="1455769" y="1455801"/>
                  </a:lnTo>
                  <a:lnTo>
                    <a:pt x="1455769" y="0"/>
                  </a:lnTo>
                  <a:close/>
                </a:path>
              </a:pathLst>
            </a:custGeom>
            <a:solidFill>
              <a:srgbClr val="6AA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68539" y="4349534"/>
              <a:ext cx="512102" cy="34590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94447" y="4375403"/>
              <a:ext cx="409955" cy="24383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370831" y="3831796"/>
            <a:ext cx="347345" cy="2167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300" b="1" spc="-185" dirty="0">
                <a:solidFill>
                  <a:srgbClr val="FFFFFF"/>
                </a:solidFill>
                <a:latin typeface="Tahoma"/>
                <a:cs typeface="Tahoma"/>
              </a:rPr>
              <a:t>12%</a:t>
            </a:r>
            <a:endParaRPr sz="1300" dirty="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99760" y="4192159"/>
            <a:ext cx="513715" cy="347980"/>
            <a:chOff x="7761731" y="4742624"/>
            <a:chExt cx="513715" cy="347980"/>
          </a:xfrm>
        </p:grpSpPr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61731" y="4742624"/>
              <a:ext cx="513613" cy="34753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87639" y="4768595"/>
              <a:ext cx="411479" cy="245363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765038" y="4225496"/>
            <a:ext cx="347345" cy="2167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300" b="1" spc="-185" dirty="0">
                <a:solidFill>
                  <a:srgbClr val="FFFFFF"/>
                </a:solidFill>
                <a:latin typeface="Tahoma"/>
                <a:cs typeface="Tahoma"/>
              </a:rPr>
              <a:t>12%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99760" y="4750006"/>
            <a:ext cx="513715" cy="346075"/>
            <a:chOff x="7761731" y="5300471"/>
            <a:chExt cx="513715" cy="346075"/>
          </a:xfrm>
        </p:grpSpPr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61731" y="5300471"/>
              <a:ext cx="513613" cy="34590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87639" y="5326379"/>
              <a:ext cx="411479" cy="24384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5765038" y="4782468"/>
            <a:ext cx="34734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300" b="1" spc="-185" dirty="0">
                <a:solidFill>
                  <a:srgbClr val="FFFFFF"/>
                </a:solidFill>
                <a:latin typeface="Tahoma"/>
                <a:cs typeface="Tahoma"/>
              </a:rPr>
              <a:t>12%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48785" y="5143199"/>
            <a:ext cx="1069975" cy="347980"/>
            <a:chOff x="6810756" y="5693664"/>
            <a:chExt cx="1069975" cy="347980"/>
          </a:xfrm>
        </p:grpSpPr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68540" y="5693664"/>
              <a:ext cx="512102" cy="34753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94448" y="5719572"/>
              <a:ext cx="409955" cy="24536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10756" y="5693664"/>
              <a:ext cx="513613" cy="34753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36664" y="5719572"/>
              <a:ext cx="411479" cy="245363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4813682" y="5176828"/>
            <a:ext cx="904240" cy="2167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556895" algn="l"/>
              </a:tabLst>
            </a:pPr>
            <a:r>
              <a:rPr sz="1300" b="1" spc="-25" dirty="0">
                <a:solidFill>
                  <a:srgbClr val="FFFFFF"/>
                </a:solidFill>
                <a:latin typeface="Tahoma"/>
                <a:cs typeface="Tahoma"/>
              </a:rPr>
              <a:t>13%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300" b="1" spc="-185" dirty="0">
                <a:solidFill>
                  <a:srgbClr val="FFFFFF"/>
                </a:solidFill>
                <a:latin typeface="Tahoma"/>
                <a:cs typeface="Tahoma"/>
              </a:rPr>
              <a:t>13%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355593" y="4192159"/>
            <a:ext cx="512445" cy="347980"/>
            <a:chOff x="6417564" y="4742624"/>
            <a:chExt cx="512445" cy="347980"/>
          </a:xfrm>
        </p:grpSpPr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17564" y="4742624"/>
              <a:ext cx="512102" cy="34753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43472" y="4768595"/>
              <a:ext cx="409955" cy="245363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4419855" y="4225496"/>
            <a:ext cx="347345" cy="2167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300" b="1" spc="-185" dirty="0">
                <a:solidFill>
                  <a:srgbClr val="FFFFFF"/>
                </a:solidFill>
                <a:latin typeface="Tahoma"/>
                <a:cs typeface="Tahoma"/>
              </a:rPr>
              <a:t>38%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31111" y="2651839"/>
            <a:ext cx="630174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spc="-50" dirty="0">
                <a:solidFill>
                  <a:srgbClr val="404040"/>
                </a:solidFill>
                <a:latin typeface="Tahoma"/>
                <a:cs typeface="Tahoma"/>
              </a:rPr>
              <a:t>percentage_share_of_each_distinct_language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993124" y="3852370"/>
            <a:ext cx="760730" cy="1533525"/>
            <a:chOff x="11055095" y="4402835"/>
            <a:chExt cx="760730" cy="1533525"/>
          </a:xfrm>
        </p:grpSpPr>
        <p:sp>
          <p:nvSpPr>
            <p:cNvPr id="43" name="object 43"/>
            <p:cNvSpPr/>
            <p:nvPr/>
          </p:nvSpPr>
          <p:spPr>
            <a:xfrm>
              <a:off x="11055095" y="4402835"/>
              <a:ext cx="760730" cy="1533525"/>
            </a:xfrm>
            <a:custGeom>
              <a:avLst/>
              <a:gdLst/>
              <a:ahLst/>
              <a:cxnLst/>
              <a:rect l="l" t="t" r="r" b="b"/>
              <a:pathLst>
                <a:path w="760729" h="1533525">
                  <a:moveTo>
                    <a:pt x="760476" y="0"/>
                  </a:moveTo>
                  <a:lnTo>
                    <a:pt x="0" y="0"/>
                  </a:lnTo>
                  <a:lnTo>
                    <a:pt x="0" y="1533144"/>
                  </a:lnTo>
                  <a:lnTo>
                    <a:pt x="760476" y="1533144"/>
                  </a:lnTo>
                  <a:lnTo>
                    <a:pt x="760476" y="0"/>
                  </a:lnTo>
                  <a:close/>
                </a:path>
              </a:pathLst>
            </a:custGeom>
            <a:solidFill>
              <a:srgbClr val="F1F1F1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125199" y="4489703"/>
              <a:ext cx="81280" cy="82550"/>
            </a:xfrm>
            <a:custGeom>
              <a:avLst/>
              <a:gdLst/>
              <a:ahLst/>
              <a:cxnLst/>
              <a:rect l="l" t="t" r="r" b="b"/>
              <a:pathLst>
                <a:path w="81279" h="82550">
                  <a:moveTo>
                    <a:pt x="80772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80772" y="82296"/>
                  </a:lnTo>
                  <a:lnTo>
                    <a:pt x="80772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125199" y="4745735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79">
                  <a:moveTo>
                    <a:pt x="80772" y="0"/>
                  </a:moveTo>
                  <a:lnTo>
                    <a:pt x="0" y="0"/>
                  </a:lnTo>
                  <a:lnTo>
                    <a:pt x="0" y="80772"/>
                  </a:lnTo>
                  <a:lnTo>
                    <a:pt x="80772" y="80772"/>
                  </a:lnTo>
                  <a:lnTo>
                    <a:pt x="80772" y="0"/>
                  </a:lnTo>
                  <a:close/>
                </a:path>
              </a:pathLst>
            </a:custGeom>
            <a:solidFill>
              <a:srgbClr val="DE7D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125199" y="5001767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79">
                  <a:moveTo>
                    <a:pt x="80772" y="0"/>
                  </a:moveTo>
                  <a:lnTo>
                    <a:pt x="0" y="0"/>
                  </a:lnTo>
                  <a:lnTo>
                    <a:pt x="0" y="80772"/>
                  </a:lnTo>
                  <a:lnTo>
                    <a:pt x="80772" y="80772"/>
                  </a:lnTo>
                  <a:lnTo>
                    <a:pt x="80772" y="0"/>
                  </a:lnTo>
                  <a:close/>
                </a:path>
              </a:pathLst>
            </a:custGeom>
            <a:solidFill>
              <a:srgbClr val="9F8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125199" y="5256275"/>
              <a:ext cx="81280" cy="82550"/>
            </a:xfrm>
            <a:custGeom>
              <a:avLst/>
              <a:gdLst/>
              <a:ahLst/>
              <a:cxnLst/>
              <a:rect l="l" t="t" r="r" b="b"/>
              <a:pathLst>
                <a:path w="81279" h="82550">
                  <a:moveTo>
                    <a:pt x="80772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80772" y="82296"/>
                  </a:lnTo>
                  <a:lnTo>
                    <a:pt x="80772" y="0"/>
                  </a:lnTo>
                  <a:close/>
                </a:path>
              </a:pathLst>
            </a:custGeom>
            <a:solidFill>
              <a:srgbClr val="718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125199" y="5512307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79">
                  <a:moveTo>
                    <a:pt x="80772" y="0"/>
                  </a:moveTo>
                  <a:lnTo>
                    <a:pt x="0" y="0"/>
                  </a:lnTo>
                  <a:lnTo>
                    <a:pt x="0" y="80771"/>
                  </a:lnTo>
                  <a:lnTo>
                    <a:pt x="80772" y="80771"/>
                  </a:lnTo>
                  <a:lnTo>
                    <a:pt x="80772" y="0"/>
                  </a:lnTo>
                  <a:close/>
                </a:path>
              </a:pathLst>
            </a:custGeom>
            <a:solidFill>
              <a:srgbClr val="92AA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125199" y="5768339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79">
                  <a:moveTo>
                    <a:pt x="80772" y="0"/>
                  </a:moveTo>
                  <a:lnTo>
                    <a:pt x="0" y="0"/>
                  </a:lnTo>
                  <a:lnTo>
                    <a:pt x="0" y="80772"/>
                  </a:lnTo>
                  <a:lnTo>
                    <a:pt x="80772" y="80772"/>
                  </a:lnTo>
                  <a:lnTo>
                    <a:pt x="80772" y="0"/>
                  </a:lnTo>
                  <a:close/>
                </a:path>
              </a:pathLst>
            </a:custGeom>
            <a:solidFill>
              <a:srgbClr val="6AA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993124" y="3852370"/>
            <a:ext cx="760730" cy="147463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210"/>
              </a:spcBef>
            </a:pPr>
            <a:r>
              <a:rPr sz="1200" spc="-10" dirty="0">
                <a:solidFill>
                  <a:srgbClr val="404040"/>
                </a:solidFill>
                <a:latin typeface="Verdana"/>
                <a:cs typeface="Verdana"/>
              </a:rPr>
              <a:t>Arabic</a:t>
            </a:r>
            <a:endParaRPr sz="1200" dirty="0">
              <a:latin typeface="Verdana"/>
              <a:cs typeface="Verdana"/>
            </a:endParaRPr>
          </a:p>
          <a:p>
            <a:pPr marL="187960">
              <a:lnSpc>
                <a:spcPct val="100000"/>
              </a:lnSpc>
              <a:spcBef>
                <a:spcPts val="570"/>
              </a:spcBef>
            </a:pPr>
            <a:r>
              <a:rPr sz="1200" spc="-10" dirty="0">
                <a:solidFill>
                  <a:srgbClr val="404040"/>
                </a:solidFill>
                <a:latin typeface="Verdana"/>
                <a:cs typeface="Verdana"/>
              </a:rPr>
              <a:t>English</a:t>
            </a:r>
            <a:endParaRPr sz="1200" dirty="0">
              <a:latin typeface="Verdana"/>
              <a:cs typeface="Verdana"/>
            </a:endParaRPr>
          </a:p>
          <a:p>
            <a:pPr marL="187960" marR="42545">
              <a:lnSpc>
                <a:spcPct val="139700"/>
              </a:lnSpc>
              <a:spcBef>
                <a:spcPts val="5"/>
              </a:spcBef>
            </a:pPr>
            <a:r>
              <a:rPr sz="1200" spc="-10" dirty="0">
                <a:solidFill>
                  <a:srgbClr val="404040"/>
                </a:solidFill>
                <a:latin typeface="Verdana"/>
                <a:cs typeface="Verdana"/>
              </a:rPr>
              <a:t>French Hindi Italian </a:t>
            </a:r>
            <a:r>
              <a:rPr sz="1200" spc="-50" dirty="0">
                <a:solidFill>
                  <a:srgbClr val="404040"/>
                </a:solidFill>
                <a:latin typeface="Verdana"/>
                <a:cs typeface="Verdana"/>
              </a:rPr>
              <a:t>Persian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524000" y="2567637"/>
            <a:ext cx="8305800" cy="3647440"/>
          </a:xfrm>
          <a:custGeom>
            <a:avLst/>
            <a:gdLst/>
            <a:ahLst/>
            <a:cxnLst/>
            <a:rect l="l" t="t" r="r" b="b"/>
            <a:pathLst>
              <a:path w="8305800" h="3647440">
                <a:moveTo>
                  <a:pt x="0" y="3646932"/>
                </a:moveTo>
                <a:lnTo>
                  <a:pt x="8305800" y="3646932"/>
                </a:lnTo>
                <a:lnTo>
                  <a:pt x="8305800" y="0"/>
                </a:lnTo>
                <a:lnTo>
                  <a:pt x="0" y="0"/>
                </a:lnTo>
                <a:lnTo>
                  <a:pt x="0" y="3646932"/>
                </a:lnTo>
                <a:close/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2" name="object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842289"/>
              </p:ext>
            </p:extLst>
          </p:nvPr>
        </p:nvGraphicFramePr>
        <p:xfrm>
          <a:off x="2975102" y="1154381"/>
          <a:ext cx="5822315" cy="137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5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job_id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language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total_of_each_language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percentage_share_of_each_distinct_language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50" spc="-25" dirty="0">
                          <a:latin typeface="Calibri"/>
                          <a:cs typeface="Calibri"/>
                        </a:rPr>
                        <a:t>22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Arabic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50" spc="-50" dirty="0">
                          <a:latin typeface="Calibri"/>
                          <a:cs typeface="Calibri"/>
                        </a:rPr>
                        <a:t>1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50" spc="-20" dirty="0">
                          <a:latin typeface="Calibri"/>
                          <a:cs typeface="Calibri"/>
                        </a:rPr>
                        <a:t>12.5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50" spc="-25" dirty="0">
                          <a:latin typeface="Calibri"/>
                          <a:cs typeface="Calibri"/>
                        </a:rPr>
                        <a:t>21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English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50" spc="-50" dirty="0">
                          <a:latin typeface="Calibri"/>
                          <a:cs typeface="Calibri"/>
                        </a:rPr>
                        <a:t>1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50" spc="-20" dirty="0">
                          <a:latin typeface="Calibri"/>
                          <a:cs typeface="Calibri"/>
                        </a:rPr>
                        <a:t>12.5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50" spc="-25" dirty="0">
                          <a:latin typeface="Calibri"/>
                          <a:cs typeface="Calibri"/>
                        </a:rPr>
                        <a:t>11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French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50" spc="-50" dirty="0">
                          <a:latin typeface="Calibri"/>
                          <a:cs typeface="Calibri"/>
                        </a:rPr>
                        <a:t>1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50" spc="-20" dirty="0">
                          <a:latin typeface="Calibri"/>
                          <a:cs typeface="Calibri"/>
                        </a:rPr>
                        <a:t>12.5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50" spc="-25" dirty="0">
                          <a:latin typeface="Calibri"/>
                          <a:cs typeface="Calibri"/>
                        </a:rPr>
                        <a:t>25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Hindi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50" spc="-50" dirty="0">
                          <a:latin typeface="Calibri"/>
                          <a:cs typeface="Calibri"/>
                        </a:rPr>
                        <a:t>1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50" spc="-20" dirty="0">
                          <a:latin typeface="Calibri"/>
                          <a:cs typeface="Calibri"/>
                        </a:rPr>
                        <a:t>12.5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50" spc="-25" dirty="0">
                          <a:latin typeface="Calibri"/>
                          <a:cs typeface="Calibri"/>
                        </a:rPr>
                        <a:t>20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Italian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50" spc="-50" dirty="0">
                          <a:latin typeface="Calibri"/>
                          <a:cs typeface="Calibri"/>
                        </a:rPr>
                        <a:t>1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50" spc="-20" dirty="0">
                          <a:latin typeface="Calibri"/>
                          <a:cs typeface="Calibri"/>
                        </a:rPr>
                        <a:t>12.5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50" spc="-25" dirty="0">
                          <a:latin typeface="Calibri"/>
                          <a:cs typeface="Calibri"/>
                        </a:rPr>
                        <a:t>23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Persian</a:t>
                      </a:r>
                      <a:endParaRPr sz="115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50" spc="-50" dirty="0">
                          <a:latin typeface="Calibri"/>
                          <a:cs typeface="Calibri"/>
                        </a:rPr>
                        <a:t>1</a:t>
                      </a:r>
                      <a:endParaRPr sz="115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50" spc="-20" dirty="0">
                          <a:latin typeface="Calibri"/>
                          <a:cs typeface="Calibri"/>
                        </a:rPr>
                        <a:t>37.5</a:t>
                      </a:r>
                      <a:endParaRPr sz="115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" name="object 8">
            <a:extLst>
              <a:ext uri="{FF2B5EF4-FFF2-40B4-BE49-F238E27FC236}">
                <a16:creationId xmlns:a16="http://schemas.microsoft.com/office/drawing/2014/main" id="{FA844D59-CB2E-341B-CAE8-888FE7359D70}"/>
              </a:ext>
            </a:extLst>
          </p:cNvPr>
          <p:cNvSpPr txBox="1"/>
          <p:nvPr/>
        </p:nvSpPr>
        <p:spPr>
          <a:xfrm>
            <a:off x="1344548" y="1123656"/>
            <a:ext cx="1573530" cy="27749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u="sng" spc="-7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</a:t>
            </a:r>
            <a:r>
              <a:rPr sz="1800" b="1" u="sng" spc="-4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12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/Result</a:t>
            </a:r>
            <a:endParaRPr sz="1800" dirty="0">
              <a:solidFill>
                <a:schemeClr val="bg1"/>
              </a:solidFill>
              <a:highlight>
                <a:srgbClr val="000000"/>
              </a:highlight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47824" y="544221"/>
            <a:ext cx="7053580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800" b="1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Duplicate </a:t>
            </a:r>
            <a:r>
              <a:rPr sz="1800" b="1" u="sng" spc="-1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rows: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45" dirty="0">
                <a:latin typeface="Tahoma"/>
                <a:cs typeface="Tahoma"/>
              </a:rPr>
              <a:t>Rows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that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have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same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value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present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in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them.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2208" y="871461"/>
            <a:ext cx="9086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latin typeface="Tahoma"/>
                <a:cs typeface="Tahoma"/>
              </a:rPr>
              <a:t>Let’s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say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you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see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some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duplicate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30" dirty="0">
                <a:latin typeface="Tahoma"/>
                <a:cs typeface="Tahoma"/>
              </a:rPr>
              <a:t>rows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in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data.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How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30" dirty="0">
                <a:latin typeface="Tahoma"/>
                <a:cs typeface="Tahoma"/>
              </a:rPr>
              <a:t>will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you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display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duplicates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b="1" spc="-100" dirty="0">
                <a:latin typeface="Tahoma"/>
                <a:cs typeface="Tahoma"/>
              </a:rPr>
              <a:t>from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table?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8680" y="1905000"/>
            <a:ext cx="843661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Verdana"/>
                <a:cs typeface="Verdana"/>
              </a:rPr>
              <a:t>To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view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duplicate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rows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having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same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value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will:-</a:t>
            </a:r>
            <a:endParaRPr sz="18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</a:tabLst>
            </a:pPr>
            <a:r>
              <a:rPr sz="1800" spc="-180" dirty="0">
                <a:latin typeface="Verdana"/>
                <a:cs typeface="Verdana"/>
              </a:rPr>
              <a:t>First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75" dirty="0">
                <a:latin typeface="Verdana"/>
                <a:cs typeface="Verdana"/>
              </a:rPr>
              <a:t>decide</a:t>
            </a:r>
            <a:r>
              <a:rPr sz="1800" spc="-90" dirty="0">
                <a:latin typeface="Verdana"/>
                <a:cs typeface="Verdana"/>
              </a:rPr>
              <a:t> in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which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95" dirty="0">
                <a:latin typeface="Verdana"/>
                <a:cs typeface="Verdana"/>
              </a:rPr>
              <a:t>do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need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to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find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duplicate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row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values</a:t>
            </a:r>
            <a:endParaRPr sz="1800">
              <a:latin typeface="Verdana"/>
              <a:cs typeface="Verdana"/>
            </a:endParaRPr>
          </a:p>
          <a:p>
            <a:pPr marL="355600" marR="47117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spc="-45" dirty="0">
                <a:latin typeface="Verdana"/>
                <a:cs typeface="Verdana"/>
              </a:rPr>
              <a:t>After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deciding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column(parameter)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use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ROW_NUMBER </a:t>
            </a:r>
            <a:r>
              <a:rPr sz="1800" spc="-25" dirty="0">
                <a:latin typeface="Verdana"/>
                <a:cs typeface="Verdana"/>
              </a:rPr>
              <a:t>function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find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row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numbers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having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same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value</a:t>
            </a:r>
            <a:endParaRPr sz="18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spc="-105" dirty="0">
                <a:latin typeface="Verdana"/>
                <a:cs typeface="Verdana"/>
              </a:rPr>
              <a:t>Then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portioning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00" dirty="0">
                <a:latin typeface="Verdana"/>
                <a:cs typeface="Verdana"/>
              </a:rPr>
              <a:t> ROW_NUMBER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function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over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column</a:t>
            </a:r>
            <a:endParaRPr sz="18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800" spc="-45" dirty="0">
                <a:latin typeface="Verdana"/>
                <a:cs typeface="Verdana"/>
              </a:rPr>
              <a:t>(parameter)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that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80" dirty="0">
                <a:latin typeface="Verdana"/>
                <a:cs typeface="Verdana"/>
              </a:rPr>
              <a:t>decided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i.e.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job_id</a:t>
            </a:r>
            <a:endParaRPr sz="18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buAutoNum type="arabicPeriod" startAt="4"/>
              <a:tabLst>
                <a:tab pos="355600" algn="l"/>
              </a:tabLst>
            </a:pPr>
            <a:r>
              <a:rPr sz="1800" spc="-105" dirty="0">
                <a:latin typeface="Verdana"/>
                <a:cs typeface="Verdana"/>
              </a:rPr>
              <a:t>Then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using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WHERE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function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find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row_num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having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value </a:t>
            </a:r>
            <a:r>
              <a:rPr sz="1800" spc="-30" dirty="0">
                <a:latin typeface="Verdana"/>
                <a:cs typeface="Verdana"/>
              </a:rPr>
              <a:t>greater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than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170" dirty="0">
                <a:latin typeface="Verdana"/>
                <a:cs typeface="Verdana"/>
              </a:rPr>
              <a:t>1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i.e.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row_num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400" dirty="0">
                <a:latin typeface="Verdana"/>
                <a:cs typeface="Verdana"/>
              </a:rPr>
              <a:t>&gt;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70" dirty="0">
                <a:latin typeface="Verdana"/>
                <a:cs typeface="Verdana"/>
              </a:rPr>
              <a:t>1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based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occurrence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job_id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in the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table.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3E7AE85C-6182-3CCE-A157-95C28992A569}"/>
              </a:ext>
            </a:extLst>
          </p:cNvPr>
          <p:cNvSpPr txBox="1">
            <a:spLocks/>
          </p:cNvSpPr>
          <p:nvPr/>
        </p:nvSpPr>
        <p:spPr>
          <a:xfrm>
            <a:off x="4648200" y="98011"/>
            <a:ext cx="2052829" cy="327654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9685" rIns="0" bIns="0" rtlCol="0" anchor="b">
            <a:sp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lang="en-IN" sz="2000" b="1" spc="-16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en-IN" sz="2000" b="1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spc="-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64944" y="1828800"/>
            <a:ext cx="8905240" cy="22159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92075" marR="7910195">
              <a:lnSpc>
                <a:spcPct val="100000"/>
              </a:lnSpc>
              <a:spcBef>
                <a:spcPts val="5"/>
              </a:spcBef>
            </a:pPr>
            <a:r>
              <a:rPr sz="1800" b="1" spc="-165" dirty="0">
                <a:latin typeface="Tahoma"/>
                <a:cs typeface="Tahoma"/>
              </a:rPr>
              <a:t>SELECT</a:t>
            </a:r>
            <a:r>
              <a:rPr sz="1800" b="1" spc="10" dirty="0">
                <a:latin typeface="Tahoma"/>
                <a:cs typeface="Tahoma"/>
              </a:rPr>
              <a:t> </a:t>
            </a:r>
            <a:r>
              <a:rPr sz="1800" b="1" spc="-420" dirty="0">
                <a:latin typeface="Tahoma"/>
                <a:cs typeface="Tahoma"/>
              </a:rPr>
              <a:t>*</a:t>
            </a:r>
            <a:r>
              <a:rPr sz="1800" b="1" spc="-20" dirty="0">
                <a:latin typeface="Tahoma"/>
                <a:cs typeface="Tahoma"/>
              </a:rPr>
              <a:t> FROM</a:t>
            </a:r>
            <a:endParaRPr sz="18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sz="1800" b="1" spc="-50" dirty="0">
                <a:latin typeface="Tahoma"/>
                <a:cs typeface="Tahoma"/>
              </a:rPr>
              <a:t>(</a:t>
            </a:r>
            <a:endParaRPr sz="18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sz="1800" b="1" spc="-165" dirty="0">
                <a:latin typeface="Tahoma"/>
                <a:cs typeface="Tahoma"/>
              </a:rPr>
              <a:t>SELECT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220" dirty="0">
                <a:latin typeface="Tahoma"/>
                <a:cs typeface="Tahoma"/>
              </a:rPr>
              <a:t>*,</a:t>
            </a:r>
            <a:r>
              <a:rPr sz="1800" b="1" dirty="0">
                <a:latin typeface="Tahoma"/>
                <a:cs typeface="Tahoma"/>
              </a:rPr>
              <a:t> </a:t>
            </a:r>
            <a:r>
              <a:rPr sz="1800" b="1" spc="-165" dirty="0">
                <a:latin typeface="Tahoma"/>
                <a:cs typeface="Tahoma"/>
              </a:rPr>
              <a:t>ROW_NUMBER()OVER(PARTITION</a:t>
            </a:r>
            <a:r>
              <a:rPr sz="1800" b="1" spc="55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BY</a:t>
            </a:r>
            <a:r>
              <a:rPr sz="1800" b="1" spc="15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job_id)</a:t>
            </a:r>
            <a:r>
              <a:rPr sz="1800" b="1" spc="20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AS</a:t>
            </a:r>
            <a:r>
              <a:rPr sz="1800" b="1" spc="1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row_num</a:t>
            </a:r>
            <a:endParaRPr sz="18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sz="1800" b="1" spc="-90" dirty="0">
                <a:latin typeface="Tahoma"/>
                <a:cs typeface="Tahoma"/>
              </a:rPr>
              <a:t>FROM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job_data</a:t>
            </a:r>
            <a:endParaRPr sz="18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sz="1800" b="1" spc="-130" dirty="0">
                <a:latin typeface="Tahoma"/>
                <a:cs typeface="Tahoma"/>
              </a:rPr>
              <a:t>)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55" dirty="0">
                <a:latin typeface="Tahoma"/>
                <a:cs typeface="Tahoma"/>
              </a:rPr>
              <a:t>a</a:t>
            </a:r>
            <a:endParaRPr sz="18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sz="1800" b="1" spc="-210" dirty="0">
                <a:latin typeface="Tahoma"/>
                <a:cs typeface="Tahoma"/>
              </a:rPr>
              <a:t>WHERE</a:t>
            </a:r>
            <a:r>
              <a:rPr sz="1800" b="1" spc="20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row_num&gt;1;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3600" y="524056"/>
            <a:ext cx="7053580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800" b="1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Duplicate </a:t>
            </a:r>
            <a:r>
              <a:rPr sz="1800" b="1" u="sng" spc="-1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rows: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45" dirty="0">
                <a:latin typeface="Tahoma"/>
                <a:cs typeface="Tahoma"/>
              </a:rPr>
              <a:t>Rows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that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have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same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value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present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in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them.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4936" y="858739"/>
            <a:ext cx="9086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latin typeface="Tahoma"/>
                <a:cs typeface="Tahoma"/>
              </a:rPr>
              <a:t>Let’s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say</a:t>
            </a:r>
            <a:r>
              <a:rPr sz="1800" b="1" spc="-10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you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see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some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duplicate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30" dirty="0">
                <a:latin typeface="Tahoma"/>
                <a:cs typeface="Tahoma"/>
              </a:rPr>
              <a:t>rows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in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data.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How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30" dirty="0">
                <a:latin typeface="Tahoma"/>
                <a:cs typeface="Tahoma"/>
              </a:rPr>
              <a:t>will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you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display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duplicates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b="1" spc="-100" dirty="0">
                <a:latin typeface="Tahoma"/>
                <a:cs typeface="Tahoma"/>
              </a:rPr>
              <a:t>from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table?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604335"/>
              </p:ext>
            </p:extLst>
          </p:nvPr>
        </p:nvGraphicFramePr>
        <p:xfrm>
          <a:off x="3630930" y="4177359"/>
          <a:ext cx="7774299" cy="1049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9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15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15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50" spc="-320" dirty="0">
                          <a:latin typeface="Calibri"/>
                          <a:cs typeface="Calibri"/>
                        </a:rPr>
                        <a:t>ds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50" spc="-85" dirty="0">
                          <a:latin typeface="Calibri"/>
                          <a:cs typeface="Calibri"/>
                        </a:rPr>
                        <a:t>job_id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50" spc="-110" dirty="0">
                          <a:latin typeface="Calibri"/>
                          <a:cs typeface="Calibri"/>
                        </a:rPr>
                        <a:t>actor_id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50" spc="-280" dirty="0">
                          <a:latin typeface="Calibri"/>
                          <a:cs typeface="Calibri"/>
                        </a:rPr>
                        <a:t>event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50" spc="-280" dirty="0">
                          <a:latin typeface="Calibri"/>
                          <a:cs typeface="Calibri"/>
                        </a:rPr>
                        <a:t>language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50" spc="-285" dirty="0">
                          <a:latin typeface="Calibri"/>
                          <a:cs typeface="Calibri"/>
                        </a:rPr>
                        <a:t>time_spent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50" spc="-25" dirty="0">
                          <a:latin typeface="Calibri"/>
                          <a:cs typeface="Calibri"/>
                        </a:rPr>
                        <a:t>org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50" spc="-330" dirty="0">
                          <a:latin typeface="Calibri"/>
                          <a:cs typeface="Calibri"/>
                        </a:rPr>
                        <a:t>row_num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50" spc="-250" dirty="0">
                          <a:latin typeface="Calibri"/>
                          <a:cs typeface="Calibri"/>
                        </a:rPr>
                        <a:t>28-11-</a:t>
                      </a:r>
                      <a:r>
                        <a:rPr sz="2050" spc="-310" dirty="0">
                          <a:latin typeface="Calibri"/>
                          <a:cs typeface="Calibri"/>
                        </a:rPr>
                        <a:t>2020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50" spc="-320" dirty="0">
                          <a:latin typeface="Calibri"/>
                          <a:cs typeface="Calibri"/>
                        </a:rPr>
                        <a:t>23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50" spc="-315" dirty="0">
                          <a:latin typeface="Calibri"/>
                          <a:cs typeface="Calibri"/>
                        </a:rPr>
                        <a:t>1005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50" spc="-110" dirty="0">
                          <a:latin typeface="Calibri"/>
                          <a:cs typeface="Calibri"/>
                        </a:rPr>
                        <a:t>transfer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50" spc="-110" dirty="0">
                          <a:latin typeface="Calibri"/>
                          <a:cs typeface="Calibri"/>
                        </a:rPr>
                        <a:t>Persian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50" spc="-320" dirty="0">
                          <a:latin typeface="Calibri"/>
                          <a:cs typeface="Calibri"/>
                        </a:rPr>
                        <a:t>22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50" spc="-380" dirty="0">
                          <a:latin typeface="Calibri"/>
                          <a:cs typeface="Calibri"/>
                        </a:rPr>
                        <a:t>D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50" spc="-320" dirty="0">
                          <a:latin typeface="Calibri"/>
                          <a:cs typeface="Calibri"/>
                        </a:rPr>
                        <a:t>2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98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50" spc="-250" dirty="0">
                          <a:latin typeface="Calibri"/>
                          <a:cs typeface="Calibri"/>
                        </a:rPr>
                        <a:t>26-11-</a:t>
                      </a:r>
                      <a:r>
                        <a:rPr sz="2050" spc="-310" dirty="0">
                          <a:latin typeface="Calibri"/>
                          <a:cs typeface="Calibri"/>
                        </a:rPr>
                        <a:t>2020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50" spc="-320" dirty="0">
                          <a:latin typeface="Calibri"/>
                          <a:cs typeface="Calibri"/>
                        </a:rPr>
                        <a:t>23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50" spc="-315" dirty="0">
                          <a:latin typeface="Calibri"/>
                          <a:cs typeface="Calibri"/>
                        </a:rPr>
                        <a:t>1004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50" spc="-20" dirty="0">
                          <a:latin typeface="Calibri"/>
                          <a:cs typeface="Calibri"/>
                        </a:rPr>
                        <a:t>skip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50" spc="-110" dirty="0">
                          <a:latin typeface="Calibri"/>
                          <a:cs typeface="Calibri"/>
                        </a:rPr>
                        <a:t>Persian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50" spc="-320" dirty="0">
                          <a:latin typeface="Calibri"/>
                          <a:cs typeface="Calibri"/>
                        </a:rPr>
                        <a:t>56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50" spc="-360" dirty="0">
                          <a:latin typeface="Calibri"/>
                          <a:cs typeface="Calibri"/>
                        </a:rPr>
                        <a:t>A</a:t>
                      </a:r>
                      <a:endParaRPr sz="20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050" spc="-320" dirty="0">
                          <a:latin typeface="Calibri"/>
                          <a:cs typeface="Calibri"/>
                        </a:rPr>
                        <a:t>3</a:t>
                      </a:r>
                      <a:endParaRPr sz="2050" dirty="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4">
            <a:extLst>
              <a:ext uri="{FF2B5EF4-FFF2-40B4-BE49-F238E27FC236}">
                <a16:creationId xmlns:a16="http://schemas.microsoft.com/office/drawing/2014/main" id="{67AAEA09-5217-2A15-EDBC-240B20324555}"/>
              </a:ext>
            </a:extLst>
          </p:cNvPr>
          <p:cNvSpPr txBox="1">
            <a:spLocks/>
          </p:cNvSpPr>
          <p:nvPr/>
        </p:nvSpPr>
        <p:spPr>
          <a:xfrm>
            <a:off x="4364735" y="102677"/>
            <a:ext cx="2052829" cy="327654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9685" rIns="0" bIns="0" rtlCol="0" anchor="b">
            <a:sp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lang="en-IN" sz="2000" b="1" spc="-16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en-IN" sz="2000" b="1" spc="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spc="-2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IN" sz="2000" b="1" spc="-2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C1FF9530-2397-4ECE-30C0-727E47C952D2}"/>
              </a:ext>
            </a:extLst>
          </p:cNvPr>
          <p:cNvSpPr txBox="1"/>
          <p:nvPr/>
        </p:nvSpPr>
        <p:spPr>
          <a:xfrm>
            <a:off x="2057400" y="4151558"/>
            <a:ext cx="1573530" cy="27749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u="sng" spc="-7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</a:t>
            </a:r>
            <a:r>
              <a:rPr sz="1800" b="1" u="sng" spc="-4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12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/Result</a:t>
            </a:r>
            <a:endParaRPr sz="1800" dirty="0">
              <a:solidFill>
                <a:schemeClr val="bg1"/>
              </a:solidFill>
              <a:highlight>
                <a:srgbClr val="000000"/>
              </a:highlight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77136" y="1822704"/>
            <a:ext cx="1863089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800" b="1" spc="-60" dirty="0">
                <a:latin typeface="Tahoma"/>
                <a:cs typeface="Tahoma"/>
              </a:rPr>
              <a:t>Program/Query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50" dirty="0">
                <a:latin typeface="Tahoma"/>
                <a:cs typeface="Tahoma"/>
              </a:rPr>
              <a:t>: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118242"/>
            <a:ext cx="6400800" cy="389209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9685" rIns="0" bIns="0" rtlCol="0">
            <a:spAutoFit/>
          </a:bodyPr>
          <a:lstStyle/>
          <a:p>
            <a:pPr marL="353060" algn="ctr">
              <a:lnSpc>
                <a:spcPct val="100000"/>
              </a:lnSpc>
              <a:spcBef>
                <a:spcPts val="155"/>
              </a:spcBef>
            </a:pPr>
            <a:r>
              <a:rPr sz="2400" b="1" spc="-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Investigating</a:t>
            </a:r>
            <a:r>
              <a:rPr sz="2400" b="1" spc="-7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sz="2400" b="1" spc="-8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Spike</a:t>
            </a:r>
          </a:p>
        </p:txBody>
      </p:sp>
      <p:sp>
        <p:nvSpPr>
          <p:cNvPr id="3" name="object 3"/>
          <p:cNvSpPr/>
          <p:nvPr/>
        </p:nvSpPr>
        <p:spPr>
          <a:xfrm>
            <a:off x="2550541" y="761745"/>
            <a:ext cx="2074545" cy="277495"/>
          </a:xfrm>
          <a:custGeom>
            <a:avLst/>
            <a:gdLst/>
            <a:ahLst/>
            <a:cxnLst/>
            <a:rect l="l" t="t" r="r" b="b"/>
            <a:pathLst>
              <a:path w="2074545" h="277494">
                <a:moveTo>
                  <a:pt x="2074163" y="0"/>
                </a:moveTo>
                <a:lnTo>
                  <a:pt x="0" y="0"/>
                </a:lnTo>
                <a:lnTo>
                  <a:pt x="0" y="277367"/>
                </a:lnTo>
                <a:lnTo>
                  <a:pt x="2074163" y="277367"/>
                </a:lnTo>
                <a:lnTo>
                  <a:pt x="2074163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19200" y="609600"/>
            <a:ext cx="10058400" cy="308356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u="sng" spc="-11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User</a:t>
            </a:r>
            <a:r>
              <a:rPr sz="1800" b="1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Engagement:</a:t>
            </a:r>
            <a:r>
              <a:rPr sz="1800" b="1" u="sng" spc="-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spc="-165" dirty="0">
                <a:latin typeface="Tahoma"/>
                <a:cs typeface="Tahoma"/>
              </a:rPr>
              <a:t>To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measure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the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activeness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105" dirty="0">
                <a:latin typeface="Tahoma"/>
                <a:cs typeface="Tahoma"/>
              </a:rPr>
              <a:t>a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user.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Measuring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if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user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finds </a:t>
            </a:r>
            <a:r>
              <a:rPr sz="1800" b="1" spc="-50" dirty="0">
                <a:latin typeface="Tahoma"/>
                <a:cs typeface="Tahoma"/>
              </a:rPr>
              <a:t>quality </a:t>
            </a:r>
            <a:r>
              <a:rPr sz="1800" b="1" spc="-90" dirty="0">
                <a:latin typeface="Tahoma"/>
                <a:cs typeface="Tahoma"/>
              </a:rPr>
              <a:t>in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105" dirty="0">
                <a:latin typeface="Tahoma"/>
                <a:cs typeface="Tahoma"/>
              </a:rPr>
              <a:t>a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product/service.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1" spc="-85" dirty="0">
                <a:latin typeface="Tahoma"/>
                <a:cs typeface="Tahoma"/>
              </a:rPr>
              <a:t>Your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task: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Calculate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25" dirty="0">
                <a:latin typeface="Tahoma"/>
                <a:cs typeface="Tahoma"/>
              </a:rPr>
              <a:t> weekly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user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engagement?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800" dirty="0">
              <a:latin typeface="Tahoma"/>
              <a:cs typeface="Tahoma"/>
            </a:endParaRPr>
          </a:p>
          <a:p>
            <a:pPr marL="127635">
              <a:lnSpc>
                <a:spcPct val="100000"/>
              </a:lnSpc>
              <a:spcBef>
                <a:spcPts val="5"/>
              </a:spcBef>
            </a:pPr>
            <a:r>
              <a:rPr sz="1800" spc="-150" dirty="0">
                <a:latin typeface="Verdana"/>
                <a:cs typeface="Verdana"/>
              </a:rPr>
              <a:t>To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find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weekly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user </a:t>
            </a:r>
            <a:r>
              <a:rPr sz="1800" spc="-10" dirty="0">
                <a:latin typeface="Verdana"/>
                <a:cs typeface="Verdana"/>
              </a:rPr>
              <a:t>engagement:-</a:t>
            </a:r>
            <a:endParaRPr sz="1800" dirty="0">
              <a:latin typeface="Verdana"/>
              <a:cs typeface="Verdana"/>
            </a:endParaRPr>
          </a:p>
          <a:p>
            <a:pPr marL="470534" indent="-342900">
              <a:lnSpc>
                <a:spcPct val="100000"/>
              </a:lnSpc>
              <a:buAutoNum type="arabicPeriod"/>
              <a:tabLst>
                <a:tab pos="470534" algn="l"/>
              </a:tabLst>
            </a:pPr>
            <a:r>
              <a:rPr sz="1800" dirty="0">
                <a:latin typeface="Verdana"/>
                <a:cs typeface="Verdana"/>
              </a:rPr>
              <a:t>We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extract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week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from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occurred_at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column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the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events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table</a:t>
            </a:r>
            <a:endParaRPr sz="1800" dirty="0">
              <a:latin typeface="Verdana"/>
              <a:cs typeface="Verdana"/>
            </a:endParaRPr>
          </a:p>
          <a:p>
            <a:pPr marL="470534">
              <a:lnSpc>
                <a:spcPct val="100000"/>
              </a:lnSpc>
            </a:pPr>
            <a:r>
              <a:rPr sz="1800" spc="-85" dirty="0">
                <a:latin typeface="Verdana"/>
                <a:cs typeface="Verdana"/>
              </a:rPr>
              <a:t>using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the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b="1" spc="-140" dirty="0">
                <a:latin typeface="Tahoma"/>
                <a:cs typeface="Tahoma"/>
              </a:rPr>
              <a:t>EXTRACT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spc="-25" dirty="0">
                <a:latin typeface="Verdana"/>
                <a:cs typeface="Verdana"/>
              </a:rPr>
              <a:t>function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and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b="1" spc="-200" dirty="0">
                <a:latin typeface="Tahoma"/>
                <a:cs typeface="Tahoma"/>
              </a:rPr>
              <a:t>WEEK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spc="-10" dirty="0">
                <a:latin typeface="Verdana"/>
                <a:cs typeface="Verdana"/>
              </a:rPr>
              <a:t>function</a:t>
            </a:r>
            <a:endParaRPr sz="1800" dirty="0">
              <a:latin typeface="Verdana"/>
              <a:cs typeface="Verdana"/>
            </a:endParaRPr>
          </a:p>
          <a:p>
            <a:pPr marL="470534" indent="-342900">
              <a:lnSpc>
                <a:spcPct val="100000"/>
              </a:lnSpc>
              <a:buAutoNum type="arabicPeriod" startAt="2"/>
              <a:tabLst>
                <a:tab pos="470534" algn="l"/>
              </a:tabLst>
            </a:pPr>
            <a:r>
              <a:rPr sz="1800" spc="-105" dirty="0">
                <a:latin typeface="Verdana"/>
                <a:cs typeface="Verdana"/>
              </a:rPr>
              <a:t>Then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85" dirty="0">
                <a:latin typeface="Verdana"/>
                <a:cs typeface="Verdana"/>
              </a:rPr>
              <a:t>be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counting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number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distinct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user_id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from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events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table</a:t>
            </a:r>
            <a:endParaRPr sz="1800" dirty="0">
              <a:latin typeface="Verdana"/>
              <a:cs typeface="Verdana"/>
            </a:endParaRPr>
          </a:p>
          <a:p>
            <a:pPr marL="470534" marR="147320" indent="-342900">
              <a:lnSpc>
                <a:spcPct val="100000"/>
              </a:lnSpc>
              <a:buAutoNum type="arabicPeriod" startAt="2"/>
              <a:tabLst>
                <a:tab pos="470534" algn="l"/>
              </a:tabLst>
            </a:pPr>
            <a:r>
              <a:rPr sz="1800" spc="-105" dirty="0">
                <a:latin typeface="Verdana"/>
                <a:cs typeface="Verdana"/>
              </a:rPr>
              <a:t>Then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will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use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b="1" spc="-65" dirty="0">
                <a:latin typeface="Tahoma"/>
                <a:cs typeface="Tahoma"/>
              </a:rPr>
              <a:t>GROUP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BY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spc="-25" dirty="0">
                <a:latin typeface="Verdana"/>
                <a:cs typeface="Verdana"/>
              </a:rPr>
              <a:t>function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group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output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45" dirty="0">
                <a:latin typeface="Verdana"/>
                <a:cs typeface="Verdana"/>
              </a:rPr>
              <a:t>w.r.t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Tahoma"/>
                <a:cs typeface="Tahoma"/>
              </a:rPr>
              <a:t>week</a:t>
            </a:r>
            <a:r>
              <a:rPr sz="1800" b="1" spc="-20" dirty="0">
                <a:latin typeface="Tahoma"/>
                <a:cs typeface="Tahoma"/>
              </a:rPr>
              <a:t> from </a:t>
            </a:r>
            <a:r>
              <a:rPr sz="1800" b="1" spc="-10" dirty="0">
                <a:latin typeface="Tahoma"/>
                <a:cs typeface="Tahoma"/>
              </a:rPr>
              <a:t>occurred_at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3693160"/>
            <a:ext cx="8905240" cy="2557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9"/>
              </a:spcBef>
            </a:pPr>
            <a:endParaRPr lang="en-IN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800" b="1" spc="-10" dirty="0">
                <a:latin typeface="Tahoma"/>
                <a:cs typeface="Tahoma"/>
              </a:rPr>
              <a:t>SELECT</a:t>
            </a:r>
            <a:endParaRPr sz="1800" dirty="0">
              <a:latin typeface="Tahoma"/>
              <a:cs typeface="Tahoma"/>
            </a:endParaRPr>
          </a:p>
          <a:p>
            <a:pPr marL="218440" marR="3050540">
              <a:lnSpc>
                <a:spcPct val="100000"/>
              </a:lnSpc>
              <a:spcBef>
                <a:spcPts val="5"/>
              </a:spcBef>
            </a:pPr>
            <a:r>
              <a:rPr sz="1800" b="1" spc="-40" dirty="0">
                <a:latin typeface="Tahoma"/>
                <a:cs typeface="Tahoma"/>
              </a:rPr>
              <a:t>extract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35" dirty="0">
                <a:latin typeface="Tahoma"/>
                <a:cs typeface="Tahoma"/>
              </a:rPr>
              <a:t>(week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from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occurred_at)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as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week_number, </a:t>
            </a:r>
            <a:r>
              <a:rPr sz="1800" b="1" spc="-65" dirty="0">
                <a:latin typeface="Tahoma"/>
                <a:cs typeface="Tahoma"/>
              </a:rPr>
              <a:t>count(distinct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user_id)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as</a:t>
            </a:r>
            <a:r>
              <a:rPr sz="1800" b="1" spc="-25" dirty="0">
                <a:latin typeface="Tahoma"/>
                <a:cs typeface="Tahoma"/>
              </a:rPr>
              <a:t> number_of_users</a:t>
            </a:r>
            <a:endParaRPr sz="18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sz="1800" b="1" spc="-20" dirty="0">
                <a:latin typeface="Tahoma"/>
                <a:cs typeface="Tahoma"/>
              </a:rPr>
              <a:t>FROM</a:t>
            </a:r>
            <a:endParaRPr sz="1800" dirty="0">
              <a:latin typeface="Tahoma"/>
              <a:cs typeface="Tahoma"/>
            </a:endParaRPr>
          </a:p>
          <a:p>
            <a:pPr marL="218440">
              <a:lnSpc>
                <a:spcPct val="100000"/>
              </a:lnSpc>
            </a:pPr>
            <a:r>
              <a:rPr sz="1800" b="1" spc="-20" dirty="0">
                <a:latin typeface="Tahoma"/>
                <a:cs typeface="Tahoma"/>
              </a:rPr>
              <a:t>tutorial.yammer_events</a:t>
            </a:r>
            <a:endParaRPr sz="18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sz="1800" b="1" spc="-25" dirty="0">
                <a:latin typeface="Tahoma"/>
                <a:cs typeface="Tahoma"/>
              </a:rPr>
              <a:t>group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35" dirty="0">
                <a:latin typeface="Tahoma"/>
                <a:cs typeface="Tahoma"/>
              </a:rPr>
              <a:t>by</a:t>
            </a:r>
            <a:endParaRPr sz="1800" dirty="0">
              <a:latin typeface="Tahoma"/>
              <a:cs typeface="Tahoma"/>
            </a:endParaRPr>
          </a:p>
          <a:p>
            <a:pPr marL="218440">
              <a:lnSpc>
                <a:spcPct val="100000"/>
              </a:lnSpc>
            </a:pPr>
            <a:r>
              <a:rPr sz="1800" b="1" spc="-10" dirty="0">
                <a:latin typeface="Tahoma"/>
                <a:cs typeface="Tahoma"/>
              </a:rPr>
              <a:t>week_number;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200" y="3798357"/>
            <a:ext cx="1863089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1800" b="1" spc="-60" dirty="0">
                <a:latin typeface="Tahoma"/>
                <a:cs typeface="Tahoma"/>
              </a:rPr>
              <a:t>Program/Query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50" dirty="0">
                <a:latin typeface="Tahoma"/>
                <a:cs typeface="Tahoma"/>
              </a:rPr>
              <a:t>: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50541" y="761745"/>
            <a:ext cx="2074545" cy="277495"/>
          </a:xfrm>
          <a:custGeom>
            <a:avLst/>
            <a:gdLst/>
            <a:ahLst/>
            <a:cxnLst/>
            <a:rect l="l" t="t" r="r" b="b"/>
            <a:pathLst>
              <a:path w="2074545" h="277494">
                <a:moveTo>
                  <a:pt x="2074163" y="0"/>
                </a:moveTo>
                <a:lnTo>
                  <a:pt x="0" y="0"/>
                </a:lnTo>
                <a:lnTo>
                  <a:pt x="0" y="277367"/>
                </a:lnTo>
                <a:lnTo>
                  <a:pt x="2074163" y="277367"/>
                </a:lnTo>
                <a:lnTo>
                  <a:pt x="2074163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81200" y="537676"/>
            <a:ext cx="9003665" cy="112331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u="sng" spc="-11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User</a:t>
            </a:r>
            <a:r>
              <a:rPr sz="1800" b="1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Engagement:</a:t>
            </a:r>
            <a:r>
              <a:rPr sz="1800" b="1" u="sng" spc="-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spc="-165" dirty="0">
                <a:latin typeface="Tahoma"/>
                <a:cs typeface="Tahoma"/>
              </a:rPr>
              <a:t>To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measure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the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activeness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105" dirty="0">
                <a:latin typeface="Tahoma"/>
                <a:cs typeface="Tahoma"/>
              </a:rPr>
              <a:t>a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user.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Measuring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if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user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finds </a:t>
            </a:r>
            <a:r>
              <a:rPr sz="1800" b="1" spc="-50" dirty="0">
                <a:latin typeface="Tahoma"/>
                <a:cs typeface="Tahoma"/>
              </a:rPr>
              <a:t>quality </a:t>
            </a:r>
            <a:r>
              <a:rPr sz="1800" b="1" spc="-90" dirty="0">
                <a:latin typeface="Tahoma"/>
                <a:cs typeface="Tahoma"/>
              </a:rPr>
              <a:t>in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105" dirty="0">
                <a:latin typeface="Tahoma"/>
                <a:cs typeface="Tahoma"/>
              </a:rPr>
              <a:t>a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product/service.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1" spc="-85" dirty="0">
                <a:latin typeface="Tahoma"/>
                <a:cs typeface="Tahoma"/>
              </a:rPr>
              <a:t>Your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task: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Calculate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25" dirty="0">
                <a:latin typeface="Tahoma"/>
                <a:cs typeface="Tahoma"/>
              </a:rPr>
              <a:t> weekly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user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engagement?</a:t>
            </a:r>
            <a:endParaRPr sz="1800" dirty="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04968"/>
              </p:ext>
            </p:extLst>
          </p:nvPr>
        </p:nvGraphicFramePr>
        <p:xfrm>
          <a:off x="3810000" y="1906396"/>
          <a:ext cx="2391410" cy="3971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915"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week_number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number_of_users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791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1244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1270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1341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1293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1366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1434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1462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26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1443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27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1477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28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1556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29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1556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30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1593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31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1685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32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1483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33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1438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34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1412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1442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7" name="object 2">
            <a:extLst>
              <a:ext uri="{FF2B5EF4-FFF2-40B4-BE49-F238E27FC236}">
                <a16:creationId xmlns:a16="http://schemas.microsoft.com/office/drawing/2014/main" id="{43C1F889-063A-967F-F797-C97928F587EF}"/>
              </a:ext>
            </a:extLst>
          </p:cNvPr>
          <p:cNvSpPr txBox="1">
            <a:spLocks/>
          </p:cNvSpPr>
          <p:nvPr/>
        </p:nvSpPr>
        <p:spPr>
          <a:xfrm>
            <a:off x="2819400" y="118242"/>
            <a:ext cx="6400800" cy="389209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9685" rIns="0" bIns="0" rtlCol="0" anchor="b">
            <a:sp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3060" algn="ctr">
              <a:lnSpc>
                <a:spcPct val="100000"/>
              </a:lnSpc>
              <a:spcBef>
                <a:spcPts val="155"/>
              </a:spcBef>
            </a:pPr>
            <a:r>
              <a:rPr lang="en-IN" sz="2400" b="1" spc="-2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Investigating</a:t>
            </a:r>
            <a:r>
              <a:rPr lang="en-IN" sz="2400" b="1" spc="-7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lang="en-IN" sz="2400" b="1" spc="-8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spc="-1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Spike</a:t>
            </a:r>
            <a:endParaRPr lang="en-IN" sz="2400" b="1" spc="-1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52BB0BC2-CA36-F37F-E240-60BE155204EF}"/>
              </a:ext>
            </a:extLst>
          </p:cNvPr>
          <p:cNvSpPr txBox="1"/>
          <p:nvPr/>
        </p:nvSpPr>
        <p:spPr>
          <a:xfrm>
            <a:off x="2133600" y="1915540"/>
            <a:ext cx="1573530" cy="27749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u="sng" spc="-7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</a:t>
            </a:r>
            <a:r>
              <a:rPr sz="1800" b="1" u="sng" spc="-4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12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/Result</a:t>
            </a:r>
            <a:endParaRPr sz="1800" dirty="0">
              <a:solidFill>
                <a:schemeClr val="bg1"/>
              </a:solidFill>
              <a:highlight>
                <a:srgbClr val="000000"/>
              </a:highlight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5440" y="2059938"/>
            <a:ext cx="9192768" cy="394258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662810" y="596645"/>
            <a:ext cx="2074545" cy="277495"/>
          </a:xfrm>
          <a:custGeom>
            <a:avLst/>
            <a:gdLst/>
            <a:ahLst/>
            <a:cxnLst/>
            <a:rect l="l" t="t" r="r" b="b"/>
            <a:pathLst>
              <a:path w="2074545" h="277494">
                <a:moveTo>
                  <a:pt x="2074164" y="0"/>
                </a:moveTo>
                <a:lnTo>
                  <a:pt x="0" y="0"/>
                </a:lnTo>
                <a:lnTo>
                  <a:pt x="0" y="277367"/>
                </a:lnTo>
                <a:lnTo>
                  <a:pt x="2074164" y="277367"/>
                </a:lnTo>
                <a:lnTo>
                  <a:pt x="2074164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0238" y="582548"/>
            <a:ext cx="9003665" cy="112331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u="sng" spc="-11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User</a:t>
            </a:r>
            <a:r>
              <a:rPr sz="1800" b="1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Engagement:</a:t>
            </a:r>
            <a:r>
              <a:rPr sz="1800" b="1" u="sng" spc="-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spc="-165" dirty="0">
                <a:latin typeface="Tahoma"/>
                <a:cs typeface="Tahoma"/>
              </a:rPr>
              <a:t>To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measure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the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activeness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105" dirty="0">
                <a:latin typeface="Tahoma"/>
                <a:cs typeface="Tahoma"/>
              </a:rPr>
              <a:t>a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user.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Measuring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if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user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finds </a:t>
            </a:r>
            <a:r>
              <a:rPr sz="1800" b="1" spc="-50" dirty="0">
                <a:latin typeface="Tahoma"/>
                <a:cs typeface="Tahoma"/>
              </a:rPr>
              <a:t>quality </a:t>
            </a:r>
            <a:r>
              <a:rPr sz="1800" b="1" spc="-90" dirty="0">
                <a:latin typeface="Tahoma"/>
                <a:cs typeface="Tahoma"/>
              </a:rPr>
              <a:t>in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105" dirty="0">
                <a:latin typeface="Tahoma"/>
                <a:cs typeface="Tahoma"/>
              </a:rPr>
              <a:t>a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product/service.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1" spc="-85" dirty="0">
                <a:latin typeface="Tahoma"/>
                <a:cs typeface="Tahoma"/>
              </a:rPr>
              <a:t>Your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task: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Calculate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25" dirty="0">
                <a:latin typeface="Tahoma"/>
                <a:cs typeface="Tahoma"/>
              </a:rPr>
              <a:t> weekly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user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engagement?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4735" y="150876"/>
            <a:ext cx="3462654" cy="3689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9685" rIns="0" bIns="0" rtlCol="0">
            <a:spAutoFit/>
          </a:bodyPr>
          <a:lstStyle/>
          <a:p>
            <a:pPr marL="353060">
              <a:lnSpc>
                <a:spcPct val="100000"/>
              </a:lnSpc>
              <a:spcBef>
                <a:spcPts val="155"/>
              </a:spcBef>
            </a:pP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Investigating</a:t>
            </a:r>
            <a:r>
              <a:rPr sz="1800" b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Metric</a:t>
            </a:r>
            <a:r>
              <a:rPr sz="1800" b="1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Spike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836B7D13-C9CB-A88E-584C-521AB6A4B081}"/>
              </a:ext>
            </a:extLst>
          </p:cNvPr>
          <p:cNvSpPr txBox="1"/>
          <p:nvPr/>
        </p:nvSpPr>
        <p:spPr>
          <a:xfrm>
            <a:off x="1642872" y="1742819"/>
            <a:ext cx="1573530" cy="27749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u="sng" spc="-7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</a:t>
            </a:r>
            <a:r>
              <a:rPr sz="1800" b="1" u="sng" spc="-4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12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/Result</a:t>
            </a:r>
            <a:endParaRPr sz="1800" dirty="0">
              <a:solidFill>
                <a:schemeClr val="bg1"/>
              </a:solidFill>
              <a:highlight>
                <a:srgbClr val="000000"/>
              </a:highlight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77440" y="747458"/>
            <a:ext cx="6868795" cy="112331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11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User</a:t>
            </a:r>
            <a:r>
              <a:rPr sz="1800" b="1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10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Growth</a:t>
            </a:r>
            <a:r>
              <a:rPr sz="1800" b="1" spc="-100" dirty="0">
                <a:latin typeface="Tahoma"/>
                <a:cs typeface="Tahoma"/>
              </a:rPr>
              <a:t>: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Amount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users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growing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over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time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for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105" dirty="0">
                <a:latin typeface="Tahoma"/>
                <a:cs typeface="Tahoma"/>
              </a:rPr>
              <a:t>a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product.</a:t>
            </a:r>
            <a:endParaRPr sz="1800" dirty="0">
              <a:latin typeface="Tahoma"/>
              <a:cs typeface="Tahoma"/>
            </a:endParaRPr>
          </a:p>
          <a:p>
            <a:pPr marL="12700" marR="1456055">
              <a:lnSpc>
                <a:spcPct val="100000"/>
              </a:lnSpc>
              <a:spcBef>
                <a:spcPts val="2160"/>
              </a:spcBef>
            </a:pPr>
            <a:r>
              <a:rPr sz="1800" b="1" spc="-85" dirty="0">
                <a:latin typeface="Tahoma"/>
                <a:cs typeface="Tahoma"/>
              </a:rPr>
              <a:t>Your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task: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Calculate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user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growth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for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product? </a:t>
            </a:r>
            <a:r>
              <a:rPr sz="1800" b="1" spc="-120" dirty="0">
                <a:latin typeface="Tahoma"/>
                <a:cs typeface="Tahoma"/>
              </a:rPr>
              <a:t>User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Growth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400" dirty="0">
                <a:latin typeface="Tahoma"/>
                <a:cs typeface="Tahoma"/>
              </a:rPr>
              <a:t>=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Number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active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users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per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week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4735" y="150876"/>
            <a:ext cx="3462654" cy="3689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9685" rIns="0" bIns="0" rtlCol="0">
            <a:spAutoFit/>
          </a:bodyPr>
          <a:lstStyle/>
          <a:p>
            <a:pPr marL="353060">
              <a:lnSpc>
                <a:spcPct val="100000"/>
              </a:lnSpc>
              <a:spcBef>
                <a:spcPts val="155"/>
              </a:spcBef>
            </a:pP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Investigating</a:t>
            </a:r>
            <a:r>
              <a:rPr sz="1800" b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Metric</a:t>
            </a:r>
            <a:r>
              <a:rPr sz="1800" b="1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Spike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2200" y="2057400"/>
            <a:ext cx="914463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Verdana"/>
                <a:cs typeface="Verdana"/>
              </a:rPr>
              <a:t>To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find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user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growth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(number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active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40" dirty="0">
                <a:latin typeface="Verdana"/>
                <a:cs typeface="Verdana"/>
              </a:rPr>
              <a:t>users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per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week):-</a:t>
            </a:r>
            <a:endParaRPr sz="18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spc="-180" dirty="0">
                <a:latin typeface="Verdana"/>
                <a:cs typeface="Verdana"/>
              </a:rPr>
              <a:t>First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extract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year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week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for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the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b="1" spc="-30" dirty="0">
                <a:latin typeface="Tahoma"/>
                <a:cs typeface="Tahoma"/>
              </a:rPr>
              <a:t>occurred_at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dirty="0">
                <a:latin typeface="Verdana"/>
                <a:cs typeface="Verdana"/>
              </a:rPr>
              <a:t>column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endParaRPr sz="1800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800" b="1" spc="-105" dirty="0">
                <a:latin typeface="Tahoma"/>
                <a:cs typeface="Tahoma"/>
              </a:rPr>
              <a:t>users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dirty="0">
                <a:latin typeface="Verdana"/>
                <a:cs typeface="Verdana"/>
              </a:rPr>
              <a:t>table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using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b="1" spc="-50" dirty="0">
                <a:latin typeface="Tahoma"/>
                <a:cs typeface="Tahoma"/>
              </a:rPr>
              <a:t>extract,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year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and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week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spc="-10" dirty="0">
                <a:latin typeface="Verdana"/>
                <a:cs typeface="Verdana"/>
              </a:rPr>
              <a:t>functions</a:t>
            </a:r>
            <a:endParaRPr sz="18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buAutoNum type="arabicPeriod" startAt="2"/>
              <a:tabLst>
                <a:tab pos="354965" algn="l"/>
              </a:tabLst>
            </a:pPr>
            <a:r>
              <a:rPr sz="1800" spc="-105" dirty="0">
                <a:latin typeface="Verdana"/>
                <a:cs typeface="Verdana"/>
              </a:rPr>
              <a:t>Then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group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extracted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week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and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year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basis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year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week</a:t>
            </a:r>
            <a:endParaRPr sz="1800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number</a:t>
            </a:r>
            <a:endParaRPr sz="18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buAutoNum type="arabicPeriod" startAt="3"/>
              <a:tabLst>
                <a:tab pos="354965" algn="l"/>
              </a:tabLst>
            </a:pPr>
            <a:r>
              <a:rPr sz="1800" spc="-105" dirty="0">
                <a:latin typeface="Verdana"/>
                <a:cs typeface="Verdana"/>
              </a:rPr>
              <a:t>Then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ordered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result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the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basis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year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and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week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number</a:t>
            </a:r>
            <a:endParaRPr sz="18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buAutoNum type="arabicPeriod" startAt="3"/>
              <a:tabLst>
                <a:tab pos="354965" algn="l"/>
              </a:tabLst>
            </a:pPr>
            <a:r>
              <a:rPr sz="1800" spc="-105" dirty="0">
                <a:latin typeface="Verdana"/>
                <a:cs typeface="Verdana"/>
              </a:rPr>
              <a:t>Then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will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find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the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cumm_active_users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using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b="1" spc="-120" dirty="0">
                <a:latin typeface="Tahoma"/>
                <a:cs typeface="Tahoma"/>
              </a:rPr>
              <a:t>SUM,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OVER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spc="60" dirty="0">
                <a:latin typeface="Verdana"/>
                <a:cs typeface="Verdana"/>
              </a:rPr>
              <a:t>and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b="1" spc="-25" dirty="0">
                <a:latin typeface="Tahoma"/>
                <a:cs typeface="Tahoma"/>
              </a:rPr>
              <a:t>ROW</a:t>
            </a:r>
            <a:endParaRPr sz="1800" dirty="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1800" spc="-25" dirty="0">
                <a:latin typeface="Verdana"/>
                <a:cs typeface="Verdana"/>
              </a:rPr>
              <a:t>function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b="1" spc="-35" dirty="0">
                <a:latin typeface="Tahoma"/>
                <a:cs typeface="Tahoma"/>
              </a:rPr>
              <a:t>between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unbounded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preceding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and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current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row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23870" y="637540"/>
            <a:ext cx="1329055" cy="277495"/>
          </a:xfrm>
          <a:custGeom>
            <a:avLst/>
            <a:gdLst/>
            <a:ahLst/>
            <a:cxnLst/>
            <a:rect l="l" t="t" r="r" b="b"/>
            <a:pathLst>
              <a:path w="1329054" h="277494">
                <a:moveTo>
                  <a:pt x="1328928" y="0"/>
                </a:moveTo>
                <a:lnTo>
                  <a:pt x="0" y="0"/>
                </a:lnTo>
                <a:lnTo>
                  <a:pt x="0" y="277367"/>
                </a:lnTo>
                <a:lnTo>
                  <a:pt x="1328928" y="277367"/>
                </a:lnTo>
                <a:lnTo>
                  <a:pt x="1328928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87294" y="504254"/>
            <a:ext cx="6868795" cy="84899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11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User</a:t>
            </a:r>
            <a:r>
              <a:rPr sz="1800" b="1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10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Growth</a:t>
            </a:r>
            <a:r>
              <a:rPr sz="1800" b="1" spc="-100" dirty="0">
                <a:latin typeface="Tahoma"/>
                <a:cs typeface="Tahoma"/>
              </a:rPr>
              <a:t>: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Amount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users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growing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over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time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for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105" dirty="0">
                <a:latin typeface="Tahoma"/>
                <a:cs typeface="Tahoma"/>
              </a:rPr>
              <a:t>a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product.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b="1" spc="-85" dirty="0">
                <a:latin typeface="Tahoma"/>
                <a:cs typeface="Tahoma"/>
              </a:rPr>
              <a:t>Your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task: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Calculate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user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growth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for</a:t>
            </a:r>
            <a:r>
              <a:rPr sz="1800" b="1" spc="-10" dirty="0">
                <a:latin typeface="Tahoma"/>
                <a:cs typeface="Tahoma"/>
              </a:rPr>
              <a:t> product?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b="1" spc="-120" dirty="0">
                <a:latin typeface="Tahoma"/>
                <a:cs typeface="Tahoma"/>
              </a:rPr>
              <a:t>User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Growth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400" dirty="0">
                <a:latin typeface="Tahoma"/>
                <a:cs typeface="Tahoma"/>
              </a:rPr>
              <a:t>=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Number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active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users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per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week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3600" y="1382331"/>
            <a:ext cx="8905240" cy="4713669"/>
          </a:xfrm>
          <a:custGeom>
            <a:avLst/>
            <a:gdLst/>
            <a:ahLst/>
            <a:cxnLst/>
            <a:rect l="l" t="t" r="r" b="b"/>
            <a:pathLst>
              <a:path w="8905240" h="5171440">
                <a:moveTo>
                  <a:pt x="8904732" y="0"/>
                </a:moveTo>
                <a:lnTo>
                  <a:pt x="0" y="0"/>
                </a:lnTo>
                <a:lnTo>
                  <a:pt x="0" y="5170932"/>
                </a:lnTo>
                <a:lnTo>
                  <a:pt x="8904732" y="5170932"/>
                </a:lnTo>
                <a:lnTo>
                  <a:pt x="8904732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56852" y="1445545"/>
            <a:ext cx="1863089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800" b="1" spc="-60" dirty="0">
                <a:latin typeface="Tahoma"/>
                <a:cs typeface="Tahoma"/>
              </a:rPr>
              <a:t>Program/Query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50" dirty="0">
                <a:latin typeface="Tahoma"/>
                <a:cs typeface="Tahoma"/>
              </a:rPr>
              <a:t>: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4379" y="1847214"/>
            <a:ext cx="7789545" cy="3893502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14300" marR="6535420" indent="-50800">
              <a:lnSpc>
                <a:spcPct val="101299"/>
              </a:lnSpc>
              <a:spcBef>
                <a:spcPts val="70"/>
              </a:spcBef>
            </a:pPr>
            <a:r>
              <a:rPr sz="1400" b="1" spc="-10" dirty="0">
                <a:latin typeface="Tahoma"/>
                <a:cs typeface="Tahoma"/>
              </a:rPr>
              <a:t>select year_num, </a:t>
            </a:r>
            <a:r>
              <a:rPr sz="1400" b="1" spc="-65" dirty="0">
                <a:latin typeface="Tahoma"/>
                <a:cs typeface="Tahoma"/>
              </a:rPr>
              <a:t>week_num,</a:t>
            </a:r>
            <a:endParaRPr sz="1400" dirty="0">
              <a:latin typeface="Tahoma"/>
              <a:cs typeface="Tahoma"/>
            </a:endParaRPr>
          </a:p>
          <a:p>
            <a:pPr marL="114300">
              <a:lnSpc>
                <a:spcPct val="100000"/>
              </a:lnSpc>
            </a:pPr>
            <a:r>
              <a:rPr sz="1400" b="1" spc="-10" dirty="0">
                <a:latin typeface="Tahoma"/>
                <a:cs typeface="Tahoma"/>
              </a:rPr>
              <a:t>num_active_users,</a:t>
            </a:r>
            <a:endParaRPr sz="1400" dirty="0">
              <a:latin typeface="Tahoma"/>
              <a:cs typeface="Tahoma"/>
            </a:endParaRPr>
          </a:p>
          <a:p>
            <a:pPr indent="114300">
              <a:lnSpc>
                <a:spcPct val="100000"/>
              </a:lnSpc>
            </a:pPr>
            <a:r>
              <a:rPr sz="1400" b="1" spc="-90" dirty="0">
                <a:latin typeface="Tahoma"/>
                <a:cs typeface="Tahoma"/>
              </a:rPr>
              <a:t>SUM(num_active_users)OVER(ORDER</a:t>
            </a:r>
            <a:r>
              <a:rPr sz="1400" b="1" spc="25" dirty="0">
                <a:latin typeface="Tahoma"/>
                <a:cs typeface="Tahoma"/>
              </a:rPr>
              <a:t> </a:t>
            </a:r>
            <a:r>
              <a:rPr sz="1400" b="1" spc="-140" dirty="0">
                <a:latin typeface="Tahoma"/>
                <a:cs typeface="Tahoma"/>
              </a:rPr>
              <a:t>BY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year_num,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week_num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145" dirty="0">
                <a:latin typeface="Tahoma"/>
                <a:cs typeface="Tahoma"/>
              </a:rPr>
              <a:t>ROWS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spc="-135" dirty="0">
                <a:latin typeface="Tahoma"/>
                <a:cs typeface="Tahoma"/>
              </a:rPr>
              <a:t>BETWEEN </a:t>
            </a:r>
            <a:r>
              <a:rPr sz="1400" b="1" spc="-105" dirty="0">
                <a:latin typeface="Tahoma"/>
                <a:cs typeface="Tahoma"/>
              </a:rPr>
              <a:t>UNBOUNDED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100" dirty="0">
                <a:latin typeface="Tahoma"/>
                <a:cs typeface="Tahoma"/>
              </a:rPr>
              <a:t>PRECEDING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AND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150" dirty="0">
                <a:latin typeface="Tahoma"/>
                <a:cs typeface="Tahoma"/>
              </a:rPr>
              <a:t>CURRENT</a:t>
            </a:r>
            <a:r>
              <a:rPr sz="1400" b="1" spc="20" dirty="0">
                <a:latin typeface="Tahoma"/>
                <a:cs typeface="Tahoma"/>
              </a:rPr>
              <a:t> </a:t>
            </a:r>
            <a:r>
              <a:rPr sz="1400" b="1" spc="-125" dirty="0">
                <a:latin typeface="Tahoma"/>
                <a:cs typeface="Tahoma"/>
              </a:rPr>
              <a:t>ROW)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AS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cum_active_users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400" b="1" spc="-20" dirty="0">
                <a:latin typeface="Tahoma"/>
                <a:cs typeface="Tahoma"/>
              </a:rPr>
              <a:t>from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400" b="1" spc="-50" dirty="0">
                <a:latin typeface="Tahoma"/>
                <a:cs typeface="Tahoma"/>
              </a:rPr>
              <a:t>(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400" b="1" spc="-10" dirty="0">
                <a:latin typeface="Tahoma"/>
                <a:cs typeface="Tahoma"/>
              </a:rPr>
              <a:t>select</a:t>
            </a:r>
            <a:endParaRPr sz="1400" dirty="0">
              <a:latin typeface="Tahoma"/>
              <a:cs typeface="Tahoma"/>
            </a:endParaRPr>
          </a:p>
          <a:p>
            <a:pPr marL="114300" marR="2753995">
              <a:lnSpc>
                <a:spcPct val="100000"/>
              </a:lnSpc>
            </a:pPr>
            <a:r>
              <a:rPr sz="1400" b="1" spc="-35" dirty="0">
                <a:latin typeface="Tahoma"/>
                <a:cs typeface="Tahoma"/>
              </a:rPr>
              <a:t>extract</a:t>
            </a:r>
            <a:r>
              <a:rPr sz="1400" b="1" spc="-75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(year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100" dirty="0">
                <a:latin typeface="Tahoma"/>
                <a:cs typeface="Tahoma"/>
              </a:rPr>
              <a:t>from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Tahoma"/>
                <a:cs typeface="Tahoma"/>
              </a:rPr>
              <a:t>a.activated_at)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as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year_num, </a:t>
            </a:r>
            <a:r>
              <a:rPr sz="1400" b="1" spc="-35" dirty="0">
                <a:latin typeface="Tahoma"/>
                <a:cs typeface="Tahoma"/>
              </a:rPr>
              <a:t>extract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Tahoma"/>
                <a:cs typeface="Tahoma"/>
              </a:rPr>
              <a:t>(week</a:t>
            </a:r>
            <a:r>
              <a:rPr sz="1400" b="1" spc="-65" dirty="0">
                <a:latin typeface="Tahoma"/>
                <a:cs typeface="Tahoma"/>
              </a:rPr>
              <a:t> </a:t>
            </a:r>
            <a:r>
              <a:rPr sz="1400" b="1" spc="-85" dirty="0">
                <a:latin typeface="Tahoma"/>
                <a:cs typeface="Tahoma"/>
              </a:rPr>
              <a:t>from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35" dirty="0">
                <a:latin typeface="Tahoma"/>
                <a:cs typeface="Tahoma"/>
              </a:rPr>
              <a:t>a.activated_at)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as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40" dirty="0">
                <a:latin typeface="Tahoma"/>
                <a:cs typeface="Tahoma"/>
              </a:rPr>
              <a:t>week_num, </a:t>
            </a:r>
            <a:r>
              <a:rPr sz="1400" b="1" spc="-60" dirty="0">
                <a:latin typeface="Tahoma"/>
                <a:cs typeface="Tahoma"/>
              </a:rPr>
              <a:t>count(distinct</a:t>
            </a:r>
            <a:r>
              <a:rPr sz="1400" b="1" spc="15" dirty="0">
                <a:latin typeface="Tahoma"/>
                <a:cs typeface="Tahoma"/>
              </a:rPr>
              <a:t> </a:t>
            </a:r>
            <a:r>
              <a:rPr sz="1400" b="1" spc="-100" dirty="0">
                <a:latin typeface="Tahoma"/>
                <a:cs typeface="Tahoma"/>
              </a:rPr>
              <a:t>user_id)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as </a:t>
            </a:r>
            <a:r>
              <a:rPr sz="1400" b="1" spc="-10" dirty="0">
                <a:latin typeface="Tahoma"/>
                <a:cs typeface="Tahoma"/>
              </a:rPr>
              <a:t>num_active_users</a:t>
            </a:r>
            <a:endParaRPr sz="1400" dirty="0">
              <a:latin typeface="Tahoma"/>
              <a:cs typeface="Tahoma"/>
            </a:endParaRPr>
          </a:p>
          <a:p>
            <a:pPr marR="5321300">
              <a:lnSpc>
                <a:spcPct val="100000"/>
              </a:lnSpc>
            </a:pPr>
            <a:r>
              <a:rPr sz="1400" b="1" spc="-20" dirty="0">
                <a:latin typeface="Tahoma"/>
                <a:cs typeface="Tahoma"/>
              </a:rPr>
              <a:t>from </a:t>
            </a:r>
            <a:r>
              <a:rPr sz="1400" b="1" spc="-75" dirty="0">
                <a:latin typeface="Tahoma"/>
                <a:cs typeface="Tahoma"/>
              </a:rPr>
              <a:t>tutorial.yammer_users</a:t>
            </a:r>
            <a:r>
              <a:rPr sz="1400" b="1" spc="15" dirty="0">
                <a:latin typeface="Tahoma"/>
                <a:cs typeface="Tahoma"/>
              </a:rPr>
              <a:t> </a:t>
            </a:r>
            <a:r>
              <a:rPr sz="1400" b="1" spc="35" dirty="0">
                <a:latin typeface="Tahoma"/>
                <a:cs typeface="Tahoma"/>
              </a:rPr>
              <a:t>a </a:t>
            </a:r>
            <a:r>
              <a:rPr sz="1400" b="1" spc="-10" dirty="0">
                <a:latin typeface="Tahoma"/>
                <a:cs typeface="Tahoma"/>
              </a:rPr>
              <a:t>WHERE</a:t>
            </a:r>
            <a:endParaRPr sz="1400" dirty="0">
              <a:latin typeface="Tahoma"/>
              <a:cs typeface="Tahoma"/>
            </a:endParaRPr>
          </a:p>
          <a:p>
            <a:pPr marL="114300">
              <a:lnSpc>
                <a:spcPct val="100000"/>
              </a:lnSpc>
            </a:pPr>
            <a:r>
              <a:rPr sz="1400" b="1" spc="-70" dirty="0">
                <a:latin typeface="Tahoma"/>
                <a:cs typeface="Tahoma"/>
              </a:rPr>
              <a:t>state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370" dirty="0">
                <a:latin typeface="Tahoma"/>
                <a:cs typeface="Tahoma"/>
              </a:rPr>
              <a:t>=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'active'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400" b="1" spc="-20" dirty="0">
                <a:latin typeface="Tahoma"/>
                <a:cs typeface="Tahoma"/>
              </a:rPr>
              <a:t>group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by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year_num,week_num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400" b="1" spc="-40" dirty="0">
                <a:latin typeface="Tahoma"/>
                <a:cs typeface="Tahoma"/>
              </a:rPr>
              <a:t>order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by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year_num,week_num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400" b="1" spc="-130" dirty="0">
                <a:latin typeface="Tahoma"/>
                <a:cs typeface="Tahoma"/>
              </a:rPr>
              <a:t>)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a;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E92729FC-0B58-8EC0-30CC-CFE4D908EF3E}"/>
              </a:ext>
            </a:extLst>
          </p:cNvPr>
          <p:cNvSpPr txBox="1"/>
          <p:nvPr/>
        </p:nvSpPr>
        <p:spPr>
          <a:xfrm>
            <a:off x="4214749" y="106236"/>
            <a:ext cx="3462654" cy="3689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9685" rIns="0" bIns="0" rtlCol="0">
            <a:spAutoFit/>
          </a:bodyPr>
          <a:lstStyle/>
          <a:p>
            <a:pPr marL="353060">
              <a:lnSpc>
                <a:spcPct val="100000"/>
              </a:lnSpc>
              <a:spcBef>
                <a:spcPts val="155"/>
              </a:spcBef>
            </a:pP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Investigating</a:t>
            </a:r>
            <a:r>
              <a:rPr sz="1800" b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Metric</a:t>
            </a:r>
            <a:r>
              <a:rPr sz="1800" b="1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Spike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5270" y="77278"/>
            <a:ext cx="3462654" cy="3689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9685" rIns="0" bIns="0" rtlCol="0">
            <a:spAutoFit/>
          </a:bodyPr>
          <a:lstStyle/>
          <a:p>
            <a:pPr marL="353060">
              <a:lnSpc>
                <a:spcPct val="100000"/>
              </a:lnSpc>
              <a:spcBef>
                <a:spcPts val="155"/>
              </a:spcBef>
            </a:pP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Investigating</a:t>
            </a:r>
            <a:r>
              <a:rPr sz="1800" b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Metric</a:t>
            </a:r>
            <a:r>
              <a:rPr sz="1800" b="1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Spike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23870" y="637540"/>
            <a:ext cx="1329055" cy="277495"/>
          </a:xfrm>
          <a:custGeom>
            <a:avLst/>
            <a:gdLst/>
            <a:ahLst/>
            <a:cxnLst/>
            <a:rect l="l" t="t" r="r" b="b"/>
            <a:pathLst>
              <a:path w="1329054" h="277494">
                <a:moveTo>
                  <a:pt x="1328928" y="0"/>
                </a:moveTo>
                <a:lnTo>
                  <a:pt x="0" y="0"/>
                </a:lnTo>
                <a:lnTo>
                  <a:pt x="0" y="277367"/>
                </a:lnTo>
                <a:lnTo>
                  <a:pt x="1328928" y="277367"/>
                </a:lnTo>
                <a:lnTo>
                  <a:pt x="1328928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62199" y="435086"/>
            <a:ext cx="6868795" cy="75148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u="sng" spc="-11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User</a:t>
            </a:r>
            <a:r>
              <a:rPr sz="1600" b="1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600" b="1" u="sng" spc="-10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Growth</a:t>
            </a:r>
            <a:r>
              <a:rPr sz="1600" b="1" spc="-100" dirty="0">
                <a:latin typeface="Tahoma"/>
                <a:cs typeface="Tahoma"/>
              </a:rPr>
              <a:t>:</a:t>
            </a:r>
            <a:r>
              <a:rPr sz="1600" b="1" spc="-50" dirty="0">
                <a:latin typeface="Tahoma"/>
                <a:cs typeface="Tahoma"/>
              </a:rPr>
              <a:t> </a:t>
            </a:r>
            <a:r>
              <a:rPr sz="1600" b="1" spc="-40" dirty="0">
                <a:latin typeface="Tahoma"/>
                <a:cs typeface="Tahoma"/>
              </a:rPr>
              <a:t>Amount</a:t>
            </a:r>
            <a:r>
              <a:rPr sz="1600" b="1" spc="-60" dirty="0">
                <a:latin typeface="Tahoma"/>
                <a:cs typeface="Tahoma"/>
              </a:rPr>
              <a:t> </a:t>
            </a:r>
            <a:r>
              <a:rPr sz="1600" b="1" spc="-80" dirty="0">
                <a:latin typeface="Tahoma"/>
                <a:cs typeface="Tahoma"/>
              </a:rPr>
              <a:t>of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b="1" spc="-105" dirty="0">
                <a:latin typeface="Tahoma"/>
                <a:cs typeface="Tahoma"/>
              </a:rPr>
              <a:t>users</a:t>
            </a:r>
            <a:r>
              <a:rPr sz="1600" b="1" spc="-50" dirty="0">
                <a:latin typeface="Tahoma"/>
                <a:cs typeface="Tahoma"/>
              </a:rPr>
              <a:t> </a:t>
            </a:r>
            <a:r>
              <a:rPr sz="1600" b="1" spc="-65" dirty="0">
                <a:latin typeface="Tahoma"/>
                <a:cs typeface="Tahoma"/>
              </a:rPr>
              <a:t>growing</a:t>
            </a:r>
            <a:r>
              <a:rPr sz="1600" b="1" spc="-4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over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spc="-70" dirty="0">
                <a:latin typeface="Tahoma"/>
                <a:cs typeface="Tahoma"/>
              </a:rPr>
              <a:t>time</a:t>
            </a:r>
            <a:r>
              <a:rPr sz="1600" b="1" spc="-45" dirty="0">
                <a:latin typeface="Tahoma"/>
                <a:cs typeface="Tahoma"/>
              </a:rPr>
              <a:t> </a:t>
            </a:r>
            <a:r>
              <a:rPr sz="1600" b="1" spc="-125" dirty="0">
                <a:latin typeface="Tahoma"/>
                <a:cs typeface="Tahoma"/>
              </a:rPr>
              <a:t>for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b="1" spc="105" dirty="0">
                <a:latin typeface="Tahoma"/>
                <a:cs typeface="Tahoma"/>
              </a:rPr>
              <a:t>a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product.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b="1" spc="-85" dirty="0">
                <a:latin typeface="Tahoma"/>
                <a:cs typeface="Tahoma"/>
              </a:rPr>
              <a:t>Your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-95" dirty="0">
                <a:latin typeface="Tahoma"/>
                <a:cs typeface="Tahoma"/>
              </a:rPr>
              <a:t>task: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Calculate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-65" dirty="0">
                <a:latin typeface="Tahoma"/>
                <a:cs typeface="Tahoma"/>
              </a:rPr>
              <a:t>the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spc="-90" dirty="0">
                <a:latin typeface="Tahoma"/>
                <a:cs typeface="Tahoma"/>
              </a:rPr>
              <a:t>user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-105" dirty="0">
                <a:latin typeface="Tahoma"/>
                <a:cs typeface="Tahoma"/>
              </a:rPr>
              <a:t>growth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-125" dirty="0">
                <a:latin typeface="Tahoma"/>
                <a:cs typeface="Tahoma"/>
              </a:rPr>
              <a:t>for</a:t>
            </a:r>
            <a:r>
              <a:rPr sz="1600" b="1" spc="-10" dirty="0">
                <a:latin typeface="Tahoma"/>
                <a:cs typeface="Tahoma"/>
              </a:rPr>
              <a:t> product?</a:t>
            </a:r>
            <a:endParaRPr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b="1" spc="-120" dirty="0">
                <a:latin typeface="Tahoma"/>
                <a:cs typeface="Tahoma"/>
              </a:rPr>
              <a:t>User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b="1" spc="-85" dirty="0">
                <a:latin typeface="Tahoma"/>
                <a:cs typeface="Tahoma"/>
              </a:rPr>
              <a:t>Growth</a:t>
            </a:r>
            <a:r>
              <a:rPr sz="1600" b="1" spc="-50" dirty="0">
                <a:latin typeface="Tahoma"/>
                <a:cs typeface="Tahoma"/>
              </a:rPr>
              <a:t> </a:t>
            </a:r>
            <a:r>
              <a:rPr sz="1600" b="1" spc="-400" dirty="0">
                <a:latin typeface="Tahoma"/>
                <a:cs typeface="Tahoma"/>
              </a:rPr>
              <a:t>=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spc="-40" dirty="0">
                <a:latin typeface="Tahoma"/>
                <a:cs typeface="Tahoma"/>
              </a:rPr>
              <a:t>Number</a:t>
            </a:r>
            <a:r>
              <a:rPr sz="1600" b="1" spc="-95" dirty="0">
                <a:latin typeface="Tahoma"/>
                <a:cs typeface="Tahoma"/>
              </a:rPr>
              <a:t> </a:t>
            </a:r>
            <a:r>
              <a:rPr sz="1600" b="1" spc="-80" dirty="0">
                <a:latin typeface="Tahoma"/>
                <a:cs typeface="Tahoma"/>
              </a:rPr>
              <a:t>of</a:t>
            </a:r>
            <a:r>
              <a:rPr sz="1600" b="1" spc="-5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active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spc="-105" dirty="0">
                <a:latin typeface="Tahoma"/>
                <a:cs typeface="Tahoma"/>
              </a:rPr>
              <a:t>users</a:t>
            </a:r>
            <a:r>
              <a:rPr sz="1600" b="1" spc="-5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per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spc="-20" dirty="0">
                <a:latin typeface="Tahoma"/>
                <a:cs typeface="Tahoma"/>
              </a:rPr>
              <a:t>week</a:t>
            </a:r>
            <a:endParaRPr sz="1600" dirty="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255635"/>
              </p:ext>
            </p:extLst>
          </p:nvPr>
        </p:nvGraphicFramePr>
        <p:xfrm>
          <a:off x="3917442" y="1235326"/>
          <a:ext cx="6444613" cy="5086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7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2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23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3030">
                <a:tc>
                  <a:txBody>
                    <a:bodyPr/>
                    <a:lstStyle/>
                    <a:p>
                      <a:pPr marL="17780">
                        <a:lnSpc>
                          <a:spcPts val="755"/>
                        </a:lnSpc>
                        <a:spcBef>
                          <a:spcPts val="35"/>
                        </a:spcBef>
                      </a:pPr>
                      <a:r>
                        <a:rPr sz="650" spc="-10" dirty="0">
                          <a:latin typeface="Calibri"/>
                          <a:cs typeface="Calibri"/>
                        </a:rPr>
                        <a:t>year_num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755"/>
                        </a:lnSpc>
                        <a:spcBef>
                          <a:spcPts val="35"/>
                        </a:spcBef>
                      </a:pPr>
                      <a:r>
                        <a:rPr sz="650" spc="-10" dirty="0">
                          <a:latin typeface="Calibri"/>
                          <a:cs typeface="Calibri"/>
                        </a:rPr>
                        <a:t>week_num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755"/>
                        </a:lnSpc>
                        <a:spcBef>
                          <a:spcPts val="35"/>
                        </a:spcBef>
                      </a:pPr>
                      <a:r>
                        <a:rPr sz="650" spc="-10" dirty="0">
                          <a:latin typeface="Calibri"/>
                          <a:cs typeface="Calibri"/>
                        </a:rPr>
                        <a:t>num_active_users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ts val="755"/>
                        </a:lnSpc>
                        <a:spcBef>
                          <a:spcPts val="35"/>
                        </a:spcBef>
                      </a:pPr>
                      <a:r>
                        <a:rPr sz="650" spc="-10" dirty="0">
                          <a:latin typeface="Calibri"/>
                          <a:cs typeface="Calibri"/>
                        </a:rPr>
                        <a:t>cum_active_users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760"/>
                        </a:lnSpc>
                        <a:spcBef>
                          <a:spcPts val="35"/>
                        </a:spcBef>
                      </a:pPr>
                      <a:r>
                        <a:rPr sz="650" spc="-10" dirty="0">
                          <a:latin typeface="Calibri"/>
                          <a:cs typeface="Calibri"/>
                        </a:rPr>
                        <a:t>year_num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60"/>
                        </a:lnSpc>
                        <a:spcBef>
                          <a:spcPts val="35"/>
                        </a:spcBef>
                      </a:pPr>
                      <a:r>
                        <a:rPr sz="650" spc="-10" dirty="0">
                          <a:latin typeface="Calibri"/>
                          <a:cs typeface="Calibri"/>
                        </a:rPr>
                        <a:t>week_num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60"/>
                        </a:lnSpc>
                        <a:spcBef>
                          <a:spcPts val="35"/>
                        </a:spcBef>
                      </a:pPr>
                      <a:r>
                        <a:rPr sz="650" spc="-10" dirty="0">
                          <a:latin typeface="Calibri"/>
                          <a:cs typeface="Calibri"/>
                        </a:rPr>
                        <a:t>num_active_users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60"/>
                        </a:lnSpc>
                        <a:spcBef>
                          <a:spcPts val="35"/>
                        </a:spcBef>
                      </a:pPr>
                      <a:r>
                        <a:rPr sz="650" spc="-10" dirty="0">
                          <a:latin typeface="Calibri"/>
                          <a:cs typeface="Calibri"/>
                        </a:rPr>
                        <a:t>cum_active_users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750"/>
                        </a:lnSpc>
                        <a:spcBef>
                          <a:spcPts val="4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ts val="750"/>
                        </a:lnSpc>
                        <a:spcBef>
                          <a:spcPts val="40"/>
                        </a:spcBef>
                      </a:pPr>
                      <a:r>
                        <a:rPr sz="650" spc="-50" dirty="0">
                          <a:latin typeface="Calibri"/>
                          <a:cs typeface="Calibri"/>
                        </a:rPr>
                        <a:t>1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750"/>
                        </a:lnSpc>
                        <a:spcBef>
                          <a:spcPts val="4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67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750"/>
                        </a:lnSpc>
                        <a:spcBef>
                          <a:spcPts val="4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67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60"/>
                        </a:lnSpc>
                        <a:spcBef>
                          <a:spcPts val="3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60"/>
                        </a:lnSpc>
                        <a:spcBef>
                          <a:spcPts val="3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45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60"/>
                        </a:lnSpc>
                        <a:spcBef>
                          <a:spcPts val="3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97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60"/>
                        </a:lnSpc>
                        <a:spcBef>
                          <a:spcPts val="3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2564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745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ts val="745"/>
                        </a:lnSpc>
                        <a:spcBef>
                          <a:spcPts val="45"/>
                        </a:spcBef>
                      </a:pPr>
                      <a:r>
                        <a:rPr sz="650" spc="-50" dirty="0">
                          <a:latin typeface="Calibri"/>
                          <a:cs typeface="Calibri"/>
                        </a:rPr>
                        <a:t>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745"/>
                        </a:lnSpc>
                        <a:spcBef>
                          <a:spcPts val="4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29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745"/>
                        </a:lnSpc>
                        <a:spcBef>
                          <a:spcPts val="4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96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60"/>
                        </a:lnSpc>
                        <a:spcBef>
                          <a:spcPts val="3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60"/>
                        </a:lnSpc>
                        <a:spcBef>
                          <a:spcPts val="3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46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60"/>
                        </a:lnSpc>
                        <a:spcBef>
                          <a:spcPts val="3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94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60"/>
                        </a:lnSpc>
                        <a:spcBef>
                          <a:spcPts val="3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2658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745"/>
                        </a:lnSpc>
                        <a:spcBef>
                          <a:spcPts val="4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ts val="745"/>
                        </a:lnSpc>
                        <a:spcBef>
                          <a:spcPts val="45"/>
                        </a:spcBef>
                      </a:pPr>
                      <a:r>
                        <a:rPr sz="650" spc="-50" dirty="0">
                          <a:latin typeface="Calibri"/>
                          <a:cs typeface="Calibri"/>
                        </a:rPr>
                        <a:t>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745"/>
                        </a:lnSpc>
                        <a:spcBef>
                          <a:spcPts val="4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47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745"/>
                        </a:lnSpc>
                        <a:spcBef>
                          <a:spcPts val="4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143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65"/>
                        </a:lnSpc>
                        <a:spcBef>
                          <a:spcPts val="2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65"/>
                        </a:lnSpc>
                        <a:spcBef>
                          <a:spcPts val="2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47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65"/>
                        </a:lnSpc>
                        <a:spcBef>
                          <a:spcPts val="2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82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65"/>
                        </a:lnSpc>
                        <a:spcBef>
                          <a:spcPts val="2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2740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740"/>
                        </a:lnSpc>
                        <a:spcBef>
                          <a:spcPts val="5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ts val="740"/>
                        </a:lnSpc>
                        <a:spcBef>
                          <a:spcPts val="50"/>
                        </a:spcBef>
                      </a:pPr>
                      <a:r>
                        <a:rPr sz="650" spc="-50" dirty="0">
                          <a:latin typeface="Calibri"/>
                          <a:cs typeface="Calibri"/>
                        </a:rPr>
                        <a:t>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740"/>
                        </a:lnSpc>
                        <a:spcBef>
                          <a:spcPts val="5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36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740"/>
                        </a:lnSpc>
                        <a:spcBef>
                          <a:spcPts val="5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179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65"/>
                        </a:lnSpc>
                        <a:spcBef>
                          <a:spcPts val="2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65"/>
                        </a:lnSpc>
                        <a:spcBef>
                          <a:spcPts val="2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48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65"/>
                        </a:lnSpc>
                        <a:spcBef>
                          <a:spcPts val="2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103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65"/>
                        </a:lnSpc>
                        <a:spcBef>
                          <a:spcPts val="2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2843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740"/>
                        </a:lnSpc>
                        <a:spcBef>
                          <a:spcPts val="5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ts val="740"/>
                        </a:lnSpc>
                        <a:spcBef>
                          <a:spcPts val="50"/>
                        </a:spcBef>
                      </a:pPr>
                      <a:r>
                        <a:rPr sz="650" spc="-50" dirty="0">
                          <a:latin typeface="Calibri"/>
                          <a:cs typeface="Calibri"/>
                        </a:rPr>
                        <a:t>5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740"/>
                        </a:lnSpc>
                        <a:spcBef>
                          <a:spcPts val="5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30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740"/>
                        </a:lnSpc>
                        <a:spcBef>
                          <a:spcPts val="5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209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0"/>
                        </a:lnSpc>
                        <a:spcBef>
                          <a:spcPts val="2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0"/>
                        </a:lnSpc>
                        <a:spcBef>
                          <a:spcPts val="2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49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0"/>
                        </a:lnSpc>
                        <a:spcBef>
                          <a:spcPts val="2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96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0"/>
                        </a:lnSpc>
                        <a:spcBef>
                          <a:spcPts val="2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2939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735"/>
                        </a:lnSpc>
                        <a:spcBef>
                          <a:spcPts val="5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ts val="735"/>
                        </a:lnSpc>
                        <a:spcBef>
                          <a:spcPts val="55"/>
                        </a:spcBef>
                      </a:pPr>
                      <a:r>
                        <a:rPr sz="650" spc="-50" dirty="0">
                          <a:latin typeface="Calibri"/>
                          <a:cs typeface="Calibri"/>
                        </a:rPr>
                        <a:t>6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735"/>
                        </a:lnSpc>
                        <a:spcBef>
                          <a:spcPts val="5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48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735"/>
                        </a:lnSpc>
                        <a:spcBef>
                          <a:spcPts val="5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257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0"/>
                        </a:lnSpc>
                        <a:spcBef>
                          <a:spcPts val="2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0"/>
                        </a:lnSpc>
                        <a:spcBef>
                          <a:spcPts val="2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50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0"/>
                        </a:lnSpc>
                        <a:spcBef>
                          <a:spcPts val="2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117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0"/>
                        </a:lnSpc>
                        <a:spcBef>
                          <a:spcPts val="2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3056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735"/>
                        </a:lnSpc>
                        <a:spcBef>
                          <a:spcPts val="5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ts val="735"/>
                        </a:lnSpc>
                        <a:spcBef>
                          <a:spcPts val="55"/>
                        </a:spcBef>
                      </a:pPr>
                      <a:r>
                        <a:rPr sz="650" spc="-50" dirty="0">
                          <a:latin typeface="Calibri"/>
                          <a:cs typeface="Calibri"/>
                        </a:rPr>
                        <a:t>7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735"/>
                        </a:lnSpc>
                        <a:spcBef>
                          <a:spcPts val="5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41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735"/>
                        </a:lnSpc>
                        <a:spcBef>
                          <a:spcPts val="5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298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5"/>
                        </a:lnSpc>
                        <a:spcBef>
                          <a:spcPts val="1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5"/>
                        </a:lnSpc>
                        <a:spcBef>
                          <a:spcPts val="1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51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5"/>
                        </a:lnSpc>
                        <a:spcBef>
                          <a:spcPts val="1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123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5"/>
                        </a:lnSpc>
                        <a:spcBef>
                          <a:spcPts val="1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3179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730"/>
                        </a:lnSpc>
                        <a:spcBef>
                          <a:spcPts val="6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ts val="730"/>
                        </a:lnSpc>
                        <a:spcBef>
                          <a:spcPts val="60"/>
                        </a:spcBef>
                      </a:pPr>
                      <a:r>
                        <a:rPr sz="650" spc="-50" dirty="0">
                          <a:latin typeface="Calibri"/>
                          <a:cs typeface="Calibri"/>
                        </a:rPr>
                        <a:t>8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730"/>
                        </a:lnSpc>
                        <a:spcBef>
                          <a:spcPts val="6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39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730"/>
                        </a:lnSpc>
                        <a:spcBef>
                          <a:spcPts val="6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337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5"/>
                        </a:lnSpc>
                        <a:spcBef>
                          <a:spcPts val="1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5"/>
                        </a:lnSpc>
                        <a:spcBef>
                          <a:spcPts val="1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52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5"/>
                        </a:lnSpc>
                        <a:spcBef>
                          <a:spcPts val="1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104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5"/>
                        </a:lnSpc>
                        <a:spcBef>
                          <a:spcPts val="1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3283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90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730"/>
                        </a:lnSpc>
                        <a:spcBef>
                          <a:spcPts val="6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ts val="730"/>
                        </a:lnSpc>
                        <a:spcBef>
                          <a:spcPts val="60"/>
                        </a:spcBef>
                      </a:pPr>
                      <a:r>
                        <a:rPr sz="650" spc="-50" dirty="0">
                          <a:latin typeface="Calibri"/>
                          <a:cs typeface="Calibri"/>
                        </a:rPr>
                        <a:t>9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730"/>
                        </a:lnSpc>
                        <a:spcBef>
                          <a:spcPts val="6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33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730"/>
                        </a:lnSpc>
                        <a:spcBef>
                          <a:spcPts val="6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370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50" spc="-50" dirty="0">
                          <a:latin typeface="Calibri"/>
                          <a:cs typeface="Calibri"/>
                        </a:rPr>
                        <a:t>1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91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3374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725"/>
                        </a:lnSpc>
                        <a:spcBef>
                          <a:spcPts val="6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725"/>
                        </a:lnSpc>
                        <a:spcBef>
                          <a:spcPts val="6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10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725"/>
                        </a:lnSpc>
                        <a:spcBef>
                          <a:spcPts val="6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43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725"/>
                        </a:lnSpc>
                        <a:spcBef>
                          <a:spcPts val="6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413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50" spc="-50" dirty="0">
                          <a:latin typeface="Calibri"/>
                          <a:cs typeface="Calibri"/>
                        </a:rPr>
                        <a:t>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122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3496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725"/>
                        </a:lnSpc>
                        <a:spcBef>
                          <a:spcPts val="6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725"/>
                        </a:lnSpc>
                        <a:spcBef>
                          <a:spcPts val="6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11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725"/>
                        </a:lnSpc>
                        <a:spcBef>
                          <a:spcPts val="6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33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725"/>
                        </a:lnSpc>
                        <a:spcBef>
                          <a:spcPts val="6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446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-50" dirty="0">
                          <a:latin typeface="Calibri"/>
                          <a:cs typeface="Calibri"/>
                        </a:rPr>
                        <a:t>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112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3608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720"/>
                        </a:lnSpc>
                        <a:spcBef>
                          <a:spcPts val="7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720"/>
                        </a:lnSpc>
                        <a:spcBef>
                          <a:spcPts val="7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720"/>
                        </a:lnSpc>
                        <a:spcBef>
                          <a:spcPts val="7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32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720"/>
                        </a:lnSpc>
                        <a:spcBef>
                          <a:spcPts val="7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478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-50" dirty="0">
                          <a:latin typeface="Calibri"/>
                          <a:cs typeface="Calibri"/>
                        </a:rPr>
                        <a:t>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3721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720"/>
                        </a:lnSpc>
                        <a:spcBef>
                          <a:spcPts val="7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720"/>
                        </a:lnSpc>
                        <a:spcBef>
                          <a:spcPts val="7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720"/>
                        </a:lnSpc>
                        <a:spcBef>
                          <a:spcPts val="7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33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720"/>
                        </a:lnSpc>
                        <a:spcBef>
                          <a:spcPts val="7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511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</a:pPr>
                      <a:r>
                        <a:rPr sz="650" spc="-50" dirty="0">
                          <a:latin typeface="Calibri"/>
                          <a:cs typeface="Calibri"/>
                        </a:rPr>
                        <a:t>5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130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3851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715"/>
                        </a:lnSpc>
                        <a:spcBef>
                          <a:spcPts val="7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715"/>
                        </a:lnSpc>
                        <a:spcBef>
                          <a:spcPts val="7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715"/>
                        </a:lnSpc>
                        <a:spcBef>
                          <a:spcPts val="7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40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715"/>
                        </a:lnSpc>
                        <a:spcBef>
                          <a:spcPts val="7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551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ct val="100000"/>
                        </a:lnSpc>
                      </a:pPr>
                      <a:r>
                        <a:rPr sz="650" spc="-50" dirty="0">
                          <a:latin typeface="Calibri"/>
                          <a:cs typeface="Calibri"/>
                        </a:rPr>
                        <a:t>6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132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3983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715"/>
                        </a:lnSpc>
                        <a:spcBef>
                          <a:spcPts val="7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715"/>
                        </a:lnSpc>
                        <a:spcBef>
                          <a:spcPts val="7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15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715"/>
                        </a:lnSpc>
                        <a:spcBef>
                          <a:spcPts val="7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35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715"/>
                        </a:lnSpc>
                        <a:spcBef>
                          <a:spcPts val="7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586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5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775"/>
                        </a:lnSpc>
                      </a:pPr>
                      <a:r>
                        <a:rPr sz="650" spc="-50" dirty="0">
                          <a:latin typeface="Calibri"/>
                          <a:cs typeface="Calibri"/>
                        </a:rPr>
                        <a:t>7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5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135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5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4118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710"/>
                        </a:lnSpc>
                        <a:spcBef>
                          <a:spcPts val="8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710"/>
                        </a:lnSpc>
                        <a:spcBef>
                          <a:spcPts val="8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16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710"/>
                        </a:lnSpc>
                        <a:spcBef>
                          <a:spcPts val="8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42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710"/>
                        </a:lnSpc>
                        <a:spcBef>
                          <a:spcPts val="8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628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5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775"/>
                        </a:lnSpc>
                      </a:pPr>
                      <a:r>
                        <a:rPr sz="650" spc="-50" dirty="0">
                          <a:latin typeface="Calibri"/>
                          <a:cs typeface="Calibri"/>
                        </a:rPr>
                        <a:t>8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5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127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5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4245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710"/>
                        </a:lnSpc>
                        <a:spcBef>
                          <a:spcPts val="8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710"/>
                        </a:lnSpc>
                        <a:spcBef>
                          <a:spcPts val="8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17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710"/>
                        </a:lnSpc>
                        <a:spcBef>
                          <a:spcPts val="8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48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710"/>
                        </a:lnSpc>
                        <a:spcBef>
                          <a:spcPts val="8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676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0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r">
                        <a:lnSpc>
                          <a:spcPts val="770"/>
                        </a:lnSpc>
                      </a:pPr>
                      <a:r>
                        <a:rPr sz="650" spc="-50" dirty="0">
                          <a:latin typeface="Calibri"/>
                          <a:cs typeface="Calibri"/>
                        </a:rPr>
                        <a:t>9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0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127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0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4372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705"/>
                        </a:lnSpc>
                        <a:spcBef>
                          <a:spcPts val="8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705"/>
                        </a:lnSpc>
                        <a:spcBef>
                          <a:spcPts val="8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18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705"/>
                        </a:lnSpc>
                        <a:spcBef>
                          <a:spcPts val="8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48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705"/>
                        </a:lnSpc>
                        <a:spcBef>
                          <a:spcPts val="8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724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0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0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10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0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135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0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4507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705"/>
                        </a:lnSpc>
                        <a:spcBef>
                          <a:spcPts val="8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705"/>
                        </a:lnSpc>
                        <a:spcBef>
                          <a:spcPts val="8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19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705"/>
                        </a:lnSpc>
                        <a:spcBef>
                          <a:spcPts val="8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45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705"/>
                        </a:lnSpc>
                        <a:spcBef>
                          <a:spcPts val="8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769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0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0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11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0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152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70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4659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700"/>
                        </a:lnSpc>
                        <a:spcBef>
                          <a:spcPts val="9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700"/>
                        </a:lnSpc>
                        <a:spcBef>
                          <a:spcPts val="9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20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700"/>
                        </a:lnSpc>
                        <a:spcBef>
                          <a:spcPts val="9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55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700"/>
                        </a:lnSpc>
                        <a:spcBef>
                          <a:spcPts val="9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824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65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65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65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132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65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4791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700"/>
                        </a:lnSpc>
                        <a:spcBef>
                          <a:spcPts val="9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700"/>
                        </a:lnSpc>
                        <a:spcBef>
                          <a:spcPts val="9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21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700"/>
                        </a:lnSpc>
                        <a:spcBef>
                          <a:spcPts val="9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41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700"/>
                        </a:lnSpc>
                        <a:spcBef>
                          <a:spcPts val="9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865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65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65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65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151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65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4942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695"/>
                        </a:lnSpc>
                        <a:spcBef>
                          <a:spcPts val="9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695"/>
                        </a:lnSpc>
                        <a:spcBef>
                          <a:spcPts val="9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695"/>
                        </a:lnSpc>
                        <a:spcBef>
                          <a:spcPts val="9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49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695"/>
                        </a:lnSpc>
                        <a:spcBef>
                          <a:spcPts val="9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914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60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60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60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161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60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5103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695"/>
                        </a:lnSpc>
                        <a:spcBef>
                          <a:spcPts val="9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695"/>
                        </a:lnSpc>
                        <a:spcBef>
                          <a:spcPts val="9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695"/>
                        </a:lnSpc>
                        <a:spcBef>
                          <a:spcPts val="9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51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25" algn="r">
                        <a:lnSpc>
                          <a:spcPts val="695"/>
                        </a:lnSpc>
                        <a:spcBef>
                          <a:spcPts val="9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965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206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60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60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15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60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166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60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5269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690"/>
                        </a:lnSpc>
                        <a:spcBef>
                          <a:spcPts val="10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690"/>
                        </a:lnSpc>
                        <a:spcBef>
                          <a:spcPts val="10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690"/>
                        </a:lnSpc>
                        <a:spcBef>
                          <a:spcPts val="10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51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690"/>
                        </a:lnSpc>
                        <a:spcBef>
                          <a:spcPts val="10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1016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55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55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16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55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165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55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5434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690"/>
                        </a:lnSpc>
                        <a:spcBef>
                          <a:spcPts val="10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690"/>
                        </a:lnSpc>
                        <a:spcBef>
                          <a:spcPts val="10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25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690"/>
                        </a:lnSpc>
                        <a:spcBef>
                          <a:spcPts val="10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46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690"/>
                        </a:lnSpc>
                        <a:spcBef>
                          <a:spcPts val="10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1062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55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55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17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55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176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55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5610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685"/>
                        </a:lnSpc>
                        <a:spcBef>
                          <a:spcPts val="10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685"/>
                        </a:lnSpc>
                        <a:spcBef>
                          <a:spcPts val="10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26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685"/>
                        </a:lnSpc>
                        <a:spcBef>
                          <a:spcPts val="10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57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685"/>
                        </a:lnSpc>
                        <a:spcBef>
                          <a:spcPts val="10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1119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50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50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18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50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172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50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5782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685"/>
                        </a:lnSpc>
                        <a:spcBef>
                          <a:spcPts val="10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685"/>
                        </a:lnSpc>
                        <a:spcBef>
                          <a:spcPts val="10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27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685"/>
                        </a:lnSpc>
                        <a:spcBef>
                          <a:spcPts val="10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57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685"/>
                        </a:lnSpc>
                        <a:spcBef>
                          <a:spcPts val="10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1176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45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45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19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45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160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45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5942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680"/>
                        </a:lnSpc>
                        <a:spcBef>
                          <a:spcPts val="11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680"/>
                        </a:lnSpc>
                        <a:spcBef>
                          <a:spcPts val="11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28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680"/>
                        </a:lnSpc>
                        <a:spcBef>
                          <a:spcPts val="11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52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680"/>
                        </a:lnSpc>
                        <a:spcBef>
                          <a:spcPts val="11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1228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45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45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20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45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186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45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6128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680"/>
                        </a:lnSpc>
                        <a:spcBef>
                          <a:spcPts val="11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680"/>
                        </a:lnSpc>
                        <a:spcBef>
                          <a:spcPts val="11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29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680"/>
                        </a:lnSpc>
                        <a:spcBef>
                          <a:spcPts val="11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71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680"/>
                        </a:lnSpc>
                        <a:spcBef>
                          <a:spcPts val="11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1299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397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45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45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21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45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177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45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6305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675"/>
                        </a:lnSpc>
                        <a:spcBef>
                          <a:spcPts val="11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460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675"/>
                        </a:lnSpc>
                        <a:spcBef>
                          <a:spcPts val="11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30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460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675"/>
                        </a:lnSpc>
                        <a:spcBef>
                          <a:spcPts val="11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66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460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675"/>
                        </a:lnSpc>
                        <a:spcBef>
                          <a:spcPts val="11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1365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460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40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40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40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186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40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6491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675"/>
                        </a:lnSpc>
                        <a:spcBef>
                          <a:spcPts val="114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675"/>
                        </a:lnSpc>
                        <a:spcBef>
                          <a:spcPts val="114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31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675"/>
                        </a:lnSpc>
                        <a:spcBef>
                          <a:spcPts val="114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69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675"/>
                        </a:lnSpc>
                        <a:spcBef>
                          <a:spcPts val="114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1434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35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35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35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197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35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6688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675"/>
                        </a:lnSpc>
                        <a:spcBef>
                          <a:spcPts val="12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675"/>
                        </a:lnSpc>
                        <a:spcBef>
                          <a:spcPts val="12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32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675"/>
                        </a:lnSpc>
                        <a:spcBef>
                          <a:spcPts val="12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66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675"/>
                        </a:lnSpc>
                        <a:spcBef>
                          <a:spcPts val="12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1500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35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35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35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198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35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6886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670"/>
                        </a:lnSpc>
                        <a:spcBef>
                          <a:spcPts val="12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670"/>
                        </a:lnSpc>
                        <a:spcBef>
                          <a:spcPts val="12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33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670"/>
                        </a:lnSpc>
                        <a:spcBef>
                          <a:spcPts val="12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73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670"/>
                        </a:lnSpc>
                        <a:spcBef>
                          <a:spcPts val="12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1573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30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30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25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30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222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30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7108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665"/>
                        </a:lnSpc>
                        <a:spcBef>
                          <a:spcPts val="12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665"/>
                        </a:lnSpc>
                        <a:spcBef>
                          <a:spcPts val="12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34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665"/>
                        </a:lnSpc>
                        <a:spcBef>
                          <a:spcPts val="12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70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665"/>
                        </a:lnSpc>
                        <a:spcBef>
                          <a:spcPts val="12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1643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30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30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26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30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210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30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7318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665"/>
                        </a:lnSpc>
                        <a:spcBef>
                          <a:spcPts val="12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665"/>
                        </a:lnSpc>
                        <a:spcBef>
                          <a:spcPts val="12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35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665"/>
                        </a:lnSpc>
                        <a:spcBef>
                          <a:spcPts val="12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80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665"/>
                        </a:lnSpc>
                        <a:spcBef>
                          <a:spcPts val="12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1723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25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25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27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25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199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25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7517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660"/>
                        </a:lnSpc>
                        <a:spcBef>
                          <a:spcPts val="13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660"/>
                        </a:lnSpc>
                        <a:spcBef>
                          <a:spcPts val="13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36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660"/>
                        </a:lnSpc>
                        <a:spcBef>
                          <a:spcPts val="13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65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660"/>
                        </a:lnSpc>
                        <a:spcBef>
                          <a:spcPts val="13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1788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25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25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28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25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223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25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7740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660"/>
                        </a:lnSpc>
                        <a:spcBef>
                          <a:spcPts val="13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660"/>
                        </a:lnSpc>
                        <a:spcBef>
                          <a:spcPts val="13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37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660"/>
                        </a:lnSpc>
                        <a:spcBef>
                          <a:spcPts val="13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71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660"/>
                        </a:lnSpc>
                        <a:spcBef>
                          <a:spcPts val="13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1859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20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20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29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20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215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20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7955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655"/>
                        </a:lnSpc>
                        <a:spcBef>
                          <a:spcPts val="13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655"/>
                        </a:lnSpc>
                        <a:spcBef>
                          <a:spcPts val="13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38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655"/>
                        </a:lnSpc>
                        <a:spcBef>
                          <a:spcPts val="13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84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655"/>
                        </a:lnSpc>
                        <a:spcBef>
                          <a:spcPts val="13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1943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20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20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30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20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228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20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8183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655"/>
                        </a:lnSpc>
                        <a:spcBef>
                          <a:spcPts val="13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655"/>
                        </a:lnSpc>
                        <a:spcBef>
                          <a:spcPts val="13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39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655"/>
                        </a:lnSpc>
                        <a:spcBef>
                          <a:spcPts val="13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92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655"/>
                        </a:lnSpc>
                        <a:spcBef>
                          <a:spcPts val="13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2035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15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15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31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15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234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15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8417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650"/>
                        </a:lnSpc>
                        <a:spcBef>
                          <a:spcPts val="14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650"/>
                        </a:lnSpc>
                        <a:spcBef>
                          <a:spcPts val="14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40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650"/>
                        </a:lnSpc>
                        <a:spcBef>
                          <a:spcPts val="14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81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650"/>
                        </a:lnSpc>
                        <a:spcBef>
                          <a:spcPts val="14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2116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15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15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32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15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189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15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8606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650"/>
                        </a:lnSpc>
                        <a:spcBef>
                          <a:spcPts val="14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650"/>
                        </a:lnSpc>
                        <a:spcBef>
                          <a:spcPts val="14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41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650"/>
                        </a:lnSpc>
                        <a:spcBef>
                          <a:spcPts val="14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88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650"/>
                        </a:lnSpc>
                        <a:spcBef>
                          <a:spcPts val="14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2204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10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10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33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10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250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10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8856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645"/>
                        </a:lnSpc>
                        <a:spcBef>
                          <a:spcPts val="14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645"/>
                        </a:lnSpc>
                        <a:spcBef>
                          <a:spcPts val="14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42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645"/>
                        </a:lnSpc>
                        <a:spcBef>
                          <a:spcPts val="14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74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645"/>
                        </a:lnSpc>
                        <a:spcBef>
                          <a:spcPts val="14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2278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10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10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34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10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259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10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9115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645"/>
                        </a:lnSpc>
                        <a:spcBef>
                          <a:spcPts val="14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645"/>
                        </a:lnSpc>
                        <a:spcBef>
                          <a:spcPts val="14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43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645"/>
                        </a:lnSpc>
                        <a:spcBef>
                          <a:spcPts val="145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97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645"/>
                        </a:lnSpc>
                        <a:spcBef>
                          <a:spcPts val="145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2375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05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05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35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05"/>
                        </a:lnSpc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266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05"/>
                        </a:lnSpc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9381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13030">
                <a:tc>
                  <a:txBody>
                    <a:bodyPr/>
                    <a:lstStyle/>
                    <a:p>
                      <a:pPr marR="10795" algn="r">
                        <a:lnSpc>
                          <a:spcPts val="640"/>
                        </a:lnSpc>
                        <a:spcBef>
                          <a:spcPts val="15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2013</a:t>
                      </a:r>
                      <a:endParaRPr sz="650" dirty="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" algn="r">
                        <a:lnSpc>
                          <a:spcPts val="640"/>
                        </a:lnSpc>
                        <a:spcBef>
                          <a:spcPts val="15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44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ts val="640"/>
                        </a:lnSpc>
                        <a:spcBef>
                          <a:spcPts val="150"/>
                        </a:spcBef>
                      </a:pPr>
                      <a:r>
                        <a:rPr sz="650" spc="-25" dirty="0">
                          <a:latin typeface="Calibri"/>
                          <a:cs typeface="Calibri"/>
                        </a:rPr>
                        <a:t>92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590" algn="r">
                        <a:lnSpc>
                          <a:spcPts val="640"/>
                        </a:lnSpc>
                        <a:spcBef>
                          <a:spcPts val="150"/>
                        </a:spcBef>
                      </a:pPr>
                      <a:r>
                        <a:rPr sz="650" spc="-20" dirty="0">
                          <a:latin typeface="Calibri"/>
                          <a:cs typeface="Calibri"/>
                        </a:rPr>
                        <a:t>2467</a:t>
                      </a:r>
                      <a:endParaRPr sz="65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D3D3D3"/>
                      </a:solidFill>
                      <a:prstDash val="solid"/>
                    </a:lnL>
                    <a:lnR w="6350">
                      <a:solidFill>
                        <a:srgbClr val="D3D3D3"/>
                      </a:solidFill>
                      <a:prstDash val="solid"/>
                    </a:lnR>
                    <a:lnT w="6350">
                      <a:solidFill>
                        <a:srgbClr val="D3D3D3"/>
                      </a:solidFill>
                      <a:prstDash val="solid"/>
                    </a:lnT>
                    <a:lnB w="6350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</a:tbl>
          </a:graphicData>
        </a:graphic>
      </p:graphicFrame>
      <p:sp>
        <p:nvSpPr>
          <p:cNvPr id="8" name="object 8">
            <a:extLst>
              <a:ext uri="{FF2B5EF4-FFF2-40B4-BE49-F238E27FC236}">
                <a16:creationId xmlns:a16="http://schemas.microsoft.com/office/drawing/2014/main" id="{D0CFF59A-D3B8-F8A3-85F0-C24B112D314B}"/>
              </a:ext>
            </a:extLst>
          </p:cNvPr>
          <p:cNvSpPr txBox="1"/>
          <p:nvPr/>
        </p:nvSpPr>
        <p:spPr>
          <a:xfrm>
            <a:off x="2343912" y="1266887"/>
            <a:ext cx="1573530" cy="27749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u="sng" spc="-7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</a:t>
            </a:r>
            <a:r>
              <a:rPr sz="1800" b="1" u="sng" spc="-4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12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/Result</a:t>
            </a:r>
            <a:endParaRPr sz="1800" dirty="0">
              <a:solidFill>
                <a:schemeClr val="bg1"/>
              </a:solidFill>
              <a:highlight>
                <a:srgbClr val="000000"/>
              </a:highlight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424468"/>
            <a:ext cx="8958580" cy="5365115"/>
            <a:chOff x="2986849" y="563689"/>
            <a:chExt cx="8958580" cy="5365115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2991611" y="568451"/>
              <a:ext cx="8949055" cy="5355590"/>
            </a:xfrm>
            <a:custGeom>
              <a:avLst/>
              <a:gdLst/>
              <a:ahLst/>
              <a:cxnLst/>
              <a:rect l="l" t="t" r="r" b="b"/>
              <a:pathLst>
                <a:path w="8949055" h="5355590">
                  <a:moveTo>
                    <a:pt x="8948928" y="0"/>
                  </a:moveTo>
                  <a:lnTo>
                    <a:pt x="0" y="0"/>
                  </a:lnTo>
                  <a:lnTo>
                    <a:pt x="0" y="5355336"/>
                  </a:lnTo>
                  <a:lnTo>
                    <a:pt x="8948928" y="5355336"/>
                  </a:lnTo>
                  <a:lnTo>
                    <a:pt x="894892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91611" y="568451"/>
              <a:ext cx="8949055" cy="5355590"/>
            </a:xfrm>
            <a:custGeom>
              <a:avLst/>
              <a:gdLst/>
              <a:ahLst/>
              <a:cxnLst/>
              <a:rect l="l" t="t" r="r" b="b"/>
              <a:pathLst>
                <a:path w="8949055" h="5355590">
                  <a:moveTo>
                    <a:pt x="0" y="5355336"/>
                  </a:moveTo>
                  <a:lnTo>
                    <a:pt x="8948928" y="5355336"/>
                  </a:lnTo>
                  <a:lnTo>
                    <a:pt x="8948928" y="0"/>
                  </a:lnTo>
                  <a:lnTo>
                    <a:pt x="0" y="0"/>
                  </a:lnTo>
                  <a:lnTo>
                    <a:pt x="0" y="5355336"/>
                  </a:lnTo>
                  <a:close/>
                </a:path>
              </a:pathLst>
            </a:custGeom>
            <a:grpFill/>
            <a:ln w="9525">
              <a:solidFill>
                <a:srgbClr val="F39E86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69986" y="533400"/>
            <a:ext cx="8635365" cy="50629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latin typeface="Arial"/>
                <a:cs typeface="Arial"/>
              </a:rPr>
              <a:t>Case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Study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2: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u="sng" spc="-25" dirty="0">
                <a:solidFill>
                  <a:schemeClr val="bg2">
                    <a:lumMod val="25000"/>
                  </a:schemeClr>
                </a:solidFill>
                <a:uFill>
                  <a:solidFill>
                    <a:srgbClr val="3B4757"/>
                  </a:solidFill>
                </a:uFill>
                <a:latin typeface="Arial"/>
                <a:cs typeface="Arial"/>
              </a:rPr>
              <a:t>Investigating</a:t>
            </a:r>
            <a:r>
              <a:rPr sz="1800" b="1" u="sng" spc="-60" dirty="0">
                <a:solidFill>
                  <a:schemeClr val="bg2">
                    <a:lumMod val="25000"/>
                  </a:schemeClr>
                </a:solidFill>
                <a:uFill>
                  <a:solidFill>
                    <a:srgbClr val="3B4757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20" dirty="0">
                <a:solidFill>
                  <a:schemeClr val="bg2">
                    <a:lumMod val="25000"/>
                  </a:schemeClr>
                </a:solidFill>
                <a:uFill>
                  <a:solidFill>
                    <a:srgbClr val="3B4757"/>
                  </a:solidFill>
                </a:uFill>
                <a:latin typeface="Arial"/>
                <a:cs typeface="Arial"/>
              </a:rPr>
              <a:t>metric</a:t>
            </a:r>
            <a:r>
              <a:rPr sz="1800" b="1" u="sng" spc="-75" dirty="0">
                <a:solidFill>
                  <a:schemeClr val="bg2">
                    <a:lumMod val="25000"/>
                  </a:schemeClr>
                </a:solidFill>
                <a:uFill>
                  <a:solidFill>
                    <a:srgbClr val="3B4757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solidFill>
                  <a:schemeClr val="bg2">
                    <a:lumMod val="25000"/>
                  </a:schemeClr>
                </a:solidFill>
                <a:uFill>
                  <a:solidFill>
                    <a:srgbClr val="3B4757"/>
                  </a:solidFill>
                </a:uFill>
                <a:latin typeface="Arial"/>
                <a:cs typeface="Arial"/>
              </a:rPr>
              <a:t>spike</a:t>
            </a:r>
            <a:endParaRPr sz="1800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"/>
              <a:cs typeface="Arial"/>
            </a:endParaRPr>
          </a:p>
          <a:p>
            <a:pPr marL="354330" indent="-341630">
              <a:lnSpc>
                <a:spcPct val="100000"/>
              </a:lnSpc>
              <a:buAutoNum type="alphaUcPeriod"/>
              <a:tabLst>
                <a:tab pos="354330" algn="l"/>
              </a:tabLst>
            </a:pPr>
            <a:r>
              <a:rPr sz="1800" b="1" spc="-10" dirty="0">
                <a:latin typeface="Arial"/>
                <a:cs typeface="Arial"/>
              </a:rPr>
              <a:t>User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Engagement: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measure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activeness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user.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Measuring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55" dirty="0">
                <a:latin typeface="Arial MT"/>
                <a:cs typeface="Arial MT"/>
              </a:rPr>
              <a:t>if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user</a:t>
            </a:r>
            <a:endParaRPr sz="1800" dirty="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finds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quality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product/service.</a:t>
            </a:r>
            <a:endParaRPr sz="1800" dirty="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1800" b="1" spc="-40" dirty="0">
                <a:latin typeface="Arial"/>
                <a:cs typeface="Arial"/>
              </a:rPr>
              <a:t>Your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task: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Calculate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weekly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engagement?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AutoNum type="alphaUcPeriod" startAt="2"/>
              <a:tabLst>
                <a:tab pos="354965" algn="l"/>
              </a:tabLst>
            </a:pPr>
            <a:r>
              <a:rPr sz="1800" b="1" spc="-10" dirty="0">
                <a:latin typeface="Arial"/>
                <a:cs typeface="Arial"/>
              </a:rPr>
              <a:t>User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Growth: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Amount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10" dirty="0">
                <a:latin typeface="Arial MT"/>
                <a:cs typeface="Arial MT"/>
              </a:rPr>
              <a:t>users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0" dirty="0">
                <a:latin typeface="Arial MT"/>
                <a:cs typeface="Arial MT"/>
              </a:rPr>
              <a:t>growing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over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time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product.</a:t>
            </a:r>
            <a:endParaRPr sz="1800" dirty="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1800" b="1" spc="-40" dirty="0">
                <a:latin typeface="Arial"/>
                <a:cs typeface="Arial"/>
              </a:rPr>
              <a:t>Your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task: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Calculate the user </a:t>
            </a:r>
            <a:r>
              <a:rPr sz="1800" spc="70" dirty="0">
                <a:latin typeface="Arial MT"/>
                <a:cs typeface="Arial MT"/>
              </a:rPr>
              <a:t>growth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 </a:t>
            </a:r>
            <a:r>
              <a:rPr sz="1800" spc="-10" dirty="0">
                <a:latin typeface="Arial MT"/>
                <a:cs typeface="Arial MT"/>
              </a:rPr>
              <a:t>product?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 dirty="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AutoNum type="alphaUcPeriod" startAt="3"/>
              <a:tabLst>
                <a:tab pos="354965" algn="l"/>
              </a:tabLst>
            </a:pPr>
            <a:r>
              <a:rPr sz="1800" b="1" dirty="0">
                <a:latin typeface="Arial"/>
                <a:cs typeface="Arial"/>
              </a:rPr>
              <a:t>Weekly</a:t>
            </a:r>
            <a:r>
              <a:rPr sz="1800" b="1" spc="90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Retention:</a:t>
            </a:r>
            <a:r>
              <a:rPr sz="1800" b="1" spc="100" dirty="0"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Users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45" dirty="0">
                <a:latin typeface="Arial MT"/>
                <a:cs typeface="Arial MT"/>
              </a:rPr>
              <a:t>getting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retained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weekly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after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signing-up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product.</a:t>
            </a:r>
            <a:endParaRPr sz="1800" dirty="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1800" b="1" spc="-40" dirty="0">
                <a:latin typeface="Arial"/>
                <a:cs typeface="Arial"/>
              </a:rPr>
              <a:t>Your</a:t>
            </a:r>
            <a:r>
              <a:rPr sz="1800" b="1" spc="90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task: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Calculate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weekly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retention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users-sign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up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cohort?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AutoNum type="alphaUcPeriod" startAt="4"/>
              <a:tabLst>
                <a:tab pos="354965" algn="l"/>
              </a:tabLst>
            </a:pPr>
            <a:r>
              <a:rPr sz="1800" b="1" dirty="0">
                <a:latin typeface="Arial"/>
                <a:cs typeface="Arial"/>
              </a:rPr>
              <a:t>Weekly </a:t>
            </a:r>
            <a:r>
              <a:rPr sz="1800" b="1" spc="-40" dirty="0">
                <a:latin typeface="Arial"/>
                <a:cs typeface="Arial"/>
              </a:rPr>
              <a:t>Engagement: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measure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activeness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user.</a:t>
            </a:r>
            <a:r>
              <a:rPr sz="1800" dirty="0">
                <a:latin typeface="Arial MT"/>
                <a:cs typeface="Arial MT"/>
              </a:rPr>
              <a:t> Measuring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55" dirty="0">
                <a:latin typeface="Arial MT"/>
                <a:cs typeface="Arial MT"/>
              </a:rPr>
              <a:t>if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user</a:t>
            </a:r>
            <a:endParaRPr sz="1800" dirty="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finds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quality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product/service</a:t>
            </a:r>
            <a:r>
              <a:rPr sz="1800" spc="8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weekly.</a:t>
            </a:r>
            <a:endParaRPr sz="1800" dirty="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1800" b="1" spc="-40" dirty="0">
                <a:latin typeface="Arial"/>
                <a:cs typeface="Arial"/>
              </a:rPr>
              <a:t>Your</a:t>
            </a:r>
            <a:r>
              <a:rPr sz="1800" b="1" spc="6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task: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Calculate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weekly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engagement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device?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AutoNum type="alphaUcPeriod" startAt="5"/>
              <a:tabLst>
                <a:tab pos="354965" algn="l"/>
              </a:tabLst>
            </a:pPr>
            <a:r>
              <a:rPr sz="1800" b="1" spc="-20" dirty="0">
                <a:latin typeface="Arial"/>
                <a:cs typeface="Arial"/>
              </a:rPr>
              <a:t>Email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Engagement: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Users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engaging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90" dirty="0">
                <a:latin typeface="Arial MT"/>
                <a:cs typeface="Arial MT"/>
              </a:rPr>
              <a:t>with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email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service.</a:t>
            </a:r>
            <a:endParaRPr sz="1800" dirty="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1800" b="1" spc="-40" dirty="0">
                <a:latin typeface="Arial"/>
                <a:cs typeface="Arial"/>
              </a:rPr>
              <a:t>Your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task: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Calculate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email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engagement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metrics?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8761" y="5784820"/>
            <a:ext cx="8949055" cy="3689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0" tIns="266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1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Software</a:t>
            </a:r>
            <a:r>
              <a:rPr sz="1800" b="1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Used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65" dirty="0">
                <a:latin typeface="Arial"/>
                <a:cs typeface="Arial"/>
              </a:rPr>
              <a:t>: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55" dirty="0">
                <a:latin typeface="Tahoma"/>
                <a:cs typeface="Tahoma"/>
              </a:rPr>
              <a:t>MySQL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35" dirty="0">
                <a:latin typeface="Tahoma"/>
                <a:cs typeface="Tahoma"/>
              </a:rPr>
              <a:t>Workbench </a:t>
            </a:r>
            <a:r>
              <a:rPr sz="1800" b="1" spc="-125" dirty="0">
                <a:latin typeface="Tahoma"/>
                <a:cs typeface="Tahoma"/>
              </a:rPr>
              <a:t>8.0</a:t>
            </a:r>
            <a:r>
              <a:rPr sz="1800" b="1" spc="-25" dirty="0">
                <a:latin typeface="Tahoma"/>
                <a:cs typeface="Tahoma"/>
              </a:rPr>
              <a:t> CE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23870" y="637540"/>
            <a:ext cx="1329055" cy="277495"/>
          </a:xfrm>
          <a:custGeom>
            <a:avLst/>
            <a:gdLst/>
            <a:ahLst/>
            <a:cxnLst/>
            <a:rect l="l" t="t" r="r" b="b"/>
            <a:pathLst>
              <a:path w="1329054" h="277494">
                <a:moveTo>
                  <a:pt x="1328928" y="0"/>
                </a:moveTo>
                <a:lnTo>
                  <a:pt x="0" y="0"/>
                </a:lnTo>
                <a:lnTo>
                  <a:pt x="0" y="277367"/>
                </a:lnTo>
                <a:lnTo>
                  <a:pt x="1328928" y="277367"/>
                </a:lnTo>
                <a:lnTo>
                  <a:pt x="1328928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11679" y="623442"/>
            <a:ext cx="6868795" cy="84899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11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User</a:t>
            </a:r>
            <a:r>
              <a:rPr sz="1800" b="1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10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Growth</a:t>
            </a:r>
            <a:r>
              <a:rPr sz="1800" b="1" spc="-100" dirty="0">
                <a:latin typeface="Tahoma"/>
                <a:cs typeface="Tahoma"/>
              </a:rPr>
              <a:t>: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Amount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users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growing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over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time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for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105" dirty="0">
                <a:latin typeface="Tahoma"/>
                <a:cs typeface="Tahoma"/>
              </a:rPr>
              <a:t>a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product.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b="1" spc="-85" dirty="0">
                <a:latin typeface="Tahoma"/>
                <a:cs typeface="Tahoma"/>
              </a:rPr>
              <a:t>Your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task: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Calculate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user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growth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for</a:t>
            </a:r>
            <a:r>
              <a:rPr sz="1800" b="1" spc="-10" dirty="0">
                <a:latin typeface="Tahoma"/>
                <a:cs typeface="Tahoma"/>
              </a:rPr>
              <a:t> product?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b="1" spc="-120" dirty="0">
                <a:latin typeface="Tahoma"/>
                <a:cs typeface="Tahoma"/>
              </a:rPr>
              <a:t>User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Growth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400" dirty="0">
                <a:latin typeface="Tahoma"/>
                <a:cs typeface="Tahoma"/>
              </a:rPr>
              <a:t>=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Number</a:t>
            </a:r>
            <a:r>
              <a:rPr sz="1800" b="1" spc="-95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active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users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per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week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3870" y="1560830"/>
            <a:ext cx="1863089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800" b="1" spc="-60" dirty="0">
                <a:latin typeface="Tahoma"/>
                <a:cs typeface="Tahoma"/>
              </a:rPr>
              <a:t>Program/Query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50" dirty="0">
                <a:latin typeface="Tahoma"/>
                <a:cs typeface="Tahoma"/>
              </a:rPr>
              <a:t>: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1094" y="1900973"/>
            <a:ext cx="8905240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7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92075" marR="463994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Tahoma"/>
                <a:cs typeface="Tahoma"/>
              </a:rPr>
              <a:t>select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b="1" spc="-95" dirty="0">
                <a:latin typeface="Tahoma"/>
                <a:cs typeface="Tahoma"/>
              </a:rPr>
              <a:t>count(*)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-90" dirty="0">
                <a:latin typeface="Tahoma"/>
                <a:cs typeface="Tahoma"/>
              </a:rPr>
              <a:t>from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-75" dirty="0">
                <a:latin typeface="Tahoma"/>
                <a:cs typeface="Tahoma"/>
              </a:rPr>
              <a:t>tutorial.yammer_users </a:t>
            </a:r>
            <a:r>
              <a:rPr sz="1600" b="1" spc="-45" dirty="0">
                <a:latin typeface="Tahoma"/>
                <a:cs typeface="Tahoma"/>
              </a:rPr>
              <a:t>where</a:t>
            </a:r>
            <a:r>
              <a:rPr sz="1600" b="1" spc="-60" dirty="0">
                <a:latin typeface="Tahoma"/>
                <a:cs typeface="Tahoma"/>
              </a:rPr>
              <a:t> </a:t>
            </a:r>
            <a:r>
              <a:rPr sz="1600" b="1" spc="-70" dirty="0">
                <a:latin typeface="Tahoma"/>
                <a:cs typeface="Tahoma"/>
              </a:rPr>
              <a:t>state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b="1" spc="-370" dirty="0">
                <a:latin typeface="Tahoma"/>
                <a:cs typeface="Tahoma"/>
              </a:rPr>
              <a:t>=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'active';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84333" y="2783136"/>
            <a:ext cx="3274695" cy="13925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75"/>
              </a:spcBef>
            </a:pPr>
            <a:r>
              <a:rPr sz="4000" spc="855" dirty="0">
                <a:latin typeface="Calibri"/>
                <a:cs typeface="Calibri"/>
              </a:rPr>
              <a:t>count</a:t>
            </a:r>
            <a:endParaRPr sz="4000" dirty="0">
              <a:latin typeface="Calibri"/>
              <a:cs typeface="Calibri"/>
            </a:endParaRPr>
          </a:p>
          <a:p>
            <a:pPr marL="1657350">
              <a:lnSpc>
                <a:spcPct val="100000"/>
              </a:lnSpc>
              <a:spcBef>
                <a:spcPts val="580"/>
              </a:spcBef>
            </a:pPr>
            <a:r>
              <a:rPr sz="4000" spc="885" dirty="0">
                <a:latin typeface="Calibri"/>
                <a:cs typeface="Calibri"/>
              </a:rPr>
              <a:t>9381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43400" y="2836293"/>
            <a:ext cx="3356610" cy="1395095"/>
            <a:chOff x="4643627" y="2939784"/>
            <a:chExt cx="3356610" cy="1395095"/>
          </a:xfrm>
        </p:grpSpPr>
        <p:sp>
          <p:nvSpPr>
            <p:cNvPr id="10" name="object 10"/>
            <p:cNvSpPr/>
            <p:nvPr/>
          </p:nvSpPr>
          <p:spPr>
            <a:xfrm>
              <a:off x="4664094" y="2953732"/>
              <a:ext cx="3274695" cy="0"/>
            </a:xfrm>
            <a:custGeom>
              <a:avLst/>
              <a:gdLst/>
              <a:ahLst/>
              <a:cxnLst/>
              <a:rect l="l" t="t" r="r" b="b"/>
              <a:pathLst>
                <a:path w="3274695">
                  <a:moveTo>
                    <a:pt x="0" y="0"/>
                  </a:moveTo>
                  <a:lnTo>
                    <a:pt x="3274636" y="0"/>
                  </a:lnTo>
                </a:path>
              </a:pathLst>
            </a:custGeom>
            <a:ln w="2789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43627" y="2939784"/>
              <a:ext cx="3315970" cy="29209"/>
            </a:xfrm>
            <a:custGeom>
              <a:avLst/>
              <a:gdLst/>
              <a:ahLst/>
              <a:cxnLst/>
              <a:rect l="l" t="t" r="r" b="b"/>
              <a:pathLst>
                <a:path w="3315970" h="29210">
                  <a:moveTo>
                    <a:pt x="3315569" y="0"/>
                  </a:moveTo>
                  <a:lnTo>
                    <a:pt x="0" y="0"/>
                  </a:lnTo>
                  <a:lnTo>
                    <a:pt x="0" y="29057"/>
                  </a:lnTo>
                  <a:lnTo>
                    <a:pt x="3315569" y="29057"/>
                  </a:lnTo>
                  <a:lnTo>
                    <a:pt x="331556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64094" y="3637159"/>
              <a:ext cx="3274695" cy="0"/>
            </a:xfrm>
            <a:custGeom>
              <a:avLst/>
              <a:gdLst/>
              <a:ahLst/>
              <a:cxnLst/>
              <a:rect l="l" t="t" r="r" b="b"/>
              <a:pathLst>
                <a:path w="3274695">
                  <a:moveTo>
                    <a:pt x="0" y="0"/>
                  </a:moveTo>
                  <a:lnTo>
                    <a:pt x="3274636" y="0"/>
                  </a:lnTo>
                </a:path>
              </a:pathLst>
            </a:custGeom>
            <a:ln w="2789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43627" y="3623212"/>
              <a:ext cx="3315970" cy="27940"/>
            </a:xfrm>
            <a:custGeom>
              <a:avLst/>
              <a:gdLst/>
              <a:ahLst/>
              <a:cxnLst/>
              <a:rect l="l" t="t" r="r" b="b"/>
              <a:pathLst>
                <a:path w="3315970" h="27939">
                  <a:moveTo>
                    <a:pt x="3315569" y="0"/>
                  </a:moveTo>
                  <a:lnTo>
                    <a:pt x="0" y="0"/>
                  </a:lnTo>
                  <a:lnTo>
                    <a:pt x="0" y="27895"/>
                  </a:lnTo>
                  <a:lnTo>
                    <a:pt x="3315569" y="27895"/>
                  </a:lnTo>
                  <a:lnTo>
                    <a:pt x="331556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64094" y="4320596"/>
              <a:ext cx="3274695" cy="0"/>
            </a:xfrm>
            <a:custGeom>
              <a:avLst/>
              <a:gdLst/>
              <a:ahLst/>
              <a:cxnLst/>
              <a:rect l="l" t="t" r="r" b="b"/>
              <a:pathLst>
                <a:path w="3274695">
                  <a:moveTo>
                    <a:pt x="0" y="0"/>
                  </a:moveTo>
                  <a:lnTo>
                    <a:pt x="3274636" y="0"/>
                  </a:lnTo>
                </a:path>
              </a:pathLst>
            </a:custGeom>
            <a:ln w="27895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3628" y="4306648"/>
              <a:ext cx="3315970" cy="27940"/>
            </a:xfrm>
            <a:custGeom>
              <a:avLst/>
              <a:gdLst/>
              <a:ahLst/>
              <a:cxnLst/>
              <a:rect l="l" t="t" r="r" b="b"/>
              <a:pathLst>
                <a:path w="3315970" h="27939">
                  <a:moveTo>
                    <a:pt x="3315569" y="0"/>
                  </a:moveTo>
                  <a:lnTo>
                    <a:pt x="0" y="0"/>
                  </a:lnTo>
                  <a:lnTo>
                    <a:pt x="0" y="27895"/>
                  </a:lnTo>
                  <a:lnTo>
                    <a:pt x="3315569" y="27895"/>
                  </a:lnTo>
                  <a:lnTo>
                    <a:pt x="331556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64094" y="2953732"/>
              <a:ext cx="0" cy="1367155"/>
            </a:xfrm>
            <a:custGeom>
              <a:avLst/>
              <a:gdLst/>
              <a:ahLst/>
              <a:cxnLst/>
              <a:rect l="l" t="t" r="r" b="b"/>
              <a:pathLst>
                <a:path h="1367154">
                  <a:moveTo>
                    <a:pt x="0" y="0"/>
                  </a:moveTo>
                  <a:lnTo>
                    <a:pt x="0" y="1366864"/>
                  </a:lnTo>
                </a:path>
              </a:pathLst>
            </a:custGeom>
            <a:ln w="40932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43627" y="2939793"/>
              <a:ext cx="41275" cy="1395095"/>
            </a:xfrm>
            <a:custGeom>
              <a:avLst/>
              <a:gdLst/>
              <a:ahLst/>
              <a:cxnLst/>
              <a:rect l="l" t="t" r="r" b="b"/>
              <a:pathLst>
                <a:path w="41275" h="1395095">
                  <a:moveTo>
                    <a:pt x="40932" y="0"/>
                  </a:moveTo>
                  <a:lnTo>
                    <a:pt x="0" y="0"/>
                  </a:lnTo>
                  <a:lnTo>
                    <a:pt x="0" y="1394750"/>
                  </a:lnTo>
                  <a:lnTo>
                    <a:pt x="40933" y="1394750"/>
                  </a:lnTo>
                  <a:lnTo>
                    <a:pt x="40932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79664" y="2953732"/>
              <a:ext cx="0" cy="1367155"/>
            </a:xfrm>
            <a:custGeom>
              <a:avLst/>
              <a:gdLst/>
              <a:ahLst/>
              <a:cxnLst/>
              <a:rect l="l" t="t" r="r" b="b"/>
              <a:pathLst>
                <a:path h="1367154">
                  <a:moveTo>
                    <a:pt x="0" y="0"/>
                  </a:moveTo>
                  <a:lnTo>
                    <a:pt x="0" y="1366864"/>
                  </a:lnTo>
                </a:path>
              </a:pathLst>
            </a:custGeom>
            <a:ln w="40932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59197" y="2939793"/>
              <a:ext cx="41275" cy="1395095"/>
            </a:xfrm>
            <a:custGeom>
              <a:avLst/>
              <a:gdLst/>
              <a:ahLst/>
              <a:cxnLst/>
              <a:rect l="l" t="t" r="r" b="b"/>
              <a:pathLst>
                <a:path w="41275" h="1395095">
                  <a:moveTo>
                    <a:pt x="40932" y="0"/>
                  </a:moveTo>
                  <a:lnTo>
                    <a:pt x="0" y="0"/>
                  </a:lnTo>
                  <a:lnTo>
                    <a:pt x="0" y="1394750"/>
                  </a:lnTo>
                  <a:lnTo>
                    <a:pt x="40933" y="1394750"/>
                  </a:lnTo>
                  <a:lnTo>
                    <a:pt x="40932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209800" y="4800600"/>
            <a:ext cx="8612505" cy="6464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0805" marR="351155">
              <a:lnSpc>
                <a:spcPct val="100000"/>
              </a:lnSpc>
              <a:spcBef>
                <a:spcPts val="325"/>
              </a:spcBef>
            </a:pPr>
            <a:r>
              <a:rPr sz="1800" b="1" dirty="0">
                <a:latin typeface="Tahoma"/>
                <a:cs typeface="Tahoma"/>
              </a:rPr>
              <a:t>Hence,</a:t>
            </a:r>
            <a:r>
              <a:rPr sz="1800" b="1" spc="-135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there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are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in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total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60" dirty="0">
                <a:latin typeface="Tahoma"/>
                <a:cs typeface="Tahoma"/>
              </a:rPr>
              <a:t>9381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active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users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from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1</a:t>
            </a:r>
            <a:r>
              <a:rPr sz="1800" b="1" spc="-112" baseline="25462" dirty="0">
                <a:latin typeface="Tahoma"/>
                <a:cs typeface="Tahoma"/>
              </a:rPr>
              <a:t>st</a:t>
            </a:r>
            <a:r>
              <a:rPr sz="1800" b="1" spc="202" baseline="25462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week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60" dirty="0">
                <a:latin typeface="Tahoma"/>
                <a:cs typeface="Tahoma"/>
              </a:rPr>
              <a:t>of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60" dirty="0">
                <a:latin typeface="Tahoma"/>
                <a:cs typeface="Tahoma"/>
              </a:rPr>
              <a:t>2013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to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35</a:t>
            </a:r>
            <a:r>
              <a:rPr sz="1800" b="1" spc="-30" baseline="25462" dirty="0">
                <a:latin typeface="Tahoma"/>
                <a:cs typeface="Tahoma"/>
              </a:rPr>
              <a:t>th </a:t>
            </a:r>
            <a:r>
              <a:rPr sz="1800" b="1" spc="-10" dirty="0">
                <a:latin typeface="Tahoma"/>
                <a:cs typeface="Tahoma"/>
              </a:rPr>
              <a:t>week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2014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71F5BCA9-7C68-6684-5B48-3C36BEEC6D66}"/>
              </a:ext>
            </a:extLst>
          </p:cNvPr>
          <p:cNvSpPr txBox="1"/>
          <p:nvPr/>
        </p:nvSpPr>
        <p:spPr>
          <a:xfrm>
            <a:off x="2432430" y="2836293"/>
            <a:ext cx="1573530" cy="27749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u="sng" spc="-7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</a:t>
            </a:r>
            <a:r>
              <a:rPr sz="1800" b="1" u="sng" spc="-4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12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/Result</a:t>
            </a:r>
            <a:endParaRPr sz="1800" dirty="0">
              <a:solidFill>
                <a:schemeClr val="bg1"/>
              </a:solidFill>
              <a:highlight>
                <a:srgbClr val="000000"/>
              </a:highlight>
              <a:latin typeface="Tahoma"/>
              <a:cs typeface="Tahoma"/>
            </a:endParaRP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8D83B38A-5DE0-07A7-CF4B-5881942DB50E}"/>
              </a:ext>
            </a:extLst>
          </p:cNvPr>
          <p:cNvSpPr txBox="1"/>
          <p:nvPr/>
        </p:nvSpPr>
        <p:spPr>
          <a:xfrm>
            <a:off x="4065270" y="77278"/>
            <a:ext cx="3462654" cy="3689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9685" rIns="0" bIns="0" rtlCol="0">
            <a:spAutoFit/>
          </a:bodyPr>
          <a:lstStyle/>
          <a:p>
            <a:pPr marL="353060">
              <a:lnSpc>
                <a:spcPct val="100000"/>
              </a:lnSpc>
              <a:spcBef>
                <a:spcPts val="155"/>
              </a:spcBef>
            </a:pPr>
            <a:r>
              <a:rPr lang="en-IN" sz="18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1800" b="1" u="sng" spc="-2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nvestigating</a:t>
            </a:r>
            <a:r>
              <a:rPr sz="1800" b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Metric</a:t>
            </a:r>
            <a:r>
              <a:rPr sz="1800" b="1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Spike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92630" y="852169"/>
            <a:ext cx="2048510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800" b="1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Weekly</a:t>
            </a:r>
            <a:r>
              <a:rPr sz="1800" b="1" u="sng" spc="-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Retention</a:t>
            </a:r>
            <a:r>
              <a:rPr sz="1800" b="1" spc="-50" dirty="0">
                <a:latin typeface="Tahoma"/>
                <a:cs typeface="Tahoma"/>
              </a:rPr>
              <a:t>: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8694" y="838327"/>
            <a:ext cx="664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latin typeface="Tahoma"/>
                <a:cs typeface="Tahoma"/>
              </a:rPr>
              <a:t>Users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getting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retained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weekly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after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60" dirty="0">
                <a:latin typeface="Tahoma"/>
                <a:cs typeface="Tahoma"/>
              </a:rPr>
              <a:t>signing-</a:t>
            </a:r>
            <a:r>
              <a:rPr sz="1800" b="1" dirty="0">
                <a:latin typeface="Tahoma"/>
                <a:cs typeface="Tahoma"/>
              </a:rPr>
              <a:t>up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for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105" dirty="0">
                <a:latin typeface="Tahoma"/>
                <a:cs typeface="Tahoma"/>
              </a:rPr>
              <a:t>a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product.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3486" y="1219200"/>
            <a:ext cx="9194800" cy="4766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Tahoma"/>
                <a:cs typeface="Tahoma"/>
              </a:rPr>
              <a:t>Your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task: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Calculate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the</a:t>
            </a:r>
            <a:r>
              <a:rPr sz="1800" b="1" spc="-25" dirty="0">
                <a:latin typeface="Tahoma"/>
                <a:cs typeface="Tahoma"/>
              </a:rPr>
              <a:t> weekly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retention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of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users-</a:t>
            </a:r>
            <a:r>
              <a:rPr sz="1800" b="1" spc="-70" dirty="0">
                <a:latin typeface="Tahoma"/>
                <a:cs typeface="Tahoma"/>
              </a:rPr>
              <a:t>sign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up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cohort?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1800" dirty="0">
              <a:latin typeface="Tahoma"/>
              <a:cs typeface="Tahoma"/>
            </a:endParaRPr>
          </a:p>
          <a:p>
            <a:pPr marL="12700" marR="173990">
              <a:lnSpc>
                <a:spcPct val="100000"/>
              </a:lnSpc>
            </a:pPr>
            <a:r>
              <a:rPr sz="1800" spc="-114" dirty="0">
                <a:latin typeface="Verdana"/>
                <a:cs typeface="Verdana"/>
              </a:rPr>
              <a:t>The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weekly</a:t>
            </a:r>
            <a:r>
              <a:rPr sz="1800" spc="-45" dirty="0">
                <a:latin typeface="Verdana"/>
                <a:cs typeface="Verdana"/>
              </a:rPr>
              <a:t> retention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users-</a:t>
            </a:r>
            <a:r>
              <a:rPr sz="1800" spc="-90" dirty="0">
                <a:latin typeface="Verdana"/>
                <a:cs typeface="Verdana"/>
              </a:rPr>
              <a:t>sign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up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cohort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can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85" dirty="0">
                <a:latin typeface="Verdana"/>
                <a:cs typeface="Verdana"/>
              </a:rPr>
              <a:t>be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calculated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by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two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means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i.e. </a:t>
            </a:r>
            <a:r>
              <a:rPr sz="1800" spc="-60" dirty="0">
                <a:latin typeface="Verdana"/>
                <a:cs typeface="Verdana"/>
              </a:rPr>
              <a:t>either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by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specifying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week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number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80" dirty="0">
                <a:latin typeface="Verdana"/>
                <a:cs typeface="Verdana"/>
              </a:rPr>
              <a:t>(18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35)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or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for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entire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column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of </a:t>
            </a:r>
            <a:r>
              <a:rPr sz="1800" dirty="0">
                <a:latin typeface="Verdana"/>
                <a:cs typeface="Verdana"/>
              </a:rPr>
              <a:t>occurred_at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events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table.</a:t>
            </a:r>
            <a:endParaRPr sz="1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spc="-165" dirty="0">
                <a:latin typeface="Verdana"/>
                <a:cs typeface="Verdana"/>
              </a:rPr>
              <a:t>Firstly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will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extract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week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from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occurred_at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column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using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the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Tahoma"/>
                <a:cs typeface="Tahoma"/>
              </a:rPr>
              <a:t>extract,week</a:t>
            </a:r>
            <a:endParaRPr sz="1800" dirty="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functions</a:t>
            </a:r>
            <a:endParaRPr sz="1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55600" algn="l"/>
              </a:tabLst>
            </a:pPr>
            <a:r>
              <a:rPr sz="1800" spc="-120" dirty="0">
                <a:latin typeface="Verdana"/>
                <a:cs typeface="Verdana"/>
              </a:rPr>
              <a:t>Then,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select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out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those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rows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in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which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b="1" spc="-55" dirty="0">
                <a:latin typeface="Tahoma"/>
                <a:cs typeface="Tahoma"/>
              </a:rPr>
              <a:t>event_type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400" dirty="0">
                <a:latin typeface="Tahoma"/>
                <a:cs typeface="Tahoma"/>
              </a:rPr>
              <a:t>=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'signup_flow’</a:t>
            </a:r>
            <a:r>
              <a:rPr sz="1800" b="1" spc="-25" dirty="0">
                <a:latin typeface="Tahoma"/>
                <a:cs typeface="Tahoma"/>
              </a:rPr>
              <a:t> and</a:t>
            </a:r>
            <a:endParaRPr sz="1800" dirty="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1800" b="1" spc="-40" dirty="0">
                <a:latin typeface="Tahoma"/>
                <a:cs typeface="Tahoma"/>
              </a:rPr>
              <a:t>event_name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400" dirty="0">
                <a:latin typeface="Tahoma"/>
                <a:cs typeface="Tahoma"/>
              </a:rPr>
              <a:t>=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'complete_signup’</a:t>
            </a:r>
            <a:endParaRPr sz="18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sz="1800" spc="-215" dirty="0">
                <a:latin typeface="Verdana"/>
                <a:cs typeface="Verdana"/>
              </a:rPr>
              <a:t>If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finding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for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150" dirty="0">
                <a:latin typeface="Verdana"/>
                <a:cs typeface="Verdana"/>
              </a:rPr>
              <a:t>a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spectifc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week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will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spectify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week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number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using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Tahoma"/>
                <a:cs typeface="Tahoma"/>
              </a:rPr>
              <a:t>extract</a:t>
            </a:r>
            <a:endParaRPr sz="1800" dirty="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function</a:t>
            </a:r>
            <a:endParaRPr sz="1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 startAt="4"/>
              <a:tabLst>
                <a:tab pos="355600" algn="l"/>
              </a:tabLst>
            </a:pPr>
            <a:r>
              <a:rPr sz="1800" spc="-105" dirty="0">
                <a:latin typeface="Verdana"/>
                <a:cs typeface="Verdana"/>
              </a:rPr>
              <a:t>Then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using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b="1" spc="-120" dirty="0">
                <a:latin typeface="Tahoma"/>
                <a:cs typeface="Tahoma"/>
              </a:rPr>
              <a:t>left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join</a:t>
            </a:r>
            <a:r>
              <a:rPr sz="1800" b="1" spc="420" dirty="0">
                <a:latin typeface="Tahoma"/>
                <a:cs typeface="Tahom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join</a:t>
            </a:r>
            <a:r>
              <a:rPr sz="1800" spc="-16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two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tables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basis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user_id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where</a:t>
            </a:r>
            <a:endParaRPr sz="1800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800" b="1" spc="-55" dirty="0">
                <a:latin typeface="Tahoma"/>
                <a:cs typeface="Tahoma"/>
              </a:rPr>
              <a:t>event_type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400" dirty="0">
                <a:latin typeface="Tahoma"/>
                <a:cs typeface="Tahoma"/>
              </a:rPr>
              <a:t>=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'engagement’</a:t>
            </a:r>
            <a:endParaRPr sz="1800" dirty="0">
              <a:latin typeface="Tahoma"/>
              <a:cs typeface="Tahoma"/>
            </a:endParaRPr>
          </a:p>
          <a:p>
            <a:pPr marL="355600" marR="5080" indent="-343535">
              <a:lnSpc>
                <a:spcPct val="100000"/>
              </a:lnSpc>
              <a:buAutoNum type="arabicPeriod" startAt="5"/>
              <a:tabLst>
                <a:tab pos="355600" algn="l"/>
              </a:tabLst>
            </a:pPr>
            <a:r>
              <a:rPr sz="1800" spc="-105" dirty="0">
                <a:latin typeface="Verdana"/>
                <a:cs typeface="Verdana"/>
              </a:rPr>
              <a:t>Then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use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b="1" dirty="0">
                <a:latin typeface="Tahoma"/>
                <a:cs typeface="Tahoma"/>
              </a:rPr>
              <a:t>Group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By</a:t>
            </a:r>
            <a:r>
              <a:rPr sz="1800" b="1" dirty="0">
                <a:latin typeface="Tahoma"/>
                <a:cs typeface="Tahoma"/>
              </a:rPr>
              <a:t> </a:t>
            </a:r>
            <a:r>
              <a:rPr sz="1800" spc="-25" dirty="0">
                <a:latin typeface="Verdana"/>
                <a:cs typeface="Verdana"/>
              </a:rPr>
              <a:t>function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group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output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table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basis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of </a:t>
            </a:r>
            <a:r>
              <a:rPr sz="1800" spc="-10" dirty="0">
                <a:latin typeface="Verdana"/>
                <a:cs typeface="Verdana"/>
              </a:rPr>
              <a:t>user_id</a:t>
            </a:r>
            <a:endParaRPr sz="1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 startAt="5"/>
              <a:tabLst>
                <a:tab pos="355600" algn="l"/>
              </a:tabLst>
            </a:pPr>
            <a:r>
              <a:rPr sz="1800" spc="-105" dirty="0">
                <a:latin typeface="Verdana"/>
                <a:cs typeface="Verdana"/>
              </a:rPr>
              <a:t>Then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use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b="1" spc="-20" dirty="0">
                <a:latin typeface="Tahoma"/>
                <a:cs typeface="Tahoma"/>
              </a:rPr>
              <a:t>Order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By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spc="-25" dirty="0">
                <a:latin typeface="Verdana"/>
                <a:cs typeface="Verdana"/>
              </a:rPr>
              <a:t>function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order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result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table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basis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of</a:t>
            </a:r>
            <a:endParaRPr sz="1800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user_id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77B89C1-E713-3866-AEEC-AC2327663045}"/>
              </a:ext>
            </a:extLst>
          </p:cNvPr>
          <p:cNvSpPr txBox="1"/>
          <p:nvPr/>
        </p:nvSpPr>
        <p:spPr>
          <a:xfrm>
            <a:off x="3733800" y="203581"/>
            <a:ext cx="3462654" cy="3689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9685" rIns="0" bIns="0" rtlCol="0">
            <a:spAutoFit/>
          </a:bodyPr>
          <a:lstStyle/>
          <a:p>
            <a:pPr marL="353060">
              <a:lnSpc>
                <a:spcPct val="100000"/>
              </a:lnSpc>
              <a:spcBef>
                <a:spcPts val="155"/>
              </a:spcBef>
            </a:pP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Investigating</a:t>
            </a:r>
            <a:r>
              <a:rPr sz="1800" b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Metric</a:t>
            </a:r>
            <a:r>
              <a:rPr sz="1800" b="1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Spike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43988" y="797305"/>
            <a:ext cx="2048510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800" b="1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Weekly</a:t>
            </a:r>
            <a:r>
              <a:rPr sz="1800" b="1" u="sng" spc="-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Retention</a:t>
            </a:r>
            <a:r>
              <a:rPr sz="1800" b="1" spc="-50" dirty="0">
                <a:latin typeface="Tahoma"/>
                <a:cs typeface="Tahoma"/>
              </a:rPr>
              <a:t>: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0052" y="783463"/>
            <a:ext cx="664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latin typeface="Tahoma"/>
                <a:cs typeface="Tahoma"/>
              </a:rPr>
              <a:t>Users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getting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retained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weekly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after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60" dirty="0">
                <a:latin typeface="Tahoma"/>
                <a:cs typeface="Tahoma"/>
              </a:rPr>
              <a:t>signing-</a:t>
            </a:r>
            <a:r>
              <a:rPr sz="1800" b="1" dirty="0">
                <a:latin typeface="Tahoma"/>
                <a:cs typeface="Tahoma"/>
              </a:rPr>
              <a:t>up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for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105" dirty="0">
                <a:latin typeface="Tahoma"/>
                <a:cs typeface="Tahoma"/>
              </a:rPr>
              <a:t>a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product.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1542" y="1057783"/>
            <a:ext cx="7259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Tahoma"/>
                <a:cs typeface="Tahoma"/>
              </a:rPr>
              <a:t>Your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task: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Calculate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the</a:t>
            </a:r>
            <a:r>
              <a:rPr sz="1800" b="1" spc="-25" dirty="0">
                <a:latin typeface="Tahoma"/>
                <a:cs typeface="Tahoma"/>
              </a:rPr>
              <a:t> weekly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retention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of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users-</a:t>
            </a:r>
            <a:r>
              <a:rPr sz="1800" b="1" spc="-70" dirty="0">
                <a:latin typeface="Tahoma"/>
                <a:cs typeface="Tahoma"/>
              </a:rPr>
              <a:t>sign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up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cohort?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53055" y="1420367"/>
            <a:ext cx="8903335" cy="5438140"/>
          </a:xfrm>
          <a:custGeom>
            <a:avLst/>
            <a:gdLst/>
            <a:ahLst/>
            <a:cxnLst/>
            <a:rect l="l" t="t" r="r" b="b"/>
            <a:pathLst>
              <a:path w="8903335" h="5438140">
                <a:moveTo>
                  <a:pt x="8903208" y="0"/>
                </a:moveTo>
                <a:lnTo>
                  <a:pt x="0" y="0"/>
                </a:lnTo>
                <a:lnTo>
                  <a:pt x="0" y="5437632"/>
                </a:lnTo>
                <a:lnTo>
                  <a:pt x="8903208" y="5437632"/>
                </a:lnTo>
                <a:lnTo>
                  <a:pt x="890320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43988" y="1463039"/>
            <a:ext cx="6083300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800" b="1" spc="-90" dirty="0">
                <a:latin typeface="Tahoma"/>
                <a:cs typeface="Tahoma"/>
              </a:rPr>
              <a:t>Program/Query(Without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30" dirty="0">
                <a:latin typeface="Tahoma"/>
                <a:cs typeface="Tahoma"/>
              </a:rPr>
              <a:t>Specifying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week</a:t>
            </a:r>
            <a:r>
              <a:rPr sz="1800" b="1" spc="-50" dirty="0">
                <a:latin typeface="Tahoma"/>
                <a:cs typeface="Tahoma"/>
              </a:rPr>
              <a:t> number)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50" dirty="0">
                <a:latin typeface="Tahoma"/>
                <a:cs typeface="Tahoma"/>
              </a:rPr>
              <a:t>: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44242" y="1999615"/>
            <a:ext cx="8093709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ahoma"/>
                <a:cs typeface="Tahoma"/>
              </a:rPr>
              <a:t>SELECT</a:t>
            </a:r>
            <a:endParaRPr sz="1200">
              <a:latin typeface="Tahoma"/>
              <a:cs typeface="Tahoma"/>
            </a:endParaRPr>
          </a:p>
          <a:p>
            <a:pPr marR="6887209">
              <a:lnSpc>
                <a:spcPct val="100000"/>
              </a:lnSpc>
            </a:pPr>
            <a:r>
              <a:rPr sz="1200" b="1" spc="-55" dirty="0">
                <a:latin typeface="Tahoma"/>
                <a:cs typeface="Tahoma"/>
              </a:rPr>
              <a:t>distinct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user_id, </a:t>
            </a:r>
            <a:r>
              <a:rPr sz="1200" b="1" spc="-65" dirty="0">
                <a:latin typeface="Tahoma"/>
                <a:cs typeface="Tahoma"/>
              </a:rPr>
              <a:t>COUNT(user_id),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55" dirty="0">
                <a:latin typeface="Tahoma"/>
                <a:cs typeface="Tahoma"/>
              </a:rPr>
              <a:t>SUM(CASE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114" dirty="0">
                <a:latin typeface="Tahoma"/>
                <a:cs typeface="Tahoma"/>
              </a:rPr>
              <a:t>WHEN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55" dirty="0">
                <a:latin typeface="Tahoma"/>
                <a:cs typeface="Tahoma"/>
              </a:rPr>
              <a:t>retention_week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280" dirty="0">
                <a:latin typeface="Tahoma"/>
                <a:cs typeface="Tahoma"/>
              </a:rPr>
              <a:t>=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100" dirty="0">
                <a:latin typeface="Tahoma"/>
                <a:cs typeface="Tahoma"/>
              </a:rPr>
              <a:t>1</a:t>
            </a:r>
            <a:r>
              <a:rPr sz="1200" b="1" spc="-5" dirty="0">
                <a:latin typeface="Tahoma"/>
                <a:cs typeface="Tahoma"/>
              </a:rPr>
              <a:t> </a:t>
            </a:r>
            <a:r>
              <a:rPr sz="1200" b="1" spc="-75" dirty="0">
                <a:latin typeface="Tahoma"/>
                <a:cs typeface="Tahoma"/>
              </a:rPr>
              <a:t>Then</a:t>
            </a:r>
            <a:r>
              <a:rPr sz="1200" b="1" spc="10" dirty="0">
                <a:latin typeface="Tahoma"/>
                <a:cs typeface="Tahoma"/>
              </a:rPr>
              <a:t> </a:t>
            </a:r>
            <a:r>
              <a:rPr sz="1200" b="1" spc="-100" dirty="0">
                <a:latin typeface="Tahoma"/>
                <a:cs typeface="Tahoma"/>
              </a:rPr>
              <a:t>1</a:t>
            </a:r>
            <a:r>
              <a:rPr sz="1200" b="1" spc="-10" dirty="0">
                <a:latin typeface="Tahoma"/>
                <a:cs typeface="Tahoma"/>
              </a:rPr>
              <a:t> </a:t>
            </a:r>
            <a:r>
              <a:rPr sz="1200" b="1" spc="-65" dirty="0">
                <a:latin typeface="Tahoma"/>
                <a:cs typeface="Tahoma"/>
              </a:rPr>
              <a:t>Else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100" dirty="0">
                <a:latin typeface="Tahoma"/>
                <a:cs typeface="Tahoma"/>
              </a:rPr>
              <a:t>0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95" dirty="0">
                <a:latin typeface="Tahoma"/>
                <a:cs typeface="Tahoma"/>
              </a:rPr>
              <a:t>END)</a:t>
            </a:r>
            <a:r>
              <a:rPr sz="1200" b="1" spc="-1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as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per_week_retention</a:t>
            </a:r>
            <a:endParaRPr sz="1200">
              <a:latin typeface="Tahoma"/>
              <a:cs typeface="Tahoma"/>
            </a:endParaRPr>
          </a:p>
          <a:p>
            <a:pPr marR="7597140">
              <a:lnSpc>
                <a:spcPct val="100000"/>
              </a:lnSpc>
            </a:pPr>
            <a:r>
              <a:rPr sz="1200" b="1" spc="-20" dirty="0">
                <a:latin typeface="Tahoma"/>
                <a:cs typeface="Tahoma"/>
              </a:rPr>
              <a:t>FROM </a:t>
            </a:r>
            <a:r>
              <a:rPr sz="1200" b="1" spc="-50" dirty="0">
                <a:latin typeface="Tahoma"/>
                <a:cs typeface="Tahoma"/>
              </a:rPr>
              <a:t>( </a:t>
            </a:r>
            <a:r>
              <a:rPr sz="1200" b="1" spc="-114" dirty="0">
                <a:latin typeface="Tahoma"/>
                <a:cs typeface="Tahoma"/>
              </a:rPr>
              <a:t>SELECT</a:t>
            </a:r>
            <a:endParaRPr sz="1200">
              <a:latin typeface="Tahoma"/>
              <a:cs typeface="Tahoma"/>
            </a:endParaRPr>
          </a:p>
          <a:p>
            <a:pPr marR="6451600">
              <a:lnSpc>
                <a:spcPct val="100000"/>
              </a:lnSpc>
            </a:pPr>
            <a:r>
              <a:rPr sz="1200" b="1" spc="-10" dirty="0">
                <a:latin typeface="Tahoma"/>
                <a:cs typeface="Tahoma"/>
              </a:rPr>
              <a:t>a.user_id, a.signup_week, </a:t>
            </a:r>
            <a:r>
              <a:rPr sz="1200" b="1" spc="-20" dirty="0">
                <a:latin typeface="Tahoma"/>
                <a:cs typeface="Tahoma"/>
              </a:rPr>
              <a:t>b.engagement_week,</a:t>
            </a:r>
            <a:endParaRPr sz="1200">
              <a:latin typeface="Tahoma"/>
              <a:cs typeface="Tahoma"/>
            </a:endParaRPr>
          </a:p>
          <a:p>
            <a:pPr marR="3851275">
              <a:lnSpc>
                <a:spcPct val="100000"/>
              </a:lnSpc>
            </a:pPr>
            <a:r>
              <a:rPr sz="1200" b="1" spc="-20" dirty="0">
                <a:latin typeface="Tahoma"/>
                <a:cs typeface="Tahoma"/>
              </a:rPr>
              <a:t>b.engagement_week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-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35" dirty="0">
                <a:latin typeface="Tahoma"/>
                <a:cs typeface="Tahoma"/>
              </a:rPr>
              <a:t>a.signup_week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as </a:t>
            </a:r>
            <a:r>
              <a:rPr sz="1200" b="1" spc="-35" dirty="0">
                <a:latin typeface="Tahoma"/>
                <a:cs typeface="Tahoma"/>
              </a:rPr>
              <a:t>retention_week </a:t>
            </a:r>
            <a:r>
              <a:rPr sz="1200" b="1" spc="-20" dirty="0">
                <a:latin typeface="Tahoma"/>
                <a:cs typeface="Tahoma"/>
              </a:rPr>
              <a:t>FROM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50" dirty="0">
                <a:latin typeface="Tahoma"/>
                <a:cs typeface="Tahoma"/>
              </a:rPr>
              <a:t>(</a:t>
            </a:r>
            <a:endParaRPr sz="1200">
              <a:latin typeface="Tahoma"/>
              <a:cs typeface="Tahoma"/>
            </a:endParaRPr>
          </a:p>
          <a:p>
            <a:pPr marR="606425">
              <a:lnSpc>
                <a:spcPct val="100000"/>
              </a:lnSpc>
              <a:spcBef>
                <a:spcPts val="5"/>
              </a:spcBef>
            </a:pPr>
            <a:r>
              <a:rPr sz="1200" b="1" spc="-114" dirty="0">
                <a:latin typeface="Tahoma"/>
                <a:cs typeface="Tahoma"/>
              </a:rPr>
              <a:t>(SELECT</a:t>
            </a:r>
            <a:r>
              <a:rPr sz="1200" b="1" spc="-10" dirty="0">
                <a:latin typeface="Tahoma"/>
                <a:cs typeface="Tahoma"/>
              </a:rPr>
              <a:t> </a:t>
            </a:r>
            <a:r>
              <a:rPr sz="1200" b="1" spc="-55" dirty="0">
                <a:latin typeface="Tahoma"/>
                <a:cs typeface="Tahoma"/>
              </a:rPr>
              <a:t>distinct</a:t>
            </a:r>
            <a:r>
              <a:rPr sz="1200" b="1" spc="-5" dirty="0">
                <a:latin typeface="Tahoma"/>
                <a:cs typeface="Tahoma"/>
              </a:rPr>
              <a:t> </a:t>
            </a:r>
            <a:r>
              <a:rPr sz="1200" b="1" spc="-65" dirty="0">
                <a:latin typeface="Tahoma"/>
                <a:cs typeface="Tahoma"/>
              </a:rPr>
              <a:t>user_id,</a:t>
            </a:r>
            <a:r>
              <a:rPr sz="1200" b="1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extract(week</a:t>
            </a:r>
            <a:r>
              <a:rPr sz="1200" b="1" spc="-10" dirty="0">
                <a:latin typeface="Tahoma"/>
                <a:cs typeface="Tahoma"/>
              </a:rPr>
              <a:t> </a:t>
            </a:r>
            <a:r>
              <a:rPr sz="1200" b="1" spc="-75" dirty="0">
                <a:latin typeface="Tahoma"/>
                <a:cs typeface="Tahoma"/>
              </a:rPr>
              <a:t>from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occurred_at)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as </a:t>
            </a:r>
            <a:r>
              <a:rPr sz="1200" b="1" spc="-45" dirty="0">
                <a:latin typeface="Tahoma"/>
                <a:cs typeface="Tahoma"/>
              </a:rPr>
              <a:t>signup_week</a:t>
            </a:r>
            <a:r>
              <a:rPr sz="1200" b="1" spc="-5" dirty="0">
                <a:latin typeface="Tahoma"/>
                <a:cs typeface="Tahoma"/>
              </a:rPr>
              <a:t> </a:t>
            </a:r>
            <a:r>
              <a:rPr sz="1200" b="1" spc="-75" dirty="0">
                <a:latin typeface="Tahoma"/>
                <a:cs typeface="Tahoma"/>
              </a:rPr>
              <a:t>from</a:t>
            </a:r>
            <a:r>
              <a:rPr sz="1200" b="1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tutorial.yammer_events </a:t>
            </a:r>
            <a:r>
              <a:rPr sz="1200" b="1" spc="-135" dirty="0">
                <a:latin typeface="Tahoma"/>
                <a:cs typeface="Tahoma"/>
              </a:rPr>
              <a:t>WHERE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event_type</a:t>
            </a:r>
            <a:r>
              <a:rPr sz="1200" b="1" spc="-10" dirty="0">
                <a:latin typeface="Tahoma"/>
                <a:cs typeface="Tahoma"/>
              </a:rPr>
              <a:t> </a:t>
            </a:r>
            <a:r>
              <a:rPr sz="1200" b="1" spc="-280" dirty="0">
                <a:latin typeface="Tahoma"/>
                <a:cs typeface="Tahoma"/>
              </a:rPr>
              <a:t>=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'signup_flow'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latin typeface="Tahoma"/>
                <a:cs typeface="Tahoma"/>
              </a:rPr>
              <a:t>and</a:t>
            </a:r>
            <a:r>
              <a:rPr sz="1200" b="1" spc="1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event_name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b="1" spc="-280" dirty="0">
                <a:latin typeface="Tahoma"/>
                <a:cs typeface="Tahoma"/>
              </a:rPr>
              <a:t>=</a:t>
            </a:r>
            <a:r>
              <a:rPr sz="1200" b="1" spc="30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'complete_signup'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25" dirty="0">
                <a:latin typeface="Tahoma"/>
                <a:cs typeface="Tahoma"/>
              </a:rPr>
              <a:t>)a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70" dirty="0">
                <a:latin typeface="Tahoma"/>
                <a:cs typeface="Tahoma"/>
              </a:rPr>
              <a:t>LEFT</a:t>
            </a:r>
            <a:r>
              <a:rPr sz="1200" b="1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JOIN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114" dirty="0">
                <a:latin typeface="Tahoma"/>
                <a:cs typeface="Tahoma"/>
              </a:rPr>
              <a:t>(SELECT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spc="-55" dirty="0">
                <a:latin typeface="Tahoma"/>
                <a:cs typeface="Tahoma"/>
              </a:rPr>
              <a:t>distinct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65" dirty="0">
                <a:latin typeface="Tahoma"/>
                <a:cs typeface="Tahoma"/>
              </a:rPr>
              <a:t>user_id,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extract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(week</a:t>
            </a:r>
            <a:r>
              <a:rPr sz="1200" b="1" spc="-25" dirty="0">
                <a:latin typeface="Tahoma"/>
                <a:cs typeface="Tahoma"/>
              </a:rPr>
              <a:t> </a:t>
            </a:r>
            <a:r>
              <a:rPr sz="1200" b="1" spc="-75" dirty="0">
                <a:latin typeface="Tahoma"/>
                <a:cs typeface="Tahoma"/>
              </a:rPr>
              <a:t>from</a:t>
            </a:r>
            <a:r>
              <a:rPr sz="1200" b="1" spc="-10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occurred_at)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as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engagement_week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b="1" spc="-65" dirty="0">
                <a:latin typeface="Tahoma"/>
                <a:cs typeface="Tahoma"/>
              </a:rPr>
              <a:t>FROM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30" dirty="0">
                <a:latin typeface="Tahoma"/>
                <a:cs typeface="Tahoma"/>
              </a:rPr>
              <a:t>tutorial.yammer_events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45" dirty="0">
                <a:latin typeface="Tahoma"/>
                <a:cs typeface="Tahoma"/>
              </a:rPr>
              <a:t>where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Tahoma"/>
                <a:cs typeface="Tahoma"/>
              </a:rPr>
              <a:t>event_type</a:t>
            </a:r>
            <a:r>
              <a:rPr sz="1200" b="1" spc="-5" dirty="0">
                <a:latin typeface="Tahoma"/>
                <a:cs typeface="Tahoma"/>
              </a:rPr>
              <a:t> </a:t>
            </a:r>
            <a:r>
              <a:rPr sz="1200" b="1" spc="-270" dirty="0">
                <a:latin typeface="Tahoma"/>
                <a:cs typeface="Tahoma"/>
              </a:rPr>
              <a:t>=</a:t>
            </a:r>
            <a:r>
              <a:rPr sz="1200" b="1" spc="-10" dirty="0">
                <a:latin typeface="Tahoma"/>
                <a:cs typeface="Tahoma"/>
              </a:rPr>
              <a:t> 'engagement'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25" dirty="0">
                <a:latin typeface="Tahoma"/>
                <a:cs typeface="Tahoma"/>
              </a:rPr>
              <a:t>)b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latin typeface="Tahoma"/>
                <a:cs typeface="Tahoma"/>
              </a:rPr>
              <a:t>on</a:t>
            </a:r>
            <a:r>
              <a:rPr sz="1200" b="1" spc="-45" dirty="0">
                <a:latin typeface="Tahoma"/>
                <a:cs typeface="Tahoma"/>
              </a:rPr>
              <a:t> a.user_id</a:t>
            </a:r>
            <a:r>
              <a:rPr sz="1200" b="1" spc="-30" dirty="0">
                <a:latin typeface="Tahoma"/>
                <a:cs typeface="Tahoma"/>
              </a:rPr>
              <a:t> </a:t>
            </a:r>
            <a:r>
              <a:rPr sz="1200" b="1" spc="-280" dirty="0">
                <a:latin typeface="Tahoma"/>
                <a:cs typeface="Tahoma"/>
              </a:rPr>
              <a:t>=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b.user_id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50" dirty="0"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200" b="1" spc="-25" dirty="0">
                <a:latin typeface="Tahoma"/>
                <a:cs typeface="Tahoma"/>
              </a:rPr>
              <a:t>)d</a:t>
            </a:r>
            <a:endParaRPr sz="1200">
              <a:latin typeface="Tahoma"/>
              <a:cs typeface="Tahoma"/>
            </a:endParaRPr>
          </a:p>
          <a:p>
            <a:pPr marR="6854190">
              <a:lnSpc>
                <a:spcPct val="100000"/>
              </a:lnSpc>
            </a:pPr>
            <a:r>
              <a:rPr sz="1200" b="1" spc="-10" dirty="0">
                <a:latin typeface="Tahoma"/>
                <a:cs typeface="Tahoma"/>
              </a:rPr>
              <a:t>group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by</a:t>
            </a:r>
            <a:r>
              <a:rPr sz="1200" b="1" spc="-45" dirty="0">
                <a:latin typeface="Tahoma"/>
                <a:cs typeface="Tahoma"/>
              </a:rPr>
              <a:t> </a:t>
            </a:r>
            <a:r>
              <a:rPr sz="1200" b="1" spc="-60" dirty="0">
                <a:latin typeface="Tahoma"/>
                <a:cs typeface="Tahoma"/>
              </a:rPr>
              <a:t>user_id </a:t>
            </a:r>
            <a:r>
              <a:rPr sz="1200" b="1" spc="-30" dirty="0">
                <a:latin typeface="Tahoma"/>
                <a:cs typeface="Tahoma"/>
              </a:rPr>
              <a:t>order </a:t>
            </a:r>
            <a:r>
              <a:rPr sz="1200" b="1" dirty="0">
                <a:latin typeface="Tahoma"/>
                <a:cs typeface="Tahoma"/>
              </a:rPr>
              <a:t>by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b="1" spc="-65" dirty="0">
                <a:latin typeface="Tahoma"/>
                <a:cs typeface="Tahoma"/>
              </a:rPr>
              <a:t>user_id;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D29CFB3-53E9-8E2B-2CF8-4F9F9BB1AFB6}"/>
              </a:ext>
            </a:extLst>
          </p:cNvPr>
          <p:cNvSpPr txBox="1"/>
          <p:nvPr/>
        </p:nvSpPr>
        <p:spPr>
          <a:xfrm>
            <a:off x="4065270" y="77278"/>
            <a:ext cx="3462654" cy="3689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9685" rIns="0" bIns="0" rtlCol="0">
            <a:spAutoFit/>
          </a:bodyPr>
          <a:lstStyle/>
          <a:p>
            <a:pPr marL="353060">
              <a:lnSpc>
                <a:spcPct val="100000"/>
              </a:lnSpc>
              <a:spcBef>
                <a:spcPts val="155"/>
              </a:spcBef>
            </a:pPr>
            <a:r>
              <a:rPr lang="en-IN" sz="18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1800" b="1" u="sng" spc="-20" dirty="0" err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nvestigating</a:t>
            </a:r>
            <a:r>
              <a:rPr sz="1800" b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Metric</a:t>
            </a:r>
            <a:r>
              <a:rPr sz="1800" b="1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Spike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43988" y="797305"/>
            <a:ext cx="2048510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800" b="1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Weekly</a:t>
            </a:r>
            <a:r>
              <a:rPr sz="1800" b="1" u="sng" spc="-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Retention</a:t>
            </a:r>
            <a:r>
              <a:rPr sz="1800" b="1" spc="-50" dirty="0">
                <a:latin typeface="Tahoma"/>
                <a:cs typeface="Tahoma"/>
              </a:rPr>
              <a:t>: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0052" y="783463"/>
            <a:ext cx="664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latin typeface="Tahoma"/>
                <a:cs typeface="Tahoma"/>
              </a:rPr>
              <a:t>Users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getting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retained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weekly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after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60" dirty="0">
                <a:latin typeface="Tahoma"/>
                <a:cs typeface="Tahoma"/>
              </a:rPr>
              <a:t>signing-</a:t>
            </a:r>
            <a:r>
              <a:rPr sz="1800" b="1" dirty="0">
                <a:latin typeface="Tahoma"/>
                <a:cs typeface="Tahoma"/>
              </a:rPr>
              <a:t>up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for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105" dirty="0">
                <a:latin typeface="Tahoma"/>
                <a:cs typeface="Tahoma"/>
              </a:rPr>
              <a:t>a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product.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1542" y="1057783"/>
            <a:ext cx="7259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Tahoma"/>
                <a:cs typeface="Tahoma"/>
              </a:rPr>
              <a:t>Your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task: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Calculate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the</a:t>
            </a:r>
            <a:r>
              <a:rPr sz="1800" b="1" spc="-25" dirty="0">
                <a:latin typeface="Tahoma"/>
                <a:cs typeface="Tahoma"/>
              </a:rPr>
              <a:t> weekly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retention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of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users-</a:t>
            </a:r>
            <a:r>
              <a:rPr sz="1800" b="1" spc="-70" dirty="0">
                <a:latin typeface="Tahoma"/>
                <a:cs typeface="Tahoma"/>
              </a:rPr>
              <a:t>sign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up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cohort?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3988" y="1970655"/>
            <a:ext cx="957580" cy="2743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0"/>
              </a:lnSpc>
            </a:pPr>
            <a:r>
              <a:rPr sz="1800" b="1" u="sng" spc="-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(Without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3988" y="2519295"/>
            <a:ext cx="957580" cy="2743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0"/>
              </a:lnSpc>
            </a:pPr>
            <a:r>
              <a:rPr sz="1800" b="1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number)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5270" y="1790192"/>
            <a:ext cx="5811520" cy="1125308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800" spc="-135" dirty="0">
                <a:latin typeface="Verdana"/>
                <a:cs typeface="Verdana"/>
              </a:rPr>
              <a:t>Link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for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the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saved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result</a:t>
            </a:r>
            <a:endParaRPr lang="en-IN" sz="1800" spc="-1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90"/>
              </a:spcBef>
            </a:pPr>
            <a:r>
              <a:rPr lang="en-US" sz="1800" u="sng" spc="-105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latin typeface="Verdana"/>
                <a:cs typeface="Verdana"/>
              </a:rPr>
              <a:t>https://drive.google.com/file/d/1tq4g-JTBqBA2HE72BgAocmlOYOkRwdIw/view?usp=sharing</a:t>
            </a:r>
            <a:endParaRPr lang="en-US" sz="1800" dirty="0">
              <a:latin typeface="Verdana"/>
              <a:cs typeface="Verdana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1103FF9-BB92-22DB-FDA2-03452AE457E1}"/>
              </a:ext>
            </a:extLst>
          </p:cNvPr>
          <p:cNvSpPr txBox="1"/>
          <p:nvPr/>
        </p:nvSpPr>
        <p:spPr>
          <a:xfrm>
            <a:off x="4065270" y="77278"/>
            <a:ext cx="3462654" cy="3689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9685" rIns="0" bIns="0" rtlCol="0">
            <a:spAutoFit/>
          </a:bodyPr>
          <a:lstStyle/>
          <a:p>
            <a:pPr marL="353060">
              <a:lnSpc>
                <a:spcPct val="100000"/>
              </a:lnSpc>
              <a:spcBef>
                <a:spcPts val="155"/>
              </a:spcBef>
            </a:pP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Investigating</a:t>
            </a:r>
            <a:r>
              <a:rPr sz="1800" b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Metric</a:t>
            </a:r>
            <a:r>
              <a:rPr sz="1800" b="1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Spike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91B1EE2B-0208-0969-78B6-241F133F9DBA}"/>
              </a:ext>
            </a:extLst>
          </p:cNvPr>
          <p:cNvSpPr txBox="1"/>
          <p:nvPr/>
        </p:nvSpPr>
        <p:spPr>
          <a:xfrm>
            <a:off x="2057400" y="1952332"/>
            <a:ext cx="1624965" cy="25904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800" b="1" u="sng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</a:t>
            </a:r>
            <a:r>
              <a:rPr sz="1800" b="1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/Result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3AD7A910-344D-B4B5-EF67-A3E5C2C784C2}"/>
              </a:ext>
            </a:extLst>
          </p:cNvPr>
          <p:cNvSpPr txBox="1"/>
          <p:nvPr/>
        </p:nvSpPr>
        <p:spPr>
          <a:xfrm>
            <a:off x="2057400" y="2229700"/>
            <a:ext cx="957580" cy="2743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0"/>
              </a:lnSpc>
            </a:pPr>
            <a:r>
              <a:rPr sz="1800" b="1" u="sng" spc="-8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(Without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5A0708A4-C798-3B20-160A-EF56BE1976F3}"/>
              </a:ext>
            </a:extLst>
          </p:cNvPr>
          <p:cNvSpPr txBox="1"/>
          <p:nvPr/>
        </p:nvSpPr>
        <p:spPr>
          <a:xfrm>
            <a:off x="2057400" y="2504019"/>
            <a:ext cx="1892935" cy="2743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0"/>
              </a:lnSpc>
            </a:pPr>
            <a:r>
              <a:rPr sz="1800" b="1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Specifying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week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057ABACC-7C6A-61EE-6293-94AEA91EE830}"/>
              </a:ext>
            </a:extLst>
          </p:cNvPr>
          <p:cNvSpPr txBox="1"/>
          <p:nvPr/>
        </p:nvSpPr>
        <p:spPr>
          <a:xfrm>
            <a:off x="2057400" y="2778340"/>
            <a:ext cx="957580" cy="2743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0"/>
              </a:lnSpc>
            </a:pPr>
            <a:r>
              <a:rPr sz="1800" b="1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number)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52600" y="518285"/>
            <a:ext cx="2048510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800" b="1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Weekly</a:t>
            </a:r>
            <a:r>
              <a:rPr sz="1800" b="1" u="sng" spc="-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Retention</a:t>
            </a:r>
            <a:r>
              <a:rPr sz="1800" b="1" spc="-50" dirty="0">
                <a:latin typeface="Tahoma"/>
                <a:cs typeface="Tahoma"/>
              </a:rPr>
              <a:t>: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88664" y="504443"/>
            <a:ext cx="664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latin typeface="Tahoma"/>
                <a:cs typeface="Tahoma"/>
              </a:rPr>
              <a:t>Users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getting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retained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weekly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after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60" dirty="0">
                <a:latin typeface="Tahoma"/>
                <a:cs typeface="Tahoma"/>
              </a:rPr>
              <a:t>signing-</a:t>
            </a:r>
            <a:r>
              <a:rPr sz="1800" b="1" dirty="0">
                <a:latin typeface="Tahoma"/>
                <a:cs typeface="Tahoma"/>
              </a:rPr>
              <a:t>up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for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105" dirty="0">
                <a:latin typeface="Tahoma"/>
                <a:cs typeface="Tahoma"/>
              </a:rPr>
              <a:t>a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product.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0154" y="778763"/>
            <a:ext cx="7259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Tahoma"/>
                <a:cs typeface="Tahoma"/>
              </a:rPr>
              <a:t>Your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task: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Calculate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the</a:t>
            </a:r>
            <a:r>
              <a:rPr sz="1800" b="1" spc="-25" dirty="0">
                <a:latin typeface="Tahoma"/>
                <a:cs typeface="Tahoma"/>
              </a:rPr>
              <a:t> weekly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retention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of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users-</a:t>
            </a:r>
            <a:r>
              <a:rPr sz="1800" b="1" spc="-70" dirty="0">
                <a:latin typeface="Tahoma"/>
                <a:cs typeface="Tahoma"/>
              </a:rPr>
              <a:t>sign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up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cohort?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81200" y="1249490"/>
            <a:ext cx="8903335" cy="4922710"/>
          </a:xfrm>
          <a:custGeom>
            <a:avLst/>
            <a:gdLst/>
            <a:ahLst/>
            <a:cxnLst/>
            <a:rect l="l" t="t" r="r" b="b"/>
            <a:pathLst>
              <a:path w="8903335" h="5355590">
                <a:moveTo>
                  <a:pt x="8903208" y="0"/>
                </a:moveTo>
                <a:lnTo>
                  <a:pt x="0" y="0"/>
                </a:lnTo>
                <a:lnTo>
                  <a:pt x="0" y="5355336"/>
                </a:lnTo>
                <a:lnTo>
                  <a:pt x="8903208" y="5355336"/>
                </a:lnTo>
                <a:lnTo>
                  <a:pt x="890320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57400" y="1249490"/>
            <a:ext cx="5836285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800" b="1" spc="-55" dirty="0">
                <a:latin typeface="Tahoma"/>
                <a:cs typeface="Tahoma"/>
              </a:rPr>
              <a:t>Program/Query(Specifying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the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week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number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as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18)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50" dirty="0">
                <a:latin typeface="Tahoma"/>
                <a:cs typeface="Tahoma"/>
              </a:rPr>
              <a:t>: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17091" y="1523810"/>
            <a:ext cx="8093709" cy="4414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Tahoma"/>
                <a:cs typeface="Tahoma"/>
              </a:rPr>
              <a:t>SELECT</a:t>
            </a:r>
            <a:endParaRPr sz="1100" dirty="0">
              <a:latin typeface="Tahoma"/>
              <a:cs typeface="Tahoma"/>
            </a:endParaRPr>
          </a:p>
          <a:p>
            <a:pPr marR="6887209">
              <a:lnSpc>
                <a:spcPct val="100000"/>
              </a:lnSpc>
            </a:pPr>
            <a:r>
              <a:rPr sz="1100" b="1" spc="-55" dirty="0">
                <a:latin typeface="Tahoma"/>
                <a:cs typeface="Tahoma"/>
              </a:rPr>
              <a:t>distinct</a:t>
            </a:r>
            <a:r>
              <a:rPr sz="1100" b="1" spc="-20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Tahoma"/>
                <a:cs typeface="Tahoma"/>
              </a:rPr>
              <a:t>user_id, </a:t>
            </a:r>
            <a:r>
              <a:rPr sz="1100" b="1" spc="-65" dirty="0">
                <a:latin typeface="Tahoma"/>
                <a:cs typeface="Tahoma"/>
              </a:rPr>
              <a:t>COUNT(user_id),</a:t>
            </a:r>
            <a:endParaRPr sz="1100" dirty="0">
              <a:latin typeface="Tahoma"/>
              <a:cs typeface="Tahoma"/>
            </a:endParaRPr>
          </a:p>
          <a:p>
            <a:pPr marR="2334895">
              <a:lnSpc>
                <a:spcPct val="100000"/>
              </a:lnSpc>
            </a:pPr>
            <a:r>
              <a:rPr sz="1100" b="1" spc="-55" dirty="0">
                <a:latin typeface="Tahoma"/>
                <a:cs typeface="Tahoma"/>
              </a:rPr>
              <a:t>SUM(CASE</a:t>
            </a:r>
            <a:r>
              <a:rPr sz="1100" b="1" spc="-20" dirty="0">
                <a:latin typeface="Tahoma"/>
                <a:cs typeface="Tahoma"/>
              </a:rPr>
              <a:t> </a:t>
            </a:r>
            <a:r>
              <a:rPr sz="1100" b="1" spc="-114" dirty="0">
                <a:latin typeface="Tahoma"/>
                <a:cs typeface="Tahoma"/>
              </a:rPr>
              <a:t>WHEN</a:t>
            </a:r>
            <a:r>
              <a:rPr sz="1100" b="1" spc="-20" dirty="0">
                <a:latin typeface="Tahoma"/>
                <a:cs typeface="Tahoma"/>
              </a:rPr>
              <a:t> </a:t>
            </a:r>
            <a:r>
              <a:rPr sz="1100" b="1" spc="-55" dirty="0">
                <a:latin typeface="Tahoma"/>
                <a:cs typeface="Tahoma"/>
              </a:rPr>
              <a:t>retention_week</a:t>
            </a:r>
            <a:r>
              <a:rPr sz="1100" b="1" spc="-15" dirty="0">
                <a:latin typeface="Tahoma"/>
                <a:cs typeface="Tahoma"/>
              </a:rPr>
              <a:t> </a:t>
            </a:r>
            <a:r>
              <a:rPr sz="1100" b="1" spc="-280" dirty="0">
                <a:latin typeface="Tahoma"/>
                <a:cs typeface="Tahoma"/>
              </a:rPr>
              <a:t>=</a:t>
            </a:r>
            <a:r>
              <a:rPr sz="1100" b="1" spc="5" dirty="0">
                <a:latin typeface="Tahoma"/>
                <a:cs typeface="Tahoma"/>
              </a:rPr>
              <a:t> </a:t>
            </a:r>
            <a:r>
              <a:rPr sz="1100" b="1" spc="-100" dirty="0">
                <a:latin typeface="Tahoma"/>
                <a:cs typeface="Tahoma"/>
              </a:rPr>
              <a:t>1</a:t>
            </a:r>
            <a:r>
              <a:rPr sz="1100" b="1" spc="-5" dirty="0">
                <a:latin typeface="Tahoma"/>
                <a:cs typeface="Tahoma"/>
              </a:rPr>
              <a:t> </a:t>
            </a:r>
            <a:r>
              <a:rPr sz="1100" b="1" spc="-75" dirty="0">
                <a:latin typeface="Tahoma"/>
                <a:cs typeface="Tahoma"/>
              </a:rPr>
              <a:t>Then</a:t>
            </a:r>
            <a:r>
              <a:rPr sz="1100" b="1" spc="10" dirty="0">
                <a:latin typeface="Tahoma"/>
                <a:cs typeface="Tahoma"/>
              </a:rPr>
              <a:t> </a:t>
            </a:r>
            <a:r>
              <a:rPr sz="1100" b="1" spc="-100" dirty="0">
                <a:latin typeface="Tahoma"/>
                <a:cs typeface="Tahoma"/>
              </a:rPr>
              <a:t>1</a:t>
            </a:r>
            <a:r>
              <a:rPr sz="1100" b="1" spc="-10" dirty="0">
                <a:latin typeface="Tahoma"/>
                <a:cs typeface="Tahoma"/>
              </a:rPr>
              <a:t> </a:t>
            </a:r>
            <a:r>
              <a:rPr sz="1100" b="1" spc="-65" dirty="0">
                <a:latin typeface="Tahoma"/>
                <a:cs typeface="Tahoma"/>
              </a:rPr>
              <a:t>Else</a:t>
            </a:r>
            <a:r>
              <a:rPr sz="1100" b="1" spc="-15" dirty="0">
                <a:latin typeface="Tahoma"/>
                <a:cs typeface="Tahoma"/>
              </a:rPr>
              <a:t> </a:t>
            </a:r>
            <a:r>
              <a:rPr sz="1100" b="1" spc="-100" dirty="0">
                <a:latin typeface="Tahoma"/>
                <a:cs typeface="Tahoma"/>
              </a:rPr>
              <a:t>0</a:t>
            </a:r>
            <a:r>
              <a:rPr sz="1100" b="1" spc="5" dirty="0">
                <a:latin typeface="Tahoma"/>
                <a:cs typeface="Tahoma"/>
              </a:rPr>
              <a:t> </a:t>
            </a:r>
            <a:r>
              <a:rPr sz="1100" b="1" spc="-95" dirty="0">
                <a:latin typeface="Tahoma"/>
                <a:cs typeface="Tahoma"/>
              </a:rPr>
              <a:t>END)</a:t>
            </a:r>
            <a:r>
              <a:rPr sz="1100" b="1" spc="-10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as</a:t>
            </a:r>
            <a:r>
              <a:rPr sz="1100" b="1" spc="-25" dirty="0">
                <a:latin typeface="Tahoma"/>
                <a:cs typeface="Tahoma"/>
              </a:rPr>
              <a:t> </a:t>
            </a:r>
            <a:r>
              <a:rPr sz="1100" b="1" spc="-35" dirty="0">
                <a:latin typeface="Tahoma"/>
                <a:cs typeface="Tahoma"/>
              </a:rPr>
              <a:t>per_week_retention </a:t>
            </a:r>
            <a:r>
              <a:rPr sz="1100" b="1" spc="-20" dirty="0">
                <a:latin typeface="Tahoma"/>
                <a:cs typeface="Tahoma"/>
              </a:rPr>
              <a:t>FROM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100" b="1" spc="-50" dirty="0">
                <a:latin typeface="Tahoma"/>
                <a:cs typeface="Tahoma"/>
              </a:rPr>
              <a:t>(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100" b="1" spc="-10" dirty="0">
                <a:latin typeface="Tahoma"/>
                <a:cs typeface="Tahoma"/>
              </a:rPr>
              <a:t>SELECT</a:t>
            </a:r>
            <a:endParaRPr sz="1100" dirty="0">
              <a:latin typeface="Tahoma"/>
              <a:cs typeface="Tahoma"/>
            </a:endParaRPr>
          </a:p>
          <a:p>
            <a:pPr marR="6451600">
              <a:lnSpc>
                <a:spcPct val="100000"/>
              </a:lnSpc>
            </a:pPr>
            <a:r>
              <a:rPr sz="1100" b="1" spc="-10" dirty="0">
                <a:latin typeface="Tahoma"/>
                <a:cs typeface="Tahoma"/>
              </a:rPr>
              <a:t>a.user_id, a.signup_week, </a:t>
            </a:r>
            <a:r>
              <a:rPr sz="1100" b="1" spc="-20" dirty="0">
                <a:latin typeface="Tahoma"/>
                <a:cs typeface="Tahoma"/>
              </a:rPr>
              <a:t>b.engagement_week,</a:t>
            </a:r>
            <a:endParaRPr sz="1100" dirty="0">
              <a:latin typeface="Tahoma"/>
              <a:cs typeface="Tahoma"/>
            </a:endParaRPr>
          </a:p>
          <a:p>
            <a:pPr marR="3851275">
              <a:lnSpc>
                <a:spcPct val="100000"/>
              </a:lnSpc>
            </a:pPr>
            <a:r>
              <a:rPr sz="1100" b="1" spc="-20" dirty="0">
                <a:latin typeface="Tahoma"/>
                <a:cs typeface="Tahoma"/>
              </a:rPr>
              <a:t>b.engagement_week</a:t>
            </a:r>
            <a:r>
              <a:rPr sz="1100" b="1" spc="-35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-</a:t>
            </a:r>
            <a:r>
              <a:rPr sz="1100" b="1" spc="5" dirty="0">
                <a:latin typeface="Tahoma"/>
                <a:cs typeface="Tahoma"/>
              </a:rPr>
              <a:t> </a:t>
            </a:r>
            <a:r>
              <a:rPr sz="1100" b="1" spc="-35" dirty="0">
                <a:latin typeface="Tahoma"/>
                <a:cs typeface="Tahoma"/>
              </a:rPr>
              <a:t>a.signup_week</a:t>
            </a:r>
            <a:r>
              <a:rPr sz="1100" b="1" spc="5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as </a:t>
            </a:r>
            <a:r>
              <a:rPr sz="1100" b="1" spc="-35" dirty="0">
                <a:latin typeface="Tahoma"/>
                <a:cs typeface="Tahoma"/>
              </a:rPr>
              <a:t>retention_week </a:t>
            </a:r>
            <a:r>
              <a:rPr sz="1100" b="1" spc="-20" dirty="0">
                <a:latin typeface="Tahoma"/>
                <a:cs typeface="Tahoma"/>
              </a:rPr>
              <a:t>FROM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100" b="1" spc="-50" dirty="0">
                <a:latin typeface="Tahoma"/>
                <a:cs typeface="Tahoma"/>
              </a:rPr>
              <a:t>(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100" b="1" spc="-114" dirty="0">
                <a:latin typeface="Tahoma"/>
                <a:cs typeface="Tahoma"/>
              </a:rPr>
              <a:t>(SELECT</a:t>
            </a:r>
            <a:r>
              <a:rPr sz="1100" b="1" dirty="0">
                <a:latin typeface="Tahoma"/>
                <a:cs typeface="Tahoma"/>
              </a:rPr>
              <a:t> </a:t>
            </a:r>
            <a:r>
              <a:rPr sz="1100" b="1" spc="-60" dirty="0">
                <a:latin typeface="Tahoma"/>
                <a:cs typeface="Tahoma"/>
              </a:rPr>
              <a:t>distinct</a:t>
            </a:r>
            <a:r>
              <a:rPr sz="1100" b="1" dirty="0">
                <a:latin typeface="Tahoma"/>
                <a:cs typeface="Tahoma"/>
              </a:rPr>
              <a:t> </a:t>
            </a:r>
            <a:r>
              <a:rPr sz="1100" b="1" spc="-60" dirty="0">
                <a:latin typeface="Tahoma"/>
                <a:cs typeface="Tahoma"/>
              </a:rPr>
              <a:t>user_id,</a:t>
            </a:r>
            <a:r>
              <a:rPr sz="1100" b="1" spc="15" dirty="0">
                <a:latin typeface="Tahoma"/>
                <a:cs typeface="Tahoma"/>
              </a:rPr>
              <a:t> </a:t>
            </a:r>
            <a:r>
              <a:rPr sz="1100" b="1" spc="-40" dirty="0">
                <a:latin typeface="Tahoma"/>
                <a:cs typeface="Tahoma"/>
              </a:rPr>
              <a:t>extract(week</a:t>
            </a:r>
            <a:r>
              <a:rPr sz="1100" b="1" dirty="0">
                <a:latin typeface="Tahoma"/>
                <a:cs typeface="Tahoma"/>
              </a:rPr>
              <a:t> </a:t>
            </a:r>
            <a:r>
              <a:rPr sz="1100" b="1" spc="-70" dirty="0">
                <a:latin typeface="Tahoma"/>
                <a:cs typeface="Tahoma"/>
              </a:rPr>
              <a:t>from</a:t>
            </a:r>
            <a:r>
              <a:rPr sz="1100" b="1" spc="15" dirty="0">
                <a:latin typeface="Tahoma"/>
                <a:cs typeface="Tahoma"/>
              </a:rPr>
              <a:t> </a:t>
            </a:r>
            <a:r>
              <a:rPr sz="1100" b="1" spc="-30" dirty="0">
                <a:latin typeface="Tahoma"/>
                <a:cs typeface="Tahoma"/>
              </a:rPr>
              <a:t>occurred_at)</a:t>
            </a:r>
            <a:r>
              <a:rPr sz="1100" b="1" spc="-5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as</a:t>
            </a:r>
            <a:r>
              <a:rPr sz="1100" b="1" spc="15" dirty="0">
                <a:latin typeface="Tahoma"/>
                <a:cs typeface="Tahoma"/>
              </a:rPr>
              <a:t> </a:t>
            </a:r>
            <a:r>
              <a:rPr sz="1100" b="1" spc="-45" dirty="0">
                <a:latin typeface="Tahoma"/>
                <a:cs typeface="Tahoma"/>
              </a:rPr>
              <a:t>signup_week</a:t>
            </a:r>
            <a:r>
              <a:rPr sz="1100" b="1" spc="5" dirty="0">
                <a:latin typeface="Tahoma"/>
                <a:cs typeface="Tahoma"/>
              </a:rPr>
              <a:t> </a:t>
            </a:r>
            <a:r>
              <a:rPr sz="1100" b="1" spc="-70" dirty="0">
                <a:latin typeface="Tahoma"/>
                <a:cs typeface="Tahoma"/>
              </a:rPr>
              <a:t>from</a:t>
            </a:r>
            <a:r>
              <a:rPr sz="1100" b="1" spc="10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Tahoma"/>
                <a:cs typeface="Tahoma"/>
              </a:rPr>
              <a:t>tutorial.yammer_events</a:t>
            </a:r>
            <a:endParaRPr sz="1100" dirty="0">
              <a:latin typeface="Tahoma"/>
              <a:cs typeface="Tahoma"/>
            </a:endParaRPr>
          </a:p>
          <a:p>
            <a:pPr marR="5290185">
              <a:lnSpc>
                <a:spcPct val="100000"/>
              </a:lnSpc>
              <a:spcBef>
                <a:spcPts val="5"/>
              </a:spcBef>
            </a:pPr>
            <a:r>
              <a:rPr sz="1100" b="1" spc="-135" dirty="0">
                <a:latin typeface="Tahoma"/>
                <a:cs typeface="Tahoma"/>
              </a:rPr>
              <a:t>WHERE</a:t>
            </a:r>
            <a:r>
              <a:rPr sz="1100" b="1" spc="-20" dirty="0">
                <a:latin typeface="Tahoma"/>
                <a:cs typeface="Tahoma"/>
              </a:rPr>
              <a:t> </a:t>
            </a:r>
            <a:r>
              <a:rPr sz="1100" b="1" spc="-40" dirty="0">
                <a:latin typeface="Tahoma"/>
                <a:cs typeface="Tahoma"/>
              </a:rPr>
              <a:t>event_type</a:t>
            </a:r>
            <a:r>
              <a:rPr sz="1100" b="1" spc="-10" dirty="0">
                <a:latin typeface="Tahoma"/>
                <a:cs typeface="Tahoma"/>
              </a:rPr>
              <a:t> </a:t>
            </a:r>
            <a:r>
              <a:rPr sz="1100" b="1" spc="-280" dirty="0">
                <a:latin typeface="Tahoma"/>
                <a:cs typeface="Tahoma"/>
              </a:rPr>
              <a:t>=</a:t>
            </a:r>
            <a:r>
              <a:rPr sz="1100" b="1" spc="-15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Tahoma"/>
                <a:cs typeface="Tahoma"/>
              </a:rPr>
              <a:t>'signup_flow' </a:t>
            </a:r>
            <a:r>
              <a:rPr sz="1100" b="1" dirty="0">
                <a:latin typeface="Tahoma"/>
                <a:cs typeface="Tahoma"/>
              </a:rPr>
              <a:t>and</a:t>
            </a:r>
            <a:r>
              <a:rPr sz="1100" b="1" spc="10" dirty="0">
                <a:latin typeface="Tahoma"/>
                <a:cs typeface="Tahoma"/>
              </a:rPr>
              <a:t> </a:t>
            </a:r>
            <a:r>
              <a:rPr sz="1100" b="1" spc="-30" dirty="0">
                <a:latin typeface="Tahoma"/>
                <a:cs typeface="Tahoma"/>
              </a:rPr>
              <a:t>event_name</a:t>
            </a:r>
            <a:r>
              <a:rPr sz="1100" b="1" spc="5" dirty="0">
                <a:latin typeface="Tahoma"/>
                <a:cs typeface="Tahoma"/>
              </a:rPr>
              <a:t> </a:t>
            </a:r>
            <a:r>
              <a:rPr sz="1100" b="1" spc="-280" dirty="0">
                <a:latin typeface="Tahoma"/>
                <a:cs typeface="Tahoma"/>
              </a:rPr>
              <a:t>=</a:t>
            </a:r>
            <a:r>
              <a:rPr sz="1100" b="1" spc="30" dirty="0">
                <a:latin typeface="Tahoma"/>
                <a:cs typeface="Tahoma"/>
              </a:rPr>
              <a:t> </a:t>
            </a:r>
            <a:r>
              <a:rPr sz="1100" b="1" spc="-20" dirty="0">
                <a:latin typeface="Tahoma"/>
                <a:cs typeface="Tahoma"/>
              </a:rPr>
              <a:t>'complete_signup’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100" b="1" dirty="0">
                <a:latin typeface="Tahoma"/>
                <a:cs typeface="Tahoma"/>
              </a:rPr>
              <a:t>and</a:t>
            </a:r>
            <a:r>
              <a:rPr sz="1100" b="1" spc="10" dirty="0">
                <a:latin typeface="Tahoma"/>
                <a:cs typeface="Tahoma"/>
              </a:rPr>
              <a:t> </a:t>
            </a:r>
            <a:r>
              <a:rPr sz="1100" b="1" spc="-35" dirty="0">
                <a:latin typeface="Tahoma"/>
                <a:cs typeface="Tahoma"/>
              </a:rPr>
              <a:t>extract(week</a:t>
            </a:r>
            <a:r>
              <a:rPr sz="1100" b="1" spc="5" dirty="0">
                <a:latin typeface="Tahoma"/>
                <a:cs typeface="Tahoma"/>
              </a:rPr>
              <a:t> </a:t>
            </a:r>
            <a:r>
              <a:rPr sz="1100" b="1" spc="-80" dirty="0">
                <a:latin typeface="Tahoma"/>
                <a:cs typeface="Tahoma"/>
              </a:rPr>
              <a:t>from</a:t>
            </a:r>
            <a:r>
              <a:rPr sz="1100" b="1" spc="-5" dirty="0">
                <a:latin typeface="Tahoma"/>
                <a:cs typeface="Tahoma"/>
              </a:rPr>
              <a:t> </a:t>
            </a:r>
            <a:r>
              <a:rPr sz="1100" b="1" spc="-30" dirty="0">
                <a:latin typeface="Tahoma"/>
                <a:cs typeface="Tahoma"/>
              </a:rPr>
              <a:t>occurred_at)</a:t>
            </a:r>
            <a:r>
              <a:rPr sz="1100" b="1" spc="-5" dirty="0">
                <a:latin typeface="Tahoma"/>
                <a:cs typeface="Tahoma"/>
              </a:rPr>
              <a:t> </a:t>
            </a:r>
            <a:r>
              <a:rPr sz="1100" b="1" spc="-280" dirty="0">
                <a:latin typeface="Tahoma"/>
                <a:cs typeface="Tahoma"/>
              </a:rPr>
              <a:t>=</a:t>
            </a:r>
            <a:r>
              <a:rPr sz="1100" b="1" spc="15" dirty="0">
                <a:latin typeface="Tahoma"/>
                <a:cs typeface="Tahoma"/>
              </a:rPr>
              <a:t> </a:t>
            </a:r>
            <a:r>
              <a:rPr sz="1100" b="1" spc="-25" dirty="0">
                <a:latin typeface="Tahoma"/>
                <a:cs typeface="Tahoma"/>
              </a:rPr>
              <a:t>18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100" b="1" spc="-25" dirty="0">
                <a:latin typeface="Tahoma"/>
                <a:cs typeface="Tahoma"/>
              </a:rPr>
              <a:t>)a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100" b="1" spc="-170" dirty="0">
                <a:latin typeface="Tahoma"/>
                <a:cs typeface="Tahoma"/>
              </a:rPr>
              <a:t>LEFT</a:t>
            </a:r>
            <a:r>
              <a:rPr sz="1100" b="1" dirty="0">
                <a:latin typeface="Tahoma"/>
                <a:cs typeface="Tahoma"/>
              </a:rPr>
              <a:t> </a:t>
            </a:r>
            <a:r>
              <a:rPr sz="1100" b="1" spc="-20" dirty="0">
                <a:latin typeface="Tahoma"/>
                <a:cs typeface="Tahoma"/>
              </a:rPr>
              <a:t>JOIN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100" b="1" spc="-114" dirty="0">
                <a:latin typeface="Tahoma"/>
                <a:cs typeface="Tahoma"/>
              </a:rPr>
              <a:t>(SELECT</a:t>
            </a:r>
            <a:r>
              <a:rPr sz="1100" b="1" spc="-25" dirty="0">
                <a:latin typeface="Tahoma"/>
                <a:cs typeface="Tahoma"/>
              </a:rPr>
              <a:t> </a:t>
            </a:r>
            <a:r>
              <a:rPr sz="1100" b="1" spc="-55" dirty="0">
                <a:latin typeface="Tahoma"/>
                <a:cs typeface="Tahoma"/>
              </a:rPr>
              <a:t>distinct</a:t>
            </a:r>
            <a:r>
              <a:rPr sz="1100" b="1" spc="-20" dirty="0">
                <a:latin typeface="Tahoma"/>
                <a:cs typeface="Tahoma"/>
              </a:rPr>
              <a:t> </a:t>
            </a:r>
            <a:r>
              <a:rPr sz="1100" b="1" spc="-65" dirty="0">
                <a:latin typeface="Tahoma"/>
                <a:cs typeface="Tahoma"/>
              </a:rPr>
              <a:t>user_id,</a:t>
            </a:r>
            <a:r>
              <a:rPr sz="1100" b="1" spc="-15" dirty="0">
                <a:latin typeface="Tahoma"/>
                <a:cs typeface="Tahoma"/>
              </a:rPr>
              <a:t> </a:t>
            </a:r>
            <a:r>
              <a:rPr sz="1100" b="1" spc="-30" dirty="0">
                <a:latin typeface="Tahoma"/>
                <a:cs typeface="Tahoma"/>
              </a:rPr>
              <a:t>extract</a:t>
            </a:r>
            <a:r>
              <a:rPr sz="1100" b="1" spc="-15" dirty="0">
                <a:latin typeface="Tahoma"/>
                <a:cs typeface="Tahoma"/>
              </a:rPr>
              <a:t> </a:t>
            </a:r>
            <a:r>
              <a:rPr sz="1100" b="1" spc="-30" dirty="0">
                <a:latin typeface="Tahoma"/>
                <a:cs typeface="Tahoma"/>
              </a:rPr>
              <a:t>(week</a:t>
            </a:r>
            <a:r>
              <a:rPr sz="1100" b="1" spc="-25" dirty="0">
                <a:latin typeface="Tahoma"/>
                <a:cs typeface="Tahoma"/>
              </a:rPr>
              <a:t> </a:t>
            </a:r>
            <a:r>
              <a:rPr sz="1100" b="1" spc="-75" dirty="0">
                <a:latin typeface="Tahoma"/>
                <a:cs typeface="Tahoma"/>
              </a:rPr>
              <a:t>from</a:t>
            </a:r>
            <a:r>
              <a:rPr sz="1100" b="1" spc="-10" dirty="0">
                <a:latin typeface="Tahoma"/>
                <a:cs typeface="Tahoma"/>
              </a:rPr>
              <a:t> </a:t>
            </a:r>
            <a:r>
              <a:rPr sz="1100" b="1" spc="-30" dirty="0">
                <a:latin typeface="Tahoma"/>
                <a:cs typeface="Tahoma"/>
              </a:rPr>
              <a:t>occurred_at)</a:t>
            </a:r>
            <a:r>
              <a:rPr sz="1100" b="1" spc="-35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as</a:t>
            </a:r>
            <a:r>
              <a:rPr sz="1100" b="1" spc="-15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Tahoma"/>
                <a:cs typeface="Tahoma"/>
              </a:rPr>
              <a:t>engagement_week</a:t>
            </a:r>
            <a:r>
              <a:rPr sz="1100" b="1" spc="-35" dirty="0">
                <a:latin typeface="Tahoma"/>
                <a:cs typeface="Tahoma"/>
              </a:rPr>
              <a:t> </a:t>
            </a:r>
            <a:r>
              <a:rPr sz="1100" b="1" spc="-65" dirty="0">
                <a:latin typeface="Tahoma"/>
                <a:cs typeface="Tahoma"/>
              </a:rPr>
              <a:t>FROM</a:t>
            </a:r>
            <a:r>
              <a:rPr sz="1100" b="1" spc="-15" dirty="0">
                <a:latin typeface="Tahoma"/>
                <a:cs typeface="Tahoma"/>
              </a:rPr>
              <a:t> </a:t>
            </a:r>
            <a:r>
              <a:rPr sz="1100" b="1" spc="-30" dirty="0">
                <a:latin typeface="Tahoma"/>
                <a:cs typeface="Tahoma"/>
              </a:rPr>
              <a:t>tutorial.yammer_events </a:t>
            </a:r>
            <a:r>
              <a:rPr sz="1100" b="1" spc="-35" dirty="0">
                <a:latin typeface="Tahoma"/>
                <a:cs typeface="Tahoma"/>
              </a:rPr>
              <a:t>where</a:t>
            </a:r>
            <a:r>
              <a:rPr sz="1100" b="1" spc="-25" dirty="0">
                <a:latin typeface="Tahoma"/>
                <a:cs typeface="Tahoma"/>
              </a:rPr>
              <a:t> </a:t>
            </a:r>
            <a:r>
              <a:rPr sz="1100" b="1" spc="-40" dirty="0">
                <a:latin typeface="Tahoma"/>
                <a:cs typeface="Tahoma"/>
              </a:rPr>
              <a:t>event_type</a:t>
            </a:r>
            <a:r>
              <a:rPr sz="1100" b="1" spc="-20" dirty="0">
                <a:latin typeface="Tahoma"/>
                <a:cs typeface="Tahoma"/>
              </a:rPr>
              <a:t> </a:t>
            </a:r>
            <a:r>
              <a:rPr sz="1100" b="1" spc="-280" dirty="0">
                <a:latin typeface="Tahoma"/>
                <a:cs typeface="Tahoma"/>
              </a:rPr>
              <a:t>=</a:t>
            </a:r>
            <a:r>
              <a:rPr sz="1100" b="1" spc="-20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Tahoma"/>
                <a:cs typeface="Tahoma"/>
              </a:rPr>
              <a:t>'engagement'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100" b="1" spc="-25" dirty="0">
                <a:latin typeface="Tahoma"/>
                <a:cs typeface="Tahoma"/>
              </a:rPr>
              <a:t>)b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100" b="1" dirty="0">
                <a:latin typeface="Tahoma"/>
                <a:cs typeface="Tahoma"/>
              </a:rPr>
              <a:t>on</a:t>
            </a:r>
            <a:r>
              <a:rPr sz="1100" b="1" spc="-45" dirty="0">
                <a:latin typeface="Tahoma"/>
                <a:cs typeface="Tahoma"/>
              </a:rPr>
              <a:t> a.user_id</a:t>
            </a:r>
            <a:r>
              <a:rPr sz="1100" b="1" spc="-30" dirty="0">
                <a:latin typeface="Tahoma"/>
                <a:cs typeface="Tahoma"/>
              </a:rPr>
              <a:t> </a:t>
            </a:r>
            <a:r>
              <a:rPr sz="1100" b="1" spc="-280" dirty="0">
                <a:latin typeface="Tahoma"/>
                <a:cs typeface="Tahoma"/>
              </a:rPr>
              <a:t>=</a:t>
            </a:r>
            <a:r>
              <a:rPr sz="1100" b="1" spc="-20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Tahoma"/>
                <a:cs typeface="Tahoma"/>
              </a:rPr>
              <a:t>b.user_id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100" b="1" spc="-50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sz="1100" b="1" spc="-25" dirty="0">
                <a:latin typeface="Tahoma"/>
                <a:cs typeface="Tahoma"/>
              </a:rPr>
              <a:t>)d</a:t>
            </a:r>
            <a:endParaRPr sz="1100" dirty="0">
              <a:latin typeface="Tahoma"/>
              <a:cs typeface="Tahoma"/>
            </a:endParaRPr>
          </a:p>
          <a:p>
            <a:pPr marR="6854190">
              <a:lnSpc>
                <a:spcPct val="100000"/>
              </a:lnSpc>
            </a:pPr>
            <a:r>
              <a:rPr sz="1100" b="1" spc="-10" dirty="0">
                <a:latin typeface="Tahoma"/>
                <a:cs typeface="Tahoma"/>
              </a:rPr>
              <a:t>group</a:t>
            </a:r>
            <a:r>
              <a:rPr sz="1100" b="1" spc="-35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by</a:t>
            </a:r>
            <a:r>
              <a:rPr sz="1100" b="1" spc="-45" dirty="0">
                <a:latin typeface="Tahoma"/>
                <a:cs typeface="Tahoma"/>
              </a:rPr>
              <a:t> </a:t>
            </a:r>
            <a:r>
              <a:rPr sz="1100" b="1" spc="-60" dirty="0">
                <a:latin typeface="Tahoma"/>
                <a:cs typeface="Tahoma"/>
              </a:rPr>
              <a:t>user_id </a:t>
            </a:r>
            <a:r>
              <a:rPr sz="1100" b="1" spc="-30" dirty="0">
                <a:latin typeface="Tahoma"/>
                <a:cs typeface="Tahoma"/>
              </a:rPr>
              <a:t>order </a:t>
            </a:r>
            <a:r>
              <a:rPr sz="1100" b="1" dirty="0">
                <a:latin typeface="Tahoma"/>
                <a:cs typeface="Tahoma"/>
              </a:rPr>
              <a:t>by</a:t>
            </a:r>
            <a:r>
              <a:rPr sz="1100" b="1" spc="-20" dirty="0">
                <a:latin typeface="Tahoma"/>
                <a:cs typeface="Tahoma"/>
              </a:rPr>
              <a:t> </a:t>
            </a:r>
            <a:r>
              <a:rPr sz="1100" b="1" spc="-65" dirty="0">
                <a:latin typeface="Tahoma"/>
                <a:cs typeface="Tahoma"/>
              </a:rPr>
              <a:t>user_id;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12128527-A72F-ABE2-2DB2-B23541450544}"/>
              </a:ext>
            </a:extLst>
          </p:cNvPr>
          <p:cNvSpPr txBox="1"/>
          <p:nvPr/>
        </p:nvSpPr>
        <p:spPr>
          <a:xfrm>
            <a:off x="4065270" y="77278"/>
            <a:ext cx="3462654" cy="3689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9685" rIns="0" bIns="0" rtlCol="0">
            <a:spAutoFit/>
          </a:bodyPr>
          <a:lstStyle/>
          <a:p>
            <a:pPr marL="353060">
              <a:lnSpc>
                <a:spcPct val="100000"/>
              </a:lnSpc>
              <a:spcBef>
                <a:spcPts val="155"/>
              </a:spcBef>
            </a:pP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Investigating</a:t>
            </a:r>
            <a:r>
              <a:rPr sz="1800" b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Metric</a:t>
            </a:r>
            <a:r>
              <a:rPr sz="1800" b="1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Spike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05000" y="756540"/>
            <a:ext cx="2048510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800" b="1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Weekly</a:t>
            </a:r>
            <a:r>
              <a:rPr sz="1800" b="1" u="sng" spc="-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Retention</a:t>
            </a:r>
            <a:r>
              <a:rPr sz="1800" b="1" spc="-50" dirty="0">
                <a:latin typeface="Tahoma"/>
                <a:cs typeface="Tahoma"/>
              </a:rPr>
              <a:t>: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1064" y="742698"/>
            <a:ext cx="664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latin typeface="Tahoma"/>
                <a:cs typeface="Tahoma"/>
              </a:rPr>
              <a:t>Users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getting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retained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weekly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after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60" dirty="0">
                <a:latin typeface="Tahoma"/>
                <a:cs typeface="Tahoma"/>
              </a:rPr>
              <a:t>signing-</a:t>
            </a:r>
            <a:r>
              <a:rPr sz="1800" b="1" dirty="0">
                <a:latin typeface="Tahoma"/>
                <a:cs typeface="Tahoma"/>
              </a:rPr>
              <a:t>up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for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105" dirty="0">
                <a:latin typeface="Tahoma"/>
                <a:cs typeface="Tahoma"/>
              </a:rPr>
              <a:t>a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product.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2554" y="1017018"/>
            <a:ext cx="7259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Tahoma"/>
                <a:cs typeface="Tahoma"/>
              </a:rPr>
              <a:t>Your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task: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Calculate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the</a:t>
            </a:r>
            <a:r>
              <a:rPr sz="1800" b="1" spc="-25" dirty="0">
                <a:latin typeface="Tahoma"/>
                <a:cs typeface="Tahoma"/>
              </a:rPr>
              <a:t> weekly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retention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of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users-</a:t>
            </a:r>
            <a:r>
              <a:rPr sz="1800" b="1" spc="-70" dirty="0">
                <a:latin typeface="Tahoma"/>
                <a:cs typeface="Tahoma"/>
              </a:rPr>
              <a:t>sign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up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cohort?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2554" y="1981200"/>
            <a:ext cx="1601470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800" b="1" u="sng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</a:t>
            </a:r>
            <a:r>
              <a:rPr sz="1800" b="1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/Result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92554" y="2258568"/>
            <a:ext cx="1979930" cy="2743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0"/>
              </a:lnSpc>
            </a:pPr>
            <a:r>
              <a:rPr sz="1800" b="1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(Specifying</a:t>
            </a:r>
            <a:r>
              <a:rPr sz="1800" b="1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week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2554" y="2532887"/>
            <a:ext cx="1601470" cy="2743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0"/>
              </a:lnSpc>
            </a:pPr>
            <a:r>
              <a:rPr sz="1800" b="1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number</a:t>
            </a:r>
            <a:r>
              <a:rPr sz="1800" b="1" u="sng" spc="-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as</a:t>
            </a:r>
            <a:r>
              <a:rPr sz="1800" b="1" u="sng" spc="-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9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18)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5F05DB75-18A9-A7A0-0218-0AA66044B603}"/>
              </a:ext>
            </a:extLst>
          </p:cNvPr>
          <p:cNvSpPr txBox="1"/>
          <p:nvPr/>
        </p:nvSpPr>
        <p:spPr>
          <a:xfrm>
            <a:off x="4065270" y="77278"/>
            <a:ext cx="3462654" cy="3689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9685" rIns="0" bIns="0" rtlCol="0">
            <a:spAutoFit/>
          </a:bodyPr>
          <a:lstStyle/>
          <a:p>
            <a:pPr marL="353060">
              <a:lnSpc>
                <a:spcPct val="100000"/>
              </a:lnSpc>
              <a:spcBef>
                <a:spcPts val="155"/>
              </a:spcBef>
            </a:pP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Investigating</a:t>
            </a:r>
            <a:r>
              <a:rPr sz="1800" b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Metric</a:t>
            </a:r>
            <a:r>
              <a:rPr sz="1800" b="1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Spike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35E40-E554-D76A-AA8E-055070071BA8}"/>
              </a:ext>
            </a:extLst>
          </p:cNvPr>
          <p:cNvSpPr txBox="1"/>
          <p:nvPr/>
        </p:nvSpPr>
        <p:spPr>
          <a:xfrm>
            <a:off x="4191000" y="1981200"/>
            <a:ext cx="594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lang="en-US" sz="1800" spc="-135" dirty="0">
                <a:latin typeface="Verdana"/>
                <a:cs typeface="Verdana"/>
              </a:rPr>
              <a:t>Link</a:t>
            </a:r>
            <a:r>
              <a:rPr lang="en-US" sz="1800" spc="-140" dirty="0">
                <a:latin typeface="Verdana"/>
                <a:cs typeface="Verdana"/>
              </a:rPr>
              <a:t> </a:t>
            </a:r>
            <a:r>
              <a:rPr lang="en-US" sz="1800" spc="-80" dirty="0">
                <a:latin typeface="Verdana"/>
                <a:cs typeface="Verdana"/>
              </a:rPr>
              <a:t>for</a:t>
            </a:r>
            <a:r>
              <a:rPr lang="en-US" sz="1800" spc="-120" dirty="0">
                <a:latin typeface="Verdana"/>
                <a:cs typeface="Verdana"/>
              </a:rPr>
              <a:t> </a:t>
            </a:r>
            <a:r>
              <a:rPr lang="en-US" sz="1800" spc="-30" dirty="0">
                <a:latin typeface="Verdana"/>
                <a:cs typeface="Verdana"/>
              </a:rPr>
              <a:t>the</a:t>
            </a:r>
            <a:r>
              <a:rPr lang="en-US" sz="1800" spc="-100" dirty="0">
                <a:latin typeface="Verdana"/>
                <a:cs typeface="Verdana"/>
              </a:rPr>
              <a:t> </a:t>
            </a:r>
            <a:r>
              <a:rPr lang="en-US" sz="1800" dirty="0">
                <a:latin typeface="Verdana"/>
                <a:cs typeface="Verdana"/>
              </a:rPr>
              <a:t>saved</a:t>
            </a:r>
            <a:r>
              <a:rPr lang="en-US" sz="1800" spc="-125" dirty="0">
                <a:latin typeface="Verdana"/>
                <a:cs typeface="Verdana"/>
              </a:rPr>
              <a:t> </a:t>
            </a:r>
            <a:r>
              <a:rPr lang="en-US" sz="1800" spc="-10" dirty="0">
                <a:latin typeface="Verdana"/>
                <a:cs typeface="Verdana"/>
              </a:rPr>
              <a:t>result</a:t>
            </a: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lang="en-US" sz="1800" u="sng" spc="-10" dirty="0">
                <a:solidFill>
                  <a:srgbClr val="FF0000"/>
                </a:solidFill>
                <a:latin typeface="Verdana"/>
                <a:cs typeface="Verdana"/>
              </a:rPr>
              <a:t>https://drive.google.com/file/d/1NAAOrZwTEDe_NSOJ5y_K91KCpNx6Bwpw/view?usp=sharing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64920" y="622493"/>
            <a:ext cx="2306320" cy="277495"/>
          </a:xfrm>
          <a:custGeom>
            <a:avLst/>
            <a:gdLst/>
            <a:ahLst/>
            <a:cxnLst/>
            <a:rect l="l" t="t" r="r" b="b"/>
            <a:pathLst>
              <a:path w="2306320" h="277494">
                <a:moveTo>
                  <a:pt x="2305812" y="0"/>
                </a:moveTo>
                <a:lnTo>
                  <a:pt x="0" y="0"/>
                </a:lnTo>
                <a:lnTo>
                  <a:pt x="0" y="277367"/>
                </a:lnTo>
                <a:lnTo>
                  <a:pt x="2305812" y="277367"/>
                </a:lnTo>
                <a:lnTo>
                  <a:pt x="2305812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52600" y="608649"/>
            <a:ext cx="9360535" cy="84836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Weekly</a:t>
            </a:r>
            <a:r>
              <a:rPr sz="1800" b="1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Engagement</a:t>
            </a:r>
            <a:r>
              <a:rPr sz="1800" b="1" spc="-35" dirty="0">
                <a:latin typeface="Tahoma"/>
                <a:cs typeface="Tahoma"/>
              </a:rPr>
              <a:t>: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165" dirty="0">
                <a:latin typeface="Tahoma"/>
                <a:cs typeface="Tahoma"/>
              </a:rPr>
              <a:t>To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measure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30" dirty="0">
                <a:latin typeface="Tahoma"/>
                <a:cs typeface="Tahoma"/>
              </a:rPr>
              <a:t>activeness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105" dirty="0">
                <a:latin typeface="Tahoma"/>
                <a:cs typeface="Tahoma"/>
              </a:rPr>
              <a:t>a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user.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Measuring </a:t>
            </a:r>
            <a:r>
              <a:rPr sz="1800" b="1" spc="-155" dirty="0">
                <a:latin typeface="Tahoma"/>
                <a:cs typeface="Tahoma"/>
              </a:rPr>
              <a:t>if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user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finds </a:t>
            </a:r>
            <a:r>
              <a:rPr sz="1800" b="1" spc="-50" dirty="0">
                <a:latin typeface="Tahoma"/>
                <a:cs typeface="Tahoma"/>
              </a:rPr>
              <a:t>quality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in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105" dirty="0">
                <a:latin typeface="Tahoma"/>
                <a:cs typeface="Tahoma"/>
              </a:rPr>
              <a:t>a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product/service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weekly.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b="1" spc="-85" dirty="0">
                <a:latin typeface="Tahoma"/>
                <a:cs typeface="Tahoma"/>
              </a:rPr>
              <a:t>Your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task: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Calculate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weekly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engagement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per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device?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7835" y="1646877"/>
            <a:ext cx="938530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Verdana"/>
                <a:cs typeface="Verdana"/>
              </a:rPr>
              <a:t>To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find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weekly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user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engagement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per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device:-</a:t>
            </a:r>
            <a:endParaRPr sz="18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spc="-170" dirty="0">
                <a:latin typeface="Verdana"/>
                <a:cs typeface="Verdana"/>
              </a:rPr>
              <a:t>Firstly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extract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the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year_num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and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week_num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from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occurred_at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column</a:t>
            </a:r>
            <a:endParaRPr sz="18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of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events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table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using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b="1" spc="-50" dirty="0">
                <a:latin typeface="Tahoma"/>
                <a:cs typeface="Tahoma"/>
              </a:rPr>
              <a:t>extract,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year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spc="60" dirty="0">
                <a:latin typeface="Verdana"/>
                <a:cs typeface="Verdana"/>
              </a:rPr>
              <a:t>and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Tahoma"/>
                <a:cs typeface="Tahoma"/>
              </a:rPr>
              <a:t>week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spc="-10" dirty="0">
                <a:latin typeface="Verdana"/>
                <a:cs typeface="Verdana"/>
              </a:rPr>
              <a:t>function</a:t>
            </a:r>
            <a:endParaRPr sz="18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buAutoNum type="arabicPeriod" startAt="2"/>
              <a:tabLst>
                <a:tab pos="354965" algn="l"/>
              </a:tabLst>
            </a:pPr>
            <a:r>
              <a:rPr sz="1800" spc="-105" dirty="0">
                <a:latin typeface="Verdana"/>
                <a:cs typeface="Verdana"/>
              </a:rPr>
              <a:t>Then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will </a:t>
            </a:r>
            <a:r>
              <a:rPr sz="1800" spc="-20" dirty="0">
                <a:latin typeface="Verdana"/>
                <a:cs typeface="Verdana"/>
              </a:rPr>
              <a:t>select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those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rows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where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b="1" spc="-55" dirty="0">
                <a:latin typeface="Tahoma"/>
                <a:cs typeface="Tahoma"/>
              </a:rPr>
              <a:t>event_type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400" dirty="0">
                <a:latin typeface="Tahoma"/>
                <a:cs typeface="Tahoma"/>
              </a:rPr>
              <a:t>=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'engagement’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spc="-85" dirty="0">
                <a:latin typeface="Verdana"/>
                <a:cs typeface="Verdana"/>
              </a:rPr>
              <a:t>using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b="1" spc="-95" dirty="0">
                <a:latin typeface="Tahoma"/>
                <a:cs typeface="Tahoma"/>
              </a:rPr>
              <a:t>WHERE</a:t>
            </a:r>
            <a:endParaRPr sz="18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clause</a:t>
            </a:r>
            <a:endParaRPr sz="1800">
              <a:latin typeface="Verdana"/>
              <a:cs typeface="Verdana"/>
            </a:endParaRPr>
          </a:p>
          <a:p>
            <a:pPr marL="355600" marR="358140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sz="1800" spc="-105" dirty="0">
                <a:latin typeface="Verdana"/>
                <a:cs typeface="Verdana"/>
              </a:rPr>
              <a:t>Then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by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using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b="1" dirty="0">
                <a:latin typeface="Tahoma"/>
                <a:cs typeface="Tahoma"/>
              </a:rPr>
              <a:t>Group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By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spc="60" dirty="0">
                <a:latin typeface="Verdana"/>
                <a:cs typeface="Verdana"/>
              </a:rPr>
              <a:t>and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b="1" spc="-20" dirty="0">
                <a:latin typeface="Tahoma"/>
                <a:cs typeface="Tahoma"/>
              </a:rPr>
              <a:t>Order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By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spc="-25" dirty="0">
                <a:latin typeface="Verdana"/>
                <a:cs typeface="Verdana"/>
              </a:rPr>
              <a:t>function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group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order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-114" dirty="0">
                <a:latin typeface="Verdana"/>
                <a:cs typeface="Verdana"/>
              </a:rPr>
              <a:t>result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basis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year_num, </a:t>
            </a:r>
            <a:r>
              <a:rPr sz="1800" spc="-60" dirty="0">
                <a:latin typeface="Verdana"/>
                <a:cs typeface="Verdana"/>
              </a:rPr>
              <a:t>week_num </a:t>
            </a:r>
            <a:r>
              <a:rPr sz="1800" spc="60" dirty="0">
                <a:latin typeface="Verdana"/>
                <a:cs typeface="Verdana"/>
              </a:rPr>
              <a:t>and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40" dirty="0">
                <a:latin typeface="Verdana"/>
                <a:cs typeface="Verdana"/>
              </a:rPr>
              <a:t>device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FB94A6B-807E-4428-B959-B209B43A2C86}"/>
              </a:ext>
            </a:extLst>
          </p:cNvPr>
          <p:cNvSpPr txBox="1"/>
          <p:nvPr/>
        </p:nvSpPr>
        <p:spPr>
          <a:xfrm>
            <a:off x="4065270" y="77278"/>
            <a:ext cx="3462654" cy="3689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9685" rIns="0" bIns="0" rtlCol="0">
            <a:spAutoFit/>
          </a:bodyPr>
          <a:lstStyle/>
          <a:p>
            <a:pPr marL="353060">
              <a:lnSpc>
                <a:spcPct val="100000"/>
              </a:lnSpc>
              <a:spcBef>
                <a:spcPts val="155"/>
              </a:spcBef>
            </a:pP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Investigating</a:t>
            </a:r>
            <a:r>
              <a:rPr sz="1800" b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Metric</a:t>
            </a:r>
            <a:r>
              <a:rPr sz="1800" b="1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Spike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8320" y="1604798"/>
            <a:ext cx="8903335" cy="31076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600" b="1" spc="-10" dirty="0">
                <a:latin typeface="Tahoma"/>
                <a:cs typeface="Tahoma"/>
              </a:rPr>
              <a:t>SELECT</a:t>
            </a:r>
            <a:endParaRPr sz="1600" dirty="0">
              <a:latin typeface="Tahoma"/>
              <a:cs typeface="Tahoma"/>
            </a:endParaRPr>
          </a:p>
          <a:p>
            <a:pPr marL="205104" marR="4066540">
              <a:lnSpc>
                <a:spcPct val="100000"/>
              </a:lnSpc>
            </a:pPr>
            <a:r>
              <a:rPr sz="1600" b="1" spc="-35" dirty="0">
                <a:latin typeface="Tahoma"/>
                <a:cs typeface="Tahoma"/>
              </a:rPr>
              <a:t>extract(year </a:t>
            </a:r>
            <a:r>
              <a:rPr sz="1600" b="1" spc="-85" dirty="0">
                <a:latin typeface="Tahoma"/>
                <a:cs typeface="Tahoma"/>
              </a:rPr>
              <a:t>from</a:t>
            </a:r>
            <a:r>
              <a:rPr sz="1600" b="1" spc="-35" dirty="0">
                <a:latin typeface="Tahoma"/>
                <a:cs typeface="Tahoma"/>
              </a:rPr>
              <a:t> occurred_at)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as</a:t>
            </a:r>
            <a:r>
              <a:rPr sz="1600" b="1" spc="-50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year_num, </a:t>
            </a:r>
            <a:r>
              <a:rPr sz="1600" b="1" spc="-40" dirty="0">
                <a:latin typeface="Tahoma"/>
                <a:cs typeface="Tahoma"/>
              </a:rPr>
              <a:t>extract(week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spc="-100" dirty="0">
                <a:latin typeface="Tahoma"/>
                <a:cs typeface="Tahoma"/>
              </a:rPr>
              <a:t>from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-35" dirty="0">
                <a:latin typeface="Tahoma"/>
                <a:cs typeface="Tahoma"/>
              </a:rPr>
              <a:t>occurred_at)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as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spc="-45" dirty="0">
                <a:latin typeface="Tahoma"/>
                <a:cs typeface="Tahoma"/>
              </a:rPr>
              <a:t>week_num, </a:t>
            </a:r>
            <a:r>
              <a:rPr sz="1600" b="1" spc="-10" dirty="0">
                <a:latin typeface="Tahoma"/>
                <a:cs typeface="Tahoma"/>
              </a:rPr>
              <a:t>device,</a:t>
            </a:r>
            <a:endParaRPr sz="1600" dirty="0">
              <a:latin typeface="Tahoma"/>
              <a:cs typeface="Tahoma"/>
            </a:endParaRPr>
          </a:p>
          <a:p>
            <a:pPr marL="90805" marR="4917440" indent="114300">
              <a:lnSpc>
                <a:spcPct val="100000"/>
              </a:lnSpc>
              <a:spcBef>
                <a:spcPts val="5"/>
              </a:spcBef>
            </a:pPr>
            <a:r>
              <a:rPr sz="1600" b="1" spc="-65" dirty="0">
                <a:latin typeface="Tahoma"/>
                <a:cs typeface="Tahoma"/>
              </a:rPr>
              <a:t>COUNT(distinct</a:t>
            </a:r>
            <a:r>
              <a:rPr sz="1600" b="1" spc="-20" dirty="0">
                <a:latin typeface="Tahoma"/>
                <a:cs typeface="Tahoma"/>
              </a:rPr>
              <a:t> </a:t>
            </a:r>
            <a:r>
              <a:rPr sz="1600" b="1" spc="-95" dirty="0">
                <a:latin typeface="Tahoma"/>
                <a:cs typeface="Tahoma"/>
              </a:rPr>
              <a:t>user_id)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as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spc="-95" dirty="0">
                <a:latin typeface="Tahoma"/>
                <a:cs typeface="Tahoma"/>
              </a:rPr>
              <a:t>no_of_users </a:t>
            </a:r>
            <a:r>
              <a:rPr sz="1600" b="1" spc="-20" dirty="0">
                <a:latin typeface="Tahoma"/>
                <a:cs typeface="Tahoma"/>
              </a:rPr>
              <a:t>FROM</a:t>
            </a:r>
            <a:endParaRPr sz="1600" dirty="0">
              <a:latin typeface="Tahoma"/>
              <a:cs typeface="Tahoma"/>
            </a:endParaRPr>
          </a:p>
          <a:p>
            <a:pPr marL="205104">
              <a:lnSpc>
                <a:spcPct val="100000"/>
              </a:lnSpc>
            </a:pPr>
            <a:r>
              <a:rPr sz="1600" b="1" spc="-25" dirty="0">
                <a:latin typeface="Tahoma"/>
                <a:cs typeface="Tahoma"/>
              </a:rPr>
              <a:t>tutorial.yammer_events</a:t>
            </a:r>
            <a:endParaRPr sz="1600" dirty="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</a:pPr>
            <a:r>
              <a:rPr sz="1600" b="1" spc="-55" dirty="0">
                <a:latin typeface="Tahoma"/>
                <a:cs typeface="Tahoma"/>
              </a:rPr>
              <a:t>where</a:t>
            </a:r>
            <a:r>
              <a:rPr sz="1600" b="1" spc="-65" dirty="0">
                <a:latin typeface="Tahoma"/>
                <a:cs typeface="Tahoma"/>
              </a:rPr>
              <a:t> </a:t>
            </a:r>
            <a:r>
              <a:rPr sz="1600" b="1" spc="-45" dirty="0">
                <a:latin typeface="Tahoma"/>
                <a:cs typeface="Tahoma"/>
              </a:rPr>
              <a:t>event_type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spc="-355" dirty="0">
                <a:latin typeface="Tahoma"/>
                <a:cs typeface="Tahoma"/>
              </a:rPr>
              <a:t>=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'engagement'</a:t>
            </a:r>
            <a:endParaRPr sz="1600" dirty="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</a:pPr>
            <a:r>
              <a:rPr sz="1600" b="1" spc="-60" dirty="0">
                <a:latin typeface="Tahoma"/>
                <a:cs typeface="Tahoma"/>
              </a:rPr>
              <a:t>GROUP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by</a:t>
            </a:r>
            <a:r>
              <a:rPr sz="1600" b="1" spc="-20" dirty="0">
                <a:latin typeface="Tahoma"/>
                <a:cs typeface="Tahoma"/>
              </a:rPr>
              <a:t> 1,2,3</a:t>
            </a:r>
            <a:endParaRPr sz="1600" dirty="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</a:pPr>
            <a:r>
              <a:rPr sz="1600" b="1" spc="-50" dirty="0">
                <a:latin typeface="Tahoma"/>
                <a:cs typeface="Tahoma"/>
              </a:rPr>
              <a:t>order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by</a:t>
            </a:r>
            <a:r>
              <a:rPr sz="1600" b="1" spc="-10" dirty="0">
                <a:latin typeface="Tahoma"/>
                <a:cs typeface="Tahoma"/>
              </a:rPr>
              <a:t> 1,2,3;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05000" y="1655572"/>
            <a:ext cx="1863089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800" b="1" spc="-60" dirty="0">
                <a:latin typeface="Tahoma"/>
                <a:cs typeface="Tahoma"/>
              </a:rPr>
              <a:t>Program/Query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50" dirty="0">
                <a:latin typeface="Tahoma"/>
                <a:cs typeface="Tahoma"/>
              </a:rPr>
              <a:t>: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8050" y="167865"/>
            <a:ext cx="2756535" cy="31242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800" b="1" spc="-20" dirty="0">
                <a:latin typeface="Arial"/>
                <a:cs typeface="Arial"/>
              </a:rPr>
              <a:t>Investigating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Metric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Spike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46325" y="672973"/>
            <a:ext cx="2306320" cy="277495"/>
          </a:xfrm>
          <a:custGeom>
            <a:avLst/>
            <a:gdLst/>
            <a:ahLst/>
            <a:cxnLst/>
            <a:rect l="l" t="t" r="r" b="b"/>
            <a:pathLst>
              <a:path w="2306320" h="277494">
                <a:moveTo>
                  <a:pt x="2305812" y="0"/>
                </a:moveTo>
                <a:lnTo>
                  <a:pt x="0" y="0"/>
                </a:lnTo>
                <a:lnTo>
                  <a:pt x="0" y="277367"/>
                </a:lnTo>
                <a:lnTo>
                  <a:pt x="2305812" y="277367"/>
                </a:lnTo>
                <a:lnTo>
                  <a:pt x="2305812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98320" y="576707"/>
            <a:ext cx="9360535" cy="84836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Weekly</a:t>
            </a:r>
            <a:r>
              <a:rPr sz="1800" b="1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Engagement</a:t>
            </a:r>
            <a:r>
              <a:rPr sz="1800" b="1" spc="-35" dirty="0">
                <a:latin typeface="Tahoma"/>
                <a:cs typeface="Tahoma"/>
              </a:rPr>
              <a:t>: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165" dirty="0">
                <a:latin typeface="Tahoma"/>
                <a:cs typeface="Tahoma"/>
              </a:rPr>
              <a:t>To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measure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30" dirty="0">
                <a:latin typeface="Tahoma"/>
                <a:cs typeface="Tahoma"/>
              </a:rPr>
              <a:t>activeness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105" dirty="0">
                <a:latin typeface="Tahoma"/>
                <a:cs typeface="Tahoma"/>
              </a:rPr>
              <a:t>a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user.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Measuring </a:t>
            </a:r>
            <a:r>
              <a:rPr sz="1800" b="1" spc="-155" dirty="0">
                <a:latin typeface="Tahoma"/>
                <a:cs typeface="Tahoma"/>
              </a:rPr>
              <a:t>if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user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finds </a:t>
            </a:r>
            <a:r>
              <a:rPr sz="1800" b="1" spc="-50" dirty="0">
                <a:latin typeface="Tahoma"/>
                <a:cs typeface="Tahoma"/>
              </a:rPr>
              <a:t>quality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in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105" dirty="0">
                <a:latin typeface="Tahoma"/>
                <a:cs typeface="Tahoma"/>
              </a:rPr>
              <a:t>a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product/service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weekly.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b="1" spc="-85" dirty="0">
                <a:latin typeface="Tahoma"/>
                <a:cs typeface="Tahoma"/>
              </a:rPr>
              <a:t>Your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task: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Calculate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weekly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engagement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per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device?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6325" y="4924933"/>
            <a:ext cx="1573530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sz="1800" b="1" u="sng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</a:t>
            </a:r>
            <a:r>
              <a:rPr sz="1800" b="1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1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/Result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5218E7C2-286F-A841-589D-D7DDD8A7DA6D}"/>
              </a:ext>
            </a:extLst>
          </p:cNvPr>
          <p:cNvSpPr txBox="1"/>
          <p:nvPr/>
        </p:nvSpPr>
        <p:spPr>
          <a:xfrm>
            <a:off x="4065270" y="77278"/>
            <a:ext cx="3462654" cy="3689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9685" rIns="0" bIns="0" rtlCol="0">
            <a:spAutoFit/>
          </a:bodyPr>
          <a:lstStyle/>
          <a:p>
            <a:pPr marL="353060">
              <a:lnSpc>
                <a:spcPct val="100000"/>
              </a:lnSpc>
              <a:spcBef>
                <a:spcPts val="155"/>
              </a:spcBef>
            </a:pP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Investigating</a:t>
            </a:r>
            <a:r>
              <a:rPr sz="1800" b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Metric</a:t>
            </a:r>
            <a:r>
              <a:rPr sz="1800" b="1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Spike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C2B845-14A8-6C29-DAF3-5579C6382E70}"/>
              </a:ext>
            </a:extLst>
          </p:cNvPr>
          <p:cNvSpPr txBox="1"/>
          <p:nvPr/>
        </p:nvSpPr>
        <p:spPr>
          <a:xfrm>
            <a:off x="4065270" y="4879262"/>
            <a:ext cx="545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rgbClr val="FF0000"/>
                </a:solidFill>
              </a:rPr>
              <a:t>https://drive.google.com/file/d/1DjqLTKWaOqTY27cOkZCEbDjlALCaZGNw/view?usp=sharing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7852" y="734059"/>
            <a:ext cx="2205355" cy="277495"/>
          </a:xfrm>
          <a:custGeom>
            <a:avLst/>
            <a:gdLst/>
            <a:ahLst/>
            <a:cxnLst/>
            <a:rect l="l" t="t" r="r" b="b"/>
            <a:pathLst>
              <a:path w="2205354" h="277494">
                <a:moveTo>
                  <a:pt x="2205228" y="0"/>
                </a:moveTo>
                <a:lnTo>
                  <a:pt x="0" y="0"/>
                </a:lnTo>
                <a:lnTo>
                  <a:pt x="0" y="277367"/>
                </a:lnTo>
                <a:lnTo>
                  <a:pt x="2205228" y="277367"/>
                </a:lnTo>
                <a:lnTo>
                  <a:pt x="2205228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86000" y="580297"/>
            <a:ext cx="6468110" cy="57404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u="sng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Email</a:t>
            </a: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Engagement:</a:t>
            </a:r>
            <a:r>
              <a:rPr sz="1800" b="1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spc="-130" dirty="0">
                <a:latin typeface="Tahoma"/>
                <a:cs typeface="Tahoma"/>
              </a:rPr>
              <a:t>Users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engaging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with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email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service. </a:t>
            </a:r>
            <a:r>
              <a:rPr sz="1800" b="1" spc="-85" dirty="0">
                <a:latin typeface="Tahoma"/>
                <a:cs typeface="Tahoma"/>
              </a:rPr>
              <a:t>Your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task: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Calculate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email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engagement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metrics?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8050" y="150520"/>
            <a:ext cx="2755900" cy="31242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800" b="1" spc="-20" dirty="0">
                <a:latin typeface="Arial"/>
                <a:cs typeface="Arial"/>
              </a:rPr>
              <a:t>Investigating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Metric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Spike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1219200" y="1828800"/>
            <a:ext cx="10058400" cy="402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To</a:t>
            </a:r>
            <a:r>
              <a:rPr spc="-90" dirty="0"/>
              <a:t> </a:t>
            </a:r>
            <a:r>
              <a:rPr spc="-40" dirty="0"/>
              <a:t>find</a:t>
            </a:r>
            <a:r>
              <a:rPr spc="-90" dirty="0"/>
              <a:t> </a:t>
            </a:r>
            <a:r>
              <a:rPr spc="-25" dirty="0"/>
              <a:t>the</a:t>
            </a:r>
            <a:r>
              <a:rPr spc="-70" dirty="0"/>
              <a:t> </a:t>
            </a:r>
            <a:r>
              <a:rPr spc="-30" dirty="0"/>
              <a:t>email</a:t>
            </a:r>
            <a:r>
              <a:rPr spc="-100" dirty="0"/>
              <a:t> </a:t>
            </a:r>
            <a:r>
              <a:rPr dirty="0"/>
              <a:t>engagement</a:t>
            </a:r>
            <a:r>
              <a:rPr spc="-45" dirty="0"/>
              <a:t> </a:t>
            </a:r>
            <a:r>
              <a:rPr spc="-75" dirty="0"/>
              <a:t>metrics(rate)</a:t>
            </a:r>
            <a:r>
              <a:rPr spc="-40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spc="-10" dirty="0"/>
              <a:t>users:-</a:t>
            </a: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dirty="0"/>
              <a:t>We</a:t>
            </a:r>
            <a:r>
              <a:rPr spc="-60" dirty="0"/>
              <a:t> </a:t>
            </a:r>
            <a:r>
              <a:rPr spc="-110" dirty="0"/>
              <a:t>will</a:t>
            </a:r>
            <a:r>
              <a:rPr spc="-100" dirty="0"/>
              <a:t> </a:t>
            </a:r>
            <a:r>
              <a:rPr spc="-165" dirty="0"/>
              <a:t>first</a:t>
            </a:r>
            <a:r>
              <a:rPr spc="-135" dirty="0"/>
              <a:t> </a:t>
            </a:r>
            <a:r>
              <a:rPr dirty="0"/>
              <a:t>categorize</a:t>
            </a:r>
            <a:r>
              <a:rPr spc="-105" dirty="0"/>
              <a:t> </a:t>
            </a:r>
            <a:r>
              <a:rPr spc="-30" dirty="0"/>
              <a:t>the</a:t>
            </a:r>
            <a:r>
              <a:rPr spc="-85" dirty="0"/>
              <a:t> </a:t>
            </a:r>
            <a:r>
              <a:rPr dirty="0"/>
              <a:t>action</a:t>
            </a:r>
            <a:r>
              <a:rPr spc="-130" dirty="0"/>
              <a:t> </a:t>
            </a:r>
            <a:r>
              <a:rPr dirty="0"/>
              <a:t>on</a:t>
            </a:r>
            <a:r>
              <a:rPr spc="-100" dirty="0"/>
              <a:t> </a:t>
            </a:r>
            <a:r>
              <a:rPr spc="-25" dirty="0"/>
              <a:t>the</a:t>
            </a:r>
            <a:r>
              <a:rPr spc="-90" dirty="0"/>
              <a:t> </a:t>
            </a:r>
            <a:r>
              <a:rPr spc="-85" dirty="0"/>
              <a:t>basis</a:t>
            </a:r>
            <a:r>
              <a:rPr spc="-114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b="1" spc="-70" dirty="0">
                <a:latin typeface="Tahoma"/>
                <a:cs typeface="Tahoma"/>
              </a:rPr>
              <a:t>email_sent,</a:t>
            </a:r>
            <a:r>
              <a:rPr b="1" spc="-10" dirty="0">
                <a:latin typeface="Tahoma"/>
                <a:cs typeface="Tahoma"/>
              </a:rPr>
              <a:t> email_opened</a:t>
            </a:r>
          </a:p>
          <a:p>
            <a:pPr marL="355600">
              <a:lnSpc>
                <a:spcPct val="100000"/>
              </a:lnSpc>
            </a:pPr>
            <a:r>
              <a:rPr spc="60" dirty="0"/>
              <a:t>and</a:t>
            </a:r>
            <a:r>
              <a:rPr spc="-130" dirty="0"/>
              <a:t> </a:t>
            </a:r>
            <a:r>
              <a:rPr b="1" spc="-10" dirty="0">
                <a:latin typeface="Tahoma"/>
                <a:cs typeface="Tahoma"/>
              </a:rPr>
              <a:t>email_clicked</a:t>
            </a:r>
            <a:r>
              <a:rPr b="1" spc="-25" dirty="0">
                <a:latin typeface="Tahoma"/>
                <a:cs typeface="Tahoma"/>
              </a:rPr>
              <a:t> </a:t>
            </a:r>
            <a:r>
              <a:rPr spc="-85" dirty="0"/>
              <a:t>using</a:t>
            </a:r>
            <a:r>
              <a:rPr spc="-135" dirty="0"/>
              <a:t> </a:t>
            </a:r>
            <a:r>
              <a:rPr spc="-30" dirty="0"/>
              <a:t>the</a:t>
            </a:r>
            <a:r>
              <a:rPr spc="-114" dirty="0"/>
              <a:t> </a:t>
            </a:r>
            <a:r>
              <a:rPr b="1" spc="-20" dirty="0">
                <a:latin typeface="Tahoma"/>
                <a:cs typeface="Tahoma"/>
              </a:rPr>
              <a:t>CASE,</a:t>
            </a:r>
            <a:r>
              <a:rPr b="1" spc="-25" dirty="0">
                <a:latin typeface="Tahoma"/>
                <a:cs typeface="Tahoma"/>
              </a:rPr>
              <a:t> </a:t>
            </a:r>
            <a:r>
              <a:rPr b="1" spc="-145" dirty="0">
                <a:latin typeface="Tahoma"/>
                <a:cs typeface="Tahoma"/>
              </a:rPr>
              <a:t>WHEN,</a:t>
            </a:r>
            <a:r>
              <a:rPr b="1" spc="-25" dirty="0">
                <a:latin typeface="Tahoma"/>
                <a:cs typeface="Tahoma"/>
              </a:rPr>
              <a:t> </a:t>
            </a:r>
            <a:r>
              <a:rPr b="1" spc="-195" dirty="0">
                <a:latin typeface="Tahoma"/>
                <a:cs typeface="Tahoma"/>
              </a:rPr>
              <a:t>THEN</a:t>
            </a:r>
            <a:r>
              <a:rPr b="1" spc="-25" dirty="0">
                <a:latin typeface="Tahoma"/>
                <a:cs typeface="Tahoma"/>
              </a:rPr>
              <a:t> </a:t>
            </a:r>
            <a:r>
              <a:rPr spc="-10" dirty="0"/>
              <a:t>functions</a:t>
            </a:r>
          </a:p>
          <a:p>
            <a:pPr marL="355600" marR="74930" indent="-342900" algn="just">
              <a:lnSpc>
                <a:spcPct val="100000"/>
              </a:lnSpc>
              <a:buAutoNum type="arabicPeriod" startAt="2"/>
              <a:tabLst>
                <a:tab pos="355600" algn="l"/>
              </a:tabLst>
            </a:pPr>
            <a:r>
              <a:rPr spc="-125" dirty="0"/>
              <a:t>Then</a:t>
            </a:r>
            <a:r>
              <a:rPr spc="-35" dirty="0"/>
              <a:t> </a:t>
            </a:r>
            <a:r>
              <a:rPr dirty="0"/>
              <a:t>we</a:t>
            </a:r>
            <a:r>
              <a:rPr spc="-160" dirty="0"/>
              <a:t> </a:t>
            </a:r>
            <a:r>
              <a:rPr spc="-20" dirty="0"/>
              <a:t>select</a:t>
            </a:r>
            <a:r>
              <a:rPr spc="-135" dirty="0"/>
              <a:t> </a:t>
            </a:r>
            <a:r>
              <a:rPr spc="-20" dirty="0"/>
              <a:t>the</a:t>
            </a:r>
            <a:r>
              <a:rPr spc="-70" dirty="0"/>
              <a:t> </a:t>
            </a:r>
            <a:r>
              <a:rPr spc="-155" dirty="0"/>
              <a:t>sum</a:t>
            </a:r>
            <a:r>
              <a:rPr spc="-5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dirty="0"/>
              <a:t>category</a:t>
            </a:r>
            <a:r>
              <a:rPr spc="-65" dirty="0"/>
              <a:t> </a:t>
            </a:r>
            <a:r>
              <a:rPr dirty="0"/>
              <a:t>of</a:t>
            </a:r>
            <a:r>
              <a:rPr spc="-130" dirty="0"/>
              <a:t> </a:t>
            </a:r>
            <a:r>
              <a:rPr b="1" spc="-10" dirty="0">
                <a:latin typeface="Tahoma"/>
                <a:cs typeface="Tahoma"/>
              </a:rPr>
              <a:t>email_opened</a:t>
            </a:r>
            <a:r>
              <a:rPr b="1" spc="10" dirty="0">
                <a:latin typeface="Tahoma"/>
                <a:cs typeface="Tahoma"/>
              </a:rPr>
              <a:t> </a:t>
            </a:r>
            <a:r>
              <a:rPr spc="-10" dirty="0"/>
              <a:t>divide</a:t>
            </a:r>
            <a:r>
              <a:rPr spc="-110" dirty="0"/>
              <a:t> </a:t>
            </a:r>
            <a:r>
              <a:rPr dirty="0"/>
              <a:t>by</a:t>
            </a:r>
            <a:r>
              <a:rPr spc="-95" dirty="0"/>
              <a:t> </a:t>
            </a:r>
            <a:r>
              <a:rPr spc="-20" dirty="0"/>
              <a:t>the</a:t>
            </a:r>
            <a:r>
              <a:rPr spc="-75" dirty="0"/>
              <a:t> </a:t>
            </a:r>
            <a:r>
              <a:rPr spc="-160" dirty="0"/>
              <a:t>sum</a:t>
            </a:r>
            <a:r>
              <a:rPr dirty="0"/>
              <a:t> </a:t>
            </a:r>
            <a:r>
              <a:rPr spc="-25" dirty="0"/>
              <a:t>of the</a:t>
            </a:r>
            <a:r>
              <a:rPr spc="-135" dirty="0"/>
              <a:t> </a:t>
            </a:r>
            <a:r>
              <a:rPr dirty="0"/>
              <a:t>category</a:t>
            </a:r>
            <a:r>
              <a:rPr spc="-160" dirty="0"/>
              <a:t> </a:t>
            </a:r>
            <a:r>
              <a:rPr dirty="0"/>
              <a:t>of</a:t>
            </a:r>
            <a:r>
              <a:rPr spc="-160" dirty="0"/>
              <a:t> </a:t>
            </a:r>
            <a:r>
              <a:rPr b="1" spc="-70" dirty="0">
                <a:latin typeface="Tahoma"/>
                <a:cs typeface="Tahoma"/>
              </a:rPr>
              <a:t>email_sent</a:t>
            </a:r>
            <a:r>
              <a:rPr b="1" spc="-10" dirty="0">
                <a:latin typeface="Tahoma"/>
                <a:cs typeface="Tahoma"/>
              </a:rPr>
              <a:t> </a:t>
            </a:r>
            <a:r>
              <a:rPr spc="60" dirty="0"/>
              <a:t>and</a:t>
            </a:r>
            <a:r>
              <a:rPr spc="-35" dirty="0"/>
              <a:t> </a:t>
            </a:r>
            <a:r>
              <a:rPr spc="-100" dirty="0"/>
              <a:t>multiply</a:t>
            </a:r>
            <a:r>
              <a:rPr spc="-60" dirty="0"/>
              <a:t> </a:t>
            </a:r>
            <a:r>
              <a:rPr spc="-25" dirty="0"/>
              <a:t>the</a:t>
            </a:r>
            <a:r>
              <a:rPr spc="-35" dirty="0"/>
              <a:t> </a:t>
            </a:r>
            <a:r>
              <a:rPr spc="-135" dirty="0"/>
              <a:t>result</a:t>
            </a:r>
            <a:r>
              <a:rPr spc="-25" dirty="0"/>
              <a:t> </a:t>
            </a:r>
            <a:r>
              <a:rPr spc="-10" dirty="0"/>
              <a:t>by</a:t>
            </a:r>
            <a:r>
              <a:rPr spc="-75" dirty="0"/>
              <a:t> </a:t>
            </a:r>
            <a:r>
              <a:rPr spc="-195" dirty="0"/>
              <a:t>100.0</a:t>
            </a:r>
            <a:r>
              <a:rPr spc="35" dirty="0"/>
              <a:t> </a:t>
            </a:r>
            <a:r>
              <a:rPr spc="60" dirty="0"/>
              <a:t>and</a:t>
            </a:r>
            <a:r>
              <a:rPr spc="-40" dirty="0"/>
              <a:t> </a:t>
            </a:r>
            <a:r>
              <a:rPr dirty="0"/>
              <a:t>name</a:t>
            </a:r>
            <a:r>
              <a:rPr spc="-45" dirty="0"/>
              <a:t> </a:t>
            </a:r>
            <a:r>
              <a:rPr spc="-365" dirty="0"/>
              <a:t>is</a:t>
            </a:r>
            <a:r>
              <a:rPr spc="210" dirty="0"/>
              <a:t> </a:t>
            </a:r>
            <a:r>
              <a:rPr spc="-25" dirty="0"/>
              <a:t>as </a:t>
            </a:r>
            <a:r>
              <a:rPr b="1" spc="-10" dirty="0">
                <a:latin typeface="Tahoma"/>
                <a:cs typeface="Tahoma"/>
              </a:rPr>
              <a:t>email_opening_rate</a:t>
            </a:r>
          </a:p>
          <a:p>
            <a:pPr marL="355600" marR="54610" indent="-342900" algn="just">
              <a:lnSpc>
                <a:spcPct val="100000"/>
              </a:lnSpc>
              <a:buAutoNum type="arabicPeriod" startAt="2"/>
              <a:tabLst>
                <a:tab pos="355600" algn="l"/>
                <a:tab pos="420370" algn="l"/>
              </a:tabLst>
            </a:pPr>
            <a:r>
              <a:rPr dirty="0"/>
              <a:t>	</a:t>
            </a:r>
            <a:r>
              <a:rPr spc="-125" dirty="0"/>
              <a:t>Then</a:t>
            </a:r>
            <a:r>
              <a:rPr spc="-35" dirty="0"/>
              <a:t> </a:t>
            </a:r>
            <a:r>
              <a:rPr dirty="0"/>
              <a:t>we</a:t>
            </a:r>
            <a:r>
              <a:rPr spc="-160" dirty="0"/>
              <a:t> </a:t>
            </a:r>
            <a:r>
              <a:rPr spc="-20" dirty="0"/>
              <a:t>select</a:t>
            </a:r>
            <a:r>
              <a:rPr spc="-140" dirty="0"/>
              <a:t> </a:t>
            </a:r>
            <a:r>
              <a:rPr spc="-25" dirty="0"/>
              <a:t>the</a:t>
            </a:r>
            <a:r>
              <a:rPr spc="-75" dirty="0"/>
              <a:t> </a:t>
            </a:r>
            <a:r>
              <a:rPr spc="-160" dirty="0"/>
              <a:t>sum</a:t>
            </a:r>
            <a:r>
              <a:rPr dirty="0"/>
              <a:t> of</a:t>
            </a:r>
            <a:r>
              <a:rPr spc="-90" dirty="0"/>
              <a:t> </a:t>
            </a:r>
            <a:r>
              <a:rPr dirty="0"/>
              <a:t>category</a:t>
            </a:r>
            <a:r>
              <a:rPr spc="-8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b="1" spc="-10" dirty="0">
                <a:latin typeface="Tahoma"/>
                <a:cs typeface="Tahoma"/>
              </a:rPr>
              <a:t>email_clicked</a:t>
            </a:r>
            <a:r>
              <a:rPr b="1" spc="25" dirty="0">
                <a:latin typeface="Tahoma"/>
                <a:cs typeface="Tahoma"/>
              </a:rPr>
              <a:t> </a:t>
            </a:r>
            <a:r>
              <a:rPr spc="-10" dirty="0"/>
              <a:t>divide</a:t>
            </a:r>
            <a:r>
              <a:rPr spc="-114" dirty="0"/>
              <a:t> </a:t>
            </a:r>
            <a:r>
              <a:rPr dirty="0"/>
              <a:t>by</a:t>
            </a:r>
            <a:r>
              <a:rPr spc="-95" dirty="0"/>
              <a:t> </a:t>
            </a:r>
            <a:r>
              <a:rPr spc="-20" dirty="0"/>
              <a:t>the</a:t>
            </a:r>
            <a:r>
              <a:rPr spc="-65" dirty="0"/>
              <a:t> </a:t>
            </a:r>
            <a:r>
              <a:rPr spc="-150" dirty="0"/>
              <a:t>sum</a:t>
            </a:r>
            <a:r>
              <a:rPr spc="-10" dirty="0"/>
              <a:t> </a:t>
            </a:r>
            <a:r>
              <a:rPr spc="-25" dirty="0"/>
              <a:t>of the</a:t>
            </a:r>
            <a:r>
              <a:rPr spc="-135" dirty="0"/>
              <a:t> </a:t>
            </a:r>
            <a:r>
              <a:rPr dirty="0"/>
              <a:t>category</a:t>
            </a:r>
            <a:r>
              <a:rPr spc="-160" dirty="0"/>
              <a:t> </a:t>
            </a:r>
            <a:r>
              <a:rPr dirty="0"/>
              <a:t>of</a:t>
            </a:r>
            <a:r>
              <a:rPr spc="-160" dirty="0"/>
              <a:t> </a:t>
            </a:r>
            <a:r>
              <a:rPr b="1" spc="-70" dirty="0">
                <a:latin typeface="Tahoma"/>
                <a:cs typeface="Tahoma"/>
              </a:rPr>
              <a:t>email_sent</a:t>
            </a:r>
            <a:r>
              <a:rPr b="1" spc="-20" dirty="0">
                <a:latin typeface="Tahoma"/>
                <a:cs typeface="Tahoma"/>
              </a:rPr>
              <a:t> </a:t>
            </a:r>
            <a:r>
              <a:rPr spc="60" dirty="0"/>
              <a:t>and</a:t>
            </a:r>
            <a:r>
              <a:rPr spc="-40" dirty="0"/>
              <a:t> </a:t>
            </a:r>
            <a:r>
              <a:rPr spc="-100" dirty="0"/>
              <a:t>multiply</a:t>
            </a:r>
            <a:r>
              <a:rPr spc="-55" dirty="0"/>
              <a:t> </a:t>
            </a:r>
            <a:r>
              <a:rPr spc="-25" dirty="0"/>
              <a:t>the</a:t>
            </a:r>
            <a:r>
              <a:rPr spc="-35" dirty="0"/>
              <a:t> </a:t>
            </a:r>
            <a:r>
              <a:rPr spc="-135" dirty="0"/>
              <a:t>result</a:t>
            </a:r>
            <a:r>
              <a:rPr spc="-25" dirty="0"/>
              <a:t> </a:t>
            </a:r>
            <a:r>
              <a:rPr spc="-10" dirty="0"/>
              <a:t>by</a:t>
            </a:r>
            <a:r>
              <a:rPr spc="-75" dirty="0"/>
              <a:t> </a:t>
            </a:r>
            <a:r>
              <a:rPr spc="-195" dirty="0"/>
              <a:t>100.0</a:t>
            </a:r>
            <a:r>
              <a:rPr spc="35" dirty="0"/>
              <a:t> </a:t>
            </a:r>
            <a:r>
              <a:rPr spc="60" dirty="0"/>
              <a:t>and</a:t>
            </a:r>
            <a:r>
              <a:rPr spc="-40" dirty="0"/>
              <a:t> </a:t>
            </a:r>
            <a:r>
              <a:rPr dirty="0"/>
              <a:t>name</a:t>
            </a:r>
            <a:r>
              <a:rPr spc="-45" dirty="0"/>
              <a:t> </a:t>
            </a:r>
            <a:r>
              <a:rPr spc="-365" dirty="0"/>
              <a:t>is</a:t>
            </a:r>
            <a:r>
              <a:rPr spc="210" dirty="0"/>
              <a:t> </a:t>
            </a:r>
            <a:r>
              <a:rPr spc="-25" dirty="0"/>
              <a:t>as </a:t>
            </a:r>
            <a:r>
              <a:rPr b="1" spc="-10" dirty="0">
                <a:latin typeface="Tahoma"/>
                <a:cs typeface="Tahoma"/>
              </a:rPr>
              <a:t>email_clicking_rate</a:t>
            </a: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54965" algn="l"/>
              </a:tabLst>
            </a:pPr>
            <a:r>
              <a:rPr b="1" spc="-70" dirty="0">
                <a:latin typeface="Tahoma"/>
                <a:cs typeface="Tahoma"/>
              </a:rPr>
              <a:t>email_sent</a:t>
            </a:r>
            <a:r>
              <a:rPr b="1" spc="-35" dirty="0">
                <a:latin typeface="Tahoma"/>
                <a:cs typeface="Tahoma"/>
              </a:rPr>
              <a:t> </a:t>
            </a:r>
            <a:r>
              <a:rPr b="1" spc="-400" dirty="0">
                <a:latin typeface="Tahoma"/>
                <a:cs typeface="Tahoma"/>
              </a:rPr>
              <a:t>=</a:t>
            </a:r>
            <a:r>
              <a:rPr b="1" spc="-40" dirty="0">
                <a:latin typeface="Tahoma"/>
                <a:cs typeface="Tahoma"/>
              </a:rPr>
              <a:t> </a:t>
            </a:r>
            <a:r>
              <a:rPr b="1" spc="-45" dirty="0">
                <a:latin typeface="Tahoma"/>
                <a:cs typeface="Tahoma"/>
              </a:rPr>
              <a:t>('sent_weekly_digest','sent_reengagement_email’)</a:t>
            </a:r>
          </a:p>
          <a:p>
            <a:pPr marL="354965" indent="-342265">
              <a:lnSpc>
                <a:spcPct val="100000"/>
              </a:lnSpc>
              <a:buAutoNum type="arabicPeriod" startAt="2"/>
              <a:tabLst>
                <a:tab pos="354965" algn="l"/>
              </a:tabLst>
            </a:pPr>
            <a:r>
              <a:rPr b="1" spc="-20" dirty="0">
                <a:latin typeface="Tahoma"/>
                <a:cs typeface="Tahoma"/>
              </a:rPr>
              <a:t>email_opened</a:t>
            </a:r>
            <a:r>
              <a:rPr b="1" spc="-25" dirty="0">
                <a:latin typeface="Tahoma"/>
                <a:cs typeface="Tahoma"/>
              </a:rPr>
              <a:t> </a:t>
            </a:r>
            <a:r>
              <a:rPr b="1" spc="-400" dirty="0">
                <a:latin typeface="Tahoma"/>
                <a:cs typeface="Tahoma"/>
              </a:rPr>
              <a:t>=</a:t>
            </a:r>
            <a:r>
              <a:rPr b="1" spc="-25" dirty="0">
                <a:latin typeface="Tahoma"/>
                <a:cs typeface="Tahoma"/>
              </a:rPr>
              <a:t> </a:t>
            </a:r>
            <a:r>
              <a:rPr b="1" spc="-10" dirty="0">
                <a:latin typeface="Tahoma"/>
                <a:cs typeface="Tahoma"/>
              </a:rPr>
              <a:t>'email_open’</a:t>
            </a:r>
          </a:p>
          <a:p>
            <a:pPr marL="354965" indent="-342265">
              <a:lnSpc>
                <a:spcPct val="100000"/>
              </a:lnSpc>
              <a:buAutoNum type="arabicPeriod" startAt="2"/>
              <a:tabLst>
                <a:tab pos="354965" algn="l"/>
                <a:tab pos="2053589" algn="l"/>
              </a:tabLst>
            </a:pPr>
            <a:r>
              <a:rPr b="1" spc="-10" dirty="0">
                <a:latin typeface="Tahoma"/>
                <a:cs typeface="Tahoma"/>
              </a:rPr>
              <a:t>email_clicked</a:t>
            </a:r>
            <a:r>
              <a:rPr b="1" dirty="0">
                <a:latin typeface="Tahoma"/>
                <a:cs typeface="Tahoma"/>
              </a:rPr>
              <a:t>	</a:t>
            </a:r>
            <a:r>
              <a:rPr b="1" spc="-400" dirty="0">
                <a:latin typeface="Tahoma"/>
                <a:cs typeface="Tahoma"/>
              </a:rPr>
              <a:t>=</a:t>
            </a:r>
            <a:r>
              <a:rPr b="1" spc="-40" dirty="0">
                <a:latin typeface="Tahoma"/>
                <a:cs typeface="Tahoma"/>
              </a:rPr>
              <a:t> </a:t>
            </a:r>
            <a:r>
              <a:rPr b="1" spc="-10" dirty="0">
                <a:latin typeface="Tahoma"/>
                <a:cs typeface="Tahoma"/>
              </a:rPr>
              <a:t>'email_clickthrough'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5301385-EC6F-1121-F777-71097EA8286F}"/>
              </a:ext>
            </a:extLst>
          </p:cNvPr>
          <p:cNvSpPr txBox="1"/>
          <p:nvPr/>
        </p:nvSpPr>
        <p:spPr>
          <a:xfrm>
            <a:off x="4065270" y="77278"/>
            <a:ext cx="3462654" cy="3689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9685" rIns="0" bIns="0" rtlCol="0">
            <a:spAutoFit/>
          </a:bodyPr>
          <a:lstStyle/>
          <a:p>
            <a:pPr marL="353060">
              <a:lnSpc>
                <a:spcPct val="100000"/>
              </a:lnSpc>
              <a:spcBef>
                <a:spcPts val="155"/>
              </a:spcBef>
            </a:pP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Investigating</a:t>
            </a:r>
            <a:r>
              <a:rPr sz="1800" b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Metric</a:t>
            </a:r>
            <a:r>
              <a:rPr sz="1800" b="1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Spike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514600" y="1262823"/>
            <a:ext cx="8905240" cy="50780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1066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4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55575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Tahoma"/>
                <a:cs typeface="Tahoma"/>
              </a:rPr>
              <a:t>SELECT</a:t>
            </a:r>
            <a:endParaRPr sz="1600" dirty="0">
              <a:latin typeface="Tahoma"/>
              <a:cs typeface="Tahoma"/>
            </a:endParaRPr>
          </a:p>
          <a:p>
            <a:pPr marL="91440" marR="156845" indent="114300">
              <a:lnSpc>
                <a:spcPct val="100000"/>
              </a:lnSpc>
              <a:spcBef>
                <a:spcPts val="45"/>
              </a:spcBef>
            </a:pPr>
            <a:r>
              <a:rPr sz="1600" b="1" spc="-114" dirty="0">
                <a:latin typeface="Tahoma"/>
                <a:cs typeface="Tahoma"/>
              </a:rPr>
              <a:t>100.0*SUM(CASE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600" b="1" spc="-50" dirty="0">
                <a:latin typeface="Tahoma"/>
                <a:cs typeface="Tahoma"/>
              </a:rPr>
              <a:t>when </a:t>
            </a:r>
            <a:r>
              <a:rPr sz="1600" b="1" spc="-20" dirty="0">
                <a:latin typeface="Tahoma"/>
                <a:cs typeface="Tahoma"/>
              </a:rPr>
              <a:t>email_cat </a:t>
            </a:r>
            <a:r>
              <a:rPr sz="1600" b="1" spc="-370" dirty="0">
                <a:latin typeface="Tahoma"/>
                <a:cs typeface="Tahoma"/>
              </a:rPr>
              <a:t>=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-25" dirty="0">
                <a:latin typeface="Tahoma"/>
                <a:cs typeface="Tahoma"/>
              </a:rPr>
              <a:t>'email_opened'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600" b="1" spc="-60" dirty="0">
                <a:latin typeface="Tahoma"/>
                <a:cs typeface="Tahoma"/>
              </a:rPr>
              <a:t>then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spc="-140" dirty="0">
                <a:latin typeface="Tahoma"/>
                <a:cs typeface="Tahoma"/>
              </a:rPr>
              <a:t>1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else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spc="-140" dirty="0">
                <a:latin typeface="Tahoma"/>
                <a:cs typeface="Tahoma"/>
              </a:rPr>
              <a:t>0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spc="-60" dirty="0">
                <a:latin typeface="Tahoma"/>
                <a:cs typeface="Tahoma"/>
              </a:rPr>
              <a:t>end)/SUM(CASE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spc="-20" dirty="0">
                <a:latin typeface="Tahoma"/>
                <a:cs typeface="Tahoma"/>
              </a:rPr>
              <a:t>when email_cat</a:t>
            </a:r>
            <a:r>
              <a:rPr sz="1600" b="1" spc="-100" dirty="0">
                <a:latin typeface="Tahoma"/>
                <a:cs typeface="Tahoma"/>
              </a:rPr>
              <a:t> </a:t>
            </a:r>
            <a:r>
              <a:rPr sz="1600" b="1" spc="-370" dirty="0">
                <a:latin typeface="Tahoma"/>
                <a:cs typeface="Tahoma"/>
              </a:rPr>
              <a:t>=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-65" dirty="0">
                <a:latin typeface="Tahoma"/>
                <a:cs typeface="Tahoma"/>
              </a:rPr>
              <a:t>'email_sent'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b="1" spc="-60" dirty="0">
                <a:latin typeface="Tahoma"/>
                <a:cs typeface="Tahoma"/>
              </a:rPr>
              <a:t>then </a:t>
            </a:r>
            <a:r>
              <a:rPr sz="1600" b="1" spc="-140" dirty="0">
                <a:latin typeface="Tahoma"/>
                <a:cs typeface="Tahoma"/>
              </a:rPr>
              <a:t>1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else</a:t>
            </a:r>
            <a:r>
              <a:rPr sz="1600" b="1" spc="-75" dirty="0">
                <a:latin typeface="Tahoma"/>
                <a:cs typeface="Tahoma"/>
              </a:rPr>
              <a:t> </a:t>
            </a:r>
            <a:r>
              <a:rPr sz="1600" b="1" spc="-140" dirty="0">
                <a:latin typeface="Tahoma"/>
                <a:cs typeface="Tahoma"/>
              </a:rPr>
              <a:t>0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end)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as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email_opening_rate,</a:t>
            </a:r>
            <a:endParaRPr sz="1600" dirty="0">
              <a:latin typeface="Tahoma"/>
              <a:cs typeface="Tahoma"/>
            </a:endParaRPr>
          </a:p>
          <a:p>
            <a:pPr marL="91440" marR="197485" indent="114300">
              <a:lnSpc>
                <a:spcPct val="100000"/>
              </a:lnSpc>
              <a:spcBef>
                <a:spcPts val="5"/>
              </a:spcBef>
            </a:pPr>
            <a:r>
              <a:rPr sz="1600" b="1" spc="-114" dirty="0">
                <a:latin typeface="Tahoma"/>
                <a:cs typeface="Tahoma"/>
              </a:rPr>
              <a:t>100.0*SUM(CASE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600" b="1" spc="-50" dirty="0">
                <a:latin typeface="Tahoma"/>
                <a:cs typeface="Tahoma"/>
              </a:rPr>
              <a:t>when</a:t>
            </a:r>
            <a:r>
              <a:rPr sz="1600" b="1" spc="-45" dirty="0">
                <a:latin typeface="Tahoma"/>
                <a:cs typeface="Tahoma"/>
              </a:rPr>
              <a:t> </a:t>
            </a:r>
            <a:r>
              <a:rPr sz="1600" b="1" spc="-20" dirty="0">
                <a:latin typeface="Tahoma"/>
                <a:cs typeface="Tahoma"/>
              </a:rPr>
              <a:t>email_cat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-370" dirty="0">
                <a:latin typeface="Tahoma"/>
                <a:cs typeface="Tahoma"/>
              </a:rPr>
              <a:t>=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-25" dirty="0">
                <a:latin typeface="Tahoma"/>
                <a:cs typeface="Tahoma"/>
              </a:rPr>
              <a:t>'email_clicked'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600" b="1" spc="-60" dirty="0">
                <a:latin typeface="Tahoma"/>
                <a:cs typeface="Tahoma"/>
              </a:rPr>
              <a:t>then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spc="-140" dirty="0">
                <a:latin typeface="Tahoma"/>
                <a:cs typeface="Tahoma"/>
              </a:rPr>
              <a:t>1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else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spc="-140" dirty="0">
                <a:latin typeface="Tahoma"/>
                <a:cs typeface="Tahoma"/>
              </a:rPr>
              <a:t>0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spc="-60" dirty="0">
                <a:latin typeface="Tahoma"/>
                <a:cs typeface="Tahoma"/>
              </a:rPr>
              <a:t>end)/SUM(CASE</a:t>
            </a:r>
            <a:r>
              <a:rPr sz="1600" b="1" spc="15" dirty="0">
                <a:latin typeface="Tahoma"/>
                <a:cs typeface="Tahoma"/>
              </a:rPr>
              <a:t> </a:t>
            </a:r>
            <a:r>
              <a:rPr sz="1600" b="1" spc="-20" dirty="0">
                <a:latin typeface="Tahoma"/>
                <a:cs typeface="Tahoma"/>
              </a:rPr>
              <a:t>when email_cat</a:t>
            </a:r>
            <a:r>
              <a:rPr sz="1600" b="1" spc="-100" dirty="0">
                <a:latin typeface="Tahoma"/>
                <a:cs typeface="Tahoma"/>
              </a:rPr>
              <a:t> </a:t>
            </a:r>
            <a:r>
              <a:rPr sz="1600" b="1" spc="-370" dirty="0">
                <a:latin typeface="Tahoma"/>
                <a:cs typeface="Tahoma"/>
              </a:rPr>
              <a:t>=</a:t>
            </a:r>
            <a:r>
              <a:rPr sz="1600" b="1" spc="-15" dirty="0">
                <a:latin typeface="Tahoma"/>
                <a:cs typeface="Tahoma"/>
              </a:rPr>
              <a:t> </a:t>
            </a:r>
            <a:r>
              <a:rPr sz="1600" b="1" spc="-65" dirty="0">
                <a:latin typeface="Tahoma"/>
                <a:cs typeface="Tahoma"/>
              </a:rPr>
              <a:t>'email_sent'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b="1" spc="-60" dirty="0">
                <a:latin typeface="Tahoma"/>
                <a:cs typeface="Tahoma"/>
              </a:rPr>
              <a:t>then </a:t>
            </a:r>
            <a:r>
              <a:rPr sz="1600" b="1" spc="-140" dirty="0">
                <a:latin typeface="Tahoma"/>
                <a:cs typeface="Tahoma"/>
              </a:rPr>
              <a:t>1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else</a:t>
            </a:r>
            <a:r>
              <a:rPr sz="1600" b="1" spc="-75" dirty="0">
                <a:latin typeface="Tahoma"/>
                <a:cs typeface="Tahoma"/>
              </a:rPr>
              <a:t> </a:t>
            </a:r>
            <a:r>
              <a:rPr sz="1600" b="1" spc="-140" dirty="0">
                <a:latin typeface="Tahoma"/>
                <a:cs typeface="Tahoma"/>
              </a:rPr>
              <a:t>0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end)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as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email_clicking_rate</a:t>
            </a:r>
            <a:endParaRPr sz="1600" dirty="0">
              <a:latin typeface="Tahoma"/>
              <a:cs typeface="Tahoma"/>
            </a:endParaRPr>
          </a:p>
          <a:p>
            <a:pPr marL="91440" marR="8156575">
              <a:lnSpc>
                <a:spcPct val="100000"/>
              </a:lnSpc>
            </a:pPr>
            <a:r>
              <a:rPr sz="1600" b="1" spc="-20" dirty="0">
                <a:latin typeface="Tahoma"/>
                <a:cs typeface="Tahoma"/>
              </a:rPr>
              <a:t>FROM </a:t>
            </a:r>
            <a:r>
              <a:rPr sz="1600" b="1" spc="-50" dirty="0">
                <a:latin typeface="Tahoma"/>
                <a:cs typeface="Tahoma"/>
              </a:rPr>
              <a:t>( </a:t>
            </a:r>
            <a:r>
              <a:rPr sz="1600" b="1" spc="-150" dirty="0">
                <a:latin typeface="Tahoma"/>
                <a:cs typeface="Tahoma"/>
              </a:rPr>
              <a:t>SELECT</a:t>
            </a:r>
            <a:endParaRPr sz="1600" dirty="0">
              <a:latin typeface="Tahoma"/>
              <a:cs typeface="Tahoma"/>
            </a:endParaRPr>
          </a:p>
          <a:p>
            <a:pPr marL="205740">
              <a:lnSpc>
                <a:spcPct val="100000"/>
              </a:lnSpc>
            </a:pPr>
            <a:r>
              <a:rPr sz="1600" b="1" spc="-25" dirty="0">
                <a:latin typeface="Tahoma"/>
                <a:cs typeface="Tahoma"/>
              </a:rPr>
              <a:t>*,</a:t>
            </a:r>
            <a:endParaRPr sz="1600" dirty="0">
              <a:latin typeface="Tahoma"/>
              <a:cs typeface="Tahoma"/>
            </a:endParaRPr>
          </a:p>
          <a:p>
            <a:pPr marL="205740">
              <a:lnSpc>
                <a:spcPct val="100000"/>
              </a:lnSpc>
            </a:pPr>
            <a:r>
              <a:rPr sz="1600" b="1" spc="-20" dirty="0">
                <a:latin typeface="Tahoma"/>
                <a:cs typeface="Tahoma"/>
              </a:rPr>
              <a:t>CASE</a:t>
            </a:r>
            <a:endParaRPr sz="1600" dirty="0">
              <a:latin typeface="Tahoma"/>
              <a:cs typeface="Tahoma"/>
            </a:endParaRPr>
          </a:p>
          <a:p>
            <a:pPr marL="434340" marR="2091689" indent="-114300">
              <a:lnSpc>
                <a:spcPct val="100000"/>
              </a:lnSpc>
            </a:pPr>
            <a:r>
              <a:rPr sz="1600" b="1" spc="-160" dirty="0">
                <a:latin typeface="Tahoma"/>
                <a:cs typeface="Tahoma"/>
              </a:rPr>
              <a:t>WHEN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action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spc="-90" dirty="0">
                <a:latin typeface="Tahoma"/>
                <a:cs typeface="Tahoma"/>
              </a:rPr>
              <a:t>in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spc="-60" dirty="0">
                <a:latin typeface="Tahoma"/>
                <a:cs typeface="Tahoma"/>
              </a:rPr>
              <a:t>('sent_weekly_digest','sent_reengagement_email') then</a:t>
            </a:r>
            <a:r>
              <a:rPr sz="1600" b="1" spc="-4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'email_sent'</a:t>
            </a:r>
            <a:endParaRPr sz="1600" dirty="0">
              <a:latin typeface="Tahoma"/>
              <a:cs typeface="Tahoma"/>
            </a:endParaRPr>
          </a:p>
          <a:p>
            <a:pPr marL="434340" marR="5615940" indent="-114300">
              <a:lnSpc>
                <a:spcPct val="100000"/>
              </a:lnSpc>
            </a:pPr>
            <a:r>
              <a:rPr sz="1600" b="1" spc="-160" dirty="0">
                <a:latin typeface="Tahoma"/>
                <a:cs typeface="Tahoma"/>
              </a:rPr>
              <a:t>WHEN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action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spc="-90" dirty="0">
                <a:latin typeface="Tahoma"/>
                <a:cs typeface="Tahoma"/>
              </a:rPr>
              <a:t>in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spc="-45" dirty="0">
                <a:latin typeface="Tahoma"/>
                <a:cs typeface="Tahoma"/>
              </a:rPr>
              <a:t>('email_open') </a:t>
            </a:r>
            <a:r>
              <a:rPr sz="1600" b="1" spc="-60" dirty="0">
                <a:latin typeface="Tahoma"/>
                <a:cs typeface="Tahoma"/>
              </a:rPr>
              <a:t>then</a:t>
            </a:r>
            <a:r>
              <a:rPr sz="1600" b="1" spc="-4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'email_opened'</a:t>
            </a:r>
            <a:endParaRPr sz="1600" dirty="0">
              <a:latin typeface="Tahoma"/>
              <a:cs typeface="Tahoma"/>
            </a:endParaRPr>
          </a:p>
          <a:p>
            <a:pPr marL="434340" marR="4901565" indent="-114300">
              <a:lnSpc>
                <a:spcPct val="100000"/>
              </a:lnSpc>
              <a:spcBef>
                <a:spcPts val="5"/>
              </a:spcBef>
            </a:pPr>
            <a:r>
              <a:rPr sz="1600" b="1" spc="-160" dirty="0">
                <a:latin typeface="Tahoma"/>
                <a:cs typeface="Tahoma"/>
              </a:rPr>
              <a:t>WHEN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action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spc="-90" dirty="0">
                <a:latin typeface="Tahoma"/>
                <a:cs typeface="Tahoma"/>
              </a:rPr>
              <a:t>in</a:t>
            </a:r>
            <a:r>
              <a:rPr sz="1600" b="1" spc="-30" dirty="0">
                <a:latin typeface="Tahoma"/>
                <a:cs typeface="Tahoma"/>
              </a:rPr>
              <a:t> </a:t>
            </a:r>
            <a:r>
              <a:rPr sz="1600" b="1" spc="-55" dirty="0">
                <a:latin typeface="Tahoma"/>
                <a:cs typeface="Tahoma"/>
              </a:rPr>
              <a:t>('email_clickthrough') </a:t>
            </a:r>
            <a:r>
              <a:rPr sz="1600" b="1" spc="-60" dirty="0">
                <a:latin typeface="Tahoma"/>
                <a:cs typeface="Tahoma"/>
              </a:rPr>
              <a:t>then</a:t>
            </a:r>
            <a:r>
              <a:rPr sz="1600" b="1" spc="-4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'email_clicked'</a:t>
            </a:r>
            <a:endParaRPr sz="1600" dirty="0">
              <a:latin typeface="Tahoma"/>
              <a:cs typeface="Tahoma"/>
            </a:endParaRPr>
          </a:p>
          <a:p>
            <a:pPr marL="205740">
              <a:lnSpc>
                <a:spcPct val="100000"/>
              </a:lnSpc>
            </a:pPr>
            <a:r>
              <a:rPr sz="1600" b="1" dirty="0">
                <a:latin typeface="Tahoma"/>
                <a:cs typeface="Tahoma"/>
              </a:rPr>
              <a:t>end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as</a:t>
            </a:r>
            <a:r>
              <a:rPr sz="1600" b="1" spc="-2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email_cat</a:t>
            </a:r>
            <a:endParaRPr sz="1600" dirty="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</a:pPr>
            <a:r>
              <a:rPr sz="1600" b="1" spc="-95" dirty="0">
                <a:latin typeface="Tahoma"/>
                <a:cs typeface="Tahoma"/>
              </a:rPr>
              <a:t>from</a:t>
            </a:r>
            <a:r>
              <a:rPr sz="1600" b="1" spc="-20" dirty="0">
                <a:latin typeface="Tahoma"/>
                <a:cs typeface="Tahoma"/>
              </a:rPr>
              <a:t> tutorial.yammer_emails</a:t>
            </a:r>
            <a:endParaRPr sz="1600" dirty="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</a:pPr>
            <a:r>
              <a:rPr sz="1600" b="1" spc="-130" dirty="0">
                <a:latin typeface="Tahoma"/>
                <a:cs typeface="Tahoma"/>
              </a:rPr>
              <a:t>)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spc="-25" dirty="0">
                <a:latin typeface="Tahoma"/>
                <a:cs typeface="Tahoma"/>
              </a:rPr>
              <a:t>a;</a:t>
            </a:r>
            <a:endParaRPr sz="1600" dirty="0">
              <a:latin typeface="Tahoma"/>
              <a:cs typeface="Tahoma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2887852" y="734059"/>
            <a:ext cx="2205355" cy="277495"/>
          </a:xfrm>
          <a:custGeom>
            <a:avLst/>
            <a:gdLst/>
            <a:ahLst/>
            <a:cxnLst/>
            <a:rect l="l" t="t" r="r" b="b"/>
            <a:pathLst>
              <a:path w="2205354" h="277494">
                <a:moveTo>
                  <a:pt x="2205228" y="0"/>
                </a:moveTo>
                <a:lnTo>
                  <a:pt x="0" y="0"/>
                </a:lnTo>
                <a:lnTo>
                  <a:pt x="0" y="277367"/>
                </a:lnTo>
                <a:lnTo>
                  <a:pt x="2205228" y="277367"/>
                </a:lnTo>
                <a:lnTo>
                  <a:pt x="2205228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67000" y="585786"/>
            <a:ext cx="6468110" cy="57404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u="sng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Email</a:t>
            </a: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Engagement:</a:t>
            </a:r>
            <a:r>
              <a:rPr sz="1800" b="1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spc="-130" dirty="0">
                <a:latin typeface="Tahoma"/>
                <a:cs typeface="Tahoma"/>
              </a:rPr>
              <a:t>Users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engaging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with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email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service. </a:t>
            </a:r>
            <a:r>
              <a:rPr sz="1800" b="1" spc="-85" dirty="0">
                <a:latin typeface="Tahoma"/>
                <a:cs typeface="Tahoma"/>
              </a:rPr>
              <a:t>Your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task: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Calculate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email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engagement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metrics?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8128" y="1308099"/>
            <a:ext cx="1863089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800" b="1" spc="-60" dirty="0">
                <a:latin typeface="Tahoma"/>
                <a:cs typeface="Tahoma"/>
              </a:rPr>
              <a:t>Program/Query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50" dirty="0">
                <a:latin typeface="Tahoma"/>
                <a:cs typeface="Tahoma"/>
              </a:rPr>
              <a:t>: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40B6C376-C8B2-9667-309C-B75F99AB2761}"/>
              </a:ext>
            </a:extLst>
          </p:cNvPr>
          <p:cNvSpPr txBox="1"/>
          <p:nvPr/>
        </p:nvSpPr>
        <p:spPr>
          <a:xfrm>
            <a:off x="4065270" y="77278"/>
            <a:ext cx="3462654" cy="3689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9685" rIns="0" bIns="0" rtlCol="0">
            <a:spAutoFit/>
          </a:bodyPr>
          <a:lstStyle/>
          <a:p>
            <a:pPr marL="353060">
              <a:lnSpc>
                <a:spcPct val="100000"/>
              </a:lnSpc>
              <a:spcBef>
                <a:spcPts val="155"/>
              </a:spcBef>
            </a:pP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Investigating</a:t>
            </a:r>
            <a:r>
              <a:rPr sz="1800" b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Metric</a:t>
            </a:r>
            <a:r>
              <a:rPr sz="1800" b="1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Spike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058797" y="3064067"/>
            <a:ext cx="8905240" cy="14782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Tahoma"/>
                <a:cs typeface="Tahoma"/>
              </a:rPr>
              <a:t>select</a:t>
            </a:r>
            <a:endParaRPr sz="18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sz="1800" b="1" spc="-110" dirty="0">
                <a:latin typeface="Tahoma"/>
                <a:cs typeface="Tahoma"/>
              </a:rPr>
              <a:t>count(job_id)/(30*24)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as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60" dirty="0">
                <a:latin typeface="Tahoma"/>
                <a:cs typeface="Tahoma"/>
              </a:rPr>
              <a:t>number_of_jobs_reviewed_per_day_non_distinct</a:t>
            </a:r>
            <a:endParaRPr sz="18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sz="1800" b="1" spc="-100" dirty="0">
                <a:latin typeface="Tahoma"/>
                <a:cs typeface="Tahoma"/>
              </a:rPr>
              <a:t>from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job_data;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21837" y="100389"/>
            <a:ext cx="3462654" cy="3689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800" b="1" u="sng" spc="-1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Job</a:t>
            </a:r>
            <a:r>
              <a:rPr sz="1800" b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5757" y="644369"/>
            <a:ext cx="2926080" cy="3689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2603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4"/>
              </a:spcBef>
            </a:pPr>
            <a:r>
              <a:rPr sz="1800" b="1" spc="-10" dirty="0">
                <a:latin typeface="Arial"/>
                <a:cs typeface="Arial"/>
              </a:rPr>
              <a:t>Number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jobs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reviewed: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7600" y="652267"/>
            <a:ext cx="5299710" cy="85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Amount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jobs</a:t>
            </a:r>
            <a:r>
              <a:rPr sz="1800" spc="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reviewed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over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time.</a:t>
            </a:r>
            <a:endParaRPr sz="1800" dirty="0">
              <a:latin typeface="Arial MT"/>
              <a:cs typeface="Arial MT"/>
            </a:endParaRPr>
          </a:p>
          <a:p>
            <a:pPr marL="12700" marR="5080">
              <a:lnSpc>
                <a:spcPts val="2210"/>
              </a:lnSpc>
              <a:spcBef>
                <a:spcPts val="30"/>
              </a:spcBef>
            </a:pPr>
            <a:r>
              <a:rPr sz="1800" dirty="0">
                <a:latin typeface="Arial MT"/>
                <a:cs typeface="Arial MT"/>
              </a:rPr>
              <a:t>Calculate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jobs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reviewed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hour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per </a:t>
            </a:r>
            <a:r>
              <a:rPr sz="1800" dirty="0">
                <a:latin typeface="Arial MT"/>
                <a:cs typeface="Arial MT"/>
              </a:rPr>
              <a:t>day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November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2020?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4413" y="1756643"/>
            <a:ext cx="83889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Verdana"/>
                <a:cs typeface="Verdana"/>
              </a:rPr>
              <a:t>To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find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number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jobs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reviewed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per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hour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per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50" dirty="0">
                <a:latin typeface="Verdana"/>
                <a:cs typeface="Verdana"/>
              </a:rPr>
              <a:t>day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November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2020:</a:t>
            </a:r>
            <a:endParaRPr sz="1800" dirty="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Verdana"/>
                <a:cs typeface="Verdana"/>
              </a:rPr>
              <a:t>We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use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data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from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b="1" spc="-70" dirty="0">
                <a:latin typeface="Tahoma"/>
                <a:cs typeface="Tahoma"/>
              </a:rPr>
              <a:t>job_id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spc="-40" dirty="0">
                <a:latin typeface="Verdana"/>
                <a:cs typeface="Verdana"/>
              </a:rPr>
              <a:t>columns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job_data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table.</a:t>
            </a:r>
            <a:endParaRPr sz="1800" dirty="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spc="-105" dirty="0">
                <a:latin typeface="Verdana"/>
                <a:cs typeface="Verdana"/>
              </a:rPr>
              <a:t>Then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 </a:t>
            </a:r>
            <a:r>
              <a:rPr sz="1800" spc="-10" dirty="0">
                <a:latin typeface="Verdana"/>
                <a:cs typeface="Verdana"/>
              </a:rPr>
              <a:t>divide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total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count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job_id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(distinct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non-</a:t>
            </a:r>
            <a:r>
              <a:rPr sz="1800" spc="-75" dirty="0">
                <a:latin typeface="Verdana"/>
                <a:cs typeface="Verdana"/>
              </a:rPr>
              <a:t>distinct)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by </a:t>
            </a:r>
            <a:r>
              <a:rPr sz="1800" spc="-180" dirty="0">
                <a:latin typeface="Verdana"/>
                <a:cs typeface="Verdana"/>
              </a:rPr>
              <a:t>(30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days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95" dirty="0">
                <a:latin typeface="Verdana"/>
                <a:cs typeface="Verdana"/>
              </a:rPr>
              <a:t>*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70" dirty="0">
                <a:latin typeface="Verdana"/>
                <a:cs typeface="Verdana"/>
              </a:rPr>
              <a:t>24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hours)for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finding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number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jobs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reviewed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per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day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8138" y="3079030"/>
            <a:ext cx="4144645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1800" b="1" spc="-60" dirty="0">
                <a:latin typeface="Tahoma"/>
                <a:cs typeface="Tahoma"/>
              </a:rPr>
              <a:t>Program/Query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(non_distinct_job_id):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9371" y="4741419"/>
            <a:ext cx="1573530" cy="27749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u="sng" spc="-7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</a:t>
            </a:r>
            <a:r>
              <a:rPr sz="1800" b="1" u="sng" spc="-4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12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/Result</a:t>
            </a:r>
            <a:endParaRPr sz="1800" dirty="0">
              <a:solidFill>
                <a:schemeClr val="bg1"/>
              </a:solidFill>
              <a:highlight>
                <a:srgbClr val="000000"/>
              </a:highlight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6342" y="4711257"/>
            <a:ext cx="5600700" cy="337820"/>
          </a:xfrm>
          <a:prstGeom prst="rect">
            <a:avLst/>
          </a:prstGeom>
          <a:ln w="14035">
            <a:solidFill>
              <a:srgbClr val="D3D3D3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45"/>
              </a:spcBef>
            </a:pPr>
            <a:r>
              <a:rPr sz="2000" spc="-10" dirty="0">
                <a:latin typeface="Calibri"/>
                <a:cs typeface="Calibri"/>
              </a:rPr>
              <a:t>number_of_jobs_reviewed_per_day_non_distinct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56342" y="5049077"/>
            <a:ext cx="5600700" cy="337820"/>
          </a:xfrm>
          <a:prstGeom prst="rect">
            <a:avLst/>
          </a:prstGeom>
          <a:ln w="14035">
            <a:solidFill>
              <a:srgbClr val="D3D3D3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R="38100" algn="r">
              <a:lnSpc>
                <a:spcPct val="100000"/>
              </a:lnSpc>
              <a:spcBef>
                <a:spcPts val="45"/>
              </a:spcBef>
            </a:pPr>
            <a:r>
              <a:rPr sz="2000" spc="-10" dirty="0">
                <a:latin typeface="Calibri"/>
                <a:cs typeface="Calibri"/>
              </a:rPr>
              <a:t>0.0111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87852" y="734059"/>
            <a:ext cx="2205355" cy="277495"/>
          </a:xfrm>
          <a:custGeom>
            <a:avLst/>
            <a:gdLst/>
            <a:ahLst/>
            <a:cxnLst/>
            <a:rect l="l" t="t" r="r" b="b"/>
            <a:pathLst>
              <a:path w="2205354" h="277494">
                <a:moveTo>
                  <a:pt x="2205228" y="0"/>
                </a:moveTo>
                <a:lnTo>
                  <a:pt x="0" y="0"/>
                </a:lnTo>
                <a:lnTo>
                  <a:pt x="0" y="277367"/>
                </a:lnTo>
                <a:lnTo>
                  <a:pt x="2205228" y="277367"/>
                </a:lnTo>
                <a:lnTo>
                  <a:pt x="2205228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75533" y="720090"/>
            <a:ext cx="6468110" cy="57404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u="sng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Email</a:t>
            </a: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Engagement:</a:t>
            </a:r>
            <a:r>
              <a:rPr sz="1800" b="1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spc="-130" dirty="0">
                <a:latin typeface="Tahoma"/>
                <a:cs typeface="Tahoma"/>
              </a:rPr>
              <a:t>Users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engaging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with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email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service. </a:t>
            </a:r>
            <a:r>
              <a:rPr sz="1800" b="1" spc="-85" dirty="0">
                <a:latin typeface="Tahoma"/>
                <a:cs typeface="Tahoma"/>
              </a:rPr>
              <a:t>Your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task: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Calculate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email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engagement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metrics?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3200" y="1905000"/>
            <a:ext cx="1573530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800" b="1" u="sng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</a:t>
            </a:r>
            <a:r>
              <a:rPr sz="1800" b="1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1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/Result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9C3AF72-0F90-C6D3-D621-EA672B33018F}"/>
              </a:ext>
            </a:extLst>
          </p:cNvPr>
          <p:cNvSpPr txBox="1"/>
          <p:nvPr/>
        </p:nvSpPr>
        <p:spPr>
          <a:xfrm>
            <a:off x="4065270" y="77278"/>
            <a:ext cx="3462654" cy="3689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9685" rIns="0" bIns="0" rtlCol="0">
            <a:spAutoFit/>
          </a:bodyPr>
          <a:lstStyle/>
          <a:p>
            <a:pPr marL="353060">
              <a:lnSpc>
                <a:spcPct val="100000"/>
              </a:lnSpc>
              <a:spcBef>
                <a:spcPts val="155"/>
              </a:spcBef>
            </a:pP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Investigating</a:t>
            </a:r>
            <a:r>
              <a:rPr sz="1800" b="1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Metric</a:t>
            </a:r>
            <a:r>
              <a:rPr sz="1800" b="1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Spike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B0C6F7-141C-D74E-81E4-204A677E7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882415"/>
            <a:ext cx="4010585" cy="6001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295400" y="1889885"/>
            <a:ext cx="8905240" cy="1477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800" b="1" spc="-10" dirty="0">
                <a:latin typeface="Tahoma"/>
                <a:cs typeface="Tahoma"/>
              </a:rPr>
              <a:t>select</a:t>
            </a:r>
            <a:endParaRPr sz="1800" dirty="0">
              <a:latin typeface="Tahoma"/>
              <a:cs typeface="Tahoma"/>
            </a:endParaRPr>
          </a:p>
          <a:p>
            <a:pPr marL="92075" marR="374650">
              <a:lnSpc>
                <a:spcPct val="100000"/>
              </a:lnSpc>
            </a:pPr>
            <a:r>
              <a:rPr sz="1800" b="1" spc="-65" dirty="0">
                <a:latin typeface="Tahoma"/>
                <a:cs typeface="Tahoma"/>
              </a:rPr>
              <a:t>count(distinct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job_id)/(30*24)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as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number_of_jobs_reviewed_per_day_distinct </a:t>
            </a:r>
            <a:r>
              <a:rPr sz="1800" b="1" spc="-105" dirty="0">
                <a:latin typeface="Tahoma"/>
                <a:cs typeface="Tahoma"/>
              </a:rPr>
              <a:t>from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job_data;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79424" y="668400"/>
            <a:ext cx="2926080" cy="36893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2603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4"/>
              </a:spcBef>
            </a:pPr>
            <a:r>
              <a:rPr sz="1800" b="1" spc="-10" dirty="0">
                <a:latin typeface="Arial"/>
                <a:cs typeface="Arial"/>
              </a:rPr>
              <a:t>Number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jobs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reviewed: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2080" y="641289"/>
            <a:ext cx="5299710" cy="85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Amount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jobs</a:t>
            </a:r>
            <a:r>
              <a:rPr sz="1800" spc="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reviewed</a:t>
            </a:r>
            <a:r>
              <a:rPr sz="1800" spc="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over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time.</a:t>
            </a:r>
            <a:endParaRPr sz="1800" dirty="0">
              <a:latin typeface="Arial MT"/>
              <a:cs typeface="Arial MT"/>
            </a:endParaRPr>
          </a:p>
          <a:p>
            <a:pPr marL="12700" marR="5080">
              <a:lnSpc>
                <a:spcPts val="2210"/>
              </a:lnSpc>
              <a:spcBef>
                <a:spcPts val="30"/>
              </a:spcBef>
            </a:pPr>
            <a:r>
              <a:rPr sz="1800" dirty="0">
                <a:latin typeface="Arial MT"/>
                <a:cs typeface="Arial MT"/>
              </a:rPr>
              <a:t>Calculate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jobs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reviewed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hour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per </a:t>
            </a:r>
            <a:r>
              <a:rPr sz="1800" dirty="0">
                <a:latin typeface="Arial MT"/>
                <a:cs typeface="Arial MT"/>
              </a:rPr>
              <a:t>day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November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2020?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57599" y="146875"/>
            <a:ext cx="2706687" cy="327654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2000" b="1" spc="-165" dirty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68074" y="1986725"/>
            <a:ext cx="3609340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1800" b="1" spc="-60" dirty="0">
                <a:latin typeface="Tahoma"/>
                <a:cs typeface="Tahoma"/>
              </a:rPr>
              <a:t>Program/Query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(distinct_job_id):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5400" y="3491106"/>
            <a:ext cx="1573530" cy="25904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1800" b="1" u="sng" spc="-7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</a:t>
            </a:r>
            <a:r>
              <a:rPr sz="1800" b="1" u="sng" spc="-4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12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/Result</a:t>
            </a:r>
            <a:endParaRPr sz="1800" dirty="0">
              <a:solidFill>
                <a:schemeClr val="bg1"/>
              </a:solidFill>
              <a:highlight>
                <a:srgbClr val="000000"/>
              </a:highlight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1800" y="3514344"/>
            <a:ext cx="5092700" cy="359410"/>
          </a:xfrm>
          <a:prstGeom prst="rect">
            <a:avLst/>
          </a:prstGeom>
          <a:ln w="14936">
            <a:solidFill>
              <a:srgbClr val="D3D3D3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75"/>
              </a:spcBef>
            </a:pPr>
            <a:r>
              <a:rPr sz="2100" spc="-10" dirty="0">
                <a:latin typeface="Calibri"/>
                <a:cs typeface="Calibri"/>
              </a:rPr>
              <a:t>number_of_jobs_reviewed_per_day_distinct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1800" y="3873306"/>
            <a:ext cx="5092700" cy="359410"/>
          </a:xfrm>
          <a:prstGeom prst="rect">
            <a:avLst/>
          </a:prstGeom>
          <a:ln w="14936">
            <a:solidFill>
              <a:srgbClr val="D3D3D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R="39370" algn="r">
              <a:lnSpc>
                <a:spcPct val="100000"/>
              </a:lnSpc>
              <a:spcBef>
                <a:spcPts val="80"/>
              </a:spcBef>
            </a:pPr>
            <a:r>
              <a:rPr sz="2100" spc="-10" dirty="0">
                <a:latin typeface="Calibri"/>
                <a:cs typeface="Calibri"/>
              </a:rPr>
              <a:t>0.0083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4779" y="113300"/>
            <a:ext cx="2436241" cy="327654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2000" b="1" spc="-16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sz="2000" b="1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0" y="450855"/>
            <a:ext cx="6273800" cy="25904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800" b="1" u="sng" spc="-1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Throughput</a:t>
            </a:r>
            <a:r>
              <a:rPr sz="1800" b="1" spc="-110" dirty="0">
                <a:latin typeface="Tahoma"/>
                <a:cs typeface="Tahoma"/>
              </a:rPr>
              <a:t>: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295" dirty="0">
                <a:latin typeface="Tahoma"/>
                <a:cs typeface="Tahoma"/>
              </a:rPr>
              <a:t>It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30" dirty="0">
                <a:latin typeface="Tahoma"/>
                <a:cs typeface="Tahoma"/>
              </a:rPr>
              <a:t>is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the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no.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50" dirty="0">
                <a:latin typeface="Tahoma"/>
                <a:cs typeface="Tahoma"/>
              </a:rPr>
              <a:t> events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happening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per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second.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0384" y="784749"/>
            <a:ext cx="83007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latin typeface="Tahoma"/>
                <a:cs typeface="Tahoma"/>
              </a:rPr>
              <a:t>Let’s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say</a:t>
            </a:r>
            <a:r>
              <a:rPr sz="1800" b="1" spc="2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above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spc="-50" dirty="0">
                <a:latin typeface="Tahoma"/>
                <a:cs typeface="Tahoma"/>
              </a:rPr>
              <a:t>metric</a:t>
            </a:r>
            <a:r>
              <a:rPr sz="1800" b="1" spc="20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is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called</a:t>
            </a:r>
            <a:r>
              <a:rPr sz="1800" b="1" spc="35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throughput.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Calculate</a:t>
            </a:r>
            <a:r>
              <a:rPr sz="1800" b="1" spc="20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7</a:t>
            </a:r>
            <a:r>
              <a:rPr sz="1800" b="1" spc="20" dirty="0">
                <a:latin typeface="Tahoma"/>
                <a:cs typeface="Tahoma"/>
              </a:rPr>
              <a:t> </a:t>
            </a:r>
            <a:r>
              <a:rPr sz="1800" b="1" spc="50" dirty="0">
                <a:latin typeface="Tahoma"/>
                <a:cs typeface="Tahoma"/>
              </a:rPr>
              <a:t>day</a:t>
            </a:r>
            <a:r>
              <a:rPr sz="1800" b="1" spc="2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rolling </a:t>
            </a:r>
            <a:r>
              <a:rPr sz="1800" b="1" dirty="0">
                <a:latin typeface="Tahoma"/>
                <a:cs typeface="Tahoma"/>
              </a:rPr>
              <a:t>average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50" dirty="0">
                <a:latin typeface="Tahoma"/>
                <a:cs typeface="Tahoma"/>
              </a:rPr>
              <a:t>of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throughput?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For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throughput,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do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you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prefer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daily </a:t>
            </a:r>
            <a:r>
              <a:rPr sz="1800" b="1" spc="-45" dirty="0">
                <a:latin typeface="Tahoma"/>
                <a:cs typeface="Tahoma"/>
              </a:rPr>
              <a:t>metric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or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7-</a:t>
            </a:r>
            <a:r>
              <a:rPr sz="1800" b="1" spc="-25" dirty="0">
                <a:latin typeface="Tahoma"/>
                <a:cs typeface="Tahoma"/>
              </a:rPr>
              <a:t>day </a:t>
            </a:r>
            <a:r>
              <a:rPr sz="1800" b="1" spc="-80" dirty="0">
                <a:latin typeface="Tahoma"/>
                <a:cs typeface="Tahoma"/>
              </a:rPr>
              <a:t>rolling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and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why?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6000" y="1981200"/>
            <a:ext cx="821245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Verdana"/>
                <a:cs typeface="Verdana"/>
              </a:rPr>
              <a:t>For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calculating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throughput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85" dirty="0">
                <a:latin typeface="Verdana"/>
                <a:cs typeface="Verdana"/>
              </a:rPr>
              <a:t>be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using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85" dirty="0">
                <a:latin typeface="Verdana"/>
                <a:cs typeface="Verdana"/>
              </a:rPr>
              <a:t>7-</a:t>
            </a:r>
            <a:r>
              <a:rPr sz="1800" spc="50" dirty="0">
                <a:latin typeface="Verdana"/>
                <a:cs typeface="Verdana"/>
              </a:rPr>
              <a:t>day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rolling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because </a:t>
            </a:r>
            <a:r>
              <a:rPr sz="1800" spc="-200" dirty="0">
                <a:latin typeface="Verdana"/>
                <a:cs typeface="Verdana"/>
              </a:rPr>
              <a:t>7-</a:t>
            </a:r>
            <a:r>
              <a:rPr sz="1800" spc="50" dirty="0">
                <a:latin typeface="Verdana"/>
                <a:cs typeface="Verdana"/>
              </a:rPr>
              <a:t>day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rolling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gives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us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average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for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all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days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right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from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day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70" dirty="0">
                <a:latin typeface="Verdana"/>
                <a:cs typeface="Verdana"/>
              </a:rPr>
              <a:t>1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50" dirty="0">
                <a:latin typeface="Verdana"/>
                <a:cs typeface="Verdana"/>
              </a:rPr>
              <a:t>day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7 Whereas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daily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metric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gives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us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average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for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only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that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particular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50" dirty="0">
                <a:latin typeface="Verdana"/>
                <a:cs typeface="Verdana"/>
              </a:rPr>
              <a:t>day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itself.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10" dirty="0">
                <a:latin typeface="Verdana"/>
                <a:cs typeface="Verdana"/>
              </a:rPr>
              <a:t>For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calculating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195" dirty="0">
                <a:latin typeface="Verdana"/>
                <a:cs typeface="Verdana"/>
              </a:rPr>
              <a:t>7-</a:t>
            </a:r>
            <a:r>
              <a:rPr sz="1800" spc="50" dirty="0">
                <a:latin typeface="Verdana"/>
                <a:cs typeface="Verdana"/>
              </a:rPr>
              <a:t>day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rolling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daily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metric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average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throughput:-</a:t>
            </a:r>
            <a:endParaRPr sz="18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dirty="0">
                <a:latin typeface="Verdana"/>
                <a:cs typeface="Verdana"/>
              </a:rPr>
              <a:t>We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95" dirty="0">
                <a:latin typeface="Verdana"/>
                <a:cs typeface="Verdana"/>
              </a:rPr>
              <a:t>be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first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taking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the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count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job_id(distinct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and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non-distinct)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and</a:t>
            </a:r>
            <a:endParaRPr sz="1800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800" spc="-45" dirty="0">
                <a:latin typeface="Verdana"/>
                <a:cs typeface="Verdana"/>
              </a:rPr>
              <a:t>ordering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them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145" dirty="0">
                <a:latin typeface="Verdana"/>
                <a:cs typeface="Verdana"/>
              </a:rPr>
              <a:t>w.r.t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ds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(date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interview)</a:t>
            </a:r>
            <a:endParaRPr sz="1800" dirty="0">
              <a:latin typeface="Verdana"/>
              <a:cs typeface="Verdana"/>
            </a:endParaRPr>
          </a:p>
          <a:p>
            <a:pPr marL="355600" marR="829944" indent="-342900">
              <a:lnSpc>
                <a:spcPct val="100000"/>
              </a:lnSpc>
              <a:buAutoNum type="arabicPeriod" startAt="2"/>
              <a:tabLst>
                <a:tab pos="355600" algn="l"/>
              </a:tabLst>
            </a:pPr>
            <a:r>
              <a:rPr sz="1800" spc="-105" dirty="0">
                <a:latin typeface="Verdana"/>
                <a:cs typeface="Verdana"/>
              </a:rPr>
              <a:t>Then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by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using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ROW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function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85" dirty="0">
                <a:latin typeface="Verdana"/>
                <a:cs typeface="Verdana"/>
              </a:rPr>
              <a:t>be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considering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rows </a:t>
            </a:r>
            <a:r>
              <a:rPr sz="1800" dirty="0">
                <a:latin typeface="Verdana"/>
                <a:cs typeface="Verdana"/>
              </a:rPr>
              <a:t>between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70" dirty="0">
                <a:latin typeface="Verdana"/>
                <a:cs typeface="Verdana"/>
              </a:rPr>
              <a:t>6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preceding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rows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and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current </a:t>
            </a:r>
            <a:r>
              <a:rPr sz="1800" spc="-25" dirty="0">
                <a:latin typeface="Verdana"/>
                <a:cs typeface="Verdana"/>
              </a:rPr>
              <a:t>row</a:t>
            </a:r>
            <a:endParaRPr sz="18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buAutoNum type="arabicPeriod" startAt="2"/>
              <a:tabLst>
                <a:tab pos="354965" algn="l"/>
              </a:tabLst>
            </a:pPr>
            <a:r>
              <a:rPr sz="1800" spc="-105" dirty="0">
                <a:latin typeface="Verdana"/>
                <a:cs typeface="Verdana"/>
              </a:rPr>
              <a:t>Then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85" dirty="0">
                <a:latin typeface="Verdana"/>
                <a:cs typeface="Verdana"/>
              </a:rPr>
              <a:t>be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taking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average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the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jobs_reviewed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511933" y="1750442"/>
            <a:ext cx="8905240" cy="3139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92075" marR="827405">
              <a:lnSpc>
                <a:spcPct val="100000"/>
              </a:lnSpc>
              <a:spcBef>
                <a:spcPts val="5"/>
              </a:spcBef>
            </a:pPr>
            <a:r>
              <a:rPr sz="1800" b="1" spc="-165" dirty="0">
                <a:latin typeface="Tahoma"/>
                <a:cs typeface="Tahoma"/>
              </a:rPr>
              <a:t>SELECT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ds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as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date_of_review,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jobs_reviewed, </a:t>
            </a:r>
            <a:r>
              <a:rPr sz="1800" b="1" spc="-10" dirty="0">
                <a:latin typeface="Tahoma"/>
                <a:cs typeface="Tahoma"/>
              </a:rPr>
              <a:t>AVG(jobs_reviewed) </a:t>
            </a:r>
            <a:r>
              <a:rPr sz="1800" b="1" spc="-120" dirty="0">
                <a:latin typeface="Tahoma"/>
                <a:cs typeface="Tahoma"/>
              </a:rPr>
              <a:t>OVER(ORDER</a:t>
            </a:r>
            <a:r>
              <a:rPr sz="1800" b="1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BY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ds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65" dirty="0">
                <a:latin typeface="Tahoma"/>
                <a:cs typeface="Tahoma"/>
              </a:rPr>
              <a:t>ROWS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210" dirty="0">
                <a:latin typeface="Tahoma"/>
                <a:cs typeface="Tahoma"/>
              </a:rPr>
              <a:t>BETWEEN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6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PRECEDING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AND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170" dirty="0">
                <a:latin typeface="Tahoma"/>
                <a:cs typeface="Tahoma"/>
              </a:rPr>
              <a:t>CURRENT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40" dirty="0">
                <a:latin typeface="Tahoma"/>
                <a:cs typeface="Tahoma"/>
              </a:rPr>
              <a:t>ROW)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AS</a:t>
            </a:r>
            <a:endParaRPr sz="1800" dirty="0">
              <a:latin typeface="Tahoma"/>
              <a:cs typeface="Tahoma"/>
            </a:endParaRPr>
          </a:p>
          <a:p>
            <a:pPr marL="92075" marR="5508625">
              <a:lnSpc>
                <a:spcPct val="100000"/>
              </a:lnSpc>
            </a:pPr>
            <a:r>
              <a:rPr sz="1800" b="1" spc="-80" dirty="0">
                <a:latin typeface="Tahoma"/>
                <a:cs typeface="Tahoma"/>
              </a:rPr>
              <a:t>throughput_7_rolling_average </a:t>
            </a:r>
            <a:r>
              <a:rPr sz="1800" b="1" spc="-20" dirty="0">
                <a:latin typeface="Tahoma"/>
                <a:cs typeface="Tahoma"/>
              </a:rPr>
              <a:t>FROM</a:t>
            </a:r>
            <a:endParaRPr sz="18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sz="1800" b="1" spc="-50" dirty="0">
                <a:latin typeface="Tahoma"/>
                <a:cs typeface="Tahoma"/>
              </a:rPr>
              <a:t>(</a:t>
            </a:r>
            <a:endParaRPr sz="1800" dirty="0">
              <a:latin typeface="Tahoma"/>
              <a:cs typeface="Tahoma"/>
            </a:endParaRPr>
          </a:p>
          <a:p>
            <a:pPr marL="92075" marR="2912745">
              <a:lnSpc>
                <a:spcPct val="100000"/>
              </a:lnSpc>
            </a:pPr>
            <a:r>
              <a:rPr sz="1800" b="1" spc="-165" dirty="0">
                <a:latin typeface="Tahoma"/>
                <a:cs typeface="Tahoma"/>
              </a:rPr>
              <a:t>SELECT</a:t>
            </a:r>
            <a:r>
              <a:rPr sz="1800" b="1" spc="-40" dirty="0">
                <a:latin typeface="Tahoma"/>
                <a:cs typeface="Tahoma"/>
              </a:rPr>
              <a:t> ds,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COUNT(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210" dirty="0">
                <a:latin typeface="Tahoma"/>
                <a:cs typeface="Tahoma"/>
              </a:rPr>
              <a:t>DISTINCT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job_id)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AS </a:t>
            </a:r>
            <a:r>
              <a:rPr sz="1800" b="1" spc="-45" dirty="0">
                <a:latin typeface="Tahoma"/>
                <a:cs typeface="Tahoma"/>
              </a:rPr>
              <a:t>jobs_reviewed </a:t>
            </a:r>
            <a:r>
              <a:rPr sz="1800" b="1" spc="-90" dirty="0">
                <a:latin typeface="Tahoma"/>
                <a:cs typeface="Tahoma"/>
              </a:rPr>
              <a:t>FROM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job_data</a:t>
            </a:r>
            <a:endParaRPr sz="18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sz="1800" b="1" spc="-65" dirty="0">
                <a:latin typeface="Tahoma"/>
                <a:cs typeface="Tahoma"/>
              </a:rPr>
              <a:t>GROUP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BY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ds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ORDER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BY</a:t>
            </a:r>
            <a:r>
              <a:rPr sz="1800" b="1" spc="-25" dirty="0">
                <a:latin typeface="Tahoma"/>
                <a:cs typeface="Tahoma"/>
              </a:rPr>
              <a:t> ds</a:t>
            </a:r>
            <a:endParaRPr sz="18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sz="1800" b="1" spc="-130" dirty="0">
                <a:latin typeface="Tahoma"/>
                <a:cs typeface="Tahoma"/>
              </a:rPr>
              <a:t>)</a:t>
            </a:r>
            <a:r>
              <a:rPr sz="1800" b="1" spc="-25" dirty="0">
                <a:latin typeface="Tahoma"/>
                <a:cs typeface="Tahoma"/>
              </a:rPr>
              <a:t> a;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505200" y="117338"/>
            <a:ext cx="3462654" cy="3689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800" b="1" u="sng" spc="-1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Job</a:t>
            </a:r>
            <a:r>
              <a:rPr sz="1800" b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66797" y="1814322"/>
            <a:ext cx="3609340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800" b="1" spc="-60" dirty="0">
                <a:latin typeface="Tahoma"/>
                <a:cs typeface="Tahoma"/>
              </a:rPr>
              <a:t>Program/Query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(distinct_job_id):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1650" y="565530"/>
            <a:ext cx="6273800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800" b="1" u="sng" spc="-1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Throughput</a:t>
            </a:r>
            <a:r>
              <a:rPr sz="1800" b="1" spc="-110" dirty="0">
                <a:latin typeface="Tahoma"/>
                <a:cs typeface="Tahoma"/>
              </a:rPr>
              <a:t>: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295" dirty="0">
                <a:latin typeface="Tahoma"/>
                <a:cs typeface="Tahoma"/>
              </a:rPr>
              <a:t>It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30" dirty="0">
                <a:latin typeface="Tahoma"/>
                <a:cs typeface="Tahoma"/>
              </a:rPr>
              <a:t>is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the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no.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50" dirty="0">
                <a:latin typeface="Tahoma"/>
                <a:cs typeface="Tahoma"/>
              </a:rPr>
              <a:t> events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happening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per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second.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33269" y="858139"/>
            <a:ext cx="83007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latin typeface="Tahoma"/>
                <a:cs typeface="Tahoma"/>
              </a:rPr>
              <a:t>Let’s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say</a:t>
            </a:r>
            <a:r>
              <a:rPr sz="1800" b="1" spc="2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above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spc="-50" dirty="0">
                <a:latin typeface="Tahoma"/>
                <a:cs typeface="Tahoma"/>
              </a:rPr>
              <a:t>metric</a:t>
            </a:r>
            <a:r>
              <a:rPr sz="1800" b="1" spc="20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is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called</a:t>
            </a:r>
            <a:r>
              <a:rPr sz="1800" b="1" spc="35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throughput.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Calculate</a:t>
            </a:r>
            <a:r>
              <a:rPr sz="1800" b="1" spc="20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7</a:t>
            </a:r>
            <a:r>
              <a:rPr sz="1800" b="1" spc="20" dirty="0">
                <a:latin typeface="Tahoma"/>
                <a:cs typeface="Tahoma"/>
              </a:rPr>
              <a:t> </a:t>
            </a:r>
            <a:r>
              <a:rPr sz="1800" b="1" spc="50" dirty="0">
                <a:latin typeface="Tahoma"/>
                <a:cs typeface="Tahoma"/>
              </a:rPr>
              <a:t>day</a:t>
            </a:r>
            <a:r>
              <a:rPr sz="1800" b="1" spc="2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rolling </a:t>
            </a:r>
            <a:r>
              <a:rPr sz="1800" b="1" dirty="0">
                <a:latin typeface="Tahoma"/>
                <a:cs typeface="Tahoma"/>
              </a:rPr>
              <a:t>average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60" dirty="0">
                <a:latin typeface="Tahoma"/>
                <a:cs typeface="Tahoma"/>
              </a:rPr>
              <a:t>of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throughput?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For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throughput,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do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you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prefer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daily </a:t>
            </a:r>
            <a:r>
              <a:rPr sz="1800" b="1" spc="-45" dirty="0">
                <a:latin typeface="Tahoma"/>
                <a:cs typeface="Tahoma"/>
              </a:rPr>
              <a:t>metric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or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7-</a:t>
            </a:r>
            <a:r>
              <a:rPr sz="1800" b="1" spc="-25" dirty="0">
                <a:latin typeface="Tahoma"/>
                <a:cs typeface="Tahoma"/>
              </a:rPr>
              <a:t>day </a:t>
            </a:r>
            <a:r>
              <a:rPr sz="1800" b="1" spc="-80" dirty="0">
                <a:latin typeface="Tahoma"/>
                <a:cs typeface="Tahoma"/>
              </a:rPr>
              <a:t>rolling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and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why?</a:t>
            </a:r>
            <a:endParaRPr sz="1800" dirty="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99015"/>
              </p:ext>
            </p:extLst>
          </p:nvPr>
        </p:nvGraphicFramePr>
        <p:xfrm>
          <a:off x="4191000" y="4997705"/>
          <a:ext cx="4153535" cy="1294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6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618"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date_of_review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jobs_reviewed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throughput_7_rolling_average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25-11-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2020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26-11-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2020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27-11-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2020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28-11-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2020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1.25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29-11-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2020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1.2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30-11-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2020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1.3333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BCD4CB2D-3ECC-351B-F351-2FB9869359C6}"/>
              </a:ext>
            </a:extLst>
          </p:cNvPr>
          <p:cNvSpPr txBox="1"/>
          <p:nvPr/>
        </p:nvSpPr>
        <p:spPr>
          <a:xfrm>
            <a:off x="2513838" y="4966652"/>
            <a:ext cx="1573530" cy="27749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u="sng" spc="-7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</a:t>
            </a:r>
            <a:r>
              <a:rPr sz="1800" b="1" u="sng" spc="-4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12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/Result</a:t>
            </a:r>
            <a:endParaRPr sz="1800" dirty="0">
              <a:solidFill>
                <a:schemeClr val="bg1"/>
              </a:solidFill>
              <a:highlight>
                <a:srgbClr val="000000"/>
              </a:highlight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104992" y="1873214"/>
            <a:ext cx="8905240" cy="2769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92075" marR="827405">
              <a:lnSpc>
                <a:spcPct val="100000"/>
              </a:lnSpc>
              <a:spcBef>
                <a:spcPts val="5"/>
              </a:spcBef>
            </a:pPr>
            <a:r>
              <a:rPr sz="1800" b="1" spc="-165" dirty="0">
                <a:latin typeface="Tahoma"/>
                <a:cs typeface="Tahoma"/>
              </a:rPr>
              <a:t>SELECT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ds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as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date_of_review,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jobs_reviewed, </a:t>
            </a:r>
            <a:r>
              <a:rPr sz="1800" b="1" spc="-10" dirty="0">
                <a:latin typeface="Tahoma"/>
                <a:cs typeface="Tahoma"/>
              </a:rPr>
              <a:t>AVG(jobs_reviewed) </a:t>
            </a:r>
            <a:r>
              <a:rPr sz="1800" b="1" spc="-120" dirty="0">
                <a:latin typeface="Tahoma"/>
                <a:cs typeface="Tahoma"/>
              </a:rPr>
              <a:t>OVER(ORDER</a:t>
            </a:r>
            <a:r>
              <a:rPr sz="1800" b="1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BY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ds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65" dirty="0">
                <a:latin typeface="Tahoma"/>
                <a:cs typeface="Tahoma"/>
              </a:rPr>
              <a:t>ROWS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210" dirty="0">
                <a:latin typeface="Tahoma"/>
                <a:cs typeface="Tahoma"/>
              </a:rPr>
              <a:t>BETWEEN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6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PRECEDING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AND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170" dirty="0">
                <a:latin typeface="Tahoma"/>
                <a:cs typeface="Tahoma"/>
              </a:rPr>
              <a:t>CURRENT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40" dirty="0">
                <a:latin typeface="Tahoma"/>
                <a:cs typeface="Tahoma"/>
              </a:rPr>
              <a:t>ROW)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AS</a:t>
            </a:r>
            <a:endParaRPr sz="1800" dirty="0">
              <a:latin typeface="Tahoma"/>
              <a:cs typeface="Tahoma"/>
            </a:endParaRPr>
          </a:p>
          <a:p>
            <a:pPr marL="92075" marR="3289300">
              <a:lnSpc>
                <a:spcPct val="100000"/>
              </a:lnSpc>
            </a:pPr>
            <a:r>
              <a:rPr sz="1800" b="1" spc="-85" dirty="0">
                <a:latin typeface="Tahoma"/>
                <a:cs typeface="Tahoma"/>
              </a:rPr>
              <a:t>throughput_7_rolling_average_non_distinct_job_id </a:t>
            </a:r>
            <a:r>
              <a:rPr sz="1800" b="1" spc="-20" dirty="0">
                <a:latin typeface="Tahoma"/>
                <a:cs typeface="Tahoma"/>
              </a:rPr>
              <a:t>FROM</a:t>
            </a:r>
            <a:endParaRPr sz="18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sz="1800" b="1" spc="-50" dirty="0">
                <a:latin typeface="Tahoma"/>
                <a:cs typeface="Tahoma"/>
              </a:rPr>
              <a:t>(</a:t>
            </a:r>
            <a:endParaRPr sz="1800" dirty="0">
              <a:latin typeface="Tahoma"/>
              <a:cs typeface="Tahoma"/>
            </a:endParaRPr>
          </a:p>
          <a:p>
            <a:pPr marL="92075" marR="3983990">
              <a:lnSpc>
                <a:spcPct val="100000"/>
              </a:lnSpc>
            </a:pPr>
            <a:r>
              <a:rPr sz="1800" b="1" spc="-165" dirty="0">
                <a:latin typeface="Tahoma"/>
                <a:cs typeface="Tahoma"/>
              </a:rPr>
              <a:t>SELECT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ds,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COUNT(job_id)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AS </a:t>
            </a:r>
            <a:r>
              <a:rPr sz="1800" b="1" spc="-50" dirty="0">
                <a:latin typeface="Tahoma"/>
                <a:cs typeface="Tahoma"/>
              </a:rPr>
              <a:t>jobs_reviewed </a:t>
            </a:r>
            <a:r>
              <a:rPr sz="1800" b="1" spc="-90" dirty="0">
                <a:latin typeface="Tahoma"/>
                <a:cs typeface="Tahoma"/>
              </a:rPr>
              <a:t>FROM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job_data</a:t>
            </a:r>
            <a:endParaRPr sz="18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sz="1800" b="1" spc="-65" dirty="0">
                <a:latin typeface="Tahoma"/>
                <a:cs typeface="Tahoma"/>
              </a:rPr>
              <a:t>GROUP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BY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ds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ORDER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50" dirty="0">
                <a:latin typeface="Tahoma"/>
                <a:cs typeface="Tahoma"/>
              </a:rPr>
              <a:t>BY</a:t>
            </a:r>
            <a:r>
              <a:rPr sz="1800" b="1" spc="-25" dirty="0">
                <a:latin typeface="Tahoma"/>
                <a:cs typeface="Tahoma"/>
              </a:rPr>
              <a:t> ds</a:t>
            </a:r>
            <a:endParaRPr sz="18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sz="1800" b="1" spc="-130" dirty="0">
                <a:latin typeface="Tahoma"/>
                <a:cs typeface="Tahoma"/>
              </a:rPr>
              <a:t>)</a:t>
            </a:r>
            <a:r>
              <a:rPr sz="1800" b="1" spc="-25" dirty="0">
                <a:latin typeface="Tahoma"/>
                <a:cs typeface="Tahoma"/>
              </a:rPr>
              <a:t> a;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78294" y="176417"/>
            <a:ext cx="2536634" cy="296876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800" b="1" u="sng" spc="-1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Job</a:t>
            </a:r>
            <a:r>
              <a:rPr sz="1800" b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09800" y="549718"/>
            <a:ext cx="6273800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800" b="1" u="sng" spc="-1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Throughput</a:t>
            </a:r>
            <a:r>
              <a:rPr sz="1800" b="1" spc="-110" dirty="0">
                <a:latin typeface="Tahoma"/>
                <a:cs typeface="Tahoma"/>
              </a:rPr>
              <a:t>: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295" dirty="0">
                <a:latin typeface="Tahoma"/>
                <a:cs typeface="Tahoma"/>
              </a:rPr>
              <a:t>It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30" dirty="0">
                <a:latin typeface="Tahoma"/>
                <a:cs typeface="Tahoma"/>
              </a:rPr>
              <a:t>is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the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no.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50" dirty="0">
                <a:latin typeface="Tahoma"/>
                <a:cs typeface="Tahoma"/>
              </a:rPr>
              <a:t> events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happening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per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second.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3704" y="897191"/>
            <a:ext cx="83007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latin typeface="Tahoma"/>
                <a:cs typeface="Tahoma"/>
              </a:rPr>
              <a:t>Let’s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say</a:t>
            </a:r>
            <a:r>
              <a:rPr sz="1800" b="1" spc="2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above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spc="-50" dirty="0">
                <a:latin typeface="Tahoma"/>
                <a:cs typeface="Tahoma"/>
              </a:rPr>
              <a:t>metric</a:t>
            </a:r>
            <a:r>
              <a:rPr sz="1800" b="1" spc="20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is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called</a:t>
            </a:r>
            <a:r>
              <a:rPr sz="1800" b="1" spc="35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throughput.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Calculate</a:t>
            </a:r>
            <a:r>
              <a:rPr sz="1800" b="1" spc="20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7</a:t>
            </a:r>
            <a:r>
              <a:rPr sz="1800" b="1" spc="20" dirty="0">
                <a:latin typeface="Tahoma"/>
                <a:cs typeface="Tahoma"/>
              </a:rPr>
              <a:t> </a:t>
            </a:r>
            <a:r>
              <a:rPr sz="1800" b="1" spc="50" dirty="0">
                <a:latin typeface="Tahoma"/>
                <a:cs typeface="Tahoma"/>
              </a:rPr>
              <a:t>day</a:t>
            </a:r>
            <a:r>
              <a:rPr sz="1800" b="1" spc="2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rolling </a:t>
            </a:r>
            <a:r>
              <a:rPr sz="1800" b="1" dirty="0">
                <a:latin typeface="Tahoma"/>
                <a:cs typeface="Tahoma"/>
              </a:rPr>
              <a:t>average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60" dirty="0">
                <a:latin typeface="Tahoma"/>
                <a:cs typeface="Tahoma"/>
              </a:rPr>
              <a:t>of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throughput?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For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throughput,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do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you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prefer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daily </a:t>
            </a:r>
            <a:r>
              <a:rPr sz="1800" b="1" spc="-45" dirty="0">
                <a:latin typeface="Tahoma"/>
                <a:cs typeface="Tahoma"/>
              </a:rPr>
              <a:t>metric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or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7-</a:t>
            </a:r>
            <a:r>
              <a:rPr sz="1800" b="1" spc="-25" dirty="0">
                <a:latin typeface="Tahoma"/>
                <a:cs typeface="Tahoma"/>
              </a:rPr>
              <a:t>day </a:t>
            </a:r>
            <a:r>
              <a:rPr sz="1800" b="1" spc="-80" dirty="0">
                <a:latin typeface="Tahoma"/>
                <a:cs typeface="Tahoma"/>
              </a:rPr>
              <a:t>rolling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and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why?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4992" y="1873214"/>
            <a:ext cx="4088511" cy="25372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600" b="1" spc="-60" dirty="0">
                <a:latin typeface="Tahoma"/>
                <a:cs typeface="Tahoma"/>
              </a:rPr>
              <a:t>Program/Query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spc="-90" dirty="0">
                <a:latin typeface="Tahoma"/>
                <a:cs typeface="Tahoma"/>
              </a:rPr>
              <a:t>(non_distinct_job_id):</a:t>
            </a:r>
            <a:endParaRPr sz="1600" dirty="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567483"/>
              </p:ext>
            </p:extLst>
          </p:nvPr>
        </p:nvGraphicFramePr>
        <p:xfrm>
          <a:off x="3872198" y="4770867"/>
          <a:ext cx="5370829" cy="1396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939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date_of_review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jobs_reviewed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throughput_7_rolling_average_non_distinct_job_id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25-11-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2020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spc="-50" dirty="0">
                          <a:latin typeface="Calibri"/>
                          <a:cs typeface="Calibri"/>
                        </a:rPr>
                        <a:t>1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spc="-50" dirty="0">
                          <a:latin typeface="Calibri"/>
                          <a:cs typeface="Calibri"/>
                        </a:rPr>
                        <a:t>1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26-11-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2020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spc="-50" dirty="0">
                          <a:latin typeface="Calibri"/>
                          <a:cs typeface="Calibri"/>
                        </a:rPr>
                        <a:t>1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spc="-50" dirty="0">
                          <a:latin typeface="Calibri"/>
                          <a:cs typeface="Calibri"/>
                        </a:rPr>
                        <a:t>1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27-11-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2020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50" spc="-50" dirty="0">
                          <a:latin typeface="Calibri"/>
                          <a:cs typeface="Calibri"/>
                        </a:rPr>
                        <a:t>1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50" spc="-50" dirty="0">
                          <a:latin typeface="Calibri"/>
                          <a:cs typeface="Calibri"/>
                        </a:rPr>
                        <a:t>1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28-11-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2020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spc="-50" dirty="0">
                          <a:latin typeface="Calibri"/>
                          <a:cs typeface="Calibri"/>
                        </a:rPr>
                        <a:t>2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spc="-20" dirty="0">
                          <a:latin typeface="Calibri"/>
                          <a:cs typeface="Calibri"/>
                        </a:rPr>
                        <a:t>1.25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390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29-11-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2020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spc="-50" dirty="0">
                          <a:latin typeface="Calibri"/>
                          <a:cs typeface="Calibri"/>
                        </a:rPr>
                        <a:t>1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50" spc="-25" dirty="0">
                          <a:latin typeface="Calibri"/>
                          <a:cs typeface="Calibri"/>
                        </a:rPr>
                        <a:t>1.2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R="2032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50" dirty="0">
                          <a:latin typeface="Calibri"/>
                          <a:cs typeface="Calibri"/>
                        </a:rPr>
                        <a:t>30-11-</a:t>
                      </a:r>
                      <a:r>
                        <a:rPr sz="1150" spc="-20" dirty="0">
                          <a:latin typeface="Calibri"/>
                          <a:cs typeface="Calibri"/>
                        </a:rPr>
                        <a:t>2020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50" spc="-50" dirty="0">
                          <a:latin typeface="Calibri"/>
                          <a:cs typeface="Calibri"/>
                        </a:rPr>
                        <a:t>2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50" spc="-10" dirty="0">
                          <a:latin typeface="Calibri"/>
                          <a:cs typeface="Calibri"/>
                        </a:rPr>
                        <a:t>1.3333</a:t>
                      </a:r>
                      <a:endParaRPr sz="1150" dirty="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01F0A8B4-75C5-F4BC-9739-2EF7965D39E9}"/>
              </a:ext>
            </a:extLst>
          </p:cNvPr>
          <p:cNvSpPr txBox="1"/>
          <p:nvPr/>
        </p:nvSpPr>
        <p:spPr>
          <a:xfrm>
            <a:off x="2203704" y="4742998"/>
            <a:ext cx="1573530" cy="27749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u="sng" spc="-7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</a:t>
            </a:r>
            <a:r>
              <a:rPr sz="1800" b="1" u="sng" spc="-4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12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/Result</a:t>
            </a:r>
            <a:endParaRPr sz="1800" dirty="0">
              <a:solidFill>
                <a:schemeClr val="bg1"/>
              </a:solidFill>
              <a:highlight>
                <a:srgbClr val="000000"/>
              </a:highlight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5800" y="130098"/>
            <a:ext cx="2057400" cy="296876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800" b="1" spc="-165" dirty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sz="18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spc="-2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497205"/>
            <a:ext cx="9804146" cy="25904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Percentage</a:t>
            </a:r>
            <a:r>
              <a:rPr sz="1800" b="1" u="sng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share</a:t>
            </a:r>
            <a:r>
              <a:rPr sz="1800" b="1" u="sng" spc="-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each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language:</a:t>
            </a:r>
            <a:r>
              <a:rPr sz="1800" b="1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Share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70" dirty="0">
                <a:latin typeface="Tahoma"/>
                <a:cs typeface="Tahoma"/>
              </a:rPr>
              <a:t>each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language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for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different</a:t>
            </a:r>
            <a:r>
              <a:rPr lang="en-IN" sz="1800" b="1" spc="-10" dirty="0">
                <a:latin typeface="Tahoma"/>
                <a:cs typeface="Tahoma"/>
              </a:rPr>
              <a:t> contents.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701131"/>
            <a:ext cx="8919210" cy="187833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800" b="1" dirty="0">
                <a:latin typeface="Tahoma"/>
                <a:cs typeface="Tahoma"/>
              </a:rPr>
              <a:t>Calculate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percentage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share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70" dirty="0">
                <a:latin typeface="Tahoma"/>
                <a:cs typeface="Tahoma"/>
              </a:rPr>
              <a:t>each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language?</a:t>
            </a:r>
            <a:endParaRPr sz="1800" dirty="0">
              <a:latin typeface="Tahoma"/>
              <a:cs typeface="Tahoma"/>
            </a:endParaRPr>
          </a:p>
          <a:p>
            <a:pPr marL="12700" marR="909955">
              <a:lnSpc>
                <a:spcPct val="100000"/>
              </a:lnSpc>
              <a:spcBef>
                <a:spcPts val="815"/>
              </a:spcBef>
            </a:pPr>
            <a:r>
              <a:rPr sz="1800" spc="-150" dirty="0">
                <a:latin typeface="Verdana"/>
                <a:cs typeface="Verdana"/>
              </a:rPr>
              <a:t>To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calculate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percentage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share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each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language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(distinct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and</a:t>
            </a:r>
            <a:r>
              <a:rPr sz="1800" spc="-20" dirty="0">
                <a:latin typeface="Verdana"/>
                <a:cs typeface="Verdana"/>
              </a:rPr>
              <a:t> non- </a:t>
            </a:r>
            <a:r>
              <a:rPr sz="1800" spc="-25" dirty="0">
                <a:latin typeface="Verdana"/>
                <a:cs typeface="Verdana"/>
              </a:rPr>
              <a:t>distinct):-</a:t>
            </a:r>
            <a:endParaRPr sz="1800" dirty="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Verdana"/>
                <a:cs typeface="Verdana"/>
              </a:rPr>
              <a:t>We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will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first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divide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total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number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languages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(distinct/non-distinct)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by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-30" dirty="0">
                <a:latin typeface="Verdana"/>
                <a:cs typeface="Verdana"/>
              </a:rPr>
              <a:t>total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number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rows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presents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in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table</a:t>
            </a:r>
            <a:endParaRPr sz="18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spc="-105" dirty="0">
                <a:latin typeface="Verdana"/>
                <a:cs typeface="Verdana"/>
              </a:rPr>
              <a:t>Then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95" dirty="0">
                <a:latin typeface="Verdana"/>
                <a:cs typeface="Verdana"/>
              </a:rPr>
              <a:t>do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the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grouping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based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the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languages.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1880" y="2765099"/>
            <a:ext cx="8905240" cy="30572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9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endParaRPr lang="en-IN" sz="1800" b="1" spc="-1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lang="en-IN" sz="1800" b="1" spc="-10" dirty="0">
                <a:latin typeface="Tahoma"/>
                <a:cs typeface="Tahoma"/>
              </a:rPr>
              <a:t>s</a:t>
            </a:r>
            <a:r>
              <a:rPr sz="1800" b="1" spc="-10" dirty="0">
                <a:latin typeface="Tahoma"/>
                <a:cs typeface="Tahoma"/>
              </a:rPr>
              <a:t>elect</a:t>
            </a:r>
            <a:endParaRPr sz="1800" dirty="0">
              <a:latin typeface="Tahoma"/>
              <a:cs typeface="Tahoma"/>
            </a:endParaRPr>
          </a:p>
          <a:p>
            <a:pPr marL="92075" marR="2720340">
              <a:lnSpc>
                <a:spcPct val="100000"/>
              </a:lnSpc>
              <a:spcBef>
                <a:spcPts val="2160"/>
              </a:spcBef>
            </a:pPr>
            <a:r>
              <a:rPr sz="1800" b="1" spc="-65" dirty="0">
                <a:latin typeface="Tahoma"/>
                <a:cs typeface="Tahoma"/>
              </a:rPr>
              <a:t>job_data.job_id,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job_data.language, </a:t>
            </a:r>
            <a:r>
              <a:rPr sz="1800" b="1" spc="-35" dirty="0">
                <a:latin typeface="Tahoma"/>
                <a:cs typeface="Tahoma"/>
              </a:rPr>
              <a:t>count(job_data.language)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as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35" dirty="0">
                <a:latin typeface="Tahoma"/>
                <a:cs typeface="Tahoma"/>
              </a:rPr>
              <a:t>total_of_each_language,</a:t>
            </a:r>
            <a:endParaRPr sz="18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sz="1800" b="1" spc="-50" dirty="0">
                <a:latin typeface="Tahoma"/>
                <a:cs typeface="Tahoma"/>
              </a:rPr>
              <a:t>((count(job_data.language)/(select</a:t>
            </a:r>
            <a:r>
              <a:rPr sz="1800" b="1" spc="30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count(*)</a:t>
            </a:r>
            <a:r>
              <a:rPr sz="1800" b="1" spc="5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from</a:t>
            </a:r>
            <a:r>
              <a:rPr sz="1800" b="1" spc="55" dirty="0">
                <a:latin typeface="Tahoma"/>
                <a:cs typeface="Tahom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job_data))*100)</a:t>
            </a:r>
            <a:r>
              <a:rPr sz="1800" b="1" spc="85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as</a:t>
            </a:r>
            <a:endParaRPr sz="18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sz="1800" b="1" spc="-10" dirty="0">
                <a:latin typeface="Tahoma"/>
                <a:cs typeface="Tahoma"/>
              </a:rPr>
              <a:t>percentage_share_of_each_language</a:t>
            </a:r>
            <a:endParaRPr sz="18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2160"/>
              </a:spcBef>
            </a:pPr>
            <a:r>
              <a:rPr sz="1800" b="1" spc="-100" dirty="0">
                <a:latin typeface="Tahoma"/>
                <a:cs typeface="Tahoma"/>
              </a:rPr>
              <a:t>from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job_data</a:t>
            </a:r>
            <a:endParaRPr sz="18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sz="1800" b="1" spc="-25" dirty="0">
                <a:latin typeface="Tahoma"/>
                <a:cs typeface="Tahoma"/>
              </a:rPr>
              <a:t>group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by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job_data.language;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2795579"/>
            <a:ext cx="4546600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1800" b="1" spc="-60" dirty="0">
                <a:latin typeface="Tahoma"/>
                <a:cs typeface="Tahoma"/>
              </a:rPr>
              <a:t>Program/Query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60" dirty="0">
                <a:latin typeface="Tahoma"/>
                <a:cs typeface="Tahoma"/>
              </a:rPr>
              <a:t>(non_distinct_language):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4735" y="189800"/>
            <a:ext cx="2112265" cy="296876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9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800" b="1" spc="-165" dirty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sz="18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b="1" spc="-2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49729" y="547572"/>
            <a:ext cx="8171180" cy="84899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Percentage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share</a:t>
            </a:r>
            <a:r>
              <a:rPr sz="1800" b="1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</a:t>
            </a:r>
            <a:r>
              <a:rPr sz="1800" b="1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7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each</a:t>
            </a:r>
            <a:r>
              <a:rPr sz="1800" b="1" u="sng" spc="-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language: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Share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of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70" dirty="0">
                <a:latin typeface="Tahoma"/>
                <a:cs typeface="Tahoma"/>
              </a:rPr>
              <a:t>each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language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for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30" dirty="0">
                <a:latin typeface="Tahoma"/>
                <a:cs typeface="Tahoma"/>
              </a:rPr>
              <a:t>different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Tahoma"/>
                <a:cs typeface="Tahoma"/>
              </a:rPr>
              <a:t>contents.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ahoma"/>
                <a:cs typeface="Tahoma"/>
              </a:rPr>
              <a:t>Calculate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percentage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share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70" dirty="0">
                <a:latin typeface="Tahoma"/>
                <a:cs typeface="Tahoma"/>
              </a:rPr>
              <a:t>each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language?</a:t>
            </a:r>
            <a:endParaRPr sz="18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62200" y="3152269"/>
            <a:ext cx="7205978" cy="2935730"/>
            <a:chOff x="2849879" y="3015995"/>
            <a:chExt cx="9126220" cy="37617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9879" y="3015995"/>
              <a:ext cx="9125712" cy="37612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1903" y="3328415"/>
              <a:ext cx="1587246" cy="20383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47332" y="3774947"/>
              <a:ext cx="2039874" cy="158724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47332" y="4844770"/>
              <a:ext cx="2039874" cy="158724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1903" y="4840162"/>
              <a:ext cx="1587246" cy="193706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82055" y="4840162"/>
              <a:ext cx="1587246" cy="193706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35523" y="3317697"/>
              <a:ext cx="2038350" cy="312953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118858" y="3599179"/>
              <a:ext cx="1069975" cy="1513205"/>
            </a:xfrm>
            <a:custGeom>
              <a:avLst/>
              <a:gdLst/>
              <a:ahLst/>
              <a:cxnLst/>
              <a:rect l="l" t="t" r="r" b="b"/>
              <a:pathLst>
                <a:path w="1069975" h="1513204">
                  <a:moveTo>
                    <a:pt x="0" y="0"/>
                  </a:moveTo>
                  <a:lnTo>
                    <a:pt x="0" y="1512824"/>
                  </a:lnTo>
                  <a:lnTo>
                    <a:pt x="1069721" y="443103"/>
                  </a:lnTo>
                  <a:lnTo>
                    <a:pt x="1033751" y="408288"/>
                  </a:lnTo>
                  <a:lnTo>
                    <a:pt x="996763" y="374784"/>
                  </a:lnTo>
                  <a:lnTo>
                    <a:pt x="958795" y="342605"/>
                  </a:lnTo>
                  <a:lnTo>
                    <a:pt x="919882" y="311767"/>
                  </a:lnTo>
                  <a:lnTo>
                    <a:pt x="880063" y="282285"/>
                  </a:lnTo>
                  <a:lnTo>
                    <a:pt x="839372" y="254174"/>
                  </a:lnTo>
                  <a:lnTo>
                    <a:pt x="797848" y="227450"/>
                  </a:lnTo>
                  <a:lnTo>
                    <a:pt x="755527" y="202127"/>
                  </a:lnTo>
                  <a:lnTo>
                    <a:pt x="712446" y="178221"/>
                  </a:lnTo>
                  <a:lnTo>
                    <a:pt x="668641" y="155747"/>
                  </a:lnTo>
                  <a:lnTo>
                    <a:pt x="624150" y="134721"/>
                  </a:lnTo>
                  <a:lnTo>
                    <a:pt x="579008" y="115157"/>
                  </a:lnTo>
                  <a:lnTo>
                    <a:pt x="533254" y="97070"/>
                  </a:lnTo>
                  <a:lnTo>
                    <a:pt x="486923" y="80477"/>
                  </a:lnTo>
                  <a:lnTo>
                    <a:pt x="440052" y="65392"/>
                  </a:lnTo>
                  <a:lnTo>
                    <a:pt x="392679" y="51830"/>
                  </a:lnTo>
                  <a:lnTo>
                    <a:pt x="344839" y="39806"/>
                  </a:lnTo>
                  <a:lnTo>
                    <a:pt x="296570" y="29337"/>
                  </a:lnTo>
                  <a:lnTo>
                    <a:pt x="247909" y="20436"/>
                  </a:lnTo>
                  <a:lnTo>
                    <a:pt x="198891" y="13119"/>
                  </a:lnTo>
                  <a:lnTo>
                    <a:pt x="149555" y="7402"/>
                  </a:lnTo>
                  <a:lnTo>
                    <a:pt x="99937" y="3300"/>
                  </a:lnTo>
                  <a:lnTo>
                    <a:pt x="50072" y="8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18858" y="4042282"/>
              <a:ext cx="1513205" cy="1069975"/>
            </a:xfrm>
            <a:custGeom>
              <a:avLst/>
              <a:gdLst/>
              <a:ahLst/>
              <a:cxnLst/>
              <a:rect l="l" t="t" r="r" b="b"/>
              <a:pathLst>
                <a:path w="1513204" h="1069975">
                  <a:moveTo>
                    <a:pt x="1069721" y="0"/>
                  </a:moveTo>
                  <a:lnTo>
                    <a:pt x="0" y="1069721"/>
                  </a:lnTo>
                  <a:lnTo>
                    <a:pt x="1512824" y="1069721"/>
                  </a:lnTo>
                  <a:lnTo>
                    <a:pt x="1511996" y="1019663"/>
                  </a:lnTo>
                  <a:lnTo>
                    <a:pt x="1509523" y="969813"/>
                  </a:lnTo>
                  <a:lnTo>
                    <a:pt x="1505421" y="920207"/>
                  </a:lnTo>
                  <a:lnTo>
                    <a:pt x="1499704" y="870881"/>
                  </a:lnTo>
                  <a:lnTo>
                    <a:pt x="1492387" y="821874"/>
                  </a:lnTo>
                  <a:lnTo>
                    <a:pt x="1483487" y="773221"/>
                  </a:lnTo>
                  <a:lnTo>
                    <a:pt x="1473017" y="724959"/>
                  </a:lnTo>
                  <a:lnTo>
                    <a:pt x="1460993" y="677126"/>
                  </a:lnTo>
                  <a:lnTo>
                    <a:pt x="1447431" y="629757"/>
                  </a:lnTo>
                  <a:lnTo>
                    <a:pt x="1432346" y="582890"/>
                  </a:lnTo>
                  <a:lnTo>
                    <a:pt x="1415753" y="536561"/>
                  </a:lnTo>
                  <a:lnTo>
                    <a:pt x="1397666" y="490807"/>
                  </a:lnTo>
                  <a:lnTo>
                    <a:pt x="1378102" y="445665"/>
                  </a:lnTo>
                  <a:lnTo>
                    <a:pt x="1357076" y="401171"/>
                  </a:lnTo>
                  <a:lnTo>
                    <a:pt x="1334602" y="357363"/>
                  </a:lnTo>
                  <a:lnTo>
                    <a:pt x="1310696" y="314277"/>
                  </a:lnTo>
                  <a:lnTo>
                    <a:pt x="1285373" y="271950"/>
                  </a:lnTo>
                  <a:lnTo>
                    <a:pt x="1258649" y="230419"/>
                  </a:lnTo>
                  <a:lnTo>
                    <a:pt x="1230538" y="189720"/>
                  </a:lnTo>
                  <a:lnTo>
                    <a:pt x="1201056" y="149891"/>
                  </a:lnTo>
                  <a:lnTo>
                    <a:pt x="1170218" y="110967"/>
                  </a:lnTo>
                  <a:lnTo>
                    <a:pt x="1138039" y="72986"/>
                  </a:lnTo>
                  <a:lnTo>
                    <a:pt x="1104535" y="35985"/>
                  </a:lnTo>
                  <a:lnTo>
                    <a:pt x="1069721" y="0"/>
                  </a:lnTo>
                  <a:close/>
                </a:path>
              </a:pathLst>
            </a:custGeom>
            <a:solidFill>
              <a:srgbClr val="DE7D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18858" y="5112003"/>
              <a:ext cx="1513205" cy="1069975"/>
            </a:xfrm>
            <a:custGeom>
              <a:avLst/>
              <a:gdLst/>
              <a:ahLst/>
              <a:cxnLst/>
              <a:rect l="l" t="t" r="r" b="b"/>
              <a:pathLst>
                <a:path w="1513204" h="1069975">
                  <a:moveTo>
                    <a:pt x="1512824" y="0"/>
                  </a:moveTo>
                  <a:lnTo>
                    <a:pt x="0" y="0"/>
                  </a:lnTo>
                  <a:lnTo>
                    <a:pt x="1069721" y="1069733"/>
                  </a:lnTo>
                  <a:lnTo>
                    <a:pt x="1104535" y="1033749"/>
                  </a:lnTo>
                  <a:lnTo>
                    <a:pt x="1138039" y="996749"/>
                  </a:lnTo>
                  <a:lnTo>
                    <a:pt x="1170218" y="958769"/>
                  </a:lnTo>
                  <a:lnTo>
                    <a:pt x="1201056" y="919846"/>
                  </a:lnTo>
                  <a:lnTo>
                    <a:pt x="1230538" y="880016"/>
                  </a:lnTo>
                  <a:lnTo>
                    <a:pt x="1258649" y="839317"/>
                  </a:lnTo>
                  <a:lnTo>
                    <a:pt x="1285373" y="797785"/>
                  </a:lnTo>
                  <a:lnTo>
                    <a:pt x="1310696" y="755458"/>
                  </a:lnTo>
                  <a:lnTo>
                    <a:pt x="1334602" y="712371"/>
                  </a:lnTo>
                  <a:lnTo>
                    <a:pt x="1357076" y="668562"/>
                  </a:lnTo>
                  <a:lnTo>
                    <a:pt x="1378102" y="624067"/>
                  </a:lnTo>
                  <a:lnTo>
                    <a:pt x="1397666" y="578924"/>
                  </a:lnTo>
                  <a:lnTo>
                    <a:pt x="1415753" y="533169"/>
                  </a:lnTo>
                  <a:lnTo>
                    <a:pt x="1432346" y="486839"/>
                  </a:lnTo>
                  <a:lnTo>
                    <a:pt x="1447431" y="439970"/>
                  </a:lnTo>
                  <a:lnTo>
                    <a:pt x="1460993" y="392600"/>
                  </a:lnTo>
                  <a:lnTo>
                    <a:pt x="1473017" y="344765"/>
                  </a:lnTo>
                  <a:lnTo>
                    <a:pt x="1483487" y="296503"/>
                  </a:lnTo>
                  <a:lnTo>
                    <a:pt x="1492387" y="247849"/>
                  </a:lnTo>
                  <a:lnTo>
                    <a:pt x="1499704" y="198840"/>
                  </a:lnTo>
                  <a:lnTo>
                    <a:pt x="1505421" y="149515"/>
                  </a:lnTo>
                  <a:lnTo>
                    <a:pt x="1509523" y="99908"/>
                  </a:lnTo>
                  <a:lnTo>
                    <a:pt x="1511996" y="50057"/>
                  </a:lnTo>
                  <a:lnTo>
                    <a:pt x="1512824" y="0"/>
                  </a:lnTo>
                  <a:close/>
                </a:path>
              </a:pathLst>
            </a:custGeom>
            <a:solidFill>
              <a:srgbClr val="9F8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18858" y="5112003"/>
              <a:ext cx="1069975" cy="1513205"/>
            </a:xfrm>
            <a:custGeom>
              <a:avLst/>
              <a:gdLst/>
              <a:ahLst/>
              <a:cxnLst/>
              <a:rect l="l" t="t" r="r" b="b"/>
              <a:pathLst>
                <a:path w="1069975" h="1513204">
                  <a:moveTo>
                    <a:pt x="0" y="0"/>
                  </a:moveTo>
                  <a:lnTo>
                    <a:pt x="0" y="1512824"/>
                  </a:lnTo>
                  <a:lnTo>
                    <a:pt x="50072" y="1511996"/>
                  </a:lnTo>
                  <a:lnTo>
                    <a:pt x="99937" y="1509523"/>
                  </a:lnTo>
                  <a:lnTo>
                    <a:pt x="149555" y="1505421"/>
                  </a:lnTo>
                  <a:lnTo>
                    <a:pt x="198891" y="1499704"/>
                  </a:lnTo>
                  <a:lnTo>
                    <a:pt x="247909" y="1492387"/>
                  </a:lnTo>
                  <a:lnTo>
                    <a:pt x="296570" y="1483487"/>
                  </a:lnTo>
                  <a:lnTo>
                    <a:pt x="344839" y="1473017"/>
                  </a:lnTo>
                  <a:lnTo>
                    <a:pt x="392679" y="1460994"/>
                  </a:lnTo>
                  <a:lnTo>
                    <a:pt x="440052" y="1447432"/>
                  </a:lnTo>
                  <a:lnTo>
                    <a:pt x="486923" y="1432347"/>
                  </a:lnTo>
                  <a:lnTo>
                    <a:pt x="533254" y="1415754"/>
                  </a:lnTo>
                  <a:lnTo>
                    <a:pt x="579008" y="1397668"/>
                  </a:lnTo>
                  <a:lnTo>
                    <a:pt x="624150" y="1378104"/>
                  </a:lnTo>
                  <a:lnTo>
                    <a:pt x="668641" y="1357078"/>
                  </a:lnTo>
                  <a:lnTo>
                    <a:pt x="712446" y="1334605"/>
                  </a:lnTo>
                  <a:lnTo>
                    <a:pt x="755527" y="1310700"/>
                  </a:lnTo>
                  <a:lnTo>
                    <a:pt x="797848" y="1285378"/>
                  </a:lnTo>
                  <a:lnTo>
                    <a:pt x="839372" y="1258654"/>
                  </a:lnTo>
                  <a:lnTo>
                    <a:pt x="880063" y="1230544"/>
                  </a:lnTo>
                  <a:lnTo>
                    <a:pt x="919882" y="1201063"/>
                  </a:lnTo>
                  <a:lnTo>
                    <a:pt x="958795" y="1170227"/>
                  </a:lnTo>
                  <a:lnTo>
                    <a:pt x="996763" y="1138049"/>
                  </a:lnTo>
                  <a:lnTo>
                    <a:pt x="1033751" y="1104546"/>
                  </a:lnTo>
                  <a:lnTo>
                    <a:pt x="1069721" y="1069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8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49136" y="5112003"/>
              <a:ext cx="1069975" cy="1513205"/>
            </a:xfrm>
            <a:custGeom>
              <a:avLst/>
              <a:gdLst/>
              <a:ahLst/>
              <a:cxnLst/>
              <a:rect l="l" t="t" r="r" b="b"/>
              <a:pathLst>
                <a:path w="1069975" h="1513204">
                  <a:moveTo>
                    <a:pt x="1069720" y="0"/>
                  </a:moveTo>
                  <a:lnTo>
                    <a:pt x="0" y="1069733"/>
                  </a:lnTo>
                  <a:lnTo>
                    <a:pt x="35985" y="1104546"/>
                  </a:lnTo>
                  <a:lnTo>
                    <a:pt x="72986" y="1138049"/>
                  </a:lnTo>
                  <a:lnTo>
                    <a:pt x="110967" y="1170227"/>
                  </a:lnTo>
                  <a:lnTo>
                    <a:pt x="149891" y="1201063"/>
                  </a:lnTo>
                  <a:lnTo>
                    <a:pt x="189720" y="1230544"/>
                  </a:lnTo>
                  <a:lnTo>
                    <a:pt x="230419" y="1258654"/>
                  </a:lnTo>
                  <a:lnTo>
                    <a:pt x="271950" y="1285378"/>
                  </a:lnTo>
                  <a:lnTo>
                    <a:pt x="314277" y="1310700"/>
                  </a:lnTo>
                  <a:lnTo>
                    <a:pt x="357363" y="1334605"/>
                  </a:lnTo>
                  <a:lnTo>
                    <a:pt x="401171" y="1357078"/>
                  </a:lnTo>
                  <a:lnTo>
                    <a:pt x="445665" y="1378104"/>
                  </a:lnTo>
                  <a:lnTo>
                    <a:pt x="490807" y="1397668"/>
                  </a:lnTo>
                  <a:lnTo>
                    <a:pt x="536561" y="1415754"/>
                  </a:lnTo>
                  <a:lnTo>
                    <a:pt x="582890" y="1432347"/>
                  </a:lnTo>
                  <a:lnTo>
                    <a:pt x="629757" y="1447432"/>
                  </a:lnTo>
                  <a:lnTo>
                    <a:pt x="677126" y="1460994"/>
                  </a:lnTo>
                  <a:lnTo>
                    <a:pt x="724959" y="1473017"/>
                  </a:lnTo>
                  <a:lnTo>
                    <a:pt x="773221" y="1483487"/>
                  </a:lnTo>
                  <a:lnTo>
                    <a:pt x="821874" y="1492387"/>
                  </a:lnTo>
                  <a:lnTo>
                    <a:pt x="870881" y="1499704"/>
                  </a:lnTo>
                  <a:lnTo>
                    <a:pt x="920207" y="1505421"/>
                  </a:lnTo>
                  <a:lnTo>
                    <a:pt x="969813" y="1509523"/>
                  </a:lnTo>
                  <a:lnTo>
                    <a:pt x="1019663" y="1511996"/>
                  </a:lnTo>
                  <a:lnTo>
                    <a:pt x="1069720" y="1512824"/>
                  </a:lnTo>
                  <a:lnTo>
                    <a:pt x="1069720" y="0"/>
                  </a:lnTo>
                  <a:close/>
                </a:path>
              </a:pathLst>
            </a:custGeom>
            <a:solidFill>
              <a:srgbClr val="92AA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06129" y="3599179"/>
              <a:ext cx="1513205" cy="2583180"/>
            </a:xfrm>
            <a:custGeom>
              <a:avLst/>
              <a:gdLst/>
              <a:ahLst/>
              <a:cxnLst/>
              <a:rect l="l" t="t" r="r" b="b"/>
              <a:pathLst>
                <a:path w="1513204" h="2583179">
                  <a:moveTo>
                    <a:pt x="1512728" y="0"/>
                  </a:moveTo>
                  <a:lnTo>
                    <a:pt x="1462671" y="827"/>
                  </a:lnTo>
                  <a:lnTo>
                    <a:pt x="1412820" y="3300"/>
                  </a:lnTo>
                  <a:lnTo>
                    <a:pt x="1363214" y="7402"/>
                  </a:lnTo>
                  <a:lnTo>
                    <a:pt x="1313889" y="13119"/>
                  </a:lnTo>
                  <a:lnTo>
                    <a:pt x="1264882" y="20436"/>
                  </a:lnTo>
                  <a:lnTo>
                    <a:pt x="1216229" y="29336"/>
                  </a:lnTo>
                  <a:lnTo>
                    <a:pt x="1167967" y="39806"/>
                  </a:lnTo>
                  <a:lnTo>
                    <a:pt x="1120134" y="51830"/>
                  </a:lnTo>
                  <a:lnTo>
                    <a:pt x="1072765" y="65392"/>
                  </a:lnTo>
                  <a:lnTo>
                    <a:pt x="1025897" y="80477"/>
                  </a:lnTo>
                  <a:lnTo>
                    <a:pt x="979569" y="97070"/>
                  </a:lnTo>
                  <a:lnTo>
                    <a:pt x="933815" y="115157"/>
                  </a:lnTo>
                  <a:lnTo>
                    <a:pt x="888673" y="134721"/>
                  </a:lnTo>
                  <a:lnTo>
                    <a:pt x="844179" y="155747"/>
                  </a:lnTo>
                  <a:lnTo>
                    <a:pt x="800371" y="178221"/>
                  </a:lnTo>
                  <a:lnTo>
                    <a:pt x="757285" y="202127"/>
                  </a:lnTo>
                  <a:lnTo>
                    <a:pt x="714958" y="227450"/>
                  </a:lnTo>
                  <a:lnTo>
                    <a:pt x="673427" y="254174"/>
                  </a:lnTo>
                  <a:lnTo>
                    <a:pt x="632728" y="282285"/>
                  </a:lnTo>
                  <a:lnTo>
                    <a:pt x="592898" y="311767"/>
                  </a:lnTo>
                  <a:lnTo>
                    <a:pt x="553975" y="342605"/>
                  </a:lnTo>
                  <a:lnTo>
                    <a:pt x="515994" y="374784"/>
                  </a:lnTo>
                  <a:lnTo>
                    <a:pt x="478992" y="408288"/>
                  </a:lnTo>
                  <a:lnTo>
                    <a:pt x="443007" y="443103"/>
                  </a:lnTo>
                  <a:lnTo>
                    <a:pt x="409585" y="477589"/>
                  </a:lnTo>
                  <a:lnTo>
                    <a:pt x="377474" y="512859"/>
                  </a:lnTo>
                  <a:lnTo>
                    <a:pt x="346673" y="548881"/>
                  </a:lnTo>
                  <a:lnTo>
                    <a:pt x="317183" y="585624"/>
                  </a:lnTo>
                  <a:lnTo>
                    <a:pt x="289003" y="623055"/>
                  </a:lnTo>
                  <a:lnTo>
                    <a:pt x="262134" y="661144"/>
                  </a:lnTo>
                  <a:lnTo>
                    <a:pt x="236576" y="699860"/>
                  </a:lnTo>
                  <a:lnTo>
                    <a:pt x="212329" y="739171"/>
                  </a:lnTo>
                  <a:lnTo>
                    <a:pt x="189392" y="779046"/>
                  </a:lnTo>
                  <a:lnTo>
                    <a:pt x="167766" y="819453"/>
                  </a:lnTo>
                  <a:lnTo>
                    <a:pt x="147450" y="860362"/>
                  </a:lnTo>
                  <a:lnTo>
                    <a:pt x="128446" y="901741"/>
                  </a:lnTo>
                  <a:lnTo>
                    <a:pt x="110751" y="943558"/>
                  </a:lnTo>
                  <a:lnTo>
                    <a:pt x="94368" y="985782"/>
                  </a:lnTo>
                  <a:lnTo>
                    <a:pt x="79295" y="1028382"/>
                  </a:lnTo>
                  <a:lnTo>
                    <a:pt x="65533" y="1071327"/>
                  </a:lnTo>
                  <a:lnTo>
                    <a:pt x="53082" y="1114585"/>
                  </a:lnTo>
                  <a:lnTo>
                    <a:pt x="41941" y="1158125"/>
                  </a:lnTo>
                  <a:lnTo>
                    <a:pt x="32111" y="1201915"/>
                  </a:lnTo>
                  <a:lnTo>
                    <a:pt x="23592" y="1245925"/>
                  </a:lnTo>
                  <a:lnTo>
                    <a:pt x="16383" y="1290123"/>
                  </a:lnTo>
                  <a:lnTo>
                    <a:pt x="10485" y="1334477"/>
                  </a:lnTo>
                  <a:lnTo>
                    <a:pt x="5898" y="1378957"/>
                  </a:lnTo>
                  <a:lnTo>
                    <a:pt x="2621" y="1423531"/>
                  </a:lnTo>
                  <a:lnTo>
                    <a:pt x="655" y="1468167"/>
                  </a:lnTo>
                  <a:lnTo>
                    <a:pt x="0" y="1512835"/>
                  </a:lnTo>
                  <a:lnTo>
                    <a:pt x="655" y="1557502"/>
                  </a:lnTo>
                  <a:lnTo>
                    <a:pt x="2621" y="1602138"/>
                  </a:lnTo>
                  <a:lnTo>
                    <a:pt x="5898" y="1646712"/>
                  </a:lnTo>
                  <a:lnTo>
                    <a:pt x="10485" y="1691192"/>
                  </a:lnTo>
                  <a:lnTo>
                    <a:pt x="16383" y="1735546"/>
                  </a:lnTo>
                  <a:lnTo>
                    <a:pt x="23592" y="1779743"/>
                  </a:lnTo>
                  <a:lnTo>
                    <a:pt x="32111" y="1823753"/>
                  </a:lnTo>
                  <a:lnTo>
                    <a:pt x="41941" y="1867543"/>
                  </a:lnTo>
                  <a:lnTo>
                    <a:pt x="53082" y="1911083"/>
                  </a:lnTo>
                  <a:lnTo>
                    <a:pt x="65533" y="1954341"/>
                  </a:lnTo>
                  <a:lnTo>
                    <a:pt x="79295" y="1997285"/>
                  </a:lnTo>
                  <a:lnTo>
                    <a:pt x="94368" y="2039885"/>
                  </a:lnTo>
                  <a:lnTo>
                    <a:pt x="110751" y="2082109"/>
                  </a:lnTo>
                  <a:lnTo>
                    <a:pt x="128446" y="2123926"/>
                  </a:lnTo>
                  <a:lnTo>
                    <a:pt x="147450" y="2165304"/>
                  </a:lnTo>
                  <a:lnTo>
                    <a:pt x="167766" y="2206212"/>
                  </a:lnTo>
                  <a:lnTo>
                    <a:pt x="189392" y="2246619"/>
                  </a:lnTo>
                  <a:lnTo>
                    <a:pt x="212329" y="2286493"/>
                  </a:lnTo>
                  <a:lnTo>
                    <a:pt x="236576" y="2325804"/>
                  </a:lnTo>
                  <a:lnTo>
                    <a:pt x="262134" y="2364519"/>
                  </a:lnTo>
                  <a:lnTo>
                    <a:pt x="289003" y="2402608"/>
                  </a:lnTo>
                  <a:lnTo>
                    <a:pt x="317183" y="2440039"/>
                  </a:lnTo>
                  <a:lnTo>
                    <a:pt x="346673" y="2476781"/>
                  </a:lnTo>
                  <a:lnTo>
                    <a:pt x="377474" y="2512802"/>
                  </a:lnTo>
                  <a:lnTo>
                    <a:pt x="409585" y="2548071"/>
                  </a:lnTo>
                  <a:lnTo>
                    <a:pt x="443007" y="2582557"/>
                  </a:lnTo>
                  <a:lnTo>
                    <a:pt x="1512728" y="1512824"/>
                  </a:lnTo>
                  <a:lnTo>
                    <a:pt x="1512728" y="0"/>
                  </a:lnTo>
                  <a:close/>
                </a:path>
              </a:pathLst>
            </a:custGeom>
            <a:solidFill>
              <a:srgbClr val="6AA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76515" y="4264088"/>
              <a:ext cx="513613" cy="34753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02423" y="4290059"/>
              <a:ext cx="411479" cy="245363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817731" y="4070383"/>
            <a:ext cx="347345" cy="2167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300" b="1" spc="-185" dirty="0">
                <a:solidFill>
                  <a:srgbClr val="FFFFFF"/>
                </a:solidFill>
                <a:latin typeface="Tahoma"/>
                <a:cs typeface="Tahoma"/>
              </a:rPr>
              <a:t>12%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62155" y="4446367"/>
            <a:ext cx="512445" cy="347980"/>
            <a:chOff x="7586471" y="4674044"/>
            <a:chExt cx="512445" cy="347980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86471" y="4674044"/>
              <a:ext cx="512102" cy="34753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12379" y="4700016"/>
              <a:ext cx="409955" cy="24536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227052" y="4479705"/>
            <a:ext cx="347345" cy="2167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300" b="1" spc="-185" dirty="0">
                <a:solidFill>
                  <a:srgbClr val="FFFFFF"/>
                </a:solidFill>
                <a:latin typeface="Tahoma"/>
                <a:cs typeface="Tahoma"/>
              </a:rPr>
              <a:t>12%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162155" y="5025551"/>
            <a:ext cx="512445" cy="347980"/>
            <a:chOff x="7586471" y="5253228"/>
            <a:chExt cx="512445" cy="347980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86471" y="5253228"/>
              <a:ext cx="512102" cy="34753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12379" y="5279136"/>
              <a:ext cx="409955" cy="24536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227052" y="5058825"/>
            <a:ext cx="347345" cy="2167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300" b="1" spc="-185" dirty="0">
                <a:solidFill>
                  <a:srgbClr val="FFFFFF"/>
                </a:solidFill>
                <a:latin typeface="Tahoma"/>
                <a:cs typeface="Tahoma"/>
              </a:rPr>
              <a:t>12%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174603" y="5433982"/>
            <a:ext cx="1091565" cy="347980"/>
            <a:chOff x="6598919" y="5661659"/>
            <a:chExt cx="1091565" cy="347980"/>
          </a:xfrm>
        </p:grpSpPr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76515" y="5661659"/>
              <a:ext cx="513613" cy="34753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02423" y="5687567"/>
              <a:ext cx="411479" cy="24536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98919" y="5661659"/>
              <a:ext cx="512102" cy="34753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24827" y="5687567"/>
              <a:ext cx="409955" cy="245363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5238612" y="5468222"/>
            <a:ext cx="926465" cy="2167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578485" algn="l"/>
              </a:tabLst>
            </a:pPr>
            <a:r>
              <a:rPr sz="1300" b="1" spc="-25" dirty="0">
                <a:solidFill>
                  <a:srgbClr val="FFFFFF"/>
                </a:solidFill>
                <a:latin typeface="Tahoma"/>
                <a:cs typeface="Tahoma"/>
              </a:rPr>
              <a:t>13%</a:t>
            </a:r>
            <a:r>
              <a:rPr sz="13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300" b="1" spc="-180" dirty="0">
                <a:solidFill>
                  <a:srgbClr val="FFFFFF"/>
                </a:solidFill>
                <a:latin typeface="Tahoma"/>
                <a:cs typeface="Tahoma"/>
              </a:rPr>
              <a:t>13%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764648" y="4446367"/>
            <a:ext cx="512445" cy="347980"/>
            <a:chOff x="6188964" y="4674044"/>
            <a:chExt cx="512445" cy="347980"/>
          </a:xfrm>
        </p:grpSpPr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88964" y="4674044"/>
              <a:ext cx="512102" cy="34753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14872" y="4700016"/>
              <a:ext cx="409955" cy="245363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4829291" y="4479705"/>
            <a:ext cx="347345" cy="2167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300" b="1" spc="-185" dirty="0">
                <a:solidFill>
                  <a:srgbClr val="FFFFFF"/>
                </a:solidFill>
                <a:latin typeface="Tahoma"/>
                <a:cs typeface="Tahoma"/>
              </a:rPr>
              <a:t>38%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80626" y="2871403"/>
            <a:ext cx="5488401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400" b="1" spc="-35" dirty="0">
                <a:solidFill>
                  <a:srgbClr val="404040"/>
                </a:solidFill>
                <a:latin typeface="Tahoma"/>
                <a:cs typeface="Tahoma"/>
              </a:rPr>
              <a:t>percentage_share_of_each_language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553005" y="4033199"/>
            <a:ext cx="759460" cy="1533525"/>
            <a:chOff x="11140440" y="4358640"/>
            <a:chExt cx="759460" cy="1533525"/>
          </a:xfrm>
        </p:grpSpPr>
        <p:sp>
          <p:nvSpPr>
            <p:cNvPr id="42" name="object 42"/>
            <p:cNvSpPr/>
            <p:nvPr/>
          </p:nvSpPr>
          <p:spPr>
            <a:xfrm>
              <a:off x="11140440" y="4358640"/>
              <a:ext cx="759460" cy="1533525"/>
            </a:xfrm>
            <a:custGeom>
              <a:avLst/>
              <a:gdLst/>
              <a:ahLst/>
              <a:cxnLst/>
              <a:rect l="l" t="t" r="r" b="b"/>
              <a:pathLst>
                <a:path w="759459" h="1533525">
                  <a:moveTo>
                    <a:pt x="758951" y="0"/>
                  </a:moveTo>
                  <a:lnTo>
                    <a:pt x="0" y="0"/>
                  </a:lnTo>
                  <a:lnTo>
                    <a:pt x="0" y="1533144"/>
                  </a:lnTo>
                  <a:lnTo>
                    <a:pt x="758951" y="1533144"/>
                  </a:lnTo>
                  <a:lnTo>
                    <a:pt x="758951" y="0"/>
                  </a:lnTo>
                  <a:close/>
                </a:path>
              </a:pathLst>
            </a:custGeom>
            <a:solidFill>
              <a:srgbClr val="F1F1F1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209020" y="4445508"/>
              <a:ext cx="82550" cy="81280"/>
            </a:xfrm>
            <a:custGeom>
              <a:avLst/>
              <a:gdLst/>
              <a:ahLst/>
              <a:cxnLst/>
              <a:rect l="l" t="t" r="r" b="b"/>
              <a:pathLst>
                <a:path w="82550" h="81279">
                  <a:moveTo>
                    <a:pt x="82296" y="0"/>
                  </a:moveTo>
                  <a:lnTo>
                    <a:pt x="0" y="0"/>
                  </a:lnTo>
                  <a:lnTo>
                    <a:pt x="0" y="80772"/>
                  </a:lnTo>
                  <a:lnTo>
                    <a:pt x="82296" y="80772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209020" y="4700016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82296" y="0"/>
                  </a:moveTo>
                  <a:lnTo>
                    <a:pt x="0" y="0"/>
                  </a:lnTo>
                  <a:lnTo>
                    <a:pt x="0" y="82295"/>
                  </a:lnTo>
                  <a:lnTo>
                    <a:pt x="82296" y="82295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DE7D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209020" y="4956048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82296" y="0"/>
                  </a:moveTo>
                  <a:lnTo>
                    <a:pt x="0" y="0"/>
                  </a:lnTo>
                  <a:lnTo>
                    <a:pt x="0" y="82295"/>
                  </a:lnTo>
                  <a:lnTo>
                    <a:pt x="82296" y="82295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9F83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209020" y="5212080"/>
              <a:ext cx="82550" cy="81280"/>
            </a:xfrm>
            <a:custGeom>
              <a:avLst/>
              <a:gdLst/>
              <a:ahLst/>
              <a:cxnLst/>
              <a:rect l="l" t="t" r="r" b="b"/>
              <a:pathLst>
                <a:path w="82550" h="81279">
                  <a:moveTo>
                    <a:pt x="82296" y="0"/>
                  </a:moveTo>
                  <a:lnTo>
                    <a:pt x="0" y="0"/>
                  </a:lnTo>
                  <a:lnTo>
                    <a:pt x="0" y="80772"/>
                  </a:lnTo>
                  <a:lnTo>
                    <a:pt x="82296" y="80772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718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209020" y="5466588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82296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82296" y="82296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92AA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209020" y="5722620"/>
              <a:ext cx="82550" cy="82550"/>
            </a:xfrm>
            <a:custGeom>
              <a:avLst/>
              <a:gdLst/>
              <a:ahLst/>
              <a:cxnLst/>
              <a:rect l="l" t="t" r="r" b="b"/>
              <a:pathLst>
                <a:path w="82550" h="82550">
                  <a:moveTo>
                    <a:pt x="82296" y="0"/>
                  </a:moveTo>
                  <a:lnTo>
                    <a:pt x="0" y="0"/>
                  </a:lnTo>
                  <a:lnTo>
                    <a:pt x="0" y="82295"/>
                  </a:lnTo>
                  <a:lnTo>
                    <a:pt x="82296" y="82295"/>
                  </a:lnTo>
                  <a:lnTo>
                    <a:pt x="82296" y="0"/>
                  </a:lnTo>
                  <a:close/>
                </a:path>
              </a:pathLst>
            </a:custGeom>
            <a:solidFill>
              <a:srgbClr val="6AA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553005" y="4033199"/>
            <a:ext cx="759460" cy="153352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04"/>
              </a:spcBef>
            </a:pPr>
            <a:r>
              <a:rPr sz="1200" spc="-10" dirty="0">
                <a:solidFill>
                  <a:srgbClr val="404040"/>
                </a:solidFill>
                <a:latin typeface="Verdana"/>
                <a:cs typeface="Verdana"/>
              </a:rPr>
              <a:t>English</a:t>
            </a:r>
            <a:endParaRPr sz="1200">
              <a:latin typeface="Verdana"/>
              <a:cs typeface="Verdana"/>
            </a:endParaRPr>
          </a:p>
          <a:p>
            <a:pPr marL="187325" marR="41275">
              <a:lnSpc>
                <a:spcPct val="139700"/>
              </a:lnSpc>
            </a:pPr>
            <a:r>
              <a:rPr sz="1200" spc="-10" dirty="0">
                <a:solidFill>
                  <a:srgbClr val="404040"/>
                </a:solidFill>
                <a:latin typeface="Verdana"/>
                <a:cs typeface="Verdana"/>
              </a:rPr>
              <a:t>Arabic </a:t>
            </a:r>
            <a:r>
              <a:rPr sz="1200" spc="-50" dirty="0">
                <a:solidFill>
                  <a:srgbClr val="404040"/>
                </a:solidFill>
                <a:latin typeface="Verdana"/>
                <a:cs typeface="Verdana"/>
              </a:rPr>
              <a:t>Persian </a:t>
            </a:r>
            <a:r>
              <a:rPr sz="1200" spc="-10" dirty="0">
                <a:solidFill>
                  <a:srgbClr val="404040"/>
                </a:solidFill>
                <a:latin typeface="Verdana"/>
                <a:cs typeface="Verdana"/>
              </a:rPr>
              <a:t>Hindi French Italian</a:t>
            </a:r>
            <a:endParaRPr sz="1200">
              <a:latin typeface="Verdana"/>
              <a:cs typeface="Verdana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048985"/>
              </p:ext>
            </p:extLst>
          </p:nvPr>
        </p:nvGraphicFramePr>
        <p:xfrm>
          <a:off x="3352800" y="1546464"/>
          <a:ext cx="5233670" cy="1314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5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7960"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job_id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language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total_of_each_language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percentage_share_of_each_language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English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12.5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22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Arabic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12.5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23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Persian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37.5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Hindi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12.5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French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12.5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R="1968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20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10" dirty="0">
                          <a:latin typeface="Calibri"/>
                          <a:cs typeface="Calibri"/>
                        </a:rPr>
                        <a:t>Italian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20" dirty="0">
                          <a:latin typeface="Calibri"/>
                          <a:cs typeface="Calibri"/>
                        </a:rPr>
                        <a:t>12.5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4" name="object 8">
            <a:extLst>
              <a:ext uri="{FF2B5EF4-FFF2-40B4-BE49-F238E27FC236}">
                <a16:creationId xmlns:a16="http://schemas.microsoft.com/office/drawing/2014/main" id="{E4593531-B27C-7705-A75F-1A9B19D9A340}"/>
              </a:ext>
            </a:extLst>
          </p:cNvPr>
          <p:cNvSpPr txBox="1"/>
          <p:nvPr/>
        </p:nvSpPr>
        <p:spPr>
          <a:xfrm>
            <a:off x="1680305" y="1443873"/>
            <a:ext cx="1573530" cy="27749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u="sng" spc="-7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</a:t>
            </a:r>
            <a:r>
              <a:rPr sz="1800" b="1" u="sng" spc="-4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125" dirty="0">
                <a:solidFill>
                  <a:schemeClr val="bg1"/>
                </a:solidFill>
                <a:highlight>
                  <a:srgbClr val="000000"/>
                </a:highlight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/Result</a:t>
            </a:r>
            <a:endParaRPr sz="1800" dirty="0">
              <a:solidFill>
                <a:schemeClr val="bg1"/>
              </a:solidFill>
              <a:highlight>
                <a:srgbClr val="000000"/>
              </a:highlight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78</TotalTime>
  <Words>4258</Words>
  <Application>Microsoft Office PowerPoint</Application>
  <PresentationFormat>Widescreen</PresentationFormat>
  <Paragraphs>896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MT</vt:lpstr>
      <vt:lpstr>Calibri</vt:lpstr>
      <vt:lpstr>Calibri Light</vt:lpstr>
      <vt:lpstr>Tahoma</vt:lpstr>
      <vt:lpstr>Times New Roman</vt:lpstr>
      <vt:lpstr>Verdana</vt:lpstr>
      <vt:lpstr>Retrospect</vt:lpstr>
      <vt:lpstr>PowerPoint Presentation</vt:lpstr>
      <vt:lpstr>PowerPoint Presentation</vt:lpstr>
      <vt:lpstr>PowerPoint Presentation</vt:lpstr>
      <vt:lpstr>Job Data</vt:lpstr>
      <vt:lpstr>Job Data</vt:lpstr>
      <vt:lpstr>PowerPoint Presentation</vt:lpstr>
      <vt:lpstr>PowerPoint Presentation</vt:lpstr>
      <vt:lpstr>Job Data</vt:lpstr>
      <vt:lpstr>Job Data</vt:lpstr>
      <vt:lpstr>Job Data</vt:lpstr>
      <vt:lpstr>Job Data</vt:lpstr>
      <vt:lpstr>PowerPoint Presentation</vt:lpstr>
      <vt:lpstr>PowerPoint Presentation</vt:lpstr>
      <vt:lpstr>Investigating Metric Spike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ADVAIT CHAVAN</dc:creator>
  <cp:lastModifiedBy>_ Abhie_</cp:lastModifiedBy>
  <cp:revision>1</cp:revision>
  <dcterms:created xsi:type="dcterms:W3CDTF">2025-01-12T06:51:44Z</dcterms:created>
  <dcterms:modified xsi:type="dcterms:W3CDTF">2025-01-12T08:10:14Z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2025-01-12T00:00:00Z</vt:filetime>
  </property>
  <property fmtid="{D5CDD505-2E9C-101B-9397-08002B2CF9AE}" pid="5" name="Producer">
    <vt:lpwstr>Microsoft® PowerPoint® 2019</vt:lpwstr>
  </property>
</Properties>
</file>