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media/image9.jpg" ContentType="image/jpg"/>
  <Override PartName="/ppt/media/image10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7"/>
  </p:notes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FC971-9696-4C96-AE9F-D04EA0AAF808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F3897-C986-4A3A-BD57-D22E7FBD21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EF3897-C986-4A3A-BD57-D22E7FBD21D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174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35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95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86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27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59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50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94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4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91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32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10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OudYqu--IUZ3sKYyCLZ3yQrE3pk5xU3w/edit?usp=sharing&amp;ouid=101976269119944283329&amp;rtpof=true&amp;sd=true" TargetMode="External"/><Relationship Id="rId2" Type="http://schemas.openxmlformats.org/officeDocument/2006/relationships/hyperlink" Target="https://docs.google.com/spreadsheets/d/1uePEs7ky3d8tcFvrd8aBsZEM6riXLi_I/edit?usp=sharing&amp;ouid=101976269119944283329&amp;rtpof=true&amp;sd=tru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3gkhKm5xEYW9y9D-mbcvy_Ag3Efw55nN/edit?usp=sharing&amp;ouid=101976269119944283329&amp;rtpof=true&amp;sd=tru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WX5pEESR0QCTzisDQeIgeetkhIQrpbMd/edit?usp=sharing&amp;ouid=101976269119944283329&amp;rtpof=true&amp;sd=true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8.png"/><Relationship Id="rId21" Type="http://schemas.openxmlformats.org/officeDocument/2006/relationships/image" Target="../media/image72.png"/><Relationship Id="rId42" Type="http://schemas.openxmlformats.org/officeDocument/2006/relationships/image" Target="../media/image93.png"/><Relationship Id="rId63" Type="http://schemas.openxmlformats.org/officeDocument/2006/relationships/image" Target="../media/image114.png"/><Relationship Id="rId84" Type="http://schemas.openxmlformats.org/officeDocument/2006/relationships/image" Target="../media/image135.png"/><Relationship Id="rId138" Type="http://schemas.openxmlformats.org/officeDocument/2006/relationships/image" Target="../media/image31.png"/><Relationship Id="rId16" Type="http://schemas.openxmlformats.org/officeDocument/2006/relationships/image" Target="../media/image67.png"/><Relationship Id="rId107" Type="http://schemas.openxmlformats.org/officeDocument/2006/relationships/image" Target="../media/image158.png"/><Relationship Id="rId11" Type="http://schemas.openxmlformats.org/officeDocument/2006/relationships/image" Target="../media/image62.png"/><Relationship Id="rId32" Type="http://schemas.openxmlformats.org/officeDocument/2006/relationships/image" Target="../media/image83.png"/><Relationship Id="rId37" Type="http://schemas.openxmlformats.org/officeDocument/2006/relationships/image" Target="../media/image88.png"/><Relationship Id="rId53" Type="http://schemas.openxmlformats.org/officeDocument/2006/relationships/image" Target="../media/image104.png"/><Relationship Id="rId58" Type="http://schemas.openxmlformats.org/officeDocument/2006/relationships/image" Target="../media/image109.png"/><Relationship Id="rId74" Type="http://schemas.openxmlformats.org/officeDocument/2006/relationships/image" Target="../media/image125.png"/><Relationship Id="rId79" Type="http://schemas.openxmlformats.org/officeDocument/2006/relationships/image" Target="../media/image130.png"/><Relationship Id="rId102" Type="http://schemas.openxmlformats.org/officeDocument/2006/relationships/image" Target="../media/image153.png"/><Relationship Id="rId123" Type="http://schemas.openxmlformats.org/officeDocument/2006/relationships/image" Target="../media/image174.png"/><Relationship Id="rId128" Type="http://schemas.openxmlformats.org/officeDocument/2006/relationships/image" Target="../media/image179.png"/><Relationship Id="rId5" Type="http://schemas.openxmlformats.org/officeDocument/2006/relationships/image" Target="../media/image56.png"/><Relationship Id="rId90" Type="http://schemas.openxmlformats.org/officeDocument/2006/relationships/image" Target="../media/image141.png"/><Relationship Id="rId95" Type="http://schemas.openxmlformats.org/officeDocument/2006/relationships/image" Target="../media/image146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43" Type="http://schemas.openxmlformats.org/officeDocument/2006/relationships/image" Target="../media/image94.png"/><Relationship Id="rId48" Type="http://schemas.openxmlformats.org/officeDocument/2006/relationships/image" Target="../media/image99.png"/><Relationship Id="rId64" Type="http://schemas.openxmlformats.org/officeDocument/2006/relationships/image" Target="../media/image115.png"/><Relationship Id="rId69" Type="http://schemas.openxmlformats.org/officeDocument/2006/relationships/image" Target="../media/image120.png"/><Relationship Id="rId113" Type="http://schemas.openxmlformats.org/officeDocument/2006/relationships/image" Target="../media/image164.png"/><Relationship Id="rId118" Type="http://schemas.openxmlformats.org/officeDocument/2006/relationships/image" Target="../media/image169.png"/><Relationship Id="rId134" Type="http://schemas.openxmlformats.org/officeDocument/2006/relationships/image" Target="../media/image185.png"/><Relationship Id="rId80" Type="http://schemas.openxmlformats.org/officeDocument/2006/relationships/image" Target="../media/image131.png"/><Relationship Id="rId85" Type="http://schemas.openxmlformats.org/officeDocument/2006/relationships/image" Target="../media/image136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33" Type="http://schemas.openxmlformats.org/officeDocument/2006/relationships/image" Target="../media/image84.png"/><Relationship Id="rId38" Type="http://schemas.openxmlformats.org/officeDocument/2006/relationships/image" Target="../media/image89.png"/><Relationship Id="rId59" Type="http://schemas.openxmlformats.org/officeDocument/2006/relationships/image" Target="../media/image110.png"/><Relationship Id="rId103" Type="http://schemas.openxmlformats.org/officeDocument/2006/relationships/image" Target="../media/image154.png"/><Relationship Id="rId108" Type="http://schemas.openxmlformats.org/officeDocument/2006/relationships/image" Target="../media/image159.png"/><Relationship Id="rId124" Type="http://schemas.openxmlformats.org/officeDocument/2006/relationships/image" Target="../media/image175.png"/><Relationship Id="rId129" Type="http://schemas.openxmlformats.org/officeDocument/2006/relationships/image" Target="../media/image180.png"/><Relationship Id="rId54" Type="http://schemas.openxmlformats.org/officeDocument/2006/relationships/image" Target="../media/image105.png"/><Relationship Id="rId70" Type="http://schemas.openxmlformats.org/officeDocument/2006/relationships/image" Target="../media/image121.png"/><Relationship Id="rId75" Type="http://schemas.openxmlformats.org/officeDocument/2006/relationships/image" Target="../media/image126.png"/><Relationship Id="rId91" Type="http://schemas.openxmlformats.org/officeDocument/2006/relationships/image" Target="../media/image142.png"/><Relationship Id="rId96" Type="http://schemas.openxmlformats.org/officeDocument/2006/relationships/image" Target="../media/image1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49" Type="http://schemas.openxmlformats.org/officeDocument/2006/relationships/image" Target="../media/image100.png"/><Relationship Id="rId114" Type="http://schemas.openxmlformats.org/officeDocument/2006/relationships/image" Target="../media/image165.png"/><Relationship Id="rId119" Type="http://schemas.openxmlformats.org/officeDocument/2006/relationships/image" Target="../media/image170.png"/><Relationship Id="rId44" Type="http://schemas.openxmlformats.org/officeDocument/2006/relationships/image" Target="../media/image95.png"/><Relationship Id="rId60" Type="http://schemas.openxmlformats.org/officeDocument/2006/relationships/image" Target="../media/image111.png"/><Relationship Id="rId65" Type="http://schemas.openxmlformats.org/officeDocument/2006/relationships/image" Target="../media/image116.png"/><Relationship Id="rId81" Type="http://schemas.openxmlformats.org/officeDocument/2006/relationships/image" Target="../media/image132.png"/><Relationship Id="rId86" Type="http://schemas.openxmlformats.org/officeDocument/2006/relationships/image" Target="../media/image137.png"/><Relationship Id="rId130" Type="http://schemas.openxmlformats.org/officeDocument/2006/relationships/image" Target="../media/image181.png"/><Relationship Id="rId135" Type="http://schemas.openxmlformats.org/officeDocument/2006/relationships/image" Target="../media/image186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9" Type="http://schemas.openxmlformats.org/officeDocument/2006/relationships/image" Target="../media/image90.png"/><Relationship Id="rId109" Type="http://schemas.openxmlformats.org/officeDocument/2006/relationships/image" Target="../media/image160.png"/><Relationship Id="rId34" Type="http://schemas.openxmlformats.org/officeDocument/2006/relationships/image" Target="../media/image85.png"/><Relationship Id="rId50" Type="http://schemas.openxmlformats.org/officeDocument/2006/relationships/image" Target="../media/image101.png"/><Relationship Id="rId55" Type="http://schemas.openxmlformats.org/officeDocument/2006/relationships/image" Target="../media/image106.png"/><Relationship Id="rId76" Type="http://schemas.openxmlformats.org/officeDocument/2006/relationships/image" Target="../media/image127.png"/><Relationship Id="rId97" Type="http://schemas.openxmlformats.org/officeDocument/2006/relationships/image" Target="../media/image148.png"/><Relationship Id="rId104" Type="http://schemas.openxmlformats.org/officeDocument/2006/relationships/image" Target="../media/image155.png"/><Relationship Id="rId120" Type="http://schemas.openxmlformats.org/officeDocument/2006/relationships/image" Target="../media/image171.png"/><Relationship Id="rId125" Type="http://schemas.openxmlformats.org/officeDocument/2006/relationships/image" Target="../media/image176.png"/><Relationship Id="rId7" Type="http://schemas.openxmlformats.org/officeDocument/2006/relationships/image" Target="../media/image58.png"/><Relationship Id="rId71" Type="http://schemas.openxmlformats.org/officeDocument/2006/relationships/image" Target="../media/image122.png"/><Relationship Id="rId92" Type="http://schemas.openxmlformats.org/officeDocument/2006/relationships/image" Target="../media/image143.png"/><Relationship Id="rId2" Type="http://schemas.openxmlformats.org/officeDocument/2006/relationships/image" Target="../media/image53.png"/><Relationship Id="rId29" Type="http://schemas.openxmlformats.org/officeDocument/2006/relationships/image" Target="../media/image80.png"/><Relationship Id="rId24" Type="http://schemas.openxmlformats.org/officeDocument/2006/relationships/image" Target="../media/image75.png"/><Relationship Id="rId40" Type="http://schemas.openxmlformats.org/officeDocument/2006/relationships/image" Target="../media/image91.png"/><Relationship Id="rId45" Type="http://schemas.openxmlformats.org/officeDocument/2006/relationships/image" Target="../media/image96.png"/><Relationship Id="rId66" Type="http://schemas.openxmlformats.org/officeDocument/2006/relationships/image" Target="../media/image117.png"/><Relationship Id="rId87" Type="http://schemas.openxmlformats.org/officeDocument/2006/relationships/image" Target="../media/image138.png"/><Relationship Id="rId110" Type="http://schemas.openxmlformats.org/officeDocument/2006/relationships/image" Target="../media/image161.png"/><Relationship Id="rId115" Type="http://schemas.openxmlformats.org/officeDocument/2006/relationships/image" Target="../media/image166.png"/><Relationship Id="rId131" Type="http://schemas.openxmlformats.org/officeDocument/2006/relationships/image" Target="../media/image182.png"/><Relationship Id="rId136" Type="http://schemas.openxmlformats.org/officeDocument/2006/relationships/image" Target="../media/image187.png"/><Relationship Id="rId61" Type="http://schemas.openxmlformats.org/officeDocument/2006/relationships/image" Target="../media/image112.png"/><Relationship Id="rId82" Type="http://schemas.openxmlformats.org/officeDocument/2006/relationships/image" Target="../media/image133.png"/><Relationship Id="rId19" Type="http://schemas.openxmlformats.org/officeDocument/2006/relationships/image" Target="../media/image70.png"/><Relationship Id="rId14" Type="http://schemas.openxmlformats.org/officeDocument/2006/relationships/image" Target="../media/image65.png"/><Relationship Id="rId30" Type="http://schemas.openxmlformats.org/officeDocument/2006/relationships/image" Target="../media/image81.png"/><Relationship Id="rId35" Type="http://schemas.openxmlformats.org/officeDocument/2006/relationships/image" Target="../media/image86.png"/><Relationship Id="rId56" Type="http://schemas.openxmlformats.org/officeDocument/2006/relationships/image" Target="../media/image107.png"/><Relationship Id="rId77" Type="http://schemas.openxmlformats.org/officeDocument/2006/relationships/image" Target="../media/image128.png"/><Relationship Id="rId100" Type="http://schemas.openxmlformats.org/officeDocument/2006/relationships/image" Target="../media/image151.png"/><Relationship Id="rId105" Type="http://schemas.openxmlformats.org/officeDocument/2006/relationships/image" Target="../media/image156.png"/><Relationship Id="rId126" Type="http://schemas.openxmlformats.org/officeDocument/2006/relationships/image" Target="../media/image177.png"/><Relationship Id="rId8" Type="http://schemas.openxmlformats.org/officeDocument/2006/relationships/image" Target="../media/image59.png"/><Relationship Id="rId51" Type="http://schemas.openxmlformats.org/officeDocument/2006/relationships/image" Target="../media/image102.png"/><Relationship Id="rId72" Type="http://schemas.openxmlformats.org/officeDocument/2006/relationships/image" Target="../media/image123.png"/><Relationship Id="rId93" Type="http://schemas.openxmlformats.org/officeDocument/2006/relationships/image" Target="../media/image144.png"/><Relationship Id="rId98" Type="http://schemas.openxmlformats.org/officeDocument/2006/relationships/image" Target="../media/image149.png"/><Relationship Id="rId121" Type="http://schemas.openxmlformats.org/officeDocument/2006/relationships/image" Target="../media/image172.png"/><Relationship Id="rId3" Type="http://schemas.openxmlformats.org/officeDocument/2006/relationships/image" Target="../media/image54.png"/><Relationship Id="rId25" Type="http://schemas.openxmlformats.org/officeDocument/2006/relationships/image" Target="../media/image76.png"/><Relationship Id="rId46" Type="http://schemas.openxmlformats.org/officeDocument/2006/relationships/image" Target="../media/image97.png"/><Relationship Id="rId67" Type="http://schemas.openxmlformats.org/officeDocument/2006/relationships/image" Target="../media/image118.png"/><Relationship Id="rId116" Type="http://schemas.openxmlformats.org/officeDocument/2006/relationships/image" Target="../media/image167.png"/><Relationship Id="rId137" Type="http://schemas.openxmlformats.org/officeDocument/2006/relationships/image" Target="../media/image188.png"/><Relationship Id="rId20" Type="http://schemas.openxmlformats.org/officeDocument/2006/relationships/image" Target="../media/image71.png"/><Relationship Id="rId41" Type="http://schemas.openxmlformats.org/officeDocument/2006/relationships/image" Target="../media/image92.png"/><Relationship Id="rId62" Type="http://schemas.openxmlformats.org/officeDocument/2006/relationships/image" Target="../media/image113.png"/><Relationship Id="rId83" Type="http://schemas.openxmlformats.org/officeDocument/2006/relationships/image" Target="../media/image134.png"/><Relationship Id="rId88" Type="http://schemas.openxmlformats.org/officeDocument/2006/relationships/image" Target="../media/image139.png"/><Relationship Id="rId111" Type="http://schemas.openxmlformats.org/officeDocument/2006/relationships/image" Target="../media/image162.png"/><Relationship Id="rId132" Type="http://schemas.openxmlformats.org/officeDocument/2006/relationships/image" Target="../media/image183.png"/><Relationship Id="rId15" Type="http://schemas.openxmlformats.org/officeDocument/2006/relationships/image" Target="../media/image66.png"/><Relationship Id="rId36" Type="http://schemas.openxmlformats.org/officeDocument/2006/relationships/image" Target="../media/image87.png"/><Relationship Id="rId57" Type="http://schemas.openxmlformats.org/officeDocument/2006/relationships/image" Target="../media/image108.png"/><Relationship Id="rId106" Type="http://schemas.openxmlformats.org/officeDocument/2006/relationships/image" Target="../media/image157.png"/><Relationship Id="rId127" Type="http://schemas.openxmlformats.org/officeDocument/2006/relationships/image" Target="../media/image178.png"/><Relationship Id="rId10" Type="http://schemas.openxmlformats.org/officeDocument/2006/relationships/image" Target="../media/image61.png"/><Relationship Id="rId31" Type="http://schemas.openxmlformats.org/officeDocument/2006/relationships/image" Target="../media/image82.png"/><Relationship Id="rId52" Type="http://schemas.openxmlformats.org/officeDocument/2006/relationships/image" Target="../media/image103.png"/><Relationship Id="rId73" Type="http://schemas.openxmlformats.org/officeDocument/2006/relationships/image" Target="../media/image124.png"/><Relationship Id="rId78" Type="http://schemas.openxmlformats.org/officeDocument/2006/relationships/image" Target="../media/image129.png"/><Relationship Id="rId94" Type="http://schemas.openxmlformats.org/officeDocument/2006/relationships/image" Target="../media/image145.png"/><Relationship Id="rId99" Type="http://schemas.openxmlformats.org/officeDocument/2006/relationships/image" Target="../media/image150.png"/><Relationship Id="rId101" Type="http://schemas.openxmlformats.org/officeDocument/2006/relationships/image" Target="../media/image152.png"/><Relationship Id="rId122" Type="http://schemas.openxmlformats.org/officeDocument/2006/relationships/image" Target="../media/image173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26" Type="http://schemas.openxmlformats.org/officeDocument/2006/relationships/image" Target="../media/image77.png"/><Relationship Id="rId47" Type="http://schemas.openxmlformats.org/officeDocument/2006/relationships/image" Target="../media/image98.png"/><Relationship Id="rId68" Type="http://schemas.openxmlformats.org/officeDocument/2006/relationships/image" Target="../media/image119.png"/><Relationship Id="rId89" Type="http://schemas.openxmlformats.org/officeDocument/2006/relationships/image" Target="../media/image140.png"/><Relationship Id="rId112" Type="http://schemas.openxmlformats.org/officeDocument/2006/relationships/image" Target="../media/image163.png"/><Relationship Id="rId133" Type="http://schemas.openxmlformats.org/officeDocument/2006/relationships/image" Target="../media/image18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png"/><Relationship Id="rId13" Type="http://schemas.openxmlformats.org/officeDocument/2006/relationships/image" Target="../media/image200.png"/><Relationship Id="rId18" Type="http://schemas.openxmlformats.org/officeDocument/2006/relationships/image" Target="../media/image205.png"/><Relationship Id="rId3" Type="http://schemas.openxmlformats.org/officeDocument/2006/relationships/image" Target="../media/image190.png"/><Relationship Id="rId21" Type="http://schemas.openxmlformats.org/officeDocument/2006/relationships/image" Target="../media/image208.png"/><Relationship Id="rId7" Type="http://schemas.openxmlformats.org/officeDocument/2006/relationships/image" Target="../media/image194.png"/><Relationship Id="rId12" Type="http://schemas.openxmlformats.org/officeDocument/2006/relationships/image" Target="../media/image199.png"/><Relationship Id="rId17" Type="http://schemas.openxmlformats.org/officeDocument/2006/relationships/image" Target="../media/image204.png"/><Relationship Id="rId2" Type="http://schemas.openxmlformats.org/officeDocument/2006/relationships/image" Target="../media/image189.png"/><Relationship Id="rId16" Type="http://schemas.openxmlformats.org/officeDocument/2006/relationships/image" Target="../media/image203.png"/><Relationship Id="rId20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3.png"/><Relationship Id="rId11" Type="http://schemas.openxmlformats.org/officeDocument/2006/relationships/image" Target="../media/image198.png"/><Relationship Id="rId5" Type="http://schemas.openxmlformats.org/officeDocument/2006/relationships/image" Target="../media/image192.png"/><Relationship Id="rId15" Type="http://schemas.openxmlformats.org/officeDocument/2006/relationships/image" Target="../media/image202.png"/><Relationship Id="rId23" Type="http://schemas.openxmlformats.org/officeDocument/2006/relationships/image" Target="../media/image210.png"/><Relationship Id="rId10" Type="http://schemas.openxmlformats.org/officeDocument/2006/relationships/image" Target="../media/image197.png"/><Relationship Id="rId19" Type="http://schemas.openxmlformats.org/officeDocument/2006/relationships/image" Target="../media/image206.png"/><Relationship Id="rId4" Type="http://schemas.openxmlformats.org/officeDocument/2006/relationships/image" Target="../media/image191.png"/><Relationship Id="rId9" Type="http://schemas.openxmlformats.org/officeDocument/2006/relationships/image" Target="../media/image196.png"/><Relationship Id="rId14" Type="http://schemas.openxmlformats.org/officeDocument/2006/relationships/image" Target="../media/image201.png"/><Relationship Id="rId22" Type="http://schemas.openxmlformats.org/officeDocument/2006/relationships/image" Target="../media/image20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Y0lXz6PVosvcraRrC9DzZAsQExq1ppy4/edit?usp=sharing&amp;ouid=101976269119944283329&amp;rtpof=true&amp;sd=true" TargetMode="External"/><Relationship Id="rId2" Type="http://schemas.openxmlformats.org/officeDocument/2006/relationships/hyperlink" Target="https://docs.google.com/spreadsheets/d/16Rr20uvuQ0_TA9hyHTGKA9fHVoohK53l/edit?usp=sharing&amp;ouid=101976269119944283329&amp;rtpof=true&amp;sd=true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nMJVW9og48RoKweDXOP6vEE_oYAeI2OZ?usp=shar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2yKWHQXSNivExUPeneER4FkrJ-upLV3N/edit?usp=sharing&amp;ouid=101976269119944283329&amp;rtpof=true&amp;sd=true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google.com/spreadsheets/d/1vpSRosdHYGrP-6ruL2OMkfg_OTPQxm0M/edit?usp=sharing&amp;ouid=101976269119944283329&amp;rtpof=true&amp;sd=true" TargetMode="Externa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B5A2C4-3B18-D270-8BA0-E386DFD00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0867"/>
            <a:ext cx="12192000" cy="3598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EFDDEA-0E27-718E-CD51-1A5D66641B77}"/>
              </a:ext>
            </a:extLst>
          </p:cNvPr>
          <p:cNvSpPr txBox="1"/>
          <p:nvPr/>
        </p:nvSpPr>
        <p:spPr>
          <a:xfrm>
            <a:off x="3505200" y="4114800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MOVIE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459D08-557D-10FC-04ED-196C52C5DC1E}"/>
              </a:ext>
            </a:extLst>
          </p:cNvPr>
          <p:cNvSpPr txBox="1"/>
          <p:nvPr/>
        </p:nvSpPr>
        <p:spPr>
          <a:xfrm>
            <a:off x="3410712" y="51054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u="sng" dirty="0">
                <a:latin typeface="Dubai" panose="020B0503030403030204" pitchFamily="34" charset="-78"/>
                <a:cs typeface="Dubai" panose="020B0503030403030204" pitchFamily="34" charset="-78"/>
              </a:rPr>
              <a:t>A Project By : Hemant Murkute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79" y="222504"/>
            <a:ext cx="4358640" cy="30264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0"/>
              </a:spcBef>
            </a:pPr>
            <a:r>
              <a:rPr sz="1800" b="1" spc="-45" dirty="0">
                <a:latin typeface="Arial"/>
                <a:cs typeface="Arial"/>
              </a:rPr>
              <a:t>Movies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highest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profit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0201" y="666369"/>
            <a:ext cx="111760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5102" y="666115"/>
            <a:ext cx="407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highest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profit?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9480" y="1952498"/>
          <a:ext cx="11913227" cy="3594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72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7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7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10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59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9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8800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591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4450" algn="ct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director_name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ct val="10000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num_critic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905" marR="65405">
                        <a:lnSpc>
                          <a:spcPts val="1060"/>
                        </a:lnSpc>
                      </a:pPr>
                      <a:r>
                        <a:rPr sz="900" b="1" spc="-60" dirty="0">
                          <a:latin typeface="Tahoma"/>
                          <a:cs typeface="Tahoma"/>
                        </a:rPr>
                        <a:t>_for_revie 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ws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gross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genres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actor_1_name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movie_title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7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num_voted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2540">
                        <a:lnSpc>
                          <a:spcPts val="100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_users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ct val="10000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num_user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3175" marR="25400">
                        <a:lnSpc>
                          <a:spcPts val="1060"/>
                        </a:lnSpc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_for_revie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 ws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language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country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content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3175">
                        <a:lnSpc>
                          <a:spcPts val="100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_rating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budget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4445" algn="r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title_year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marR="15875">
                        <a:lnSpc>
                          <a:spcPts val="106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imdb_sc ore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Profit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 marR="33591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James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Cameron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723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760505847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 marR="1587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Action|Adventure| </a:t>
                      </a:r>
                      <a:r>
                        <a:rPr sz="900" b="1" spc="-35" dirty="0">
                          <a:latin typeface="Tahoma"/>
                          <a:cs typeface="Tahoma"/>
                        </a:rPr>
                        <a:t>Fantasy|Sci-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Fi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dirty="0">
                          <a:latin typeface="Tahoma"/>
                          <a:cs typeface="Tahoma"/>
                        </a:rPr>
                        <a:t>CCH</a:t>
                      </a:r>
                      <a:r>
                        <a:rPr sz="900" b="1" spc="9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Pounder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AvatarÂ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886204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3054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13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237000000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2009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7.9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010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523505847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8890" algn="ct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Colin</a:t>
                      </a:r>
                      <a:r>
                        <a:rPr sz="9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5" dirty="0">
                          <a:latin typeface="Tahoma"/>
                          <a:cs typeface="Tahoma"/>
                        </a:rPr>
                        <a:t>Trevorrow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644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652177271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 marR="1587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Action|Adventure| Sci-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Fi|Thriller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Bryce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 Dallas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Howard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30" dirty="0">
                          <a:latin typeface="Tahoma"/>
                          <a:cs typeface="Tahoma"/>
                        </a:rPr>
                        <a:t>Jurassic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WorldÂ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418214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1290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13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150000000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2015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010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502177271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 marR="33591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James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Cameron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315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658672302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Drama|Romance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900" b="1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TitanicÂ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793059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2528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13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200000000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1997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7.7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005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458672302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80645" algn="ctr">
                        <a:lnSpc>
                          <a:spcPts val="1005"/>
                        </a:lnSpc>
                      </a:pPr>
                      <a:r>
                        <a:rPr sz="900" b="1" dirty="0">
                          <a:latin typeface="Tahoma"/>
                          <a:cs typeface="Tahoma"/>
                        </a:rPr>
                        <a:t>George</a:t>
                      </a:r>
                      <a:r>
                        <a:rPr sz="900" b="1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Lucas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282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460935665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 marR="1587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Action|Adventure| </a:t>
                      </a:r>
                      <a:r>
                        <a:rPr sz="900" b="1" spc="-35" dirty="0">
                          <a:latin typeface="Tahoma"/>
                          <a:cs typeface="Tahoma"/>
                        </a:rPr>
                        <a:t>Fantasy|Sci-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Fi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Harrison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Ford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75" dirty="0">
                          <a:latin typeface="Tahoma"/>
                          <a:cs typeface="Tahoma"/>
                        </a:rPr>
                        <a:t>Star</a:t>
                      </a:r>
                      <a:r>
                        <a:rPr sz="9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70" dirty="0">
                          <a:latin typeface="Tahoma"/>
                          <a:cs typeface="Tahoma"/>
                        </a:rPr>
                        <a:t>Wars: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Episode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0" dirty="0">
                          <a:latin typeface="Tahoma"/>
                          <a:cs typeface="Tahoma"/>
                        </a:rPr>
                        <a:t>IV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- A</a:t>
                      </a:r>
                      <a:r>
                        <a:rPr sz="9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30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HopeÂ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911097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1470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PG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11000000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1977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8.7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005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449935665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07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Steven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905">
                        <a:lnSpc>
                          <a:spcPts val="994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Spielberg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215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434949459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35" dirty="0">
                          <a:latin typeface="Tahoma"/>
                          <a:cs typeface="Tahoma"/>
                        </a:rPr>
                        <a:t>Family|Sci-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Fi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45" dirty="0">
                          <a:latin typeface="Tahoma"/>
                          <a:cs typeface="Tahoma"/>
                        </a:rPr>
                        <a:t>Henry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Thomas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85" dirty="0">
                          <a:latin typeface="Tahoma"/>
                          <a:cs typeface="Tahoma"/>
                        </a:rPr>
                        <a:t>E.T.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3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60" dirty="0">
                          <a:latin typeface="Tahoma"/>
                          <a:cs typeface="Tahoma"/>
                        </a:rPr>
                        <a:t>Extra-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TerrestrialÂ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281842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515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PG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10500000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1982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7.9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ts val="1010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424449459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55034" y="1285239"/>
            <a:ext cx="4295140" cy="27305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1800" spc="-70" dirty="0">
                <a:latin typeface="Verdana"/>
                <a:cs typeface="Verdana"/>
              </a:rPr>
              <a:t>Top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5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Movies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with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Highest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Profit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are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34712" y="211587"/>
            <a:ext cx="3322574" cy="334706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9"/>
              </a:spcBef>
            </a:pP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Top</a:t>
            </a:r>
            <a:r>
              <a:rPr sz="2000"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chemeClr val="tx1"/>
                </a:solidFill>
                <a:latin typeface="Arial"/>
                <a:cs typeface="Arial"/>
              </a:rPr>
              <a:t>250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5164" y="598297"/>
            <a:ext cx="112014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1F5F"/>
                </a:solidFill>
                <a:latin typeface="Arial"/>
                <a:cs typeface="Arial"/>
              </a:rPr>
              <a:t>Your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858" y="598170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Find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IMDB</a:t>
            </a:r>
            <a:r>
              <a:rPr sz="18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Top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250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8591" y="1078001"/>
            <a:ext cx="9314815" cy="276923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25" dirty="0">
                <a:latin typeface="Verdana"/>
                <a:cs typeface="Verdana"/>
              </a:rPr>
              <a:t>IMDB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Top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250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will:-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sz="1800" spc="-180" dirty="0">
                <a:latin typeface="Verdana"/>
                <a:cs typeface="Verdana"/>
              </a:rPr>
              <a:t>First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filter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out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those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rows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whose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b="1" spc="-95" dirty="0">
                <a:latin typeface="Tahoma"/>
                <a:cs typeface="Tahoma"/>
              </a:rPr>
              <a:t>num_voted_users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400" dirty="0">
                <a:latin typeface="Tahoma"/>
                <a:cs typeface="Tahoma"/>
              </a:rPr>
              <a:t>&gt;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60" dirty="0">
                <a:latin typeface="Tahoma"/>
                <a:cs typeface="Tahoma"/>
              </a:rPr>
              <a:t>25000</a:t>
            </a:r>
            <a:r>
              <a:rPr sz="1800" b="1" dirty="0">
                <a:latin typeface="Tahoma"/>
                <a:cs typeface="Tahom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sort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05" dirty="0">
                <a:latin typeface="Verdana"/>
                <a:cs typeface="Verdana"/>
              </a:rPr>
              <a:t> filter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option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arrange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dataset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basis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imdb_score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descending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order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select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only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top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250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rows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further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analysis</a:t>
            </a:r>
            <a:endParaRPr sz="18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buAutoNum type="arabicPeriod" startAt="2"/>
              <a:tabLst>
                <a:tab pos="35496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 </a:t>
            </a:r>
            <a:r>
              <a:rPr sz="1800" dirty="0">
                <a:latin typeface="Verdana"/>
                <a:cs typeface="Verdana"/>
              </a:rPr>
              <a:t>create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150" dirty="0">
                <a:latin typeface="Verdana"/>
                <a:cs typeface="Verdana"/>
              </a:rPr>
              <a:t>a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new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rank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b="1" spc="-114" dirty="0">
                <a:latin typeface="Tahoma"/>
                <a:cs typeface="Tahoma"/>
              </a:rPr>
              <a:t>RANK()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spc="-25" dirty="0">
                <a:latin typeface="Verdana"/>
                <a:cs typeface="Verdana"/>
              </a:rPr>
              <a:t>function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endParaRPr sz="1800" dirty="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formula</a:t>
            </a:r>
            <a:endParaRPr sz="1800" dirty="0">
              <a:latin typeface="Verdana"/>
              <a:cs typeface="Verdana"/>
            </a:endParaRPr>
          </a:p>
          <a:p>
            <a:pPr marL="329565">
              <a:lnSpc>
                <a:spcPct val="100000"/>
              </a:lnSpc>
              <a:spcBef>
                <a:spcPts val="5"/>
              </a:spcBef>
            </a:pPr>
            <a:r>
              <a:rPr sz="1800" b="1" spc="-135" dirty="0">
                <a:latin typeface="Tahoma"/>
                <a:cs typeface="Tahoma"/>
              </a:rPr>
              <a:t>=RANK(N2,$N$2:$N$251,0)+COUNTIFS($N$2:N2,N2)-</a:t>
            </a:r>
            <a:r>
              <a:rPr sz="1800" b="1" spc="-50" dirty="0">
                <a:latin typeface="Tahoma"/>
                <a:cs typeface="Tahoma"/>
              </a:rPr>
              <a:t>1</a:t>
            </a:r>
            <a:endParaRPr sz="1800" dirty="0">
              <a:latin typeface="Tahoma"/>
              <a:cs typeface="Tahoma"/>
            </a:endParaRPr>
          </a:p>
          <a:p>
            <a:pPr marL="392430" indent="-379730">
              <a:lnSpc>
                <a:spcPct val="100000"/>
              </a:lnSpc>
              <a:buAutoNum type="arabicPeriod" startAt="5"/>
              <a:tabLst>
                <a:tab pos="392430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filter </a:t>
            </a:r>
            <a:r>
              <a:rPr sz="1800" spc="-30" dirty="0">
                <a:latin typeface="Verdana"/>
                <a:cs typeface="Verdana"/>
              </a:rPr>
              <a:t>out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(unselect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‘English’)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language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will</a:t>
            </a:r>
            <a:endParaRPr sz="1800" dirty="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get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desired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output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8410" y="4347971"/>
            <a:ext cx="231838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60"/>
              </a:lnSpc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Drive</a:t>
            </a:r>
            <a:r>
              <a:rPr sz="1800" b="1" spc="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link</a:t>
            </a:r>
            <a:r>
              <a:rPr sz="1800" b="1" spc="5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5089" y="4625340"/>
            <a:ext cx="210629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sheet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71977" y="4899659"/>
            <a:ext cx="156273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b="1" spc="-95" dirty="0">
                <a:latin typeface="Tahoma"/>
                <a:cs typeface="Tahoma"/>
              </a:rPr>
              <a:t>imdb_top_250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81600" y="4347971"/>
            <a:ext cx="536003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dirty="0">
                <a:latin typeface="Verdana"/>
                <a:cs typeface="Verdana"/>
                <a:hlinkClick r:id="rId2"/>
              </a:rPr>
              <a:t>https://docs.google.com/spreadsheets/d/1uePEs7ky3d8tcFvrd8aBsZEM6riXLi_I/edit?usp=sharing&amp;ouid=101976269119944283329&amp;rtpof=true&amp;sd=true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74214" y="5851055"/>
            <a:ext cx="2345690" cy="277495"/>
          </a:xfrm>
          <a:custGeom>
            <a:avLst/>
            <a:gdLst/>
            <a:ahLst/>
            <a:cxnLst/>
            <a:rect l="l" t="t" r="r" b="b"/>
            <a:pathLst>
              <a:path w="2345690" h="277495">
                <a:moveTo>
                  <a:pt x="2345436" y="0"/>
                </a:moveTo>
                <a:lnTo>
                  <a:pt x="0" y="0"/>
                </a:lnTo>
                <a:lnTo>
                  <a:pt x="0" y="277368"/>
                </a:lnTo>
                <a:lnTo>
                  <a:pt x="2345436" y="277368"/>
                </a:lnTo>
                <a:lnTo>
                  <a:pt x="2345436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96311" y="5302377"/>
            <a:ext cx="233172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Drive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link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5089" y="5579745"/>
            <a:ext cx="2106295" cy="27495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sheet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1641" y="5838240"/>
            <a:ext cx="2374265" cy="299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90" dirty="0">
                <a:latin typeface="Tahoma"/>
                <a:cs typeface="Tahoma"/>
              </a:rPr>
              <a:t>imdb_top_250_non_e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29178" y="6128423"/>
            <a:ext cx="64833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b="1" spc="-75" dirty="0">
                <a:latin typeface="Tahoma"/>
                <a:cs typeface="Tahoma"/>
              </a:rPr>
              <a:t>nglish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1600" y="5341478"/>
            <a:ext cx="59150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IN" sz="1600" dirty="0">
                <a:latin typeface="Verdana"/>
                <a:cs typeface="Verdana"/>
                <a:hlinkClick r:id="rId3"/>
              </a:rPr>
              <a:t>https://docs.google.com/spreadsheets/d/1OudYqu--IUZ3sKYyCLZ3yQrE3pk5xU3w/edit?usp=sharing&amp;ouid=101976269119944283329&amp;rtpof=true&amp;sd=true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160507"/>
            <a:ext cx="4358640" cy="396261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9"/>
              </a:spcBef>
            </a:pPr>
            <a:r>
              <a:rPr sz="2400" dirty="0">
                <a:solidFill>
                  <a:schemeClr val="tx1"/>
                </a:solidFill>
                <a:latin typeface="Arial"/>
                <a:cs typeface="Arial"/>
              </a:rPr>
              <a:t>Top</a:t>
            </a:r>
            <a:r>
              <a:rPr sz="2400" spc="-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400" spc="55" dirty="0">
                <a:solidFill>
                  <a:schemeClr val="tx1"/>
                </a:solidFill>
                <a:latin typeface="Arial"/>
                <a:cs typeface="Arial"/>
              </a:rPr>
              <a:t>250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5164" y="598297"/>
            <a:ext cx="112014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001F5F"/>
                </a:solidFill>
                <a:latin typeface="Arial"/>
                <a:cs typeface="Arial"/>
              </a:rPr>
              <a:t>Your</a:t>
            </a:r>
            <a:r>
              <a:rPr sz="1800" b="1" spc="-6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62858" y="598170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Find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IMDB</a:t>
            </a:r>
            <a:r>
              <a:rPr sz="1800" spc="-5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Top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Arial MT"/>
                <a:cs typeface="Arial MT"/>
              </a:rPr>
              <a:t>250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5164" y="1000633"/>
            <a:ext cx="4241800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spc="-100" dirty="0">
                <a:latin typeface="Tahoma"/>
                <a:cs typeface="Tahoma"/>
              </a:rPr>
              <a:t>Top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5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75" dirty="0">
                <a:latin typeface="Tahoma"/>
                <a:cs typeface="Tahoma"/>
              </a:rPr>
              <a:t>IMDB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Movies(all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language)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are:-</a:t>
            </a:r>
            <a:endParaRPr sz="1800" dirty="0">
              <a:latin typeface="Tahoma"/>
              <a:cs typeface="Tahom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113" y="1320927"/>
          <a:ext cx="11959585" cy="2258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91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8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5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49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9405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654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6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13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9845" algn="ct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director_name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0795" algn="just">
                        <a:lnSpc>
                          <a:spcPct val="9890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num_cri </a:t>
                      </a:r>
                      <a:r>
                        <a:rPr sz="900" b="1" spc="-65" dirty="0">
                          <a:latin typeface="Tahoma"/>
                          <a:cs typeface="Tahoma"/>
                        </a:rPr>
                        <a:t>tic_for_r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 eviews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gross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genres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actor_1_name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movie_title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7940" algn="r">
                        <a:lnSpc>
                          <a:spcPts val="1010"/>
                        </a:lnSpc>
                      </a:pPr>
                      <a:r>
                        <a:rPr sz="900" b="1" spc="-45" dirty="0">
                          <a:latin typeface="Tahoma"/>
                          <a:cs typeface="Tahoma"/>
                        </a:rPr>
                        <a:t>num_voted_users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900" b="1" spc="-30" dirty="0">
                          <a:latin typeface="Tahoma"/>
                          <a:cs typeface="Tahoma"/>
                        </a:rPr>
                        <a:t>num_user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3175" marR="22225">
                        <a:lnSpc>
                          <a:spcPts val="1060"/>
                        </a:lnSpc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_for_revie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 ws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language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country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marR="11430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40" dirty="0">
                          <a:latin typeface="Tahoma"/>
                          <a:cs typeface="Tahoma"/>
                        </a:rPr>
                        <a:t>content_ra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ting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budget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30" dirty="0">
                          <a:latin typeface="Tahoma"/>
                          <a:cs typeface="Tahoma"/>
                        </a:rPr>
                        <a:t>title_year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2540"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imdb_score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Rank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1905" marR="324485">
                        <a:lnSpc>
                          <a:spcPts val="1060"/>
                        </a:lnSpc>
                        <a:spcBef>
                          <a:spcPts val="68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Frank 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Darabont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199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28341469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Crime|Drama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dirty="0">
                          <a:latin typeface="Tahoma"/>
                          <a:cs typeface="Tahoma"/>
                        </a:rPr>
                        <a:t>Morgan</a:t>
                      </a:r>
                      <a:r>
                        <a:rPr sz="9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Freeman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40" dirty="0">
                          <a:latin typeface="Tahoma"/>
                          <a:cs typeface="Tahoma"/>
                        </a:rPr>
                        <a:t>Shawshank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RedemptionÂ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1689764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4144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25000000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1994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9.3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5"/>
                        </a:lnSpc>
                        <a:spcBef>
                          <a:spcPts val="5"/>
                        </a:spcBef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1905">
                        <a:lnSpc>
                          <a:spcPts val="1070"/>
                        </a:lnSpc>
                        <a:spcBef>
                          <a:spcPts val="735"/>
                        </a:spcBef>
                      </a:pPr>
                      <a:r>
                        <a:rPr sz="900" b="1" spc="-30" dirty="0">
                          <a:latin typeface="Tahoma"/>
                          <a:cs typeface="Tahoma"/>
                        </a:rPr>
                        <a:t>Francis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Ford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905">
                        <a:lnSpc>
                          <a:spcPts val="100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Coppola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33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208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ts val="1010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134821952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Crime|Drama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dirty="0">
                          <a:latin typeface="Tahoma"/>
                          <a:cs typeface="Tahoma"/>
                        </a:rPr>
                        <a:t>Al</a:t>
                      </a:r>
                      <a:r>
                        <a:rPr sz="9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Pacino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 GodfatherÂ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1155770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2238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6000000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1972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9.2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1905" marR="213360">
                        <a:lnSpc>
                          <a:spcPts val="1060"/>
                        </a:lnSpc>
                        <a:spcBef>
                          <a:spcPts val="685"/>
                        </a:spcBef>
                      </a:pPr>
                      <a:r>
                        <a:rPr sz="900" b="1" spc="-40" dirty="0">
                          <a:latin typeface="Tahoma"/>
                          <a:cs typeface="Tahoma"/>
                        </a:rPr>
                        <a:t>Christopher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Nolan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645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ts val="1010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533316061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8890">
                        <a:lnSpc>
                          <a:spcPts val="1060"/>
                        </a:lnSpc>
                        <a:spcBef>
                          <a:spcPts val="685"/>
                        </a:spcBef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Action|Crime|Drama|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Thriller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40" dirty="0">
                          <a:latin typeface="Tahoma"/>
                          <a:cs typeface="Tahoma"/>
                        </a:rPr>
                        <a:t>Christian</a:t>
                      </a:r>
                      <a:r>
                        <a:rPr sz="9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Bale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40" dirty="0">
                          <a:latin typeface="Tahoma"/>
                          <a:cs typeface="Tahoma"/>
                        </a:rPr>
                        <a:t>Dark</a:t>
                      </a:r>
                      <a:r>
                        <a:rPr sz="9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KnightÂ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1676169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4667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13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185000000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2008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1905" marR="187325">
                        <a:lnSpc>
                          <a:spcPts val="1060"/>
                        </a:lnSpc>
                        <a:spcBef>
                          <a:spcPts val="685"/>
                        </a:spcBef>
                      </a:pPr>
                      <a:r>
                        <a:rPr sz="900" b="1" spc="-30" dirty="0">
                          <a:latin typeface="Tahoma"/>
                          <a:cs typeface="Tahoma"/>
                        </a:rPr>
                        <a:t>Francis </a:t>
                      </a:r>
                      <a:r>
                        <a:rPr sz="900" b="1" spc="-40" dirty="0">
                          <a:latin typeface="Tahoma"/>
                          <a:cs typeface="Tahoma"/>
                        </a:rPr>
                        <a:t>Ford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Coppola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149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57300000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Crime|Drama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40" dirty="0">
                          <a:latin typeface="Tahoma"/>
                          <a:cs typeface="Tahoma"/>
                        </a:rPr>
                        <a:t>Robert</a:t>
                      </a:r>
                      <a:r>
                        <a:rPr sz="9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De</a:t>
                      </a:r>
                      <a:r>
                        <a:rPr sz="9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Niro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Godfather:</a:t>
                      </a:r>
                      <a:r>
                        <a:rPr sz="9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65" dirty="0">
                          <a:latin typeface="Tahoma"/>
                          <a:cs typeface="Tahoma"/>
                        </a:rPr>
                        <a:t>Part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IIÂ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790926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650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13000000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1974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R="67945" algn="ctr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Peter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Jackson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328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51435">
                        <a:lnSpc>
                          <a:spcPts val="1010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377019252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8415">
                        <a:lnSpc>
                          <a:spcPts val="1060"/>
                        </a:lnSpc>
                        <a:spcBef>
                          <a:spcPts val="68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Action|Adventure|Dra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ma|Fantasy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dirty="0">
                          <a:latin typeface="Tahoma"/>
                          <a:cs typeface="Tahoma"/>
                        </a:rPr>
                        <a:t>Orlando</a:t>
                      </a:r>
                      <a:r>
                        <a:rPr sz="900" b="1" spc="-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Bloom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83820">
                        <a:lnSpc>
                          <a:spcPts val="1060"/>
                        </a:lnSpc>
                        <a:spcBef>
                          <a:spcPts val="685"/>
                        </a:spcBef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0" dirty="0">
                          <a:latin typeface="Tahoma"/>
                          <a:cs typeface="Tahoma"/>
                        </a:rPr>
                        <a:t>Lord</a:t>
                      </a:r>
                      <a:r>
                        <a:rPr sz="9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60" dirty="0">
                          <a:latin typeface="Tahoma"/>
                          <a:cs typeface="Tahoma"/>
                        </a:rPr>
                        <a:t>Rings:</a:t>
                      </a:r>
                      <a:r>
                        <a:rPr sz="9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75" dirty="0">
                          <a:latin typeface="Tahoma"/>
                          <a:cs typeface="Tahoma"/>
                        </a:rPr>
                        <a:t>Return</a:t>
                      </a:r>
                      <a:r>
                        <a:rPr sz="9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KingÂ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869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1215718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3189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USA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13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94000000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2003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8.9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10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5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455164" y="3818254"/>
            <a:ext cx="611949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100" dirty="0">
                <a:latin typeface="Tahoma"/>
                <a:cs typeface="Tahoma"/>
              </a:rPr>
              <a:t>Top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5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75" dirty="0">
                <a:latin typeface="Tahoma"/>
                <a:cs typeface="Tahoma"/>
              </a:rPr>
              <a:t>IMDB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Movies(all</a:t>
            </a:r>
            <a:r>
              <a:rPr sz="1800" b="1" dirty="0">
                <a:latin typeface="Tahoma"/>
                <a:cs typeface="Tahoma"/>
              </a:rPr>
              <a:t> languages(except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5" dirty="0">
                <a:latin typeface="Tahoma"/>
                <a:cs typeface="Tahoma"/>
              </a:rPr>
              <a:t>English))</a:t>
            </a:r>
            <a:r>
              <a:rPr sz="1800" b="1" spc="-2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are:-</a:t>
            </a:r>
            <a:endParaRPr sz="1800" dirty="0">
              <a:latin typeface="Tahoma"/>
              <a:cs typeface="Tahom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6112" y="4138548"/>
          <a:ext cx="11957048" cy="2479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1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0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21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1882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133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director_name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num_critic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1905">
                        <a:lnSpc>
                          <a:spcPts val="1060"/>
                        </a:lnSpc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_for_review</a:t>
                      </a:r>
                      <a:r>
                        <a:rPr sz="900" b="1" spc="-50" dirty="0">
                          <a:latin typeface="Tahoma"/>
                          <a:cs typeface="Tahoma"/>
                        </a:rPr>
                        <a:t> 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gross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genres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actor_1_name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movie_title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marR="952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45" dirty="0">
                          <a:latin typeface="Tahoma"/>
                          <a:cs typeface="Tahoma"/>
                        </a:rPr>
                        <a:t>num_voted_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users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marR="825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70" dirty="0">
                          <a:latin typeface="Tahoma"/>
                          <a:cs typeface="Tahoma"/>
                        </a:rPr>
                        <a:t>num_user_for_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 reviews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language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country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marR="7620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40" dirty="0">
                          <a:latin typeface="Tahoma"/>
                          <a:cs typeface="Tahoma"/>
                        </a:rPr>
                        <a:t>content_ra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ting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budget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 marR="43815">
                        <a:lnSpc>
                          <a:spcPts val="1060"/>
                        </a:lnSpc>
                        <a:spcBef>
                          <a:spcPts val="5"/>
                        </a:spcBef>
                      </a:pPr>
                      <a:r>
                        <a:rPr sz="900" b="1" spc="-85" dirty="0">
                          <a:latin typeface="Tahoma"/>
                          <a:cs typeface="Tahoma"/>
                        </a:rPr>
                        <a:t>title_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 year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imdb_score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10"/>
                        </a:lnSpc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Rank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005"/>
                        </a:lnSpc>
                      </a:pPr>
                      <a:r>
                        <a:rPr sz="900" b="1" spc="-35" dirty="0">
                          <a:latin typeface="Tahoma"/>
                          <a:cs typeface="Tahoma"/>
                        </a:rPr>
                        <a:t>Sergio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Leone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181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6100000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Western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35" dirty="0">
                          <a:latin typeface="Tahoma"/>
                          <a:cs typeface="Tahoma"/>
                        </a:rPr>
                        <a:t>Clint</a:t>
                      </a:r>
                      <a:r>
                        <a:rPr sz="9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Eastwood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 Good, </a:t>
                      </a:r>
                      <a:r>
                        <a:rPr sz="9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Bad</a:t>
                      </a:r>
                      <a:r>
                        <a:rPr sz="900" b="1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UglyÂ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503509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780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Italian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Italy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Approved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1200000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895" algn="ctr">
                        <a:lnSpc>
                          <a:spcPts val="1005"/>
                        </a:lnSpc>
                      </a:pPr>
                      <a:r>
                        <a:rPr sz="900" b="1" spc="-85" dirty="0">
                          <a:latin typeface="Tahoma"/>
                          <a:cs typeface="Tahoma"/>
                        </a:rPr>
                        <a:t>1966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8.9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8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" marR="363220">
                        <a:lnSpc>
                          <a:spcPts val="1060"/>
                        </a:lnSpc>
                        <a:spcBef>
                          <a:spcPts val="53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Fernando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Meirelles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214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7563397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Crime|Drama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dirty="0">
                          <a:latin typeface="Tahoma"/>
                          <a:cs typeface="Tahoma"/>
                        </a:rPr>
                        <a:t>Alice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Braga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City</a:t>
                      </a:r>
                      <a:r>
                        <a:rPr sz="9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GodÂ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533200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749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Portuguese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Brazil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3300000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895" algn="ctr">
                        <a:lnSpc>
                          <a:spcPts val="1005"/>
                        </a:lnSpc>
                      </a:pPr>
                      <a:r>
                        <a:rPr sz="900" b="1" spc="-85" dirty="0">
                          <a:latin typeface="Tahoma"/>
                          <a:cs typeface="Tahoma"/>
                        </a:rPr>
                        <a:t>2002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8.7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19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Akira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Kurosawa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153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269061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>
                        <a:lnSpc>
                          <a:spcPts val="1070"/>
                        </a:lnSpc>
                        <a:spcBef>
                          <a:spcPts val="590"/>
                        </a:spcBef>
                      </a:pPr>
                      <a:r>
                        <a:rPr sz="900" b="1" spc="-20" dirty="0">
                          <a:latin typeface="Tahoma"/>
                          <a:cs typeface="Tahoma"/>
                        </a:rPr>
                        <a:t>Action|Adventure|</a:t>
                      </a:r>
                      <a:endParaRPr sz="900">
                        <a:latin typeface="Tahoma"/>
                        <a:cs typeface="Tahoma"/>
                      </a:endParaRPr>
                    </a:p>
                    <a:p>
                      <a:pPr marL="2540">
                        <a:lnSpc>
                          <a:spcPts val="994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Drama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49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40" dirty="0">
                          <a:latin typeface="Tahoma"/>
                          <a:cs typeface="Tahoma"/>
                        </a:rPr>
                        <a:t>Takashi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 Shimura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Seven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SamuraiÂ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229012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596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Japanese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Japan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Unrated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895" algn="ctr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85" dirty="0">
                          <a:latin typeface="Tahoma"/>
                          <a:cs typeface="Tahoma"/>
                        </a:rPr>
                        <a:t>1954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8.7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  <a:spcBef>
                          <a:spcPts val="5"/>
                        </a:spcBef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20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905" marR="392430">
                        <a:lnSpc>
                          <a:spcPts val="1060"/>
                        </a:lnSpc>
                        <a:spcBef>
                          <a:spcPts val="535"/>
                        </a:spcBef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Hayao Miyazaki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246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ts val="1005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10049886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10160">
                        <a:lnSpc>
                          <a:spcPts val="1060"/>
                        </a:lnSpc>
                        <a:spcBef>
                          <a:spcPts val="535"/>
                        </a:spcBef>
                      </a:pPr>
                      <a:r>
                        <a:rPr sz="900" b="1" spc="-30" dirty="0">
                          <a:latin typeface="Tahoma"/>
                          <a:cs typeface="Tahoma"/>
                        </a:rPr>
                        <a:t>Adventure|Animati on|Family|Fantasy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Bunta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Sugawara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45" dirty="0">
                          <a:latin typeface="Tahoma"/>
                          <a:cs typeface="Tahoma"/>
                        </a:rPr>
                        <a:t>Spirited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 AwayÂ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417971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902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Japanese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Japan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PG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19000000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895" algn="ctr">
                        <a:lnSpc>
                          <a:spcPts val="1005"/>
                        </a:lnSpc>
                      </a:pPr>
                      <a:r>
                        <a:rPr sz="900" b="1" spc="-85" dirty="0">
                          <a:latin typeface="Tahoma"/>
                          <a:cs typeface="Tahoma"/>
                        </a:rPr>
                        <a:t>2001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8.6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25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905" marR="35560">
                        <a:lnSpc>
                          <a:spcPct val="98900"/>
                        </a:lnSpc>
                        <a:spcBef>
                          <a:spcPts val="5"/>
                        </a:spcBef>
                      </a:pPr>
                      <a:r>
                        <a:rPr sz="900" b="1" spc="-45" dirty="0">
                          <a:latin typeface="Tahoma"/>
                          <a:cs typeface="Tahoma"/>
                        </a:rPr>
                        <a:t>Florian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Henckel </a:t>
                      </a:r>
                      <a:r>
                        <a:rPr sz="900" b="1" spc="-25" dirty="0">
                          <a:latin typeface="Tahoma"/>
                          <a:cs typeface="Tahoma"/>
                        </a:rPr>
                        <a:t>von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Donnersmarck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104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215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4290">
                        <a:lnSpc>
                          <a:spcPts val="1005"/>
                        </a:lnSpc>
                      </a:pPr>
                      <a:r>
                        <a:rPr sz="900" b="1" spc="-80" dirty="0">
                          <a:latin typeface="Tahoma"/>
                          <a:cs typeface="Tahoma"/>
                        </a:rPr>
                        <a:t>11284657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Drama|Thriller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30" dirty="0">
                          <a:latin typeface="Tahoma"/>
                          <a:cs typeface="Tahoma"/>
                        </a:rPr>
                        <a:t>Sebastian</a:t>
                      </a:r>
                      <a:r>
                        <a:rPr sz="900" b="1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20" dirty="0">
                          <a:latin typeface="Tahoma"/>
                          <a:cs typeface="Tahoma"/>
                        </a:rPr>
                        <a:t>Koch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1005"/>
                        </a:lnSpc>
                      </a:pPr>
                      <a:r>
                        <a:rPr sz="900" b="1" spc="-6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9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5" dirty="0">
                          <a:latin typeface="Tahoma"/>
                          <a:cs typeface="Tahoma"/>
                        </a:rPr>
                        <a:t>Lives</a:t>
                      </a:r>
                      <a:r>
                        <a:rPr sz="9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5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9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900" b="1" spc="-10" dirty="0">
                          <a:latin typeface="Tahoma"/>
                          <a:cs typeface="Tahoma"/>
                        </a:rPr>
                        <a:t>OthersÂ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259379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407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German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Germany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1005"/>
                        </a:lnSpc>
                      </a:pPr>
                      <a:r>
                        <a:rPr sz="900" b="1" spc="-50" dirty="0">
                          <a:latin typeface="Tahoma"/>
                          <a:cs typeface="Tahoma"/>
                        </a:rPr>
                        <a:t>R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10" dirty="0">
                          <a:latin typeface="Tahoma"/>
                          <a:cs typeface="Tahoma"/>
                        </a:rPr>
                        <a:t>2000000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48895" algn="ctr">
                        <a:lnSpc>
                          <a:spcPts val="1005"/>
                        </a:lnSpc>
                      </a:pPr>
                      <a:r>
                        <a:rPr sz="900" b="1" spc="-85" dirty="0">
                          <a:latin typeface="Tahoma"/>
                          <a:cs typeface="Tahoma"/>
                        </a:rPr>
                        <a:t>2006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8.5</a:t>
                      </a:r>
                      <a:endParaRPr sz="9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1005"/>
                        </a:lnSpc>
                      </a:pPr>
                      <a:r>
                        <a:rPr sz="900" b="1" spc="-25" dirty="0">
                          <a:latin typeface="Tahoma"/>
                          <a:cs typeface="Tahoma"/>
                        </a:rPr>
                        <a:t>45</a:t>
                      </a:r>
                      <a:endParaRPr sz="9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79" y="185928"/>
            <a:ext cx="4358640" cy="30392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09"/>
              </a:spcBef>
            </a:pPr>
            <a:r>
              <a:rPr sz="1800" b="1" spc="-10" dirty="0">
                <a:latin typeface="Arial"/>
                <a:cs typeface="Arial"/>
              </a:rPr>
              <a:t>Best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Directors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4929" y="663575"/>
            <a:ext cx="1003300" cy="312420"/>
          </a:xfrm>
          <a:custGeom>
            <a:avLst/>
            <a:gdLst/>
            <a:ahLst/>
            <a:cxnLst/>
            <a:rect l="l" t="t" r="r" b="b"/>
            <a:pathLst>
              <a:path w="1003300" h="312419">
                <a:moveTo>
                  <a:pt x="1002792" y="0"/>
                </a:moveTo>
                <a:lnTo>
                  <a:pt x="0" y="0"/>
                </a:lnTo>
                <a:lnTo>
                  <a:pt x="0" y="312420"/>
                </a:lnTo>
                <a:lnTo>
                  <a:pt x="1002792" y="312420"/>
                </a:lnTo>
                <a:lnTo>
                  <a:pt x="100279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2483" y="663321"/>
            <a:ext cx="3434079" cy="299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task</a:t>
            </a:r>
            <a:r>
              <a:rPr sz="1800" b="1" spc="-50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Find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best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directors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7319" y="1148698"/>
            <a:ext cx="9357360" cy="203200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0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best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top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10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directors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basis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mean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imdb_score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will:-</a:t>
            </a:r>
            <a:endParaRPr sz="1800" dirty="0">
              <a:latin typeface="Verdana"/>
              <a:cs typeface="Verdana"/>
            </a:endParaRPr>
          </a:p>
          <a:p>
            <a:pPr marL="433705" indent="-342900">
              <a:lnSpc>
                <a:spcPct val="100000"/>
              </a:lnSpc>
              <a:buAutoNum type="arabicPeriod"/>
              <a:tabLst>
                <a:tab pos="433705" algn="l"/>
              </a:tabLst>
            </a:pPr>
            <a:r>
              <a:rPr sz="1800" spc="-180" dirty="0">
                <a:latin typeface="Verdana"/>
                <a:cs typeface="Verdana"/>
              </a:rPr>
              <a:t>First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select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imdb_score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cleaned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dataset</a:t>
            </a:r>
            <a:endParaRPr sz="1800" dirty="0">
              <a:latin typeface="Verdana"/>
              <a:cs typeface="Verdana"/>
            </a:endParaRPr>
          </a:p>
          <a:p>
            <a:pPr marL="433705" indent="-342900">
              <a:lnSpc>
                <a:spcPct val="100000"/>
              </a:lnSpc>
              <a:buAutoNum type="arabicPeriod"/>
              <a:tabLst>
                <a:tab pos="43370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click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pivot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table</a:t>
            </a:r>
            <a:endParaRPr sz="1800" dirty="0">
              <a:latin typeface="Verdana"/>
              <a:cs typeface="Verdana"/>
            </a:endParaRPr>
          </a:p>
          <a:p>
            <a:pPr marL="433705" indent="-342900">
              <a:lnSpc>
                <a:spcPct val="100000"/>
              </a:lnSpc>
              <a:buAutoNum type="arabicPeriod"/>
              <a:tabLst>
                <a:tab pos="433705" algn="l"/>
                <a:tab pos="1854835" algn="l"/>
              </a:tabLst>
            </a:pPr>
            <a:r>
              <a:rPr sz="1800" dirty="0">
                <a:latin typeface="Verdana"/>
                <a:cs typeface="Verdana"/>
              </a:rPr>
              <a:t>We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90" dirty="0">
                <a:latin typeface="Verdana"/>
                <a:cs typeface="Verdana"/>
              </a:rPr>
              <a:t>add</a:t>
            </a:r>
            <a:r>
              <a:rPr sz="1800" dirty="0">
                <a:latin typeface="Verdana"/>
                <a:cs typeface="Verdana"/>
              </a:rPr>
              <a:t>	</a:t>
            </a:r>
            <a:r>
              <a:rPr sz="1800" spc="-30" dirty="0">
                <a:latin typeface="Verdana"/>
                <a:cs typeface="Verdana"/>
              </a:rPr>
              <a:t>director_name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into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series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section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pivot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table</a:t>
            </a:r>
            <a:endParaRPr sz="1800" dirty="0">
              <a:latin typeface="Verdana"/>
              <a:cs typeface="Verdana"/>
            </a:endParaRPr>
          </a:p>
          <a:p>
            <a:pPr marL="433705" indent="-342900">
              <a:lnSpc>
                <a:spcPct val="100000"/>
              </a:lnSpc>
              <a:buAutoNum type="arabicPeriod"/>
              <a:tabLst>
                <a:tab pos="43370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110" dirty="0">
                <a:latin typeface="Verdana"/>
                <a:cs typeface="Verdana"/>
              </a:rPr>
              <a:t>add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average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imdb_score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into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values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section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pivot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table</a:t>
            </a:r>
            <a:endParaRPr sz="1800" dirty="0">
              <a:latin typeface="Verdana"/>
              <a:cs typeface="Verdana"/>
            </a:endParaRPr>
          </a:p>
          <a:p>
            <a:pPr marL="43370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370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first</a:t>
            </a:r>
            <a:r>
              <a:rPr sz="1800" spc="-125" dirty="0">
                <a:latin typeface="Verdana"/>
                <a:cs typeface="Verdana"/>
              </a:rPr>
              <a:t> sort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data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basis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average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imdb_score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in</a:t>
            </a:r>
            <a:endParaRPr sz="1800" dirty="0">
              <a:latin typeface="Verdana"/>
              <a:cs typeface="Verdana"/>
            </a:endParaRPr>
          </a:p>
          <a:p>
            <a:pPr marL="43370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descending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order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then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basis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director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name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alphabetically</a:t>
            </a:r>
            <a:endParaRPr sz="1800" dirty="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15844"/>
              </p:ext>
            </p:extLst>
          </p:nvPr>
        </p:nvGraphicFramePr>
        <p:xfrm>
          <a:off x="2614929" y="3429000"/>
          <a:ext cx="5273040" cy="29489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11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745">
                <a:tc gridSpan="2">
                  <a:txBody>
                    <a:bodyPr/>
                    <a:lstStyle/>
                    <a:p>
                      <a:pPr marL="5080" algn="ctr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50" dirty="0"/>
                        <a:t>Top</a:t>
                      </a:r>
                      <a:r>
                        <a:rPr sz="1100" b="1" spc="-25" dirty="0"/>
                        <a:t> </a:t>
                      </a:r>
                      <a:r>
                        <a:rPr sz="1100" b="1" spc="-90" dirty="0"/>
                        <a:t>10</a:t>
                      </a:r>
                      <a:r>
                        <a:rPr sz="1100" b="1" spc="-25" dirty="0"/>
                        <a:t> </a:t>
                      </a:r>
                      <a:r>
                        <a:rPr sz="1100" b="1" spc="-30" dirty="0"/>
                        <a:t>director</a:t>
                      </a:r>
                      <a:r>
                        <a:rPr sz="1100" b="1" spc="-50" dirty="0"/>
                        <a:t> </a:t>
                      </a:r>
                      <a:r>
                        <a:rPr sz="1100" b="1" spc="-10" dirty="0"/>
                        <a:t>having</a:t>
                      </a:r>
                      <a:r>
                        <a:rPr sz="1100" b="1" spc="-30" dirty="0"/>
                        <a:t> </a:t>
                      </a:r>
                      <a:r>
                        <a:rPr sz="1100" b="1" spc="-40" dirty="0"/>
                        <a:t>the</a:t>
                      </a:r>
                      <a:r>
                        <a:rPr sz="1100" b="1" spc="-10" dirty="0"/>
                        <a:t> </a:t>
                      </a:r>
                      <a:r>
                        <a:rPr sz="1100" b="1" spc="-40" dirty="0"/>
                        <a:t>highest</a:t>
                      </a:r>
                      <a:r>
                        <a:rPr sz="1100" b="1" spc="-15" dirty="0"/>
                        <a:t> </a:t>
                      </a:r>
                      <a:r>
                        <a:rPr sz="1100" b="1" spc="-110" dirty="0"/>
                        <a:t>IMDB</a:t>
                      </a:r>
                      <a:r>
                        <a:rPr sz="1100" b="1" spc="-15" dirty="0"/>
                        <a:t> </a:t>
                      </a:r>
                      <a:r>
                        <a:rPr sz="1100" b="1" spc="-20" dirty="0"/>
                        <a:t>mean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580"/>
                        </a:spcBef>
                      </a:pPr>
                      <a:r>
                        <a:rPr sz="1100" b="1" spc="-40" dirty="0"/>
                        <a:t>Director</a:t>
                      </a:r>
                      <a:r>
                        <a:rPr sz="1100" b="1" spc="-35" dirty="0"/>
                        <a:t> </a:t>
                      </a:r>
                      <a:r>
                        <a:rPr sz="1100" b="1" spc="-20" dirty="0"/>
                        <a:t>Name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L="388620">
                        <a:lnSpc>
                          <a:spcPts val="1260"/>
                        </a:lnSpc>
                        <a:spcBef>
                          <a:spcPts val="580"/>
                        </a:spcBef>
                      </a:pPr>
                      <a:r>
                        <a:rPr sz="1100" b="1" dirty="0"/>
                        <a:t>mean</a:t>
                      </a:r>
                      <a:r>
                        <a:rPr sz="1100" b="1" spc="-30" dirty="0"/>
                        <a:t> </a:t>
                      </a:r>
                      <a:r>
                        <a:rPr sz="1100" b="1" spc="-20" dirty="0"/>
                        <a:t>of</a:t>
                      </a:r>
                      <a:r>
                        <a:rPr sz="1100" b="1" spc="-10" dirty="0"/>
                        <a:t> </a:t>
                      </a:r>
                      <a:r>
                        <a:rPr sz="1100" b="1" spc="-50" dirty="0"/>
                        <a:t>Imdb</a:t>
                      </a:r>
                      <a:r>
                        <a:rPr sz="1100" b="1" spc="-20" dirty="0"/>
                        <a:t> Score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10" dirty="0"/>
                        <a:t>Charles</a:t>
                      </a:r>
                      <a:r>
                        <a:rPr sz="1100" b="1" spc="-40" dirty="0"/>
                        <a:t> </a:t>
                      </a:r>
                      <a:r>
                        <a:rPr sz="1100" b="1" spc="-10" dirty="0"/>
                        <a:t>Chaplin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25" dirty="0"/>
                        <a:t>8.6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70" dirty="0"/>
                        <a:t>Tony</a:t>
                      </a:r>
                      <a:r>
                        <a:rPr sz="1100" b="1" dirty="0"/>
                        <a:t> </a:t>
                      </a:r>
                      <a:r>
                        <a:rPr sz="1100" b="1" spc="-20" dirty="0"/>
                        <a:t>Kaye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25" dirty="0"/>
                        <a:t>8.6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25" dirty="0"/>
                        <a:t>Alfred</a:t>
                      </a:r>
                      <a:r>
                        <a:rPr sz="1100" b="1" spc="-45" dirty="0"/>
                        <a:t> </a:t>
                      </a:r>
                      <a:r>
                        <a:rPr sz="1100" b="1" spc="-10" dirty="0"/>
                        <a:t>Hitchcock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25" dirty="0"/>
                        <a:t>8.5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10" dirty="0"/>
                        <a:t>Damien</a:t>
                      </a:r>
                      <a:r>
                        <a:rPr sz="1100" b="1" spc="-60" dirty="0"/>
                        <a:t> </a:t>
                      </a:r>
                      <a:r>
                        <a:rPr sz="1100" b="1" spc="-10" dirty="0"/>
                        <a:t>Chazelle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25" dirty="0"/>
                        <a:t>8.5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5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/>
                        <a:t>Majid</a:t>
                      </a:r>
                      <a:r>
                        <a:rPr sz="1100" b="1" spc="-45" dirty="0"/>
                        <a:t> </a:t>
                      </a:r>
                      <a:r>
                        <a:rPr sz="1100" b="1" spc="-10" dirty="0"/>
                        <a:t>Majidi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55"/>
                        </a:lnSpc>
                        <a:spcBef>
                          <a:spcPts val="585"/>
                        </a:spcBef>
                      </a:pPr>
                      <a:r>
                        <a:rPr sz="1100" b="1" spc="-25" dirty="0"/>
                        <a:t>8.5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65" dirty="0"/>
                        <a:t>Ron</a:t>
                      </a:r>
                      <a:r>
                        <a:rPr sz="1100" b="1" spc="-15" dirty="0"/>
                        <a:t> </a:t>
                      </a:r>
                      <a:r>
                        <a:rPr sz="1100" b="1" spc="-10" dirty="0"/>
                        <a:t>Fricke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tc>
                  <a:txBody>
                    <a:bodyPr/>
                    <a:lstStyle/>
                    <a:p>
                      <a:pPr marR="1270" algn="r">
                        <a:lnSpc>
                          <a:spcPts val="1255"/>
                        </a:lnSpc>
                        <a:spcBef>
                          <a:spcPts val="580"/>
                        </a:spcBef>
                      </a:pPr>
                      <a:r>
                        <a:rPr sz="1100" b="1" spc="-25" dirty="0"/>
                        <a:t>8.5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366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5"/>
                        </a:lnSpc>
                        <a:spcBef>
                          <a:spcPts val="585"/>
                        </a:spcBef>
                      </a:pPr>
                      <a:r>
                        <a:rPr sz="1100" b="1" spc="-40" dirty="0"/>
                        <a:t>Sergio</a:t>
                      </a:r>
                      <a:r>
                        <a:rPr sz="1100" b="1" spc="-30" dirty="0"/>
                        <a:t> </a:t>
                      </a:r>
                      <a:r>
                        <a:rPr sz="1100" b="1" spc="-10" dirty="0"/>
                        <a:t>Leone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5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/>
                        <a:t>8.433333333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0"/>
                        </a:lnSpc>
                        <a:spcBef>
                          <a:spcPts val="585"/>
                        </a:spcBef>
                      </a:pPr>
                      <a:r>
                        <a:rPr sz="1100" b="1" spc="-40" dirty="0"/>
                        <a:t>Christopher</a:t>
                      </a:r>
                      <a:r>
                        <a:rPr sz="1100" b="1" spc="5" dirty="0"/>
                        <a:t> </a:t>
                      </a:r>
                      <a:r>
                        <a:rPr sz="1100" b="1" spc="-10" dirty="0"/>
                        <a:t>Nolan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5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/>
                        <a:t>8.425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5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/>
                        <a:t>Asghar</a:t>
                      </a:r>
                      <a:r>
                        <a:rPr sz="1100" b="1" spc="-55" dirty="0"/>
                        <a:t> </a:t>
                      </a:r>
                      <a:r>
                        <a:rPr sz="1100" b="1" spc="-10" dirty="0"/>
                        <a:t>Farhadi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55"/>
                        </a:lnSpc>
                        <a:spcBef>
                          <a:spcPts val="585"/>
                        </a:spcBef>
                      </a:pPr>
                      <a:r>
                        <a:rPr sz="1100" b="1" spc="-25" dirty="0"/>
                        <a:t>8.4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745">
                <a:tc>
                  <a:txBody>
                    <a:bodyPr/>
                    <a:lstStyle/>
                    <a:p>
                      <a:pPr marL="7620">
                        <a:lnSpc>
                          <a:spcPts val="1250"/>
                        </a:lnSpc>
                        <a:spcBef>
                          <a:spcPts val="585"/>
                        </a:spcBef>
                      </a:pPr>
                      <a:r>
                        <a:rPr sz="1100" b="1" spc="-45" dirty="0"/>
                        <a:t>Marius</a:t>
                      </a:r>
                      <a:r>
                        <a:rPr sz="1100" b="1" spc="-15" dirty="0"/>
                        <a:t> </a:t>
                      </a:r>
                      <a:r>
                        <a:rPr sz="1100" b="1" dirty="0"/>
                        <a:t>A.</a:t>
                      </a:r>
                      <a:r>
                        <a:rPr sz="1100" b="1" spc="-10" dirty="0"/>
                        <a:t> Markevicius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marR="1905" algn="r">
                        <a:lnSpc>
                          <a:spcPts val="1250"/>
                        </a:lnSpc>
                        <a:spcBef>
                          <a:spcPts val="585"/>
                        </a:spcBef>
                      </a:pPr>
                      <a:r>
                        <a:rPr sz="1100" b="1" spc="-25" dirty="0"/>
                        <a:t>8.4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74295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345058" y="3429000"/>
            <a:ext cx="716915" cy="2590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125" dirty="0">
                <a:latin typeface="Tahoma"/>
                <a:cs typeface="Tahoma"/>
              </a:rPr>
              <a:t>Result: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79" y="185928"/>
            <a:ext cx="4358640" cy="30392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09"/>
              </a:spcBef>
            </a:pPr>
            <a:r>
              <a:rPr sz="1800" b="1" spc="-10" dirty="0">
                <a:latin typeface="Arial"/>
                <a:cs typeface="Arial"/>
              </a:rPr>
              <a:t>Best</a:t>
            </a:r>
            <a:r>
              <a:rPr sz="1800" b="1" spc="-114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Directors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14929" y="663575"/>
            <a:ext cx="1003300" cy="312420"/>
          </a:xfrm>
          <a:custGeom>
            <a:avLst/>
            <a:gdLst/>
            <a:ahLst/>
            <a:cxnLst/>
            <a:rect l="l" t="t" r="r" b="b"/>
            <a:pathLst>
              <a:path w="1003300" h="312419">
                <a:moveTo>
                  <a:pt x="1002792" y="0"/>
                </a:moveTo>
                <a:lnTo>
                  <a:pt x="0" y="0"/>
                </a:lnTo>
                <a:lnTo>
                  <a:pt x="0" y="312420"/>
                </a:lnTo>
                <a:lnTo>
                  <a:pt x="1002792" y="312420"/>
                </a:lnTo>
                <a:lnTo>
                  <a:pt x="1002792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02483" y="663321"/>
            <a:ext cx="3434079" cy="299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task</a:t>
            </a:r>
            <a:r>
              <a:rPr sz="1800" b="1" spc="-50" dirty="0">
                <a:solidFill>
                  <a:srgbClr val="001F5F"/>
                </a:solidFill>
                <a:latin typeface="Arial"/>
                <a:cs typeface="Arial"/>
              </a:rPr>
              <a:t>:</a:t>
            </a:r>
            <a:r>
              <a:rPr sz="1800" b="1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Find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1F5F"/>
                </a:solidFill>
                <a:latin typeface="Arial MT"/>
                <a:cs typeface="Arial MT"/>
              </a:rPr>
              <a:t>best</a:t>
            </a:r>
            <a:r>
              <a:rPr sz="1800" spc="-25" dirty="0">
                <a:solidFill>
                  <a:srgbClr val="001F5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Arial MT"/>
                <a:cs typeface="Arial MT"/>
              </a:rPr>
              <a:t>directors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84195" y="1244536"/>
            <a:ext cx="231838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Drive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link</a:t>
            </a:r>
            <a:r>
              <a:rPr sz="1800" b="1" spc="4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0874" y="1521905"/>
            <a:ext cx="2056764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sheet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2983" y="1796224"/>
            <a:ext cx="185102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spc="-100" dirty="0">
                <a:latin typeface="Tahoma"/>
                <a:cs typeface="Tahoma"/>
              </a:rPr>
              <a:t>Top_10_directors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F4B384-4D8F-FB56-59BC-4F6DE7ED8135}"/>
              </a:ext>
            </a:extLst>
          </p:cNvPr>
          <p:cNvSpPr txBox="1"/>
          <p:nvPr/>
        </p:nvSpPr>
        <p:spPr>
          <a:xfrm>
            <a:off x="5029200" y="1244536"/>
            <a:ext cx="541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https://docs.google.com/spreadsheets/d/13gkhKm5xEYW9y9D-mbcvy_Ag3Efw55nN/edit?usp=sharing&amp;ouid=101976269119944283329&amp;rtpof=true&amp;sd=true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79" y="79247"/>
            <a:ext cx="4358640" cy="30392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09"/>
              </a:spcBef>
            </a:pPr>
            <a:r>
              <a:rPr sz="1800" b="1" spc="-10" dirty="0">
                <a:latin typeface="Arial"/>
                <a:cs typeface="Arial"/>
              </a:rPr>
              <a:t>Popular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Genres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390" y="852297"/>
            <a:ext cx="9613900" cy="17545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spc="-145" dirty="0">
                <a:latin typeface="Verdana"/>
                <a:cs typeface="Verdana"/>
              </a:rPr>
              <a:t>To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find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Popular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Genres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will:-</a:t>
            </a:r>
            <a:endParaRPr sz="1800" dirty="0">
              <a:latin typeface="Verdana"/>
              <a:cs typeface="Verdana"/>
            </a:endParaRPr>
          </a:p>
          <a:p>
            <a:pPr marL="433705" indent="-342900">
              <a:lnSpc>
                <a:spcPct val="100000"/>
              </a:lnSpc>
              <a:buAutoNum type="arabicPeriod"/>
              <a:tabLst>
                <a:tab pos="433705" algn="l"/>
              </a:tabLst>
            </a:pPr>
            <a:r>
              <a:rPr sz="1800" spc="-180" dirty="0">
                <a:latin typeface="Verdana"/>
                <a:cs typeface="Verdana"/>
              </a:rPr>
              <a:t>First</a:t>
            </a:r>
            <a:r>
              <a:rPr sz="1800" spc="-15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select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genres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cleaned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dataset</a:t>
            </a:r>
            <a:endParaRPr sz="1800" dirty="0">
              <a:latin typeface="Verdana"/>
              <a:cs typeface="Verdana"/>
            </a:endParaRPr>
          </a:p>
          <a:p>
            <a:pPr marL="43370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3370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go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pivot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option</a:t>
            </a:r>
            <a:endParaRPr sz="1800" dirty="0">
              <a:latin typeface="Verdana"/>
              <a:cs typeface="Verdana"/>
            </a:endParaRPr>
          </a:p>
          <a:p>
            <a:pPr marL="433705" indent="-342900">
              <a:lnSpc>
                <a:spcPct val="100000"/>
              </a:lnSpc>
              <a:buAutoNum type="arabicPeriod"/>
              <a:tabLst>
                <a:tab pos="43370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Select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genres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name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as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row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labels</a:t>
            </a:r>
            <a:endParaRPr sz="1800" dirty="0">
              <a:latin typeface="Verdana"/>
              <a:cs typeface="Verdana"/>
            </a:endParaRPr>
          </a:p>
          <a:p>
            <a:pPr marL="433705" marR="483870" indent="-343535">
              <a:lnSpc>
                <a:spcPct val="100000"/>
              </a:lnSpc>
              <a:buAutoNum type="arabicPeriod"/>
              <a:tabLst>
                <a:tab pos="43370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values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as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count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genres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sort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it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descending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order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basis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count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number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genres</a:t>
            </a:r>
            <a:endParaRPr sz="1800" dirty="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519240"/>
              </p:ext>
            </p:extLst>
          </p:nvPr>
        </p:nvGraphicFramePr>
        <p:xfrm>
          <a:off x="2819400" y="2794238"/>
          <a:ext cx="4628515" cy="389572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705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60">
                <a:tc>
                  <a:txBody>
                    <a:bodyPr/>
                    <a:lstStyle/>
                    <a:p>
                      <a:pPr marL="844550">
                        <a:lnSpc>
                          <a:spcPts val="1360"/>
                        </a:lnSpc>
                        <a:spcBef>
                          <a:spcPts val="1320"/>
                        </a:spcBef>
                      </a:pPr>
                      <a:r>
                        <a:rPr sz="1200" b="1" spc="-65" dirty="0"/>
                        <a:t>Top</a:t>
                      </a:r>
                      <a:r>
                        <a:rPr sz="1200" b="1" spc="-30" dirty="0"/>
                        <a:t> </a:t>
                      </a:r>
                      <a:r>
                        <a:rPr sz="1200" b="1" spc="-100" dirty="0"/>
                        <a:t>10</a:t>
                      </a:r>
                      <a:r>
                        <a:rPr sz="1200" b="1" spc="-5" dirty="0"/>
                        <a:t> </a:t>
                      </a:r>
                      <a:r>
                        <a:rPr sz="1200" b="1" spc="-30" dirty="0"/>
                        <a:t>Popular</a:t>
                      </a:r>
                      <a:r>
                        <a:rPr sz="1200" b="1" spc="-35" dirty="0"/>
                        <a:t> </a:t>
                      </a:r>
                      <a:r>
                        <a:rPr sz="1200" b="1" spc="-20" dirty="0"/>
                        <a:t>genres</a:t>
                      </a:r>
                      <a:r>
                        <a:rPr sz="1200" b="1" spc="-25" dirty="0"/>
                        <a:t> </a:t>
                      </a:r>
                      <a:r>
                        <a:rPr sz="1200" b="1" spc="-10" dirty="0"/>
                        <a:t>are:-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676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635" algn="ctr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dirty="0"/>
                        <a:t>Genre</a:t>
                      </a:r>
                      <a:r>
                        <a:rPr sz="1200" b="1" spc="-50" dirty="0"/>
                        <a:t> </a:t>
                      </a:r>
                      <a:r>
                        <a:rPr sz="1200" b="1" spc="-20" dirty="0"/>
                        <a:t>name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L="249554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10" dirty="0"/>
                        <a:t>count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5240">
                        <a:lnSpc>
                          <a:spcPts val="1340"/>
                        </a:lnSpc>
                      </a:pPr>
                      <a:r>
                        <a:rPr sz="1200" b="1" spc="-10" dirty="0"/>
                        <a:t>Drama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40"/>
                        </a:lnSpc>
                      </a:pPr>
                      <a:r>
                        <a:rPr sz="1200" b="1" spc="-25" dirty="0"/>
                        <a:t>153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15240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10" dirty="0"/>
                        <a:t>Comedy|Drama|Romance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25" dirty="0"/>
                        <a:t>151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15240">
                        <a:lnSpc>
                          <a:spcPts val="1360"/>
                        </a:lnSpc>
                        <a:spcBef>
                          <a:spcPts val="1320"/>
                        </a:spcBef>
                      </a:pPr>
                      <a:r>
                        <a:rPr sz="1200" b="1" spc="-10" dirty="0"/>
                        <a:t>Comedy|Drama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764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60"/>
                        </a:lnSpc>
                        <a:spcBef>
                          <a:spcPts val="1320"/>
                        </a:spcBef>
                      </a:pPr>
                      <a:r>
                        <a:rPr sz="1200" b="1" spc="-25" dirty="0"/>
                        <a:t>147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76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15240">
                        <a:lnSpc>
                          <a:spcPts val="1340"/>
                        </a:lnSpc>
                      </a:pPr>
                      <a:r>
                        <a:rPr sz="1200" b="1" spc="-10" dirty="0"/>
                        <a:t>Comedy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40"/>
                        </a:lnSpc>
                      </a:pPr>
                      <a:r>
                        <a:rPr sz="1200" b="1" spc="-25" dirty="0"/>
                        <a:t>145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15240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10" dirty="0"/>
                        <a:t>Comedy|Romance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25" dirty="0"/>
                        <a:t>135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15240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10" dirty="0"/>
                        <a:t>Drama|Romance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25" dirty="0"/>
                        <a:t>119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15240">
                        <a:lnSpc>
                          <a:spcPts val="1355"/>
                        </a:lnSpc>
                        <a:spcBef>
                          <a:spcPts val="1330"/>
                        </a:spcBef>
                      </a:pPr>
                      <a:r>
                        <a:rPr sz="1200" b="1" spc="-10" dirty="0"/>
                        <a:t>Crime|Drama|Thriller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55"/>
                        </a:lnSpc>
                        <a:spcBef>
                          <a:spcPts val="1330"/>
                        </a:spcBef>
                      </a:pPr>
                      <a:r>
                        <a:rPr sz="1200" b="1" spc="-25" dirty="0"/>
                        <a:t>82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91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15240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10" dirty="0"/>
                        <a:t>Action|Crime|Thriller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25" dirty="0"/>
                        <a:t>55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15240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10" dirty="0"/>
                        <a:t>Action|Crime|Drama|Thriller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55"/>
                        </a:lnSpc>
                        <a:spcBef>
                          <a:spcPts val="1325"/>
                        </a:spcBef>
                      </a:pPr>
                      <a:r>
                        <a:rPr sz="1200" b="1" spc="-25" dirty="0"/>
                        <a:t>50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27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3060">
                <a:tc>
                  <a:txBody>
                    <a:bodyPr/>
                    <a:lstStyle/>
                    <a:p>
                      <a:pPr marL="15240">
                        <a:lnSpc>
                          <a:spcPts val="1350"/>
                        </a:lnSpc>
                        <a:spcBef>
                          <a:spcPts val="1330"/>
                        </a:spcBef>
                      </a:pPr>
                      <a:r>
                        <a:rPr sz="1200" b="1" spc="-30" dirty="0"/>
                        <a:t>Action|Adventure|Sci-</a:t>
                      </a:r>
                      <a:r>
                        <a:rPr sz="1200" b="1" spc="-25" dirty="0"/>
                        <a:t>Fi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168910" marB="0"/>
                </a:tc>
                <a:tc>
                  <a:txBody>
                    <a:bodyPr/>
                    <a:lstStyle/>
                    <a:p>
                      <a:pPr marR="6985" algn="r">
                        <a:lnSpc>
                          <a:spcPts val="1350"/>
                        </a:lnSpc>
                        <a:spcBef>
                          <a:spcPts val="1330"/>
                        </a:spcBef>
                      </a:pPr>
                      <a:r>
                        <a:rPr sz="1200" b="1" spc="-25" dirty="0"/>
                        <a:t>46</a:t>
                      </a:r>
                      <a:endParaRPr sz="1200" dirty="0">
                        <a:latin typeface="Tahoma"/>
                        <a:cs typeface="Tahoma"/>
                      </a:endParaRPr>
                    </a:p>
                  </a:txBody>
                  <a:tcPr marL="0" marR="0" marT="16891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77390" y="2794238"/>
            <a:ext cx="716915" cy="25904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sz="1800" b="1" spc="-125" dirty="0">
                <a:latin typeface="Tahoma"/>
                <a:cs typeface="Tahoma"/>
              </a:rPr>
              <a:t>Result: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43988" y="484251"/>
            <a:ext cx="112014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35" dirty="0">
                <a:latin typeface="Arial"/>
                <a:cs typeface="Arial"/>
              </a:rPr>
              <a:t>Your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1935" y="483870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popular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genres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79" y="79247"/>
            <a:ext cx="4358640" cy="303928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6669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209"/>
              </a:spcBef>
            </a:pPr>
            <a:r>
              <a:rPr sz="1800" b="1" spc="-10" dirty="0">
                <a:latin typeface="Arial"/>
                <a:cs typeface="Arial"/>
              </a:rPr>
              <a:t>Popular</a:t>
            </a:r>
            <a:r>
              <a:rPr sz="1800" b="1" spc="-10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Genres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43988" y="484251"/>
            <a:ext cx="112014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35" dirty="0">
                <a:latin typeface="Arial"/>
                <a:cs typeface="Arial"/>
              </a:rPr>
              <a:t>Your</a:t>
            </a:r>
            <a:r>
              <a:rPr sz="1800" b="1" spc="-9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1935" y="483870"/>
            <a:ext cx="2077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popular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genres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3988" y="1243914"/>
            <a:ext cx="231838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Drive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link</a:t>
            </a:r>
            <a:r>
              <a:rPr sz="1800" b="1" spc="4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50667" y="1521283"/>
            <a:ext cx="2056764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2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sheet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2691" y="1795602"/>
            <a:ext cx="1672589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spc="-60" dirty="0">
                <a:latin typeface="Tahoma"/>
                <a:cs typeface="Tahoma"/>
              </a:rPr>
              <a:t>Popular</a:t>
            </a:r>
            <a:r>
              <a:rPr sz="1800" b="1" spc="-25" dirty="0">
                <a:latin typeface="Tahoma"/>
                <a:cs typeface="Tahoma"/>
              </a:rPr>
              <a:t> genres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5400" y="1202640"/>
            <a:ext cx="52476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dirty="0">
                <a:latin typeface="Verdana"/>
                <a:cs typeface="Verdana"/>
                <a:hlinkClick r:id="rId2"/>
              </a:rPr>
              <a:t>https://docs.google.com/spreadsheets/d/1WX5pEESR0QCTzisDQeIgeetkhIQrpbMd/edit?usp=sharing&amp;ouid=101976269119944283329&amp;rtpof=true&amp;sd=true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79" y="106679"/>
            <a:ext cx="4358640" cy="31867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Tahoma"/>
                <a:cs typeface="Tahoma"/>
              </a:rPr>
              <a:t>Charts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7150" y="649351"/>
            <a:ext cx="112014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971" y="648970"/>
            <a:ext cx="524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critic-favorite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audience-favorite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400" y="961771"/>
            <a:ext cx="9438640" cy="258635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2075" algn="just">
              <a:lnSpc>
                <a:spcPct val="100000"/>
              </a:lnSpc>
              <a:spcBef>
                <a:spcPts val="330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critic-</a:t>
            </a:r>
            <a:r>
              <a:rPr sz="1800" spc="-50" dirty="0">
                <a:latin typeface="Verdana"/>
                <a:cs typeface="Verdana"/>
              </a:rPr>
              <a:t>favorite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audience-</a:t>
            </a:r>
            <a:r>
              <a:rPr sz="1800" spc="-45" dirty="0">
                <a:latin typeface="Verdana"/>
                <a:cs typeface="Verdana"/>
              </a:rPr>
              <a:t>favorite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actors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will:-</a:t>
            </a:r>
            <a:endParaRPr sz="1800" dirty="0">
              <a:latin typeface="Verdana"/>
              <a:cs typeface="Verdana"/>
            </a:endParaRPr>
          </a:p>
          <a:p>
            <a:pPr marL="434975" marR="219075" indent="-342900" algn="just">
              <a:lnSpc>
                <a:spcPct val="100000"/>
              </a:lnSpc>
              <a:buAutoNum type="arabicPeriod"/>
              <a:tabLst>
                <a:tab pos="434975" algn="l"/>
              </a:tabLst>
            </a:pPr>
            <a:r>
              <a:rPr sz="1800" spc="-225" dirty="0">
                <a:latin typeface="Verdana"/>
                <a:cs typeface="Verdana"/>
              </a:rPr>
              <a:t>First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three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new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columns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namely, </a:t>
            </a:r>
            <a:r>
              <a:rPr sz="1800" spc="-90" dirty="0">
                <a:latin typeface="Verdana"/>
                <a:cs typeface="Verdana"/>
              </a:rPr>
              <a:t>Meryl_Streep,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Leo_Caprio,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Brad_Pitt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which </a:t>
            </a:r>
            <a:r>
              <a:rPr sz="1800" dirty="0">
                <a:latin typeface="Verdana"/>
                <a:cs typeface="Verdana"/>
              </a:rPr>
              <a:t>contain</a:t>
            </a:r>
            <a:r>
              <a:rPr sz="1800" spc="-16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movies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actors: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'Meryl </a:t>
            </a:r>
            <a:r>
              <a:rPr sz="1800" spc="-100" dirty="0">
                <a:latin typeface="Verdana"/>
                <a:cs typeface="Verdana"/>
              </a:rPr>
              <a:t>Streep',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'Leonardo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DiCaprio',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35" dirty="0">
                <a:latin typeface="Verdana"/>
                <a:cs typeface="Verdana"/>
              </a:rPr>
              <a:t>and </a:t>
            </a:r>
            <a:r>
              <a:rPr sz="1800" spc="-75" dirty="0">
                <a:latin typeface="Verdana"/>
                <a:cs typeface="Verdana"/>
              </a:rPr>
              <a:t>'Brad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Pitt'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lead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actors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actor_1_name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column</a:t>
            </a:r>
            <a:endParaRPr sz="1800" dirty="0">
              <a:latin typeface="Verdana"/>
              <a:cs typeface="Verdana"/>
            </a:endParaRPr>
          </a:p>
          <a:p>
            <a:pPr marL="434975" indent="-342900" algn="just">
              <a:lnSpc>
                <a:spcPct val="100000"/>
              </a:lnSpc>
              <a:buAutoNum type="arabicPeriod"/>
              <a:tabLst>
                <a:tab pos="43497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70" dirty="0">
                <a:latin typeface="Verdana"/>
                <a:cs typeface="Verdana"/>
              </a:rPr>
              <a:t>append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above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3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created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columns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into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1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named</a:t>
            </a:r>
            <a:endParaRPr sz="1800" dirty="0">
              <a:latin typeface="Verdana"/>
              <a:cs typeface="Verdana"/>
            </a:endParaRPr>
          </a:p>
          <a:p>
            <a:pPr marL="43497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actor_1_name_combine</a:t>
            </a:r>
            <a:endParaRPr sz="1800" dirty="0">
              <a:latin typeface="Verdana"/>
              <a:cs typeface="Verdana"/>
            </a:endParaRPr>
          </a:p>
          <a:p>
            <a:pPr marL="434975" indent="-342900">
              <a:lnSpc>
                <a:spcPct val="100000"/>
              </a:lnSpc>
              <a:buAutoNum type="arabicPeriod" startAt="3"/>
              <a:tabLst>
                <a:tab pos="43497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group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70" dirty="0">
                <a:latin typeface="Verdana"/>
                <a:cs typeface="Verdana"/>
              </a:rPr>
              <a:t>3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columns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critic-</a:t>
            </a:r>
            <a:r>
              <a:rPr sz="1800" spc="-50" dirty="0">
                <a:latin typeface="Verdana"/>
                <a:cs typeface="Verdana"/>
              </a:rPr>
              <a:t>favorite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audience-</a:t>
            </a:r>
            <a:r>
              <a:rPr sz="1800" spc="-45" dirty="0">
                <a:latin typeface="Verdana"/>
                <a:cs typeface="Verdana"/>
              </a:rPr>
              <a:t>favorite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actors</a:t>
            </a:r>
            <a:endParaRPr sz="1800" dirty="0">
              <a:latin typeface="Verdana"/>
              <a:cs typeface="Verdana"/>
            </a:endParaRPr>
          </a:p>
          <a:p>
            <a:pPr marL="434975" marR="648970" indent="-342900">
              <a:lnSpc>
                <a:spcPct val="100000"/>
              </a:lnSpc>
              <a:buAutoNum type="arabicPeriod" startAt="3"/>
              <a:tabLst>
                <a:tab pos="434975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pivot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table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average,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14" dirty="0">
                <a:latin typeface="Verdana"/>
                <a:cs typeface="Verdana"/>
              </a:rPr>
              <a:t>sum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and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count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critic- </a:t>
            </a:r>
            <a:r>
              <a:rPr sz="1800" spc="-45" dirty="0">
                <a:latin typeface="Verdana"/>
                <a:cs typeface="Verdana"/>
              </a:rPr>
              <a:t>favorite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audience-</a:t>
            </a:r>
            <a:r>
              <a:rPr sz="1800" spc="-45" dirty="0">
                <a:latin typeface="Verdana"/>
                <a:cs typeface="Verdana"/>
              </a:rPr>
              <a:t>favorite </a:t>
            </a:r>
            <a:r>
              <a:rPr sz="1800" spc="-10" dirty="0">
                <a:latin typeface="Verdana"/>
                <a:cs typeface="Verdana"/>
              </a:rPr>
              <a:t>actors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7256" y="3764787"/>
            <a:ext cx="4266565" cy="2730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0"/>
              </a:lnSpc>
            </a:pPr>
            <a:r>
              <a:rPr sz="1800" spc="-20" dirty="0">
                <a:solidFill>
                  <a:schemeClr val="bg1"/>
                </a:solidFill>
                <a:latin typeface="Verdana"/>
                <a:cs typeface="Verdana"/>
              </a:rPr>
              <a:t>Dataset</a:t>
            </a:r>
            <a:r>
              <a:rPr sz="1800" spc="-3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chemeClr val="bg1"/>
                </a:solidFill>
                <a:latin typeface="Verdana"/>
                <a:cs typeface="Verdana"/>
              </a:rPr>
              <a:t>for</a:t>
            </a:r>
            <a:r>
              <a:rPr sz="1800" spc="-85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bg1"/>
                </a:solidFill>
                <a:latin typeface="Verdana"/>
                <a:cs typeface="Verdana"/>
              </a:rPr>
              <a:t>actor</a:t>
            </a:r>
            <a:r>
              <a:rPr sz="1800" spc="-6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chemeClr val="bg1"/>
                </a:solidFill>
                <a:latin typeface="Verdana"/>
                <a:cs typeface="Verdana"/>
              </a:rPr>
              <a:t>named</a:t>
            </a:r>
            <a:r>
              <a:rPr sz="1800" spc="-40" dirty="0">
                <a:solidFill>
                  <a:schemeClr val="bg1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chemeClr val="bg1"/>
                </a:solidFill>
                <a:latin typeface="Verdana"/>
                <a:cs typeface="Verdana"/>
              </a:rPr>
              <a:t>Meryl_Streep</a:t>
            </a:r>
            <a:endParaRPr sz="180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641" y="4284979"/>
          <a:ext cx="11870680" cy="24669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3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7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58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05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05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92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053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5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784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director_name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45720">
                        <a:lnSpc>
                          <a:spcPts val="819"/>
                        </a:lnSpc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num_critic_f</a:t>
                      </a:r>
                      <a:r>
                        <a:rPr sz="700" b="1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or_reviews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gross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genres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actor_1_name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movie_title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num_voted_users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num_user_for_reviews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language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country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content_rating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budget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title_year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508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imdb_score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dirty="0">
                          <a:latin typeface="Tahoma"/>
                          <a:cs typeface="Tahoma"/>
                        </a:rPr>
                        <a:t>Nancy</a:t>
                      </a:r>
                      <a:r>
                        <a:rPr sz="700" b="1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Meyers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187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112703470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Comedy|Drama|Romance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90" dirty="0">
                          <a:latin typeface="Tahoma"/>
                          <a:cs typeface="Tahoma"/>
                        </a:rPr>
                        <a:t>It's</a:t>
                      </a:r>
                      <a:r>
                        <a:rPr sz="700" b="1" spc="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ComplicatedÂ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69860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214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85000000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Curtis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Hanson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42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46815748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Action|Adventure|Crime|Thriller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55" dirty="0">
                          <a:latin typeface="Tahoma"/>
                          <a:cs typeface="Tahoma"/>
                        </a:rPr>
                        <a:t>River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WildÂ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32544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45000000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1994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Nora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Ephron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252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94125426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Biography|Drama|Romance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Julie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8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 JuliaÂ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79264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277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40000000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David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Frankel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208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124732962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Comedy|Drama|Romance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Devil</a:t>
                      </a:r>
                      <a:r>
                        <a:rPr sz="7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Wears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 PradaÂ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286178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631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104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Robert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Redford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227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14998070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Drama|Thriller|War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Lions</a:t>
                      </a:r>
                      <a:r>
                        <a:rPr sz="7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45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7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LambsÂ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41170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298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317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Sydney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Pollack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87100000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Biography|Drama|Romance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Out</a:t>
                      </a:r>
                      <a:r>
                        <a:rPr sz="7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7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AfricaÂ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52339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PG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31000000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1985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7.2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317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David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Frankel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234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63536011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Comedy|Drama|Romance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dirty="0">
                          <a:latin typeface="Tahoma"/>
                          <a:cs typeface="Tahoma"/>
                        </a:rPr>
                        <a:t>Hope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 SpringsÂ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34258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178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dirty="0">
                          <a:latin typeface="Tahoma"/>
                          <a:cs typeface="Tahoma"/>
                        </a:rPr>
                        <a:t>Carl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Franklin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23209440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dirty="0">
                          <a:latin typeface="Tahoma"/>
                          <a:cs typeface="Tahoma"/>
                        </a:rPr>
                        <a:t>One</a:t>
                      </a:r>
                      <a:r>
                        <a:rPr sz="7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60" dirty="0">
                          <a:latin typeface="Tahoma"/>
                          <a:cs typeface="Tahoma"/>
                        </a:rPr>
                        <a:t>True</a:t>
                      </a:r>
                      <a:r>
                        <a:rPr sz="7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ThingÂ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9283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112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1998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317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Stephen</a:t>
                      </a:r>
                      <a:r>
                        <a:rPr sz="7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Daldry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174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41597830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HoursÂ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102123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660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7.6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317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30" dirty="0">
                          <a:latin typeface="Tahoma"/>
                          <a:cs typeface="Tahoma"/>
                        </a:rPr>
                        <a:t>Phyllida</a:t>
                      </a:r>
                      <a:r>
                        <a:rPr sz="7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Lloyd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331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29959436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Biography|Drama|History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65" dirty="0">
                          <a:latin typeface="Tahoma"/>
                          <a:cs typeface="Tahoma"/>
                        </a:rPr>
                        <a:t>Iron</a:t>
                      </a:r>
                      <a:r>
                        <a:rPr sz="7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LadyÂ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82327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350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UK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13000000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4470">
                <a:tc>
                  <a:txBody>
                    <a:bodyPr/>
                    <a:lstStyle/>
                    <a:p>
                      <a:pPr marL="3175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Robert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Altman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211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20338609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Comedy|Drama|Music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dirty="0">
                          <a:latin typeface="Tahoma"/>
                          <a:cs typeface="Tahoma"/>
                        </a:rPr>
                        <a:t>A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40" dirty="0">
                          <a:latin typeface="Tahoma"/>
                          <a:cs typeface="Tahoma"/>
                        </a:rPr>
                        <a:t>Prairie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Home</a:t>
                      </a:r>
                      <a:r>
                        <a:rPr sz="7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CompanionÂ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19655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280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6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79" y="106679"/>
            <a:ext cx="4358640" cy="31867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Tahoma"/>
                <a:cs typeface="Tahoma"/>
              </a:rPr>
              <a:t>Charts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7150" y="649351"/>
            <a:ext cx="112014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971" y="648970"/>
            <a:ext cx="524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critic-favorite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audience-favorite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7150" y="1139189"/>
            <a:ext cx="5013325" cy="27305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1800" spc="-20" dirty="0">
                <a:latin typeface="Verdana"/>
                <a:cs typeface="Verdana"/>
              </a:rPr>
              <a:t>Dataset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for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actor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named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Leonardo_DiCaprio</a:t>
            </a:r>
            <a:endParaRPr sz="1800" dirty="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02641" y="1541907"/>
          <a:ext cx="11887196" cy="5072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64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12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1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9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616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20777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103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974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director_name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" marR="40640">
                        <a:lnSpc>
                          <a:spcPts val="819"/>
                        </a:lnSpc>
                      </a:pPr>
                      <a:r>
                        <a:rPr sz="700" b="1" spc="-45" dirty="0">
                          <a:latin typeface="Tahoma"/>
                          <a:cs typeface="Tahoma"/>
                        </a:rPr>
                        <a:t>num_critic_for_review</a:t>
                      </a:r>
                      <a:r>
                        <a:rPr sz="700" b="1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50" dirty="0">
                          <a:latin typeface="Tahoma"/>
                          <a:cs typeface="Tahoma"/>
                        </a:rPr>
                        <a:t>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gross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genres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actor_1_name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movie_title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num_voted_users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 marR="27305">
                        <a:lnSpc>
                          <a:spcPts val="819"/>
                        </a:lnSpc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num_user_for_revie</a:t>
                      </a:r>
                      <a:r>
                        <a:rPr sz="700" b="1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ws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 marR="55244">
                        <a:lnSpc>
                          <a:spcPts val="819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langua</a:t>
                      </a:r>
                      <a:r>
                        <a:rPr sz="700" b="1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ge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country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content_rating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budget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title_year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 marR="41910">
                        <a:lnSpc>
                          <a:spcPts val="819"/>
                        </a:lnSpc>
                      </a:pPr>
                      <a:r>
                        <a:rPr sz="700" b="1" spc="-30" dirty="0">
                          <a:latin typeface="Tahoma"/>
                          <a:cs typeface="Tahoma"/>
                        </a:rPr>
                        <a:t>imdb_scor</a:t>
                      </a:r>
                      <a:r>
                        <a:rPr sz="700" b="1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50" dirty="0">
                          <a:latin typeface="Tahoma"/>
                          <a:cs typeface="Tahoma"/>
                        </a:rPr>
                        <a:t>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dirty="0">
                          <a:latin typeface="Tahoma"/>
                          <a:cs typeface="Tahoma"/>
                        </a:rPr>
                        <a:t>James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Cameron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315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658672302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TitanicÂ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793059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2528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200000000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1997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5"/>
                        </a:lnSpc>
                        <a:spcBef>
                          <a:spcPts val="74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7.7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39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30" dirty="0">
                          <a:latin typeface="Tahoma"/>
                          <a:cs typeface="Tahoma"/>
                        </a:rPr>
                        <a:t>Baz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Luhrmann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490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144812796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Great</a:t>
                      </a:r>
                      <a:r>
                        <a:rPr sz="7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GatsbyÂ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362912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753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0325" algn="ctr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43815">
                        <a:lnSpc>
                          <a:spcPts val="819"/>
                        </a:lnSpc>
                      </a:pPr>
                      <a:r>
                        <a:rPr sz="700" b="1" spc="-45" dirty="0">
                          <a:latin typeface="Tahoma"/>
                          <a:cs typeface="Tahoma"/>
                        </a:rPr>
                        <a:t>Australi</a:t>
                      </a:r>
                      <a:r>
                        <a:rPr sz="700" b="1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50" dirty="0">
                          <a:latin typeface="Tahoma"/>
                          <a:cs typeface="Tahoma"/>
                        </a:rPr>
                        <a:t>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  <a:spcBef>
                          <a:spcPts val="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7.3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L="3175" marR="276225">
                        <a:lnSpc>
                          <a:spcPts val="819"/>
                        </a:lnSpc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Christopher</a:t>
                      </a:r>
                      <a:r>
                        <a:rPr sz="700" b="1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Nolan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642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292568851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Action|Adventure|Sci-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Fi|Thriller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InceptionÂ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1468200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2803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0325" algn="ctr">
                        <a:lnSpc>
                          <a:spcPts val="765"/>
                        </a:lnSpc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5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5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160000000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5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8.8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3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Alejandro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 G.</a:t>
                      </a:r>
                      <a:endParaRPr sz="700">
                        <a:latin typeface="Tahoma"/>
                        <a:cs typeface="Tahoma"/>
                      </a:endParaRPr>
                    </a:p>
                    <a:p>
                      <a:pPr marL="3175">
                        <a:lnSpc>
                          <a:spcPts val="75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IÃ±Ã¡rritu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556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183635922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Adventure|Drama|Thriller|Western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RevenantÂ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406020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1188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0325" algn="ctr">
                        <a:lnSpc>
                          <a:spcPts val="760"/>
                        </a:lnSpc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135000000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8.1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Martin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Scorsese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267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102608827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Biography|Drama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AviatorÂ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264318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799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110000000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7.5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Quentin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Tarantino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765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162804648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Drama|Western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Django</a:t>
                      </a:r>
                      <a:r>
                        <a:rPr sz="7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UnchainedÂ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955174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1193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8.5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Edward Zwick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166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57366262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Adventure|Drama|Thriller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Blood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DiamondÂ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400292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657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0325" algn="ctr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 marR="2540">
                        <a:lnSpc>
                          <a:spcPts val="819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German</a:t>
                      </a:r>
                      <a:r>
                        <a:rPr sz="700" b="1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50" dirty="0">
                          <a:latin typeface="Tahoma"/>
                          <a:cs typeface="Tahoma"/>
                        </a:rPr>
                        <a:t>y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  <a:spcBef>
                          <a:spcPts val="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Martin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Scorsese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606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116866727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Biography|Comedy|Crime|Drama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60" dirty="0">
                          <a:latin typeface="Tahoma"/>
                          <a:cs typeface="Tahoma"/>
                        </a:rPr>
                        <a:t>Wolf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 of</a:t>
                      </a:r>
                      <a:r>
                        <a:rPr sz="7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50" dirty="0">
                          <a:latin typeface="Tahoma"/>
                          <a:cs typeface="Tahoma"/>
                        </a:rPr>
                        <a:t>Wall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 StreetÂ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780588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1138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8.2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Martin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Scorsese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233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77679638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Crime|Drama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dirty="0">
                          <a:latin typeface="Tahoma"/>
                          <a:cs typeface="Tahoma"/>
                        </a:rPr>
                        <a:t>Gangs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New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YorkÂ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314033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1166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7.5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Martin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Scorsese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352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132373442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Crime|Drama|Thriller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DepartedÂ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873649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2054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90000000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8.5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Martin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Scorsese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490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127968405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Mystery|Thriller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60" dirty="0">
                          <a:latin typeface="Tahoma"/>
                          <a:cs typeface="Tahoma"/>
                        </a:rPr>
                        <a:t>Shutter</a:t>
                      </a:r>
                      <a:r>
                        <a:rPr sz="700" b="1" spc="6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IslandÂ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786092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964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80000000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8.1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30" dirty="0">
                          <a:latin typeface="Tahoma"/>
                          <a:cs typeface="Tahoma"/>
                        </a:rPr>
                        <a:t>Ridley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Scott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238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39380442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Action|Drama|Thriller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Body</a:t>
                      </a:r>
                      <a:r>
                        <a:rPr sz="7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7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LiesÂ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174248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263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70000000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7.1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Steven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Spielberg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194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164435221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Biography|Crime|Drama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dirty="0">
                          <a:latin typeface="Tahoma"/>
                          <a:cs typeface="Tahoma"/>
                        </a:rPr>
                        <a:t>Catch</a:t>
                      </a:r>
                      <a:r>
                        <a:rPr sz="700" b="1" spc="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Me </a:t>
                      </a:r>
                      <a:r>
                        <a:rPr sz="700" b="1" spc="-114" dirty="0">
                          <a:latin typeface="Tahoma"/>
                          <a:cs typeface="Tahoma"/>
                        </a:rPr>
                        <a:t>If</a:t>
                      </a:r>
                      <a:r>
                        <a:rPr sz="7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You</a:t>
                      </a:r>
                      <a:r>
                        <a:rPr sz="700" b="1" spc="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20" dirty="0">
                          <a:latin typeface="Tahoma"/>
                          <a:cs typeface="Tahoma"/>
                        </a:rPr>
                        <a:t>CanÂ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525801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667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52000000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Danny</a:t>
                      </a:r>
                      <a:r>
                        <a:rPr sz="7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Boyle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118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39778599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Adventure|Drama|Thriller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BeachÂ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176169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548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50000000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45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Sam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Mendes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323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22877808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35" dirty="0">
                          <a:latin typeface="Tahoma"/>
                          <a:cs typeface="Tahoma"/>
                        </a:rPr>
                        <a:t>Revolutionary</a:t>
                      </a:r>
                      <a:r>
                        <a:rPr sz="700" b="1" spc="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RoadÂ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152591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414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2008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7.3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760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Randall</a:t>
                      </a:r>
                      <a:r>
                        <a:rPr sz="7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Wallace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83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56876365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Action|Adventure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332740">
                        <a:lnSpc>
                          <a:spcPts val="819"/>
                        </a:lnSpc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Man</a:t>
                      </a:r>
                      <a:r>
                        <a:rPr sz="7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60" dirty="0">
                          <a:latin typeface="Tahoma"/>
                          <a:cs typeface="Tahoma"/>
                        </a:rPr>
                        <a:t>Iron</a:t>
                      </a:r>
                      <a:r>
                        <a:rPr sz="700" b="1" spc="5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MaskÂ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125219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244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0325" algn="ctr">
                        <a:lnSpc>
                          <a:spcPts val="760"/>
                        </a:lnSpc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60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1998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60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Clint</a:t>
                      </a:r>
                      <a:r>
                        <a:rPr sz="7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Eastwood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392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37304950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Biography|Crime|Drama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J.</a:t>
                      </a:r>
                      <a:r>
                        <a:rPr sz="700" b="1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EdgarÂ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102728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279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Sam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Raimi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18636537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Action|Thriller|Western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Quick</a:t>
                      </a:r>
                      <a:r>
                        <a:rPr sz="7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2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DeadÂ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69197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216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Japan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R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32000000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1995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60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6.4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Jerry</a:t>
                      </a:r>
                      <a:r>
                        <a:rPr sz="700" b="1" spc="-20" dirty="0">
                          <a:latin typeface="Tahoma"/>
                          <a:cs typeface="Tahoma"/>
                        </a:rPr>
                        <a:t> Zaks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45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12782508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30" dirty="0">
                          <a:latin typeface="Tahoma"/>
                          <a:cs typeface="Tahoma"/>
                        </a:rPr>
                        <a:t>Marvin's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 RoomÂ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20163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71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23000000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1996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6.7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03835">
                <a:tc>
                  <a:txBody>
                    <a:bodyPr/>
                    <a:lstStyle/>
                    <a:p>
                      <a:pPr marL="3175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30" dirty="0">
                          <a:latin typeface="Tahoma"/>
                          <a:cs typeface="Tahoma"/>
                        </a:rPr>
                        <a:t>Baz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Luhrmann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106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46338728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Romeo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70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JulietÂ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167750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506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R="60325" algn="ct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USA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14500000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1996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755"/>
                        </a:lnSpc>
                        <a:spcBef>
                          <a:spcPts val="750"/>
                        </a:spcBef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6.8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952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755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Baz</a:t>
                      </a:r>
                      <a:r>
                        <a:rPr sz="7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Luhrmann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55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490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5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144812796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5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Drama|Romance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5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7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755"/>
                        </a:lnSpc>
                      </a:pPr>
                      <a:r>
                        <a:rPr sz="700" b="1" spc="-4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7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dirty="0">
                          <a:latin typeface="Tahoma"/>
                          <a:cs typeface="Tahoma"/>
                        </a:rPr>
                        <a:t>Great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700" b="1" spc="-10" dirty="0">
                          <a:latin typeface="Tahoma"/>
                          <a:cs typeface="Tahoma"/>
                        </a:rPr>
                        <a:t>GatsbyÂ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5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362933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55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753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R="60325" algn="ctr">
                        <a:lnSpc>
                          <a:spcPts val="755"/>
                        </a:lnSpc>
                      </a:pPr>
                      <a:r>
                        <a:rPr sz="700" b="1" spc="-40" dirty="0">
                          <a:latin typeface="Tahoma"/>
                          <a:cs typeface="Tahoma"/>
                        </a:rPr>
                        <a:t>English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4445">
                        <a:lnSpc>
                          <a:spcPts val="830"/>
                        </a:lnSpc>
                        <a:spcBef>
                          <a:spcPts val="35"/>
                        </a:spcBef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Australi</a:t>
                      </a:r>
                      <a:endParaRPr sz="700">
                        <a:latin typeface="Tahoma"/>
                        <a:cs typeface="Tahoma"/>
                      </a:endParaRPr>
                    </a:p>
                    <a:p>
                      <a:pPr marL="4445">
                        <a:lnSpc>
                          <a:spcPts val="745"/>
                        </a:lnSpc>
                      </a:pPr>
                      <a:r>
                        <a:rPr sz="700" b="1" spc="-50" dirty="0">
                          <a:latin typeface="Tahoma"/>
                          <a:cs typeface="Tahoma"/>
                        </a:rPr>
                        <a:t>a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ts val="755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700" b="1" spc="-25" dirty="0">
                          <a:latin typeface="Tahoma"/>
                          <a:cs typeface="Tahoma"/>
                        </a:rPr>
                        <a:t>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55"/>
                        </a:lnSpc>
                      </a:pPr>
                      <a:r>
                        <a:rPr sz="700" b="1" spc="-10" dirty="0">
                          <a:latin typeface="Tahoma"/>
                          <a:cs typeface="Tahoma"/>
                        </a:rPr>
                        <a:t>105000000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55"/>
                        </a:lnSpc>
                      </a:pPr>
                      <a:r>
                        <a:rPr sz="700" b="1" spc="-20" dirty="0">
                          <a:latin typeface="Tahoma"/>
                          <a:cs typeface="Tahoma"/>
                        </a:rPr>
                        <a:t>2013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755"/>
                        </a:lnSpc>
                      </a:pPr>
                      <a:r>
                        <a:rPr sz="700" b="1" spc="-25" dirty="0">
                          <a:latin typeface="Tahoma"/>
                          <a:cs typeface="Tahoma"/>
                        </a:rPr>
                        <a:t>7.3</a:t>
                      </a:r>
                      <a:endParaRPr sz="700">
                        <a:latin typeface="Tahoma"/>
                        <a:cs typeface="Tahom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80" y="103769"/>
            <a:ext cx="4358640" cy="31867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Tahoma"/>
                <a:cs typeface="Tahoma"/>
              </a:rPr>
              <a:t>Charts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7150" y="649351"/>
            <a:ext cx="112014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971" y="648970"/>
            <a:ext cx="524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critic-favorite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audience-favorite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actors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7150" y="1139189"/>
            <a:ext cx="3807460" cy="27305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sz="1800" spc="-20" dirty="0">
                <a:latin typeface="Verdana"/>
                <a:cs typeface="Verdana"/>
              </a:rPr>
              <a:t>Dataset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for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actor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named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Brad_Pitt</a:t>
            </a:r>
            <a:endParaRPr sz="1800" dirty="0">
              <a:latin typeface="Verdana"/>
              <a:cs typeface="Verdana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0395" y="1541907"/>
          <a:ext cx="11790042" cy="50183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9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40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110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5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8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166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21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07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director_name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950"/>
                        </a:lnSpc>
                        <a:spcBef>
                          <a:spcPts val="5"/>
                        </a:spcBef>
                      </a:pPr>
                      <a:r>
                        <a:rPr sz="800" b="1" spc="-30" dirty="0">
                          <a:latin typeface="Tahoma"/>
                          <a:cs typeface="Tahoma"/>
                        </a:rPr>
                        <a:t>num_critic_for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2540">
                        <a:lnSpc>
                          <a:spcPts val="87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_reviews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gross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genres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 marR="24765">
                        <a:lnSpc>
                          <a:spcPts val="940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actor_1_n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 ame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movie_title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marR="17780">
                        <a:lnSpc>
                          <a:spcPts val="940"/>
                        </a:lnSpc>
                      </a:pPr>
                      <a:r>
                        <a:rPr sz="800" b="1" spc="-35" dirty="0">
                          <a:latin typeface="Tahoma"/>
                          <a:cs typeface="Tahoma"/>
                        </a:rPr>
                        <a:t>num_voted_u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sers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950"/>
                        </a:lnSpc>
                        <a:spcBef>
                          <a:spcPts val="5"/>
                        </a:spcBef>
                      </a:pPr>
                      <a:r>
                        <a:rPr sz="800" b="1" spc="-45" dirty="0">
                          <a:latin typeface="Tahoma"/>
                          <a:cs typeface="Tahoma"/>
                        </a:rPr>
                        <a:t>num_user_for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3175">
                        <a:lnSpc>
                          <a:spcPts val="87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_reviews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language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country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content_rating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budget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title_year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940"/>
                        </a:lnSpc>
                      </a:pPr>
                      <a:r>
                        <a:rPr sz="800" b="1" spc="-30" dirty="0">
                          <a:latin typeface="Tahoma"/>
                          <a:cs typeface="Tahoma"/>
                        </a:rPr>
                        <a:t>imdb_scor </a:t>
                      </a:r>
                      <a:r>
                        <a:rPr sz="800" b="1" spc="-50" dirty="0">
                          <a:latin typeface="Tahoma"/>
                          <a:cs typeface="Tahoma"/>
                        </a:rPr>
                        <a:t>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2540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David</a:t>
                      </a:r>
                      <a:r>
                        <a:rPr sz="8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Fincher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362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127490802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Drama|Fantasy|Romance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8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Curious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Case</a:t>
                      </a:r>
                      <a:r>
                        <a:rPr sz="800" b="1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8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30" dirty="0">
                          <a:latin typeface="Tahoma"/>
                          <a:cs typeface="Tahoma"/>
                        </a:rPr>
                        <a:t>Benjamin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ButtonÂ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459346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822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13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150000000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2008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90"/>
                        </a:lnSpc>
                        <a:spcBef>
                          <a:spcPts val="844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7.8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40">
                        <a:lnSpc>
                          <a:spcPts val="950"/>
                        </a:lnSpc>
                        <a:spcBef>
                          <a:spcPts val="1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Wolfgang</a:t>
                      </a:r>
                      <a:endParaRPr sz="800">
                        <a:latin typeface="Tahoma"/>
                        <a:cs typeface="Tahoma"/>
                      </a:endParaRPr>
                    </a:p>
                    <a:p>
                      <a:pPr marL="2540">
                        <a:lnSpc>
                          <a:spcPts val="87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Petersen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220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133228348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Adventure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TroyÂ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381672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1694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175000000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2004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7.2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40" marR="220979">
                        <a:lnSpc>
                          <a:spcPts val="94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Steven 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Soderbergh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198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125531634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Crime|Thriller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Ocean's</a:t>
                      </a:r>
                      <a:r>
                        <a:rPr sz="800" b="1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TwelveÂ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284852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627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13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110000000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2004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6.4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Doug</a:t>
                      </a:r>
                      <a:r>
                        <a:rPr sz="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Liman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233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186336103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94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Action|Comedy|Crime|Romance|Thrille </a:t>
                      </a: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90"/>
                        </a:lnSpc>
                      </a:pPr>
                      <a:r>
                        <a:rPr sz="800" b="1" spc="-45" dirty="0">
                          <a:latin typeface="Tahoma"/>
                          <a:cs typeface="Tahoma"/>
                        </a:rPr>
                        <a:t>Mr.</a:t>
                      </a:r>
                      <a:r>
                        <a:rPr sz="8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90" dirty="0">
                          <a:latin typeface="Tahoma"/>
                          <a:cs typeface="Tahoma"/>
                        </a:rPr>
                        <a:t>&amp;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55" dirty="0">
                          <a:latin typeface="Tahoma"/>
                          <a:cs typeface="Tahoma"/>
                        </a:rPr>
                        <a:t>Mrs.</a:t>
                      </a:r>
                      <a:r>
                        <a:rPr sz="8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SmithÂ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348861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798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13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120000000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2005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9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6.5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885"/>
                        </a:lnSpc>
                      </a:pPr>
                      <a:r>
                        <a:rPr sz="800" b="1" spc="-55" dirty="0">
                          <a:latin typeface="Tahoma"/>
                          <a:cs typeface="Tahoma"/>
                        </a:rPr>
                        <a:t>Tony</a:t>
                      </a:r>
                      <a:r>
                        <a:rPr sz="8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Scott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142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26871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Action|Crime|Thriller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5"/>
                        </a:lnSpc>
                      </a:pPr>
                      <a:r>
                        <a:rPr sz="800" b="1" spc="-35" dirty="0">
                          <a:latin typeface="Tahoma"/>
                          <a:cs typeface="Tahoma"/>
                        </a:rPr>
                        <a:t>Spy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GameÂ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121259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361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 marR="24130">
                        <a:lnSpc>
                          <a:spcPts val="94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German </a:t>
                      </a:r>
                      <a:r>
                        <a:rPr sz="800" b="1" spc="-50" dirty="0">
                          <a:latin typeface="Tahoma"/>
                          <a:cs typeface="Tahoma"/>
                        </a:rPr>
                        <a:t>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92000000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2001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40" marR="220979">
                        <a:lnSpc>
                          <a:spcPts val="94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Steven 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Soderbergh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186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183405771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Crime|Thriller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5"/>
                        </a:lnSpc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Ocean's</a:t>
                      </a:r>
                      <a:r>
                        <a:rPr sz="800" b="1" spc="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ElevenÂ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402645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845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13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85000000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2001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7.8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2540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David</a:t>
                      </a:r>
                      <a:r>
                        <a:rPr sz="8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Ayer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406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85707116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Action|Drama|War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FuryÂ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303185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701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68000000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2014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7.6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40" marR="92710">
                        <a:lnSpc>
                          <a:spcPts val="940"/>
                        </a:lnSpc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Jean-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Jacques Annaud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37901509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26670">
                        <a:lnSpc>
                          <a:spcPts val="940"/>
                        </a:lnSpc>
                      </a:pPr>
                      <a:r>
                        <a:rPr sz="800" b="1" spc="-35" dirty="0">
                          <a:latin typeface="Tahoma"/>
                          <a:cs typeface="Tahoma"/>
                        </a:rPr>
                        <a:t>Adventure|Biography|Drama|History|W 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ar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5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Seven</a:t>
                      </a:r>
                      <a:r>
                        <a:rPr sz="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Years</a:t>
                      </a:r>
                      <a:r>
                        <a:rPr sz="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4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8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TibetÂ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96385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119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13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70000000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1997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2540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dirty="0">
                          <a:latin typeface="Tahoma"/>
                          <a:cs typeface="Tahoma"/>
                        </a:rPr>
                        <a:t>David</a:t>
                      </a:r>
                      <a:r>
                        <a:rPr sz="800" b="1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Fincher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315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37023395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Drama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55" dirty="0">
                          <a:latin typeface="Tahoma"/>
                          <a:cs typeface="Tahoma"/>
                        </a:rPr>
                        <a:t>Fight</a:t>
                      </a:r>
                      <a:r>
                        <a:rPr sz="800" b="1" spc="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ClubÂ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1347461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2968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63000000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1999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5"/>
                        </a:lnSpc>
                        <a:spcBef>
                          <a:spcPts val="850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8.8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880"/>
                        </a:lnSpc>
                      </a:pPr>
                      <a:r>
                        <a:rPr sz="800" b="1" spc="-35" dirty="0">
                          <a:latin typeface="Tahoma"/>
                          <a:cs typeface="Tahoma"/>
                        </a:rPr>
                        <a:t>Patrick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Gilmore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98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26288320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 marR="10795">
                        <a:lnSpc>
                          <a:spcPts val="94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Adventure|Animation|Comedy|Drama|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Family|Fantasy|Romance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Sinbad:</a:t>
                      </a:r>
                      <a:r>
                        <a:rPr sz="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Legend</a:t>
                      </a:r>
                      <a:r>
                        <a:rPr sz="8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Seven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SeasÂ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36144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91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PG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60000000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2003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6.7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>
                        <a:lnSpc>
                          <a:spcPts val="88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Neil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Jordan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120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105264608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Drama|Fantasy|Horror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 marR="22860">
                        <a:lnSpc>
                          <a:spcPts val="940"/>
                        </a:lnSpc>
                      </a:pPr>
                      <a:r>
                        <a:rPr sz="800" b="1" spc="-55" dirty="0">
                          <a:latin typeface="Tahoma"/>
                          <a:cs typeface="Tahoma"/>
                        </a:rPr>
                        <a:t>Interview</a:t>
                      </a:r>
                      <a:r>
                        <a:rPr sz="8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65" dirty="0">
                          <a:latin typeface="Tahoma"/>
                          <a:cs typeface="Tahoma"/>
                        </a:rPr>
                        <a:t>with</a:t>
                      </a:r>
                      <a:r>
                        <a:rPr sz="8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8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Vampire: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800" b="1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Vampire ChroniclesÂ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239752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406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60000000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1994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7.6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2540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30" dirty="0">
                          <a:latin typeface="Tahoma"/>
                          <a:cs typeface="Tahoma"/>
                        </a:rPr>
                        <a:t>Terrence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Malick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584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13303319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Drama|Fantasy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8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55" dirty="0">
                          <a:latin typeface="Tahoma"/>
                          <a:cs typeface="Tahoma"/>
                        </a:rPr>
                        <a:t>Tree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LifeÂ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136367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975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PG-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13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32000000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2011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6.7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70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540" marR="395605">
                        <a:lnSpc>
                          <a:spcPts val="94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Andrew 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Dominik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273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3904982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 marR="5715">
                        <a:lnSpc>
                          <a:spcPts val="940"/>
                        </a:lnSpc>
                      </a:pPr>
                      <a:r>
                        <a:rPr sz="800" b="1" spc="-35" dirty="0">
                          <a:latin typeface="Tahoma"/>
                          <a:cs typeface="Tahoma"/>
                        </a:rPr>
                        <a:t>Biography|Crime|Drama|History|Wester </a:t>
                      </a:r>
                      <a:r>
                        <a:rPr sz="800" b="1" spc="-50" dirty="0">
                          <a:latin typeface="Tahoma"/>
                          <a:cs typeface="Tahoma"/>
                        </a:rPr>
                        <a:t>n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 marR="46990">
                        <a:lnSpc>
                          <a:spcPts val="940"/>
                        </a:lnSpc>
                      </a:pPr>
                      <a:r>
                        <a:rPr sz="800" b="1" spc="-55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40" dirty="0">
                          <a:latin typeface="Tahoma"/>
                          <a:cs typeface="Tahoma"/>
                        </a:rPr>
                        <a:t>Assassination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Jesse</a:t>
                      </a:r>
                      <a:r>
                        <a:rPr sz="8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James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the 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Coward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45" dirty="0">
                          <a:latin typeface="Tahoma"/>
                          <a:cs typeface="Tahoma"/>
                        </a:rPr>
                        <a:t>Robert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 FordÂ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136104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415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30000000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2007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5"/>
                        </a:lnSpc>
                        <a:spcBef>
                          <a:spcPts val="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7.5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40" marR="174625">
                        <a:lnSpc>
                          <a:spcPts val="94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Alejandro</a:t>
                      </a:r>
                      <a:r>
                        <a:rPr sz="800" b="1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5" dirty="0">
                          <a:latin typeface="Tahoma"/>
                          <a:cs typeface="Tahoma"/>
                        </a:rPr>
                        <a:t>G.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IÃ±Ã¡rritu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285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34300771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Drama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BabelÂ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243799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908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France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25000000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2006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7.5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40" marR="99695">
                        <a:lnSpc>
                          <a:spcPts val="94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Angelina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Jolie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131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531009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Drama|Romance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By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4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SeaÂ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7976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61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10000000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2015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5.3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379">
                <a:tc>
                  <a:txBody>
                    <a:bodyPr/>
                    <a:lstStyle/>
                    <a:p>
                      <a:pPr marL="2540" marR="395605">
                        <a:lnSpc>
                          <a:spcPts val="94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Andrew 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Dominik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414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14938570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Crime|Thriller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175">
                        <a:lnSpc>
                          <a:spcPts val="880"/>
                        </a:lnSpc>
                      </a:pPr>
                      <a:r>
                        <a:rPr sz="800" b="1" spc="-45" dirty="0">
                          <a:latin typeface="Tahoma"/>
                          <a:cs typeface="Tahoma"/>
                        </a:rPr>
                        <a:t>Killing</a:t>
                      </a:r>
                      <a:r>
                        <a:rPr sz="8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50" dirty="0">
                          <a:latin typeface="Tahoma"/>
                          <a:cs typeface="Tahoma"/>
                        </a:rPr>
                        <a:t>Them</a:t>
                      </a:r>
                      <a:r>
                        <a:rPr sz="800" b="1" spc="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SoftlyÂ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111625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369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3810">
                        <a:lnSpc>
                          <a:spcPts val="880"/>
                        </a:lnSpc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15000000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2012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algn="r">
                        <a:lnSpc>
                          <a:spcPts val="880"/>
                        </a:lnSpc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6.2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50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2540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55" dirty="0">
                          <a:latin typeface="Tahoma"/>
                          <a:cs typeface="Tahoma"/>
                        </a:rPr>
                        <a:t>Tony</a:t>
                      </a:r>
                      <a:r>
                        <a:rPr sz="800" b="1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Scott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122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12281500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Action|Crime|Drama|Romance|Thriller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8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70" dirty="0">
                          <a:latin typeface="Tahoma"/>
                          <a:cs typeface="Tahoma"/>
                        </a:rPr>
                        <a:t>True</a:t>
                      </a:r>
                      <a:r>
                        <a:rPr sz="800" b="1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800" b="1" spc="-10" dirty="0">
                          <a:latin typeface="Tahoma"/>
                          <a:cs typeface="Tahoma"/>
                        </a:rPr>
                        <a:t>RomanceÂ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163492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460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English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5" dirty="0">
                          <a:latin typeface="Tahoma"/>
                          <a:cs typeface="Tahoma"/>
                        </a:rPr>
                        <a:t>USA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810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R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10" dirty="0">
                          <a:latin typeface="Tahoma"/>
                          <a:cs typeface="Tahoma"/>
                        </a:rPr>
                        <a:t>13000000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20" dirty="0">
                          <a:latin typeface="Tahoma"/>
                          <a:cs typeface="Tahoma"/>
                        </a:rPr>
                        <a:t>1993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880"/>
                        </a:lnSpc>
                        <a:spcBef>
                          <a:spcPts val="855"/>
                        </a:spcBef>
                      </a:pPr>
                      <a:r>
                        <a:rPr sz="800" b="1" spc="-50" dirty="0">
                          <a:latin typeface="Tahoma"/>
                          <a:cs typeface="Tahoma"/>
                        </a:rPr>
                        <a:t>8</a:t>
                      </a:r>
                      <a:endParaRPr sz="800">
                        <a:latin typeface="Tahoma"/>
                        <a:cs typeface="Tahoma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7D726E0-07F5-8B8A-0DD8-CA5DFFD6A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CDA86589-49C1-EE91-FB89-853E9962719C}"/>
              </a:ext>
            </a:extLst>
          </p:cNvPr>
          <p:cNvSpPr txBox="1"/>
          <p:nvPr/>
        </p:nvSpPr>
        <p:spPr>
          <a:xfrm>
            <a:off x="1398904" y="533400"/>
            <a:ext cx="9394190" cy="318036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800" b="1" spc="-114" dirty="0">
                <a:latin typeface="Tahoma"/>
                <a:cs typeface="Tahoma"/>
              </a:rPr>
              <a:t>Task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55" dirty="0">
                <a:latin typeface="Tahoma"/>
                <a:cs typeface="Tahoma"/>
              </a:rPr>
              <a:t>5: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75" dirty="0">
                <a:latin typeface="Tahoma"/>
                <a:cs typeface="Tahoma"/>
              </a:rPr>
              <a:t>IMDB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Movies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Analysis</a:t>
            </a:r>
            <a:r>
              <a:rPr lang="en-US" sz="1800" b="1" spc="-40" dirty="0">
                <a:latin typeface="Tahoma"/>
                <a:cs typeface="Tahoma"/>
              </a:rPr>
              <a:t> </a:t>
            </a:r>
            <a:r>
              <a:rPr sz="1800" b="1" spc="-125" dirty="0">
                <a:latin typeface="Tahoma"/>
                <a:cs typeface="Tahoma"/>
              </a:rPr>
              <a:t>,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40" dirty="0">
                <a:latin typeface="Tahoma"/>
                <a:cs typeface="Tahoma"/>
              </a:rPr>
              <a:t>Tech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Stack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Used:</a:t>
            </a:r>
            <a:r>
              <a:rPr sz="1800" b="1" spc="-6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Microsoft</a:t>
            </a:r>
            <a:r>
              <a:rPr sz="1800" b="1" spc="-5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Excel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B20D24F-8D17-FC45-E9B8-662448F17355}"/>
              </a:ext>
            </a:extLst>
          </p:cNvPr>
          <p:cNvSpPr/>
          <p:nvPr/>
        </p:nvSpPr>
        <p:spPr>
          <a:xfrm>
            <a:off x="1541462" y="1102232"/>
            <a:ext cx="9109075" cy="5587365"/>
          </a:xfrm>
          <a:custGeom>
            <a:avLst/>
            <a:gdLst/>
            <a:ahLst/>
            <a:cxnLst/>
            <a:rect l="l" t="t" r="r" b="b"/>
            <a:pathLst>
              <a:path w="9109075" h="5587365">
                <a:moveTo>
                  <a:pt x="9108948" y="0"/>
                </a:moveTo>
                <a:lnTo>
                  <a:pt x="0" y="0"/>
                </a:lnTo>
                <a:lnTo>
                  <a:pt x="0" y="5586984"/>
                </a:lnTo>
                <a:lnTo>
                  <a:pt x="9108948" y="5586984"/>
                </a:lnTo>
                <a:lnTo>
                  <a:pt x="910894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9BFA908B-C5C7-BA7F-EBFE-C4AD98737A6E}"/>
              </a:ext>
            </a:extLst>
          </p:cNvPr>
          <p:cNvSpPr txBox="1"/>
          <p:nvPr/>
        </p:nvSpPr>
        <p:spPr>
          <a:xfrm>
            <a:off x="1635124" y="1171764"/>
            <a:ext cx="8921750" cy="544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85" dirty="0">
                <a:latin typeface="Verdana"/>
                <a:cs typeface="Verdana"/>
              </a:rPr>
              <a:t>Analysis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done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the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following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points:-</a:t>
            </a:r>
            <a:endParaRPr sz="1700" dirty="0">
              <a:latin typeface="Verdana"/>
              <a:cs typeface="Verdana"/>
            </a:endParaRPr>
          </a:p>
          <a:p>
            <a:pPr marL="12700" marR="600710" indent="-1905">
              <a:lnSpc>
                <a:spcPct val="100000"/>
              </a:lnSpc>
              <a:spcBef>
                <a:spcPts val="1880"/>
              </a:spcBef>
              <a:buSzPct val="91176"/>
              <a:buAutoNum type="alphaUcPeriod"/>
              <a:tabLst>
                <a:tab pos="226695" algn="l"/>
              </a:tabLst>
            </a:pPr>
            <a:r>
              <a:rPr sz="1700" b="1" spc="-20" dirty="0">
                <a:latin typeface="Arial"/>
                <a:cs typeface="Arial"/>
              </a:rPr>
              <a:t>	Cleaning</a:t>
            </a:r>
            <a:r>
              <a:rPr sz="1700" b="1" spc="30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the</a:t>
            </a:r>
            <a:r>
              <a:rPr sz="1700" b="1" spc="4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data:</a:t>
            </a:r>
            <a:r>
              <a:rPr sz="1700" b="1" spc="4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This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one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most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important step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55" dirty="0">
                <a:latin typeface="Arial MT"/>
                <a:cs typeface="Arial MT"/>
              </a:rPr>
              <a:t>to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perform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before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moving </a:t>
            </a:r>
            <a:r>
              <a:rPr sz="1700" spc="45" dirty="0">
                <a:latin typeface="Arial MT"/>
                <a:cs typeface="Arial MT"/>
              </a:rPr>
              <a:t>forward</a:t>
            </a:r>
            <a:r>
              <a:rPr sz="1700" dirty="0">
                <a:latin typeface="Arial MT"/>
                <a:cs typeface="Arial MT"/>
              </a:rPr>
              <a:t> </a:t>
            </a:r>
            <a:r>
              <a:rPr sz="1700" spc="90" dirty="0">
                <a:latin typeface="Arial MT"/>
                <a:cs typeface="Arial MT"/>
              </a:rPr>
              <a:t>with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analysis.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Use your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knowledge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learned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100" dirty="0">
                <a:latin typeface="Arial MT"/>
                <a:cs typeface="Arial MT"/>
              </a:rPr>
              <a:t>till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70" dirty="0">
                <a:latin typeface="Arial MT"/>
                <a:cs typeface="Arial MT"/>
              </a:rPr>
              <a:t>now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55" dirty="0">
                <a:latin typeface="Arial MT"/>
                <a:cs typeface="Arial MT"/>
              </a:rPr>
              <a:t>to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do this.</a:t>
            </a:r>
            <a:r>
              <a:rPr sz="1700" spc="-10" dirty="0">
                <a:latin typeface="Arial MT"/>
                <a:cs typeface="Arial MT"/>
              </a:rPr>
              <a:t> (Dropping </a:t>
            </a:r>
            <a:r>
              <a:rPr sz="1700" dirty="0">
                <a:latin typeface="Arial MT"/>
                <a:cs typeface="Arial MT"/>
              </a:rPr>
              <a:t>columns,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removing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spc="65" dirty="0">
                <a:latin typeface="Arial MT"/>
                <a:cs typeface="Arial MT"/>
              </a:rPr>
              <a:t>null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values,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etc.)</a:t>
            </a: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45" dirty="0">
                <a:latin typeface="Arial"/>
                <a:cs typeface="Arial"/>
              </a:rPr>
              <a:t>Your</a:t>
            </a:r>
            <a:r>
              <a:rPr sz="1700" b="1" spc="-25" dirty="0">
                <a:latin typeface="Arial"/>
                <a:cs typeface="Arial"/>
              </a:rPr>
              <a:t> </a:t>
            </a:r>
            <a:r>
              <a:rPr sz="1700" b="1" spc="-55" dirty="0">
                <a:latin typeface="Arial"/>
                <a:cs typeface="Arial"/>
              </a:rPr>
              <a:t>task:</a:t>
            </a:r>
            <a:r>
              <a:rPr sz="1700" b="1" spc="-4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Clean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data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00" dirty="0">
              <a:latin typeface="Arial MT"/>
              <a:cs typeface="Arial MT"/>
            </a:endParaRPr>
          </a:p>
          <a:p>
            <a:pPr marL="12700" marR="5080" indent="-8255">
              <a:lnSpc>
                <a:spcPct val="100000"/>
              </a:lnSpc>
              <a:buSzPct val="91176"/>
              <a:buAutoNum type="alphaUcPeriod" startAt="2"/>
              <a:tabLst>
                <a:tab pos="213995" algn="l"/>
              </a:tabLst>
            </a:pPr>
            <a:r>
              <a:rPr sz="1700" b="1" spc="-30" dirty="0">
                <a:latin typeface="Arial"/>
                <a:cs typeface="Arial"/>
              </a:rPr>
              <a:t>	Movies</a:t>
            </a:r>
            <a:r>
              <a:rPr sz="1700" b="1" spc="35" dirty="0">
                <a:latin typeface="Arial"/>
                <a:cs typeface="Arial"/>
              </a:rPr>
              <a:t> </a:t>
            </a:r>
            <a:r>
              <a:rPr sz="1700" b="1" dirty="0">
                <a:latin typeface="Arial"/>
                <a:cs typeface="Arial"/>
              </a:rPr>
              <a:t>with</a:t>
            </a:r>
            <a:r>
              <a:rPr sz="1700" b="1" spc="45" dirty="0">
                <a:latin typeface="Arial"/>
                <a:cs typeface="Arial"/>
              </a:rPr>
              <a:t> </a:t>
            </a:r>
            <a:r>
              <a:rPr sz="1700" b="1" spc="-20" dirty="0">
                <a:latin typeface="Arial"/>
                <a:cs typeface="Arial"/>
              </a:rPr>
              <a:t>highest</a:t>
            </a:r>
            <a:r>
              <a:rPr sz="1700" b="1" spc="45" dirty="0">
                <a:latin typeface="Arial"/>
                <a:cs typeface="Arial"/>
              </a:rPr>
              <a:t> </a:t>
            </a:r>
            <a:r>
              <a:rPr sz="1700" b="1" spc="-10" dirty="0">
                <a:latin typeface="Arial"/>
                <a:cs typeface="Arial"/>
              </a:rPr>
              <a:t>profit:</a:t>
            </a:r>
            <a:r>
              <a:rPr sz="1700" b="1" spc="20" dirty="0">
                <a:latin typeface="Arial"/>
                <a:cs typeface="Arial"/>
              </a:rPr>
              <a:t> </a:t>
            </a:r>
            <a:r>
              <a:rPr sz="1700" spc="-10" dirty="0">
                <a:latin typeface="Arial MT"/>
                <a:cs typeface="Arial MT"/>
              </a:rPr>
              <a:t>Create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50" dirty="0">
                <a:latin typeface="Arial MT"/>
                <a:cs typeface="Arial MT"/>
              </a:rPr>
              <a:t>new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column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called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profit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which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contains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2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difference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105" dirty="0">
                <a:latin typeface="Arial MT"/>
                <a:cs typeface="Arial MT"/>
              </a:rPr>
              <a:t>two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columns: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gross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 budget.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Sort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column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using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50" dirty="0">
                <a:latin typeface="Arial MT"/>
                <a:cs typeface="Arial MT"/>
              </a:rPr>
              <a:t>profit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column</a:t>
            </a:r>
            <a:r>
              <a:rPr sz="1700" spc="-25" dirty="0">
                <a:latin typeface="Arial MT"/>
                <a:cs typeface="Arial MT"/>
              </a:rPr>
              <a:t> as </a:t>
            </a:r>
            <a:r>
              <a:rPr sz="1700" spc="-20" dirty="0">
                <a:latin typeface="Arial MT"/>
                <a:cs typeface="Arial MT"/>
              </a:rPr>
              <a:t>reference.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Plot</a:t>
            </a:r>
            <a:r>
              <a:rPr sz="1700" spc="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profit</a:t>
            </a:r>
            <a:r>
              <a:rPr sz="1700" spc="6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(y-axis)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vs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budget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spc="55" dirty="0">
                <a:latin typeface="Arial MT"/>
                <a:cs typeface="Arial MT"/>
              </a:rPr>
              <a:t>(x-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axis)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observe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outliers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using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spc="-2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appropriate</a:t>
            </a:r>
            <a:r>
              <a:rPr sz="1700" spc="6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chart</a:t>
            </a:r>
            <a:r>
              <a:rPr sz="1700" spc="75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type.</a:t>
            </a: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00" b="1" spc="-45" dirty="0">
                <a:latin typeface="Arial"/>
                <a:cs typeface="Arial"/>
              </a:rPr>
              <a:t>Your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b="1" spc="-55" dirty="0">
                <a:latin typeface="Arial"/>
                <a:cs typeface="Arial"/>
              </a:rPr>
              <a:t>task:</a:t>
            </a:r>
            <a:r>
              <a:rPr sz="1700" b="1" spc="-10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Find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movies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90" dirty="0">
                <a:latin typeface="Arial MT"/>
                <a:cs typeface="Arial MT"/>
              </a:rPr>
              <a:t>with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highest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profit?</a:t>
            </a:r>
            <a:endParaRPr sz="17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00" dirty="0">
              <a:latin typeface="Arial MT"/>
              <a:cs typeface="Arial MT"/>
            </a:endParaRPr>
          </a:p>
          <a:p>
            <a:pPr marL="12700" marR="66040" indent="-11430">
              <a:lnSpc>
                <a:spcPct val="100000"/>
              </a:lnSpc>
              <a:buSzPct val="91176"/>
              <a:buAutoNum type="alphaUcPeriod" startAt="3"/>
              <a:tabLst>
                <a:tab pos="210820" algn="l"/>
              </a:tabLst>
            </a:pPr>
            <a:r>
              <a:rPr sz="1700" b="1" dirty="0">
                <a:latin typeface="Arial"/>
                <a:cs typeface="Arial"/>
              </a:rPr>
              <a:t>	Top 250:</a:t>
            </a:r>
            <a:r>
              <a:rPr sz="1700" b="1" spc="5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Create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55" dirty="0">
                <a:latin typeface="Arial MT"/>
                <a:cs typeface="Arial MT"/>
              </a:rPr>
              <a:t>new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column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IMDb_Top_250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store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top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60" dirty="0">
                <a:latin typeface="Arial MT"/>
                <a:cs typeface="Arial MT"/>
              </a:rPr>
              <a:t>250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movies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90" dirty="0">
                <a:latin typeface="Arial MT"/>
                <a:cs typeface="Arial MT"/>
              </a:rPr>
              <a:t>with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25" dirty="0">
                <a:latin typeface="Arial MT"/>
                <a:cs typeface="Arial MT"/>
              </a:rPr>
              <a:t>the </a:t>
            </a:r>
            <a:r>
              <a:rPr sz="1700" dirty="0">
                <a:latin typeface="Arial MT"/>
                <a:cs typeface="Arial MT"/>
              </a:rPr>
              <a:t>highest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IMDb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Rating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(corresponding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55" dirty="0">
                <a:latin typeface="Arial MT"/>
                <a:cs typeface="Arial MT"/>
              </a:rPr>
              <a:t>to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column: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imdb_score).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Also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make </a:t>
            </a:r>
            <a:r>
              <a:rPr sz="1700" dirty="0">
                <a:latin typeface="Arial MT"/>
                <a:cs typeface="Arial MT"/>
              </a:rPr>
              <a:t>sure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50" dirty="0">
                <a:latin typeface="Arial MT"/>
                <a:cs typeface="Arial MT"/>
              </a:rPr>
              <a:t>that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for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spc="40" dirty="0">
                <a:latin typeface="Arial MT"/>
                <a:cs typeface="Arial MT"/>
              </a:rPr>
              <a:t>all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these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movies,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 </a:t>
            </a:r>
            <a:r>
              <a:rPr sz="1700" spc="-10" dirty="0">
                <a:latin typeface="Arial MT"/>
                <a:cs typeface="Arial MT"/>
              </a:rPr>
              <a:t>num_voted_users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is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greater than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25,000.</a:t>
            </a:r>
            <a:r>
              <a:rPr sz="1700" spc="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Also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add a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spc="-20" dirty="0">
                <a:latin typeface="Arial MT"/>
                <a:cs typeface="Arial MT"/>
              </a:rPr>
              <a:t>Rank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column </a:t>
            </a:r>
            <a:r>
              <a:rPr sz="1700" dirty="0">
                <a:latin typeface="Arial MT"/>
                <a:cs typeface="Arial MT"/>
              </a:rPr>
              <a:t>containing</a:t>
            </a:r>
            <a:r>
              <a:rPr sz="1700" spc="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values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spc="65" dirty="0">
                <a:latin typeface="Arial MT"/>
                <a:cs typeface="Arial MT"/>
              </a:rPr>
              <a:t>1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50" dirty="0">
                <a:latin typeface="Arial MT"/>
                <a:cs typeface="Arial MT"/>
              </a:rPr>
              <a:t>to</a:t>
            </a:r>
            <a:r>
              <a:rPr sz="1700" spc="25" dirty="0">
                <a:latin typeface="Arial MT"/>
                <a:cs typeface="Arial MT"/>
              </a:rPr>
              <a:t> </a:t>
            </a:r>
            <a:r>
              <a:rPr sz="1700" spc="65" dirty="0">
                <a:latin typeface="Arial MT"/>
                <a:cs typeface="Arial MT"/>
              </a:rPr>
              <a:t>250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indicating the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ranks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of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corresponding</a:t>
            </a:r>
            <a:r>
              <a:rPr sz="1700" spc="-10" dirty="0">
                <a:latin typeface="Arial MT"/>
                <a:cs typeface="Arial MT"/>
              </a:rPr>
              <a:t> films.</a:t>
            </a:r>
            <a:endParaRPr sz="1700" dirty="0">
              <a:latin typeface="Arial MT"/>
              <a:cs typeface="Arial MT"/>
            </a:endParaRPr>
          </a:p>
          <a:p>
            <a:pPr marL="12700" marR="18923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Arial MT"/>
                <a:cs typeface="Arial MT"/>
              </a:rPr>
              <a:t>Extract </a:t>
            </a:r>
            <a:r>
              <a:rPr sz="1700" spc="65" dirty="0">
                <a:latin typeface="Arial MT"/>
                <a:cs typeface="Arial MT"/>
              </a:rPr>
              <a:t>all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movies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IMDb_Top_250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column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which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are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not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</a:t>
            </a:r>
            <a:r>
              <a:rPr sz="1700" spc="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English </a:t>
            </a:r>
            <a:r>
              <a:rPr sz="1700" spc="-10" dirty="0">
                <a:latin typeface="Arial MT"/>
                <a:cs typeface="Arial MT"/>
              </a:rPr>
              <a:t>language </a:t>
            </a:r>
            <a:r>
              <a:rPr sz="1700" dirty="0">
                <a:latin typeface="Arial MT"/>
                <a:cs typeface="Arial MT"/>
              </a:rPr>
              <a:t>and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store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them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55" dirty="0">
                <a:latin typeface="Arial MT"/>
                <a:cs typeface="Arial MT"/>
              </a:rPr>
              <a:t>new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column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named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25" dirty="0">
                <a:latin typeface="Arial MT"/>
                <a:cs typeface="Arial MT"/>
              </a:rPr>
              <a:t>Top_Foreign_Lang_Film.</a:t>
            </a:r>
            <a:r>
              <a:rPr sz="1700" spc="-35" dirty="0">
                <a:latin typeface="Arial MT"/>
                <a:cs typeface="Arial MT"/>
              </a:rPr>
              <a:t> You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spc="-25" dirty="0">
                <a:latin typeface="Arial MT"/>
                <a:cs typeface="Arial MT"/>
              </a:rPr>
              <a:t>can</a:t>
            </a:r>
            <a:r>
              <a:rPr sz="1700" spc="-20" dirty="0">
                <a:latin typeface="Arial MT"/>
                <a:cs typeface="Arial MT"/>
              </a:rPr>
              <a:t> use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your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40" dirty="0">
                <a:latin typeface="Arial MT"/>
                <a:cs typeface="Arial MT"/>
              </a:rPr>
              <a:t>own </a:t>
            </a:r>
            <a:r>
              <a:rPr sz="1700" dirty="0">
                <a:latin typeface="Arial MT"/>
                <a:cs typeface="Arial MT"/>
              </a:rPr>
              <a:t>imagination</a:t>
            </a:r>
            <a:r>
              <a:rPr sz="1700" spc="130" dirty="0">
                <a:latin typeface="Arial MT"/>
                <a:cs typeface="Arial MT"/>
              </a:rPr>
              <a:t> </a:t>
            </a:r>
            <a:r>
              <a:rPr sz="1700" spc="-10" dirty="0">
                <a:latin typeface="Arial MT"/>
                <a:cs typeface="Arial MT"/>
              </a:rPr>
              <a:t>also!</a:t>
            </a:r>
            <a:endParaRPr sz="17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700" b="1" spc="-45" dirty="0">
                <a:latin typeface="Arial"/>
                <a:cs typeface="Arial"/>
              </a:rPr>
              <a:t>Your</a:t>
            </a:r>
            <a:r>
              <a:rPr sz="1700" b="1" spc="-40" dirty="0">
                <a:latin typeface="Arial"/>
                <a:cs typeface="Arial"/>
              </a:rPr>
              <a:t> task:</a:t>
            </a:r>
            <a:r>
              <a:rPr sz="1700" b="1" spc="-35" dirty="0">
                <a:latin typeface="Arial"/>
                <a:cs typeface="Arial"/>
              </a:rPr>
              <a:t> </a:t>
            </a:r>
            <a:r>
              <a:rPr sz="1700" dirty="0">
                <a:latin typeface="Arial MT"/>
                <a:cs typeface="Arial MT"/>
              </a:rPr>
              <a:t>Find</a:t>
            </a:r>
            <a:r>
              <a:rPr sz="1700" spc="-6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IMDB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Top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spc="35" dirty="0">
                <a:latin typeface="Arial MT"/>
                <a:cs typeface="Arial MT"/>
              </a:rPr>
              <a:t>250</a:t>
            </a:r>
            <a:endParaRPr sz="17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6395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6154" y="64604"/>
            <a:ext cx="2599690" cy="41101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2400" b="1" spc="-10" dirty="0">
                <a:solidFill>
                  <a:schemeClr val="tx1"/>
                </a:solidFill>
              </a:rPr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7150" y="649351"/>
            <a:ext cx="112014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971" y="648970"/>
            <a:ext cx="524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critic-favorite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audience-favorite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actors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14812"/>
              </p:ext>
            </p:extLst>
          </p:nvPr>
        </p:nvGraphicFramePr>
        <p:xfrm>
          <a:off x="1624013" y="1121957"/>
          <a:ext cx="9369423" cy="1195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7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6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9395"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525"/>
                        </a:spcBef>
                      </a:pPr>
                      <a:r>
                        <a:rPr sz="1100" b="1" spc="-85" dirty="0">
                          <a:latin typeface="Tahoma"/>
                          <a:cs typeface="Tahoma"/>
                        </a:rPr>
                        <a:t>Row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Labels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52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Average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1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num_user_for_reviews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525"/>
                        </a:spcBef>
                      </a:pPr>
                      <a:r>
                        <a:rPr sz="1100" b="1" spc="-70" dirty="0">
                          <a:latin typeface="Tahoma"/>
                          <a:cs typeface="Tahoma"/>
                        </a:rPr>
                        <a:t>Sum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num_user_for_reviews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52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Count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5" dirty="0">
                          <a:latin typeface="Tahoma"/>
                          <a:cs typeface="Tahoma"/>
                        </a:rPr>
                        <a:t>num_user_for_reviews2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914.4761905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19204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21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40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Pitt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742.3529412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12620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395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525"/>
                        </a:spcBef>
                      </a:pPr>
                      <a:r>
                        <a:rPr sz="1100" b="1" spc="-3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52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297.1818182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525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3269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52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6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76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Total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716.1836735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35093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52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49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752600" y="2666873"/>
            <a:ext cx="9371330" cy="3566160"/>
            <a:chOff x="2505455" y="2950464"/>
            <a:chExt cx="9371330" cy="35661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455" y="2950464"/>
              <a:ext cx="9371076" cy="35661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09900" y="3089148"/>
              <a:ext cx="6597650" cy="2506980"/>
            </a:xfrm>
            <a:custGeom>
              <a:avLst/>
              <a:gdLst/>
              <a:ahLst/>
              <a:cxnLst/>
              <a:rect l="l" t="t" r="r" b="b"/>
              <a:pathLst>
                <a:path w="6597650" h="2506979">
                  <a:moveTo>
                    <a:pt x="0" y="2506979"/>
                  </a:moveTo>
                  <a:lnTo>
                    <a:pt x="6597396" y="2506979"/>
                  </a:lnTo>
                </a:path>
                <a:path w="6597650" h="2506979">
                  <a:moveTo>
                    <a:pt x="0" y="1880615"/>
                  </a:moveTo>
                  <a:lnTo>
                    <a:pt x="6597396" y="1880615"/>
                  </a:lnTo>
                </a:path>
                <a:path w="6597650" h="2506979">
                  <a:moveTo>
                    <a:pt x="0" y="1254252"/>
                  </a:moveTo>
                  <a:lnTo>
                    <a:pt x="6597396" y="1254252"/>
                  </a:lnTo>
                </a:path>
                <a:path w="6597650" h="2506979">
                  <a:moveTo>
                    <a:pt x="0" y="627888"/>
                  </a:moveTo>
                  <a:lnTo>
                    <a:pt x="6597396" y="627888"/>
                  </a:lnTo>
                </a:path>
                <a:path w="6597650" h="2506979">
                  <a:moveTo>
                    <a:pt x="0" y="0"/>
                  </a:moveTo>
                  <a:lnTo>
                    <a:pt x="6597396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95827" y="6068555"/>
              <a:ext cx="605053" cy="1630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4960" y="6091428"/>
              <a:ext cx="605053" cy="1402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94091" y="6146292"/>
              <a:ext cx="605053" cy="853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05427" y="3776472"/>
              <a:ext cx="1213129" cy="24551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4559" y="4602492"/>
              <a:ext cx="1213129" cy="162914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2167" y="5774436"/>
              <a:ext cx="1214653" cy="4571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5263" y="6108192"/>
              <a:ext cx="490727" cy="1158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54395" y="6131052"/>
              <a:ext cx="490727" cy="9296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53527" y="6185916"/>
              <a:ext cx="490727" cy="381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64863" y="3816096"/>
              <a:ext cx="490727" cy="24079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063996" y="4642104"/>
              <a:ext cx="490727" cy="15819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61603" y="5814060"/>
              <a:ext cx="492251" cy="40995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72939" y="6220968"/>
              <a:ext cx="490727" cy="304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672071" y="6220968"/>
              <a:ext cx="490727" cy="304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71203" y="6222492"/>
              <a:ext cx="490727" cy="152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09900" y="6224016"/>
              <a:ext cx="6597650" cy="0"/>
            </a:xfrm>
            <a:custGeom>
              <a:avLst/>
              <a:gdLst/>
              <a:ahLst/>
              <a:cxnLst/>
              <a:rect l="l" t="t" r="r" b="b"/>
              <a:pathLst>
                <a:path w="6597650">
                  <a:moveTo>
                    <a:pt x="0" y="0"/>
                  </a:moveTo>
                  <a:lnTo>
                    <a:pt x="6597396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413762" y="5616829"/>
            <a:ext cx="681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914.4761905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12895" y="5638470"/>
            <a:ext cx="681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742.3529412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2280" y="5694247"/>
            <a:ext cx="681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297.1818182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197606" y="3323463"/>
            <a:ext cx="3327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19204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96739" y="4149216"/>
            <a:ext cx="3327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12620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28255" y="5321477"/>
            <a:ext cx="269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3269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02329" y="5728690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D9D9D9"/>
                </a:solidFill>
                <a:latin typeface="Verdana"/>
                <a:cs typeface="Verdana"/>
              </a:rPr>
              <a:t>21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01462" y="5729300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D9D9D9"/>
                </a:solidFill>
                <a:latin typeface="Verdana"/>
                <a:cs typeface="Verdana"/>
              </a:rPr>
              <a:t>17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00975" y="5729909"/>
            <a:ext cx="1409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D9D9D9"/>
                </a:solidFill>
                <a:latin typeface="Verdana"/>
                <a:cs typeface="Verdana"/>
              </a:rPr>
              <a:t>11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89405" y="5852134"/>
            <a:ext cx="76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899159" y="5225161"/>
            <a:ext cx="266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5000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35786" y="4598162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10000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835786" y="3971543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15000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35786" y="3344544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20000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35786" y="2717545"/>
            <a:ext cx="3289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25000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28291" y="5999657"/>
            <a:ext cx="10712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Leonardo</a:t>
            </a: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DiCaprio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328540" y="5999657"/>
            <a:ext cx="469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D9D9D9"/>
                </a:solidFill>
                <a:latin typeface="Verdana"/>
                <a:cs typeface="Verdana"/>
              </a:rPr>
              <a:t>Brad</a:t>
            </a:r>
            <a:r>
              <a:rPr sz="900" spc="-5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D9D9D9"/>
                </a:solidFill>
                <a:latin typeface="Verdana"/>
                <a:cs typeface="Verdana"/>
              </a:rPr>
              <a:t>Pitt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12990" y="5999657"/>
            <a:ext cx="698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Meryl</a:t>
            </a:r>
            <a:r>
              <a:rPr sz="900" spc="-5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D9D9D9"/>
                </a:solidFill>
                <a:latin typeface="Verdana"/>
                <a:cs typeface="Verdana"/>
              </a:rPr>
              <a:t>Streep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054085" y="4207637"/>
            <a:ext cx="60960" cy="483234"/>
            <a:chOff x="9806940" y="4491228"/>
            <a:chExt cx="60960" cy="483234"/>
          </a:xfrm>
        </p:grpSpPr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806940" y="4491228"/>
              <a:ext cx="60959" cy="6096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06940" y="4703064"/>
              <a:ext cx="60959" cy="609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06940" y="4913376"/>
              <a:ext cx="60959" cy="60960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9141588" y="4076826"/>
            <a:ext cx="1864995" cy="65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3800"/>
              </a:lnSpc>
              <a:spcBef>
                <a:spcPts val="95"/>
              </a:spcBef>
            </a:pP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Average</a:t>
            </a: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of</a:t>
            </a: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num_user_for_reviews </a:t>
            </a:r>
            <a:r>
              <a:rPr sz="900" spc="-85" dirty="0">
                <a:solidFill>
                  <a:srgbClr val="D9D9D9"/>
                </a:solidFill>
                <a:latin typeface="Verdana"/>
                <a:cs typeface="Verdana"/>
              </a:rPr>
              <a:t>Sum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of</a:t>
            </a: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num_user_for_reviews 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Count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30" dirty="0">
                <a:solidFill>
                  <a:srgbClr val="D9D9D9"/>
                </a:solidFill>
                <a:latin typeface="Verdana"/>
                <a:cs typeface="Verdana"/>
              </a:rPr>
              <a:t>num_user_for_reviews2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4400" y="48222"/>
            <a:ext cx="2743198" cy="41101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2400" b="1" spc="-10" dirty="0">
                <a:solidFill>
                  <a:schemeClr val="tx1"/>
                </a:solidFill>
              </a:rPr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7150" y="649351"/>
            <a:ext cx="112014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04971" y="648970"/>
            <a:ext cx="5248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1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critic-favorite</a:t>
            </a:r>
            <a:r>
              <a:rPr sz="1800" spc="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audience-favorite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actors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13591"/>
              </p:ext>
            </p:extLst>
          </p:nvPr>
        </p:nvGraphicFramePr>
        <p:xfrm>
          <a:off x="1411987" y="1216026"/>
          <a:ext cx="9441178" cy="91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0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7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85" dirty="0">
                          <a:latin typeface="Tahoma"/>
                          <a:cs typeface="Tahoma"/>
                        </a:rPr>
                        <a:t>Row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 Labels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Average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100" b="1" spc="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num_critic_for_reviews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70" dirty="0">
                          <a:latin typeface="Tahoma"/>
                          <a:cs typeface="Tahoma"/>
                        </a:rPr>
                        <a:t>Sum</a:t>
                      </a:r>
                      <a:r>
                        <a:rPr sz="1100" b="1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of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num_critic_for_reviews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Count</a:t>
                      </a:r>
                      <a:r>
                        <a:rPr sz="1100" b="1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3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100" b="1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num_critic_for_reviews2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Leonardo</a:t>
                      </a:r>
                      <a:r>
                        <a:rPr sz="1100" b="1" spc="-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DiCaprio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330.1904762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6934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21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30" dirty="0">
                          <a:latin typeface="Tahoma"/>
                          <a:cs typeface="Tahoma"/>
                        </a:rPr>
                        <a:t>Brad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Pitt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245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4165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60"/>
                        </a:lnSpc>
                        <a:spcBef>
                          <a:spcPts val="80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30" dirty="0">
                          <a:latin typeface="Tahoma"/>
                          <a:cs typeface="Tahoma"/>
                        </a:rPr>
                        <a:t>Meryl</a:t>
                      </a:r>
                      <a:r>
                        <a:rPr sz="11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Streep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181.4545455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20" dirty="0">
                          <a:latin typeface="Tahoma"/>
                          <a:cs typeface="Tahoma"/>
                        </a:rPr>
                        <a:t>1996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11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dirty="0">
                          <a:latin typeface="Tahoma"/>
                          <a:cs typeface="Tahoma"/>
                        </a:rPr>
                        <a:t>Grand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Total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267.244898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13095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260"/>
                        </a:lnSpc>
                        <a:spcBef>
                          <a:spcPts val="75"/>
                        </a:spcBef>
                      </a:pPr>
                      <a:r>
                        <a:rPr sz="1100" b="1" spc="-25" dirty="0">
                          <a:latin typeface="Tahoma"/>
                          <a:cs typeface="Tahoma"/>
                        </a:rPr>
                        <a:t>49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1411987" y="2380614"/>
            <a:ext cx="9441180" cy="3261360"/>
            <a:chOff x="2505455" y="2554223"/>
            <a:chExt cx="9441180" cy="32613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5455" y="2554223"/>
              <a:ext cx="9441180" cy="32613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83407" y="3105911"/>
              <a:ext cx="5855335" cy="1774189"/>
            </a:xfrm>
            <a:custGeom>
              <a:avLst/>
              <a:gdLst/>
              <a:ahLst/>
              <a:cxnLst/>
              <a:rect l="l" t="t" r="r" b="b"/>
              <a:pathLst>
                <a:path w="5855334" h="1774189">
                  <a:moveTo>
                    <a:pt x="0" y="1773936"/>
                  </a:moveTo>
                  <a:lnTo>
                    <a:pt x="5855208" y="1773936"/>
                  </a:lnTo>
                </a:path>
                <a:path w="5855334" h="1774189">
                  <a:moveTo>
                    <a:pt x="0" y="1520952"/>
                  </a:moveTo>
                  <a:lnTo>
                    <a:pt x="5855208" y="1520952"/>
                  </a:lnTo>
                </a:path>
                <a:path w="5855334" h="1774189">
                  <a:moveTo>
                    <a:pt x="0" y="1267968"/>
                  </a:moveTo>
                  <a:lnTo>
                    <a:pt x="5855208" y="1267968"/>
                  </a:lnTo>
                </a:path>
                <a:path w="5855334" h="1774189">
                  <a:moveTo>
                    <a:pt x="0" y="1014983"/>
                  </a:moveTo>
                  <a:lnTo>
                    <a:pt x="5855208" y="1014983"/>
                  </a:lnTo>
                </a:path>
                <a:path w="5855334" h="1774189">
                  <a:moveTo>
                    <a:pt x="0" y="760476"/>
                  </a:moveTo>
                  <a:lnTo>
                    <a:pt x="5855208" y="760476"/>
                  </a:lnTo>
                </a:path>
                <a:path w="5855334" h="1774189">
                  <a:moveTo>
                    <a:pt x="0" y="507492"/>
                  </a:moveTo>
                  <a:lnTo>
                    <a:pt x="5855208" y="507492"/>
                  </a:lnTo>
                </a:path>
                <a:path w="5855334" h="1774189">
                  <a:moveTo>
                    <a:pt x="0" y="254508"/>
                  </a:moveTo>
                  <a:lnTo>
                    <a:pt x="5855208" y="254508"/>
                  </a:lnTo>
                </a:path>
                <a:path w="5855334" h="1774189">
                  <a:moveTo>
                    <a:pt x="0" y="0"/>
                  </a:moveTo>
                  <a:lnTo>
                    <a:pt x="5855208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1904" y="5010873"/>
              <a:ext cx="550189" cy="13262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92623" y="5032260"/>
              <a:ext cx="550189" cy="1112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4867" y="5049049"/>
              <a:ext cx="550189" cy="944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1400" y="3337559"/>
              <a:ext cx="1091209" cy="18059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3644" y="4038612"/>
              <a:ext cx="1089685" cy="110488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85888" y="4588763"/>
              <a:ext cx="1089685" cy="55473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01339" y="5050535"/>
              <a:ext cx="435863" cy="8381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52060" y="5071872"/>
              <a:ext cx="435863" cy="6248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04303" y="5088635"/>
              <a:ext cx="435864" cy="457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40836" y="3377183"/>
              <a:ext cx="435863" cy="175717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93079" y="4078223"/>
              <a:ext cx="435863" cy="105613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545323" y="4628388"/>
              <a:ext cx="434340" cy="5059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81855" y="5128259"/>
              <a:ext cx="435863" cy="60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132576" y="5129783"/>
              <a:ext cx="435864" cy="45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84820" y="5131308"/>
              <a:ext cx="435864" cy="304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883407" y="5134355"/>
              <a:ext cx="5855335" cy="0"/>
            </a:xfrm>
            <a:custGeom>
              <a:avLst/>
              <a:gdLst/>
              <a:ahLst/>
              <a:cxnLst/>
              <a:rect l="l" t="t" r="r" b="b"/>
              <a:pathLst>
                <a:path w="5855334">
                  <a:moveTo>
                    <a:pt x="0" y="0"/>
                  </a:moveTo>
                  <a:lnTo>
                    <a:pt x="5855208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889889" y="4667885"/>
            <a:ext cx="681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330.1904762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81147" y="4689601"/>
            <a:ext cx="20510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245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3488" y="4705731"/>
            <a:ext cx="6819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181.4545455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637284" y="2993644"/>
            <a:ext cx="269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6934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89273" y="3695573"/>
            <a:ext cx="2692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4165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41137" y="4245178"/>
            <a:ext cx="2692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1996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241677" y="4746828"/>
            <a:ext cx="20929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951355" algn="l"/>
              </a:tabLst>
            </a:pPr>
            <a:r>
              <a:rPr sz="900" spc="-25" dirty="0">
                <a:solidFill>
                  <a:srgbClr val="D9D9D9"/>
                </a:solidFill>
                <a:latin typeface="Verdana"/>
                <a:cs typeface="Verdana"/>
              </a:rPr>
              <a:t>21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	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17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45275" y="4748352"/>
            <a:ext cx="14097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D9D9D9"/>
                </a:solidFill>
                <a:latin typeface="Verdana"/>
                <a:cs typeface="Verdana"/>
              </a:rPr>
              <a:t>11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431546" y="4618862"/>
            <a:ext cx="266700" cy="415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85" dirty="0">
                <a:solidFill>
                  <a:srgbClr val="D9D9D9"/>
                </a:solidFill>
                <a:latin typeface="Verdana"/>
                <a:cs typeface="Verdana"/>
              </a:rPr>
              <a:t>1000</a:t>
            </a:r>
            <a:endParaRPr sz="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915"/>
              </a:spcBef>
            </a:pP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431546" y="2844292"/>
            <a:ext cx="266700" cy="168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8000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7000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6000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5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5000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2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4000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3000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37107" y="5019929"/>
            <a:ext cx="4787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252345" algn="l"/>
                <a:tab pos="4089400" algn="l"/>
              </a:tabLst>
            </a:pP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Leonardo</a:t>
            </a:r>
            <a:r>
              <a:rPr sz="900" spc="-80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DiCaprio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	</a:t>
            </a:r>
            <a:r>
              <a:rPr sz="900" spc="-30" dirty="0">
                <a:solidFill>
                  <a:srgbClr val="D9D9D9"/>
                </a:solidFill>
                <a:latin typeface="Verdana"/>
                <a:cs typeface="Verdana"/>
              </a:rPr>
              <a:t>Brad</a:t>
            </a:r>
            <a:r>
              <a:rPr sz="900" spc="-5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Pitt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	</a:t>
            </a: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Meryl</a:t>
            </a:r>
            <a:r>
              <a:rPr sz="900" spc="-5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D9D9D9"/>
                </a:solidFill>
                <a:latin typeface="Verdana"/>
                <a:cs typeface="Verdana"/>
              </a:rPr>
              <a:t>Streep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739379" y="3768979"/>
            <a:ext cx="60960" cy="483234"/>
            <a:chOff x="9832847" y="3942588"/>
            <a:chExt cx="60960" cy="483234"/>
          </a:xfrm>
        </p:grpSpPr>
        <p:pic>
          <p:nvPicPr>
            <p:cNvPr id="37" name="object 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832847" y="3942588"/>
              <a:ext cx="60959" cy="6248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832847" y="4154424"/>
              <a:ext cx="60959" cy="6096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32847" y="4364736"/>
              <a:ext cx="60959" cy="60960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8827772" y="3638169"/>
            <a:ext cx="1908810" cy="65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>
              <a:lnSpc>
                <a:spcPct val="153900"/>
              </a:lnSpc>
              <a:spcBef>
                <a:spcPts val="95"/>
              </a:spcBef>
            </a:pP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Average</a:t>
            </a: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of</a:t>
            </a: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num_critic_for_reviews </a:t>
            </a:r>
            <a:r>
              <a:rPr sz="900" spc="-85" dirty="0">
                <a:solidFill>
                  <a:srgbClr val="D9D9D9"/>
                </a:solidFill>
                <a:latin typeface="Verdana"/>
                <a:cs typeface="Verdana"/>
              </a:rPr>
              <a:t>Sum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of</a:t>
            </a: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num_critic_for_reviews 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Count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of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D9D9D9"/>
                </a:solidFill>
                <a:latin typeface="Verdana"/>
                <a:cs typeface="Verdana"/>
              </a:rPr>
              <a:t>num_critic_for_reviews2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431546" y="5831205"/>
            <a:ext cx="9103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Verdana"/>
                <a:cs typeface="Verdana"/>
              </a:rPr>
              <a:t>From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above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two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graphs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100" dirty="0">
                <a:latin typeface="Verdana"/>
                <a:cs typeface="Verdana"/>
              </a:rPr>
              <a:t>can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infer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that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b="1" spc="-25" dirty="0">
                <a:latin typeface="Tahoma"/>
                <a:cs typeface="Tahoma"/>
              </a:rPr>
              <a:t>‘Leonardo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DiCaprio’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spc="-40" dirty="0">
                <a:latin typeface="Verdana"/>
                <a:cs typeface="Verdana"/>
              </a:rPr>
              <a:t>was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both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critic- </a:t>
            </a:r>
            <a:r>
              <a:rPr sz="1800" spc="-45" dirty="0">
                <a:latin typeface="Verdana"/>
                <a:cs typeface="Verdana"/>
              </a:rPr>
              <a:t>favorite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audience-</a:t>
            </a:r>
            <a:r>
              <a:rPr sz="1800" spc="-45" dirty="0">
                <a:latin typeface="Verdana"/>
                <a:cs typeface="Verdana"/>
              </a:rPr>
              <a:t>favorite </a:t>
            </a:r>
            <a:r>
              <a:rPr sz="1800" spc="-10" dirty="0">
                <a:latin typeface="Verdana"/>
                <a:cs typeface="Verdana"/>
              </a:rPr>
              <a:t>actor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70121" y="109777"/>
            <a:ext cx="2651756" cy="34945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2358" y="737958"/>
            <a:ext cx="659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Change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 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decades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chart</a:t>
            </a:r>
            <a:endParaRPr sz="18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29690" y="1067816"/>
            <a:ext cx="9532620" cy="5659120"/>
            <a:chOff x="2034539" y="1110996"/>
            <a:chExt cx="9532620" cy="56591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539" y="1110996"/>
              <a:ext cx="9532619" cy="56586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108704" y="1623060"/>
              <a:ext cx="6527800" cy="4853940"/>
            </a:xfrm>
            <a:custGeom>
              <a:avLst/>
              <a:gdLst/>
              <a:ahLst/>
              <a:cxnLst/>
              <a:rect l="l" t="t" r="r" b="b"/>
              <a:pathLst>
                <a:path w="6527800" h="4853940">
                  <a:moveTo>
                    <a:pt x="0" y="0"/>
                  </a:moveTo>
                  <a:lnTo>
                    <a:pt x="0" y="4853940"/>
                  </a:lnTo>
                </a:path>
                <a:path w="6527800" h="4853940">
                  <a:moveTo>
                    <a:pt x="1632204" y="0"/>
                  </a:moveTo>
                  <a:lnTo>
                    <a:pt x="1632204" y="4853940"/>
                  </a:lnTo>
                </a:path>
                <a:path w="6527800" h="4853940">
                  <a:moveTo>
                    <a:pt x="3262884" y="0"/>
                  </a:moveTo>
                  <a:lnTo>
                    <a:pt x="3262884" y="4853940"/>
                  </a:lnTo>
                </a:path>
                <a:path w="6527800" h="4853940">
                  <a:moveTo>
                    <a:pt x="4895088" y="0"/>
                  </a:moveTo>
                  <a:lnTo>
                    <a:pt x="4895088" y="4853940"/>
                  </a:lnTo>
                </a:path>
                <a:path w="6527800" h="4853940">
                  <a:moveTo>
                    <a:pt x="6527292" y="0"/>
                  </a:moveTo>
                  <a:lnTo>
                    <a:pt x="6527292" y="485394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74975" y="6192011"/>
              <a:ext cx="92963" cy="2926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4975" y="6126480"/>
              <a:ext cx="103593" cy="14320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4975" y="6060948"/>
              <a:ext cx="99148" cy="1432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74975" y="5995416"/>
              <a:ext cx="222478" cy="1432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74975" y="5929884"/>
              <a:ext cx="109766" cy="1432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4975" y="5536692"/>
              <a:ext cx="71729" cy="470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74975" y="5471160"/>
              <a:ext cx="164617" cy="1432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4975" y="5405678"/>
              <a:ext cx="105067" cy="1432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74975" y="5340146"/>
              <a:ext cx="112737" cy="1432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474975" y="5274614"/>
              <a:ext cx="193548" cy="1432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74975" y="5207558"/>
              <a:ext cx="79387" cy="14320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4975" y="5142026"/>
              <a:ext cx="156972" cy="14320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474975" y="5076494"/>
              <a:ext cx="102107" cy="14320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74975" y="5010963"/>
              <a:ext cx="217982" cy="1432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74975" y="4945430"/>
              <a:ext cx="153987" cy="14320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74975" y="4879898"/>
              <a:ext cx="220980" cy="14320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74975" y="4814366"/>
              <a:ext cx="80873" cy="1432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74975" y="4748834"/>
              <a:ext cx="204190" cy="1432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474975" y="4683302"/>
              <a:ext cx="126568" cy="14320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474975" y="4617770"/>
              <a:ext cx="71729" cy="14320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474975" y="4552238"/>
              <a:ext cx="91490" cy="14320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474975" y="4486706"/>
              <a:ext cx="438924" cy="14320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474975" y="4421175"/>
              <a:ext cx="274345" cy="14320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474975" y="4355642"/>
              <a:ext cx="470890" cy="1432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474975" y="4290110"/>
              <a:ext cx="537997" cy="14320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474975" y="4224578"/>
              <a:ext cx="192049" cy="14320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74975" y="4159046"/>
              <a:ext cx="501421" cy="14320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74975" y="4093514"/>
              <a:ext cx="306285" cy="1432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474975" y="4027982"/>
              <a:ext cx="461746" cy="14320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74975" y="3962450"/>
              <a:ext cx="617194" cy="1432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474975" y="3896918"/>
              <a:ext cx="509054" cy="143205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474975" y="3831386"/>
              <a:ext cx="623315" cy="143205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474975" y="3765854"/>
              <a:ext cx="615683" cy="14320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474975" y="3700322"/>
              <a:ext cx="955535" cy="14320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474975" y="3634790"/>
              <a:ext cx="559307" cy="14320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474975" y="3567658"/>
              <a:ext cx="690359" cy="14467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2474975" y="3502202"/>
              <a:ext cx="711720" cy="14320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474975" y="3436670"/>
              <a:ext cx="818375" cy="14320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474975" y="3371138"/>
              <a:ext cx="982967" cy="14320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474975" y="3305606"/>
              <a:ext cx="1307591" cy="14320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474975" y="3240074"/>
              <a:ext cx="1051560" cy="14320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2474975" y="3174542"/>
              <a:ext cx="1200912" cy="14320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474975" y="3109010"/>
              <a:ext cx="1397507" cy="14320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2474975" y="3043478"/>
              <a:ext cx="2779776" cy="14320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474975" y="2977946"/>
              <a:ext cx="2517648" cy="14320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474975" y="2912414"/>
              <a:ext cx="1926336" cy="14320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474975" y="2846882"/>
              <a:ext cx="3195828" cy="14320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474975" y="2781350"/>
              <a:ext cx="3372612" cy="14320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474975" y="2715818"/>
              <a:ext cx="4573524" cy="14320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474975" y="2650286"/>
              <a:ext cx="4235196" cy="14320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474975" y="2584754"/>
              <a:ext cx="5204460" cy="143205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474975" y="2519222"/>
              <a:ext cx="5013960" cy="14320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2474975" y="2453690"/>
              <a:ext cx="4873752" cy="143205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474975" y="2388158"/>
              <a:ext cx="6350508" cy="143205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474975" y="2322626"/>
              <a:ext cx="5625083" cy="143205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2474975" y="2257094"/>
              <a:ext cx="6099048" cy="143205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2474975" y="2191562"/>
              <a:ext cx="5980176" cy="14320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2474975" y="2126030"/>
              <a:ext cx="6845808" cy="14320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2474975" y="2060498"/>
              <a:ext cx="6118860" cy="143205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2474975" y="1994966"/>
              <a:ext cx="6745224" cy="14320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2474975" y="1929434"/>
              <a:ext cx="6623304" cy="143205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2474975" y="1862302"/>
              <a:ext cx="7479791" cy="14467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2474975" y="1796846"/>
              <a:ext cx="7528560" cy="143205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2474975" y="1731314"/>
              <a:ext cx="6202680" cy="14320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2474975" y="1665782"/>
              <a:ext cx="3998976" cy="14320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2474975" y="1621536"/>
              <a:ext cx="1191768" cy="12191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2476499" y="6428231"/>
              <a:ext cx="36575" cy="3048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476499" y="6362699"/>
              <a:ext cx="1524" cy="3047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476499" y="6297167"/>
              <a:ext cx="3048" cy="3047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2476499" y="6231636"/>
              <a:ext cx="4572" cy="3047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476499" y="6166104"/>
              <a:ext cx="47243" cy="3047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476499" y="6100572"/>
              <a:ext cx="42672" cy="3047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2476499" y="6035040"/>
              <a:ext cx="166116" cy="3047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2476499" y="5969508"/>
              <a:ext cx="53339" cy="30480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476499" y="5903975"/>
              <a:ext cx="15239" cy="3048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2476499" y="5838443"/>
              <a:ext cx="6095" cy="3048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476499" y="5772911"/>
              <a:ext cx="1524" cy="3048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2476499" y="5707380"/>
              <a:ext cx="1524" cy="3048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476499" y="5641848"/>
              <a:ext cx="3048" cy="30480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2476499" y="5576316"/>
              <a:ext cx="3048" cy="30480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476499" y="5510784"/>
              <a:ext cx="108204" cy="30480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2476499" y="5445252"/>
              <a:ext cx="48768" cy="3048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2476499" y="5379719"/>
              <a:ext cx="56387" cy="3048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2476499" y="5314187"/>
              <a:ext cx="137160" cy="30480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476499" y="5247131"/>
              <a:ext cx="22860" cy="3048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2476499" y="5181599"/>
              <a:ext cx="100583" cy="3048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2476499" y="5116067"/>
              <a:ext cx="45719" cy="3048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2476499" y="5050536"/>
              <a:ext cx="161544" cy="30480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2476499" y="4985004"/>
              <a:ext cx="97536" cy="3048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476499" y="4919472"/>
              <a:ext cx="164592" cy="30480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2476499" y="4853940"/>
              <a:ext cx="24383" cy="30480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2476499" y="4788408"/>
              <a:ext cx="147827" cy="3048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2476499" y="4722875"/>
              <a:ext cx="70104" cy="3048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2476499" y="4657343"/>
              <a:ext cx="15239" cy="30480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2476499" y="4591811"/>
              <a:ext cx="35051" cy="30480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2476499" y="4526280"/>
              <a:ext cx="382524" cy="30480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2476499" y="4460748"/>
              <a:ext cx="217931" cy="30480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2476499" y="4395216"/>
              <a:ext cx="414527" cy="30480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2476499" y="4329684"/>
              <a:ext cx="481584" cy="30480"/>
            </a:xfrm>
            <a:prstGeom prst="rect">
              <a:avLst/>
            </a:prstGeom>
          </p:spPr>
        </p:pic>
        <p:pic>
          <p:nvPicPr>
            <p:cNvPr id="106" name="object 106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2476499" y="4198619"/>
              <a:ext cx="445007" cy="3048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2476499" y="4264152"/>
              <a:ext cx="135636" cy="3048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2476499" y="4133088"/>
              <a:ext cx="249936" cy="3048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2476499" y="4067556"/>
              <a:ext cx="405384" cy="30480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2476499" y="4002024"/>
              <a:ext cx="560832" cy="30480"/>
            </a:xfrm>
            <a:prstGeom prst="rect">
              <a:avLst/>
            </a:prstGeom>
          </p:spPr>
        </p:pic>
        <p:pic>
          <p:nvPicPr>
            <p:cNvPr id="111" name="object 111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2476499" y="3936491"/>
              <a:ext cx="452627" cy="3048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2476499" y="3870960"/>
              <a:ext cx="566927" cy="30480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2476499" y="3805428"/>
              <a:ext cx="559307" cy="30480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2476499" y="3739896"/>
              <a:ext cx="899160" cy="3048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2476499" y="3674363"/>
              <a:ext cx="502919" cy="3048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2476499" y="3607308"/>
              <a:ext cx="633984" cy="32004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2476499" y="3541775"/>
              <a:ext cx="655319" cy="30479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2476499" y="3476244"/>
              <a:ext cx="762000" cy="30479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2476499" y="3410712"/>
              <a:ext cx="926591" cy="30479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2476499" y="3345180"/>
              <a:ext cx="1251203" cy="30479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2476499" y="3279647"/>
              <a:ext cx="995172" cy="30479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2476499" y="3214116"/>
              <a:ext cx="1144524" cy="30479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2476499" y="3148584"/>
              <a:ext cx="1341120" cy="30479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2476499" y="3083052"/>
              <a:ext cx="2723388" cy="30479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2476499" y="3017519"/>
              <a:ext cx="2461260" cy="30479"/>
            </a:xfrm>
            <a:prstGeom prst="rect">
              <a:avLst/>
            </a:prstGeom>
          </p:spPr>
        </p:pic>
        <p:pic>
          <p:nvPicPr>
            <p:cNvPr id="126" name="object 126"/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2476499" y="2951988"/>
              <a:ext cx="1869948" cy="30479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2476499" y="2886456"/>
              <a:ext cx="3139440" cy="30479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2476499" y="2820924"/>
              <a:ext cx="3316224" cy="30479"/>
            </a:xfrm>
            <a:prstGeom prst="rect">
              <a:avLst/>
            </a:prstGeom>
          </p:spPr>
        </p:pic>
        <p:pic>
          <p:nvPicPr>
            <p:cNvPr id="129" name="object 129"/>
            <p:cNvPicPr/>
            <p:nvPr/>
          </p:nvPicPr>
          <p:blipFill>
            <a:blip r:embed="rId119" cstate="print"/>
            <a:stretch>
              <a:fillRect/>
            </a:stretch>
          </p:blipFill>
          <p:spPr>
            <a:xfrm>
              <a:off x="2476499" y="2755391"/>
              <a:ext cx="4517136" cy="30479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120" cstate="print"/>
            <a:stretch>
              <a:fillRect/>
            </a:stretch>
          </p:blipFill>
          <p:spPr>
            <a:xfrm>
              <a:off x="2476499" y="2689860"/>
              <a:ext cx="4178807" cy="30479"/>
            </a:xfrm>
            <a:prstGeom prst="rect">
              <a:avLst/>
            </a:prstGeom>
          </p:spPr>
        </p:pic>
        <p:pic>
          <p:nvPicPr>
            <p:cNvPr id="131" name="object 131"/>
            <p:cNvPicPr/>
            <p:nvPr/>
          </p:nvPicPr>
          <p:blipFill>
            <a:blip r:embed="rId121" cstate="print"/>
            <a:stretch>
              <a:fillRect/>
            </a:stretch>
          </p:blipFill>
          <p:spPr>
            <a:xfrm>
              <a:off x="2476499" y="2624328"/>
              <a:ext cx="5148072" cy="30479"/>
            </a:xfrm>
            <a:prstGeom prst="rect">
              <a:avLst/>
            </a:prstGeom>
          </p:spPr>
        </p:pic>
        <p:pic>
          <p:nvPicPr>
            <p:cNvPr id="132" name="object 132"/>
            <p:cNvPicPr/>
            <p:nvPr/>
          </p:nvPicPr>
          <p:blipFill>
            <a:blip r:embed="rId122" cstate="print"/>
            <a:stretch>
              <a:fillRect/>
            </a:stretch>
          </p:blipFill>
          <p:spPr>
            <a:xfrm>
              <a:off x="2476499" y="2558796"/>
              <a:ext cx="4957572" cy="30479"/>
            </a:xfrm>
            <a:prstGeom prst="rect">
              <a:avLst/>
            </a:prstGeom>
          </p:spPr>
        </p:pic>
        <p:pic>
          <p:nvPicPr>
            <p:cNvPr id="133" name="object 133"/>
            <p:cNvPicPr/>
            <p:nvPr/>
          </p:nvPicPr>
          <p:blipFill>
            <a:blip r:embed="rId123" cstate="print"/>
            <a:stretch>
              <a:fillRect/>
            </a:stretch>
          </p:blipFill>
          <p:spPr>
            <a:xfrm>
              <a:off x="2476499" y="2493263"/>
              <a:ext cx="4817363" cy="30479"/>
            </a:xfrm>
            <a:prstGeom prst="rect">
              <a:avLst/>
            </a:prstGeom>
          </p:spPr>
        </p:pic>
        <p:pic>
          <p:nvPicPr>
            <p:cNvPr id="134" name="object 134"/>
            <p:cNvPicPr/>
            <p:nvPr/>
          </p:nvPicPr>
          <p:blipFill>
            <a:blip r:embed="rId124" cstate="print"/>
            <a:stretch>
              <a:fillRect/>
            </a:stretch>
          </p:blipFill>
          <p:spPr>
            <a:xfrm>
              <a:off x="2476499" y="2427732"/>
              <a:ext cx="6294120" cy="30479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25" cstate="print"/>
            <a:stretch>
              <a:fillRect/>
            </a:stretch>
          </p:blipFill>
          <p:spPr>
            <a:xfrm>
              <a:off x="2476499" y="2362200"/>
              <a:ext cx="5568696" cy="30479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26" cstate="print"/>
            <a:stretch>
              <a:fillRect/>
            </a:stretch>
          </p:blipFill>
          <p:spPr>
            <a:xfrm>
              <a:off x="2476499" y="2296668"/>
              <a:ext cx="6042659" cy="30479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27" cstate="print"/>
            <a:stretch>
              <a:fillRect/>
            </a:stretch>
          </p:blipFill>
          <p:spPr>
            <a:xfrm>
              <a:off x="2476499" y="2231136"/>
              <a:ext cx="5923788" cy="30479"/>
            </a:xfrm>
            <a:prstGeom prst="rect">
              <a:avLst/>
            </a:prstGeom>
          </p:spPr>
        </p:pic>
        <p:pic>
          <p:nvPicPr>
            <p:cNvPr id="138" name="object 138"/>
            <p:cNvPicPr/>
            <p:nvPr/>
          </p:nvPicPr>
          <p:blipFill>
            <a:blip r:embed="rId128" cstate="print"/>
            <a:stretch>
              <a:fillRect/>
            </a:stretch>
          </p:blipFill>
          <p:spPr>
            <a:xfrm>
              <a:off x="2476499" y="2165604"/>
              <a:ext cx="6789420" cy="30479"/>
            </a:xfrm>
            <a:prstGeom prst="rect">
              <a:avLst/>
            </a:prstGeom>
          </p:spPr>
        </p:pic>
        <p:pic>
          <p:nvPicPr>
            <p:cNvPr id="139" name="object 139"/>
            <p:cNvPicPr/>
            <p:nvPr/>
          </p:nvPicPr>
          <p:blipFill>
            <a:blip r:embed="rId129" cstate="print"/>
            <a:stretch>
              <a:fillRect/>
            </a:stretch>
          </p:blipFill>
          <p:spPr>
            <a:xfrm>
              <a:off x="2476499" y="2100072"/>
              <a:ext cx="6062472" cy="30479"/>
            </a:xfrm>
            <a:prstGeom prst="rect">
              <a:avLst/>
            </a:prstGeom>
          </p:spPr>
        </p:pic>
        <p:pic>
          <p:nvPicPr>
            <p:cNvPr id="140" name="object 140"/>
            <p:cNvPicPr/>
            <p:nvPr/>
          </p:nvPicPr>
          <p:blipFill>
            <a:blip r:embed="rId130" cstate="print"/>
            <a:stretch>
              <a:fillRect/>
            </a:stretch>
          </p:blipFill>
          <p:spPr>
            <a:xfrm>
              <a:off x="2476499" y="2034540"/>
              <a:ext cx="6688835" cy="30479"/>
            </a:xfrm>
            <a:prstGeom prst="rect">
              <a:avLst/>
            </a:prstGeom>
          </p:spPr>
        </p:pic>
        <p:pic>
          <p:nvPicPr>
            <p:cNvPr id="141" name="object 141"/>
            <p:cNvPicPr/>
            <p:nvPr/>
          </p:nvPicPr>
          <p:blipFill>
            <a:blip r:embed="rId131" cstate="print"/>
            <a:stretch>
              <a:fillRect/>
            </a:stretch>
          </p:blipFill>
          <p:spPr>
            <a:xfrm>
              <a:off x="2476499" y="1969008"/>
              <a:ext cx="6566916" cy="30479"/>
            </a:xfrm>
            <a:prstGeom prst="rect">
              <a:avLst/>
            </a:prstGeom>
          </p:spPr>
        </p:pic>
        <p:pic>
          <p:nvPicPr>
            <p:cNvPr id="142" name="object 142"/>
            <p:cNvPicPr/>
            <p:nvPr/>
          </p:nvPicPr>
          <p:blipFill>
            <a:blip r:embed="rId132" cstate="print"/>
            <a:stretch>
              <a:fillRect/>
            </a:stretch>
          </p:blipFill>
          <p:spPr>
            <a:xfrm>
              <a:off x="2476499" y="1901952"/>
              <a:ext cx="7423404" cy="32003"/>
            </a:xfrm>
            <a:prstGeom prst="rect">
              <a:avLst/>
            </a:prstGeom>
          </p:spPr>
        </p:pic>
        <p:pic>
          <p:nvPicPr>
            <p:cNvPr id="143" name="object 143"/>
            <p:cNvPicPr/>
            <p:nvPr/>
          </p:nvPicPr>
          <p:blipFill>
            <a:blip r:embed="rId133" cstate="print"/>
            <a:stretch>
              <a:fillRect/>
            </a:stretch>
          </p:blipFill>
          <p:spPr>
            <a:xfrm>
              <a:off x="2476499" y="1836420"/>
              <a:ext cx="7472172" cy="30479"/>
            </a:xfrm>
            <a:prstGeom prst="rect">
              <a:avLst/>
            </a:prstGeom>
          </p:spPr>
        </p:pic>
        <p:pic>
          <p:nvPicPr>
            <p:cNvPr id="144" name="object 144"/>
            <p:cNvPicPr/>
            <p:nvPr/>
          </p:nvPicPr>
          <p:blipFill>
            <a:blip r:embed="rId134" cstate="print"/>
            <a:stretch>
              <a:fillRect/>
            </a:stretch>
          </p:blipFill>
          <p:spPr>
            <a:xfrm>
              <a:off x="2476499" y="1770888"/>
              <a:ext cx="6146292" cy="30479"/>
            </a:xfrm>
            <a:prstGeom prst="rect">
              <a:avLst/>
            </a:prstGeom>
          </p:spPr>
        </p:pic>
        <p:pic>
          <p:nvPicPr>
            <p:cNvPr id="145" name="object 145"/>
            <p:cNvPicPr/>
            <p:nvPr/>
          </p:nvPicPr>
          <p:blipFill>
            <a:blip r:embed="rId135" cstate="print"/>
            <a:stretch>
              <a:fillRect/>
            </a:stretch>
          </p:blipFill>
          <p:spPr>
            <a:xfrm>
              <a:off x="2476499" y="1705356"/>
              <a:ext cx="3942588" cy="30479"/>
            </a:xfrm>
            <a:prstGeom prst="rect">
              <a:avLst/>
            </a:prstGeom>
          </p:spPr>
        </p:pic>
        <p:pic>
          <p:nvPicPr>
            <p:cNvPr id="146" name="object 146"/>
            <p:cNvPicPr/>
            <p:nvPr/>
          </p:nvPicPr>
          <p:blipFill>
            <a:blip r:embed="rId136" cstate="print"/>
            <a:stretch>
              <a:fillRect/>
            </a:stretch>
          </p:blipFill>
          <p:spPr>
            <a:xfrm>
              <a:off x="2476499" y="1639824"/>
              <a:ext cx="1135379" cy="30479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2476499" y="1623060"/>
              <a:ext cx="0" cy="4853940"/>
            </a:xfrm>
            <a:custGeom>
              <a:avLst/>
              <a:gdLst/>
              <a:ahLst/>
              <a:cxnLst/>
              <a:rect l="l" t="t" r="r" b="b"/>
              <a:pathLst>
                <a:path h="4853940">
                  <a:moveTo>
                    <a:pt x="0" y="485394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8" name="object 148"/>
          <p:cNvSpPr txBox="1"/>
          <p:nvPr/>
        </p:nvSpPr>
        <p:spPr>
          <a:xfrm>
            <a:off x="1809496" y="6187643"/>
            <a:ext cx="3333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952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952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952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952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5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9" name="object 149"/>
          <p:cNvSpPr txBox="1"/>
          <p:nvPr/>
        </p:nvSpPr>
        <p:spPr>
          <a:xfrm>
            <a:off x="1811909" y="6056884"/>
            <a:ext cx="50228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86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0" name="object 150"/>
          <p:cNvSpPr txBox="1"/>
          <p:nvPr/>
        </p:nvSpPr>
        <p:spPr>
          <a:xfrm>
            <a:off x="1850899" y="5925210"/>
            <a:ext cx="58229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37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127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560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1350" spc="-127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56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127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560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127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560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127" baseline="-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30" dirty="0">
                <a:solidFill>
                  <a:srgbClr val="D9D9D9"/>
                </a:solidFill>
                <a:latin typeface="Verdana"/>
                <a:cs typeface="Verdana"/>
              </a:rPr>
              <a:t>15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1822831" y="5859983"/>
            <a:ext cx="497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442" baseline="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29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442" baseline="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295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1350" spc="-442" baseline="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29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442" baseline="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295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1350" spc="-442" baseline="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295" dirty="0">
                <a:solidFill>
                  <a:srgbClr val="D9D9D9"/>
                </a:solidFill>
                <a:latin typeface="Verdana"/>
                <a:cs typeface="Verdana"/>
              </a:rPr>
              <a:t>81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1808861" y="5728919"/>
            <a:ext cx="4019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900" baseline="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11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900" baseline="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11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900" baseline="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11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900" baseline="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36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1811274" y="5400928"/>
            <a:ext cx="563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315" baseline="-30864" dirty="0">
                <a:solidFill>
                  <a:srgbClr val="D9D9D9"/>
                </a:solidFill>
                <a:latin typeface="Verdana"/>
                <a:cs typeface="Verdana"/>
              </a:rPr>
              <a:t>11</a:t>
            </a:r>
            <a:r>
              <a:rPr sz="900" spc="-210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1350" spc="-315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210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315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900" spc="-210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315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210" dirty="0">
                <a:solidFill>
                  <a:srgbClr val="D9D9D9"/>
                </a:solidFill>
                <a:latin typeface="Verdana"/>
                <a:cs typeface="Verdana"/>
              </a:rPr>
              <a:t>902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1864615" y="5269611"/>
            <a:ext cx="4603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130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839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130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839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130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1350" spc="-839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130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839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130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839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45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1831086" y="5204078"/>
            <a:ext cx="5746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307" baseline="30864" dirty="0">
                <a:solidFill>
                  <a:srgbClr val="D9D9D9"/>
                </a:solidFill>
                <a:latin typeface="Verdana"/>
                <a:cs typeface="Verdana"/>
              </a:rPr>
              <a:t>71</a:t>
            </a:r>
            <a:r>
              <a:rPr sz="900" spc="-20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1350" spc="-307" baseline="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20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307" baseline="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20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307" baseline="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204" dirty="0">
                <a:solidFill>
                  <a:srgbClr val="D9D9D9"/>
                </a:solidFill>
                <a:latin typeface="Verdana"/>
                <a:cs typeface="Verdana"/>
              </a:rPr>
              <a:t>432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853058" y="5007102"/>
            <a:ext cx="5156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140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839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55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14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839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140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839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140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839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14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82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904493" y="4876037"/>
            <a:ext cx="5245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960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960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960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960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1350" spc="-960" baseline="-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75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1832356" y="4810252"/>
            <a:ext cx="599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277" baseline="30864" dirty="0">
                <a:solidFill>
                  <a:srgbClr val="D9D9D9"/>
                </a:solidFill>
                <a:latin typeface="Verdana"/>
                <a:cs typeface="Verdana"/>
              </a:rPr>
              <a:t>752</a:t>
            </a:r>
            <a:r>
              <a:rPr sz="900" spc="-185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1350" spc="-277" baseline="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185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277" baseline="30864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900" spc="-185" dirty="0">
                <a:solidFill>
                  <a:srgbClr val="D9D9D9"/>
                </a:solidFill>
                <a:latin typeface="Verdana"/>
                <a:cs typeface="Verdana"/>
              </a:rPr>
              <a:t>3509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1878077" y="4613655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21</a:t>
            </a: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290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434" baseline="-30864" dirty="0">
                <a:solidFill>
                  <a:srgbClr val="D9D9D9"/>
                </a:solidFill>
                <a:latin typeface="Verdana"/>
                <a:cs typeface="Verdana"/>
              </a:rPr>
              <a:t>60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1822831" y="4482337"/>
            <a:ext cx="4800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457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30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457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305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457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900" spc="-305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457" baseline="-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305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457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305" dirty="0">
                <a:solidFill>
                  <a:srgbClr val="D9D9D9"/>
                </a:solidFill>
                <a:latin typeface="Verdana"/>
                <a:cs typeface="Verdana"/>
              </a:rPr>
              <a:t>31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2024889" y="4416805"/>
            <a:ext cx="6896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284" baseline="30864" dirty="0">
                <a:solidFill>
                  <a:srgbClr val="D9D9D9"/>
                </a:solidFill>
                <a:latin typeface="Verdana"/>
                <a:cs typeface="Verdana"/>
              </a:rPr>
              <a:t>666</a:t>
            </a:r>
            <a:r>
              <a:rPr sz="900" spc="-190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284" baseline="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190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284" baseline="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190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284" baseline="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190" dirty="0">
                <a:solidFill>
                  <a:srgbClr val="D9D9D9"/>
                </a:solidFill>
                <a:latin typeface="Verdana"/>
                <a:cs typeface="Verdana"/>
              </a:rPr>
              <a:t>2562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2221230" y="4219828"/>
            <a:ext cx="591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44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885" baseline="-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885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1350" spc="-885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60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885" baseline="-30864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900" spc="-30" dirty="0">
                <a:solidFill>
                  <a:srgbClr val="D9D9D9"/>
                </a:solidFill>
                <a:latin typeface="Verdana"/>
                <a:cs typeface="Verdana"/>
              </a:rPr>
              <a:t>4735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1942593" y="4088765"/>
            <a:ext cx="834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157" baseline="-30864" dirty="0">
                <a:solidFill>
                  <a:srgbClr val="D9D9D9"/>
                </a:solidFill>
                <a:latin typeface="Verdana"/>
                <a:cs typeface="Verdana"/>
              </a:rPr>
              <a:t>41508</a:t>
            </a:r>
            <a:r>
              <a:rPr sz="900" spc="-10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157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900" spc="-105" dirty="0">
                <a:solidFill>
                  <a:srgbClr val="D9D9D9"/>
                </a:solidFill>
                <a:latin typeface="Verdana"/>
                <a:cs typeface="Verdana"/>
              </a:rPr>
              <a:t>365568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2056893" y="3957447"/>
            <a:ext cx="679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300" baseline="-30864" dirty="0">
                <a:solidFill>
                  <a:srgbClr val="D9D9D9"/>
                </a:solidFill>
                <a:latin typeface="Verdana"/>
                <a:cs typeface="Verdana"/>
              </a:rPr>
              <a:t>765</a:t>
            </a:r>
            <a:r>
              <a:rPr sz="900" spc="-200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300" baseline="-30864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900" spc="-200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300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200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1350" spc="-300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200" dirty="0">
                <a:solidFill>
                  <a:srgbClr val="D9D9D9"/>
                </a:solidFill>
                <a:latin typeface="Verdana"/>
                <a:cs typeface="Verdana"/>
              </a:rPr>
              <a:t>0599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2259584" y="3826383"/>
            <a:ext cx="633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280" dirty="0">
                <a:solidFill>
                  <a:srgbClr val="D9D9D9"/>
                </a:solidFill>
                <a:latin typeface="Verdana"/>
                <a:cs typeface="Verdana"/>
              </a:rPr>
              <a:t>13</a:t>
            </a:r>
            <a:r>
              <a:rPr sz="1350" spc="-419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280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419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900" spc="-280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1350" spc="-419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280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1350" spc="-419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280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419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280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1350" spc="-419" baseline="-30864" dirty="0">
                <a:solidFill>
                  <a:srgbClr val="D9D9D9"/>
                </a:solidFill>
                <a:latin typeface="Verdana"/>
                <a:cs typeface="Verdana"/>
              </a:rPr>
              <a:t>53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2367280" y="3694633"/>
            <a:ext cx="53213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56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179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565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179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900" spc="-56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179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565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1350" spc="-179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56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179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565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1350" spc="-179" baseline="-30864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900" spc="-565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1350" spc="-75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2309877" y="3563874"/>
            <a:ext cx="92201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90" dirty="0">
                <a:solidFill>
                  <a:srgbClr val="D9D9D9"/>
                </a:solidFill>
                <a:latin typeface="Verdana"/>
                <a:cs typeface="Verdana"/>
              </a:rPr>
              <a:t>1540430</a:t>
            </a:r>
            <a:r>
              <a:rPr sz="1350" spc="-135" baseline="-30864" dirty="0">
                <a:solidFill>
                  <a:srgbClr val="D9D9D9"/>
                </a:solidFill>
                <a:latin typeface="Verdana"/>
                <a:cs typeface="Verdana"/>
              </a:rPr>
              <a:t>2757556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2441576" y="3432251"/>
            <a:ext cx="54546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494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330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494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33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494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33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494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330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494" baseline="-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330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494" baseline="-30864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900" spc="-330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494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330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9" name="object 169"/>
          <p:cNvSpPr txBox="1"/>
          <p:nvPr/>
        </p:nvSpPr>
        <p:spPr>
          <a:xfrm>
            <a:off x="2569591" y="3301491"/>
            <a:ext cx="688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330" baseline="-30864" dirty="0">
                <a:solidFill>
                  <a:srgbClr val="D9D9D9"/>
                </a:solidFill>
                <a:latin typeface="Verdana"/>
                <a:cs typeface="Verdana"/>
              </a:rPr>
              <a:t>233</a:t>
            </a:r>
            <a:r>
              <a:rPr sz="900" spc="-220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330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220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330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220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1350" spc="-330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220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330" baseline="-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220" dirty="0">
                <a:solidFill>
                  <a:srgbClr val="D9D9D9"/>
                </a:solidFill>
                <a:latin typeface="Verdana"/>
                <a:cs typeface="Verdana"/>
              </a:rPr>
              <a:t>139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0" name="object 170"/>
          <p:cNvSpPr txBox="1"/>
          <p:nvPr/>
        </p:nvSpPr>
        <p:spPr>
          <a:xfrm>
            <a:off x="2803145" y="3170173"/>
            <a:ext cx="7797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305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952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952" baseline="-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952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1350" spc="-75" baseline="-30864" dirty="0">
                <a:solidFill>
                  <a:srgbClr val="D9D9D9"/>
                </a:solidFill>
                <a:latin typeface="Verdana"/>
                <a:cs typeface="Verdana"/>
              </a:rPr>
              <a:t>2701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71" name="object 171"/>
          <p:cNvSpPr txBox="1"/>
          <p:nvPr/>
        </p:nvSpPr>
        <p:spPr>
          <a:xfrm>
            <a:off x="2952116" y="3039110"/>
            <a:ext cx="720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52" baseline="-30864" dirty="0">
                <a:solidFill>
                  <a:srgbClr val="D9D9D9"/>
                </a:solidFill>
                <a:latin typeface="Verdana"/>
                <a:cs typeface="Verdana"/>
              </a:rPr>
              <a:t>350</a:t>
            </a:r>
            <a:r>
              <a:rPr sz="1350" spc="-885" baseline="-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1350" spc="-885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885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885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8353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2" name="object 172"/>
          <p:cNvSpPr txBox="1"/>
          <p:nvPr/>
        </p:nvSpPr>
        <p:spPr>
          <a:xfrm>
            <a:off x="4269233" y="2907665"/>
            <a:ext cx="786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40" dirty="0">
                <a:solidFill>
                  <a:srgbClr val="D9D9D9"/>
                </a:solidFill>
                <a:latin typeface="Verdana"/>
                <a:cs typeface="Verdana"/>
              </a:rPr>
              <a:t>7542</a:t>
            </a:r>
            <a:r>
              <a:rPr sz="900" spc="-580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142" baseline="-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580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142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580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60" baseline="-30864" dirty="0">
                <a:solidFill>
                  <a:srgbClr val="D9D9D9"/>
                </a:solidFill>
                <a:latin typeface="Verdana"/>
                <a:cs typeface="Verdana"/>
              </a:rPr>
              <a:t>43498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73" name="object 173"/>
          <p:cNvSpPr txBox="1"/>
          <p:nvPr/>
        </p:nvSpPr>
        <p:spPr>
          <a:xfrm>
            <a:off x="3703321" y="2842133"/>
            <a:ext cx="47370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5731028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4947031" y="2711068"/>
            <a:ext cx="7645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307" baseline="-30864" dirty="0">
                <a:solidFill>
                  <a:srgbClr val="D9D9D9"/>
                </a:solidFill>
                <a:latin typeface="Verdana"/>
                <a:cs typeface="Verdana"/>
              </a:rPr>
              <a:t>961</a:t>
            </a:r>
            <a:r>
              <a:rPr sz="900" spc="-20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307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204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307" baseline="-30864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900" spc="-20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307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20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1350" spc="-307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204" dirty="0">
                <a:solidFill>
                  <a:srgbClr val="D9D9D9"/>
                </a:solidFill>
                <a:latin typeface="Verdana"/>
                <a:cs typeface="Verdana"/>
              </a:rPr>
              <a:t>9594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6349493" y="2645283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13838951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6" name="object 176"/>
          <p:cNvSpPr txBox="1"/>
          <p:nvPr/>
        </p:nvSpPr>
        <p:spPr>
          <a:xfrm>
            <a:off x="6011799" y="2579750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12803958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6764909" y="2448686"/>
            <a:ext cx="7791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D9D9D9"/>
                </a:solidFill>
                <a:latin typeface="Verdana"/>
                <a:cs typeface="Verdana"/>
              </a:rPr>
              <a:t>15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930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930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930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1350" spc="-930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1350" spc="-930" baseline="-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6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67" baseline="-30864" dirty="0">
                <a:solidFill>
                  <a:srgbClr val="D9D9D9"/>
                </a:solidFill>
                <a:latin typeface="Verdana"/>
                <a:cs typeface="Verdana"/>
              </a:rPr>
              <a:t>433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78" name="object 178"/>
          <p:cNvSpPr txBox="1"/>
          <p:nvPr/>
        </p:nvSpPr>
        <p:spPr>
          <a:xfrm>
            <a:off x="6649467" y="2382773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14757710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9" name="object 179"/>
          <p:cNvSpPr txBox="1"/>
          <p:nvPr/>
        </p:nvSpPr>
        <p:spPr>
          <a:xfrm>
            <a:off x="8126477" y="2317241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19281850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7402069" y="2251710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17063110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1" name="object 181"/>
          <p:cNvSpPr txBox="1"/>
          <p:nvPr/>
        </p:nvSpPr>
        <p:spPr>
          <a:xfrm>
            <a:off x="7731760" y="2120391"/>
            <a:ext cx="7067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D9D9D9"/>
                </a:solidFill>
                <a:latin typeface="Verdana"/>
                <a:cs typeface="Verdana"/>
              </a:rPr>
              <a:t>18</a:t>
            </a:r>
            <a:r>
              <a:rPr sz="900" spc="-12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794" baseline="-30864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900" spc="-125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1350" spc="-794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125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r>
              <a:rPr sz="1350" spc="-794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125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794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125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794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125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1350" spc="-44" baseline="-30864" dirty="0">
                <a:solidFill>
                  <a:srgbClr val="D9D9D9"/>
                </a:solidFill>
                <a:latin typeface="Verdana"/>
                <a:cs typeface="Verdana"/>
              </a:rPr>
              <a:t>13</a:t>
            </a:r>
            <a:endParaRPr sz="1350" baseline="-30864">
              <a:latin typeface="Verdana"/>
              <a:cs typeface="Verdana"/>
            </a:endParaRPr>
          </a:p>
        </p:txBody>
      </p:sp>
      <p:sp>
        <p:nvSpPr>
          <p:cNvPr id="182" name="object 182"/>
          <p:cNvSpPr txBox="1"/>
          <p:nvPr/>
        </p:nvSpPr>
        <p:spPr>
          <a:xfrm>
            <a:off x="8621777" y="2054860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20800046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3" name="object 183"/>
          <p:cNvSpPr txBox="1"/>
          <p:nvPr/>
        </p:nvSpPr>
        <p:spPr>
          <a:xfrm>
            <a:off x="7894829" y="1989328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18572837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4" name="object 184"/>
          <p:cNvSpPr txBox="1"/>
          <p:nvPr/>
        </p:nvSpPr>
        <p:spPr>
          <a:xfrm>
            <a:off x="8521573" y="1923796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20492085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5" name="object 185"/>
          <p:cNvSpPr txBox="1"/>
          <p:nvPr/>
        </p:nvSpPr>
        <p:spPr>
          <a:xfrm>
            <a:off x="8400543" y="1858010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20122057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6" name="object 186"/>
          <p:cNvSpPr txBox="1"/>
          <p:nvPr/>
        </p:nvSpPr>
        <p:spPr>
          <a:xfrm>
            <a:off x="9231884" y="1726946"/>
            <a:ext cx="6362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350" spc="-472" baseline="-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315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472" baseline="-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315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1350" spc="-472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900" spc="-315" dirty="0">
                <a:solidFill>
                  <a:srgbClr val="D9D9D9"/>
                </a:solidFill>
                <a:latin typeface="Verdana"/>
                <a:cs typeface="Verdana"/>
              </a:rPr>
              <a:t>8</a:t>
            </a:r>
            <a:r>
              <a:rPr sz="1350" spc="-472" baseline="-30864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900" spc="-315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472" baseline="-30864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900" spc="-315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1350" spc="-472" baseline="-30864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900" spc="-315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472" baseline="-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315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1350" spc="-472" baseline="-30864" dirty="0">
                <a:solidFill>
                  <a:srgbClr val="D9D9D9"/>
                </a:solidFill>
                <a:latin typeface="Verdana"/>
                <a:cs typeface="Verdana"/>
              </a:rPr>
              <a:t>2</a:t>
            </a:r>
            <a:r>
              <a:rPr sz="900" spc="-315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7" name="object 187"/>
          <p:cNvSpPr txBox="1"/>
          <p:nvPr/>
        </p:nvSpPr>
        <p:spPr>
          <a:xfrm>
            <a:off x="7978648" y="1661414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18829510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8" name="object 188"/>
          <p:cNvSpPr txBox="1"/>
          <p:nvPr/>
        </p:nvSpPr>
        <p:spPr>
          <a:xfrm>
            <a:off x="5774945" y="1595500"/>
            <a:ext cx="5378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12078443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9" name="object 189"/>
          <p:cNvSpPr txBox="1"/>
          <p:nvPr/>
        </p:nvSpPr>
        <p:spPr>
          <a:xfrm>
            <a:off x="2968753" y="1529968"/>
            <a:ext cx="47370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3480550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0" name="object 190"/>
          <p:cNvSpPr txBox="1"/>
          <p:nvPr/>
        </p:nvSpPr>
        <p:spPr>
          <a:xfrm>
            <a:off x="1727201" y="6493052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169540" y="6493052"/>
            <a:ext cx="46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5000000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4770121" y="6493052"/>
            <a:ext cx="53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10000000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6402324" y="6493052"/>
            <a:ext cx="53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15000000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8034147" y="6493052"/>
            <a:ext cx="53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20000000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9666352" y="6493052"/>
            <a:ext cx="53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25000000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6" name="object 196"/>
          <p:cNvSpPr txBox="1"/>
          <p:nvPr/>
        </p:nvSpPr>
        <p:spPr>
          <a:xfrm>
            <a:off x="1362456" y="1529461"/>
            <a:ext cx="941705" cy="49530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2015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2012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65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2009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2006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2003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2000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1997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1994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1991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1988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1985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1982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1979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1976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1973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1970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1967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1964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1961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1957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20"/>
              </a:spcBef>
              <a:tabLst>
                <a:tab pos="483870" algn="l"/>
              </a:tabLst>
            </a:pPr>
            <a:r>
              <a:rPr sz="1350" spc="-30" baseline="3086" dirty="0">
                <a:solidFill>
                  <a:srgbClr val="D9D9D9"/>
                </a:solidFill>
                <a:latin typeface="Verdana"/>
                <a:cs typeface="Verdana"/>
              </a:rPr>
              <a:t>1952</a:t>
            </a:r>
            <a:r>
              <a:rPr sz="1350" baseline="3086" dirty="0">
                <a:solidFill>
                  <a:srgbClr val="D9D9D9"/>
                </a:solidFill>
                <a:latin typeface="Verdana"/>
                <a:cs typeface="Verdana"/>
              </a:rPr>
              <a:t>	</a:t>
            </a:r>
            <a:r>
              <a:rPr sz="1350" spc="-930" baseline="-30864" dirty="0">
                <a:solidFill>
                  <a:srgbClr val="D9D9D9"/>
                </a:solidFill>
                <a:latin typeface="Verdana"/>
                <a:cs typeface="Verdana"/>
              </a:rPr>
              <a:t>3</a:t>
            </a: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9</a:t>
            </a:r>
            <a:r>
              <a:rPr sz="1350" spc="-930" baseline="-30864" dirty="0">
                <a:solidFill>
                  <a:srgbClr val="D9D9D9"/>
                </a:solidFill>
                <a:latin typeface="Verdana"/>
                <a:cs typeface="Verdana"/>
              </a:rPr>
              <a:t>1</a:t>
            </a: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4</a:t>
            </a:r>
            <a:r>
              <a:rPr sz="1350" spc="-930" baseline="-30864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r>
              <a:rPr sz="900" spc="-75" dirty="0">
                <a:solidFill>
                  <a:srgbClr val="D9D9D9"/>
                </a:solidFill>
                <a:latin typeface="Verdana"/>
                <a:cs typeface="Verdana"/>
              </a:rPr>
              <a:t>5</a:t>
            </a:r>
            <a:r>
              <a:rPr sz="1350" spc="-930" baseline="-30864" dirty="0">
                <a:solidFill>
                  <a:srgbClr val="D9D9D9"/>
                </a:solidFill>
                <a:latin typeface="Verdana"/>
                <a:cs typeface="Verdana"/>
              </a:rPr>
              <a:t>7</a:t>
            </a: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6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15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1947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5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1939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47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1935</a:t>
            </a:r>
            <a:endParaRPr sz="900">
              <a:latin typeface="Verdana"/>
              <a:cs typeface="Verdana"/>
            </a:endParaRPr>
          </a:p>
          <a:p>
            <a:pPr marL="50800">
              <a:lnSpc>
                <a:spcPct val="100000"/>
              </a:lnSpc>
              <a:spcBef>
                <a:spcPts val="520"/>
              </a:spcBef>
              <a:tabLst>
                <a:tab pos="519430" algn="l"/>
              </a:tabLst>
            </a:pPr>
            <a:r>
              <a:rPr sz="1350" spc="-30" baseline="3086" dirty="0">
                <a:solidFill>
                  <a:srgbClr val="D9D9D9"/>
                </a:solidFill>
                <a:latin typeface="Verdana"/>
                <a:cs typeface="Verdana"/>
              </a:rPr>
              <a:t>1927</a:t>
            </a:r>
            <a:r>
              <a:rPr sz="1350" baseline="3086" dirty="0">
                <a:solidFill>
                  <a:srgbClr val="D9D9D9"/>
                </a:solidFill>
                <a:latin typeface="Verdana"/>
                <a:cs typeface="Verdana"/>
              </a:rPr>
              <a:t>	</a:t>
            </a: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111841</a:t>
            </a:r>
            <a:endParaRPr sz="900">
              <a:latin typeface="Verdana"/>
              <a:cs typeface="Verdana"/>
            </a:endParaRPr>
          </a:p>
        </p:txBody>
      </p:sp>
      <p:pic>
        <p:nvPicPr>
          <p:cNvPr id="197" name="object 197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5691379" y="1095235"/>
            <a:ext cx="805433" cy="471690"/>
          </a:xfrm>
          <a:prstGeom prst="rect">
            <a:avLst/>
          </a:prstGeom>
        </p:spPr>
      </p:pic>
      <p:sp>
        <p:nvSpPr>
          <p:cNvPr id="198" name="object 198"/>
          <p:cNvSpPr txBox="1"/>
          <p:nvPr/>
        </p:nvSpPr>
        <p:spPr>
          <a:xfrm>
            <a:off x="5824094" y="1152651"/>
            <a:ext cx="5321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1F1F1"/>
                </a:solidFill>
                <a:latin typeface="Tahoma"/>
                <a:cs typeface="Tahoma"/>
              </a:rPr>
              <a:t>Total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199" name="object 199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10383774" y="4048760"/>
            <a:ext cx="60959" cy="60960"/>
          </a:xfrm>
          <a:prstGeom prst="rect">
            <a:avLst/>
          </a:prstGeom>
        </p:spPr>
      </p:pic>
      <p:sp>
        <p:nvSpPr>
          <p:cNvPr id="200" name="object 200"/>
          <p:cNvSpPr txBox="1"/>
          <p:nvPr/>
        </p:nvSpPr>
        <p:spPr>
          <a:xfrm>
            <a:off x="10459720" y="3990593"/>
            <a:ext cx="288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0" dirty="0">
                <a:solidFill>
                  <a:srgbClr val="D9D9D9"/>
                </a:solidFill>
                <a:latin typeface="Verdana"/>
                <a:cs typeface="Verdana"/>
              </a:rPr>
              <a:t>Total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76800" y="109777"/>
            <a:ext cx="2438398" cy="34945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20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5699" y="698944"/>
            <a:ext cx="659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Change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 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decades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chart</a:t>
            </a:r>
            <a:endParaRPr sz="1800" dirty="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000328"/>
              </p:ext>
            </p:extLst>
          </p:nvPr>
        </p:nvGraphicFramePr>
        <p:xfrm>
          <a:off x="1155699" y="1030604"/>
          <a:ext cx="10002520" cy="2101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8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4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4625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Decade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50" dirty="0">
                          <a:latin typeface="Tahoma"/>
                          <a:cs typeface="Tahoma"/>
                        </a:rPr>
                        <a:t>total</a:t>
                      </a:r>
                      <a:r>
                        <a:rPr sz="1100" b="1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b="1" spc="-10" dirty="0">
                          <a:latin typeface="Tahoma"/>
                          <a:cs typeface="Tahoma"/>
                        </a:rPr>
                        <a:t>num_of_votes_in_decade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1921-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1930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116387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1931-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1940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966520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1941-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1950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72324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80" dirty="0">
                          <a:latin typeface="Tahoma"/>
                          <a:cs typeface="Tahoma"/>
                        </a:rPr>
                        <a:t>1951-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1960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15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1097601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1961-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1970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2607791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1971-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1980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10196874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1981-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1990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22100624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1991-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2000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78706936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2001-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2010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178592461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4625">
                <a:tc>
                  <a:txBody>
                    <a:bodyPr/>
                    <a:lstStyle/>
                    <a:p>
                      <a:pPr marL="127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75" dirty="0">
                          <a:latin typeface="Tahoma"/>
                          <a:cs typeface="Tahoma"/>
                        </a:rPr>
                        <a:t>2011-</a:t>
                      </a:r>
                      <a:r>
                        <a:rPr sz="1100" b="1" spc="-20" dirty="0">
                          <a:latin typeface="Tahoma"/>
                          <a:cs typeface="Tahoma"/>
                        </a:rPr>
                        <a:t>2020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100148261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260">
                <a:tc>
                  <a:txBody>
                    <a:bodyPr/>
                    <a:lstStyle/>
                    <a:p>
                      <a:pPr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Total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260"/>
                        </a:lnSpc>
                        <a:spcBef>
                          <a:spcPts val="20"/>
                        </a:spcBef>
                      </a:pPr>
                      <a:r>
                        <a:rPr sz="1100" b="1" spc="-10" dirty="0">
                          <a:latin typeface="Tahoma"/>
                          <a:cs typeface="Tahoma"/>
                        </a:rPr>
                        <a:t>394605779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FE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1154429" y="3191191"/>
            <a:ext cx="10003790" cy="3484245"/>
            <a:chOff x="2034539" y="3282694"/>
            <a:chExt cx="10003790" cy="34842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4539" y="3282694"/>
              <a:ext cx="10003535" cy="34838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881627" y="3785615"/>
              <a:ext cx="7731759" cy="2146300"/>
            </a:xfrm>
            <a:custGeom>
              <a:avLst/>
              <a:gdLst/>
              <a:ahLst/>
              <a:cxnLst/>
              <a:rect l="l" t="t" r="r" b="b"/>
              <a:pathLst>
                <a:path w="7731759" h="2146300">
                  <a:moveTo>
                    <a:pt x="0" y="0"/>
                  </a:moveTo>
                  <a:lnTo>
                    <a:pt x="0" y="2145791"/>
                  </a:lnTo>
                </a:path>
                <a:path w="7731759" h="2146300">
                  <a:moveTo>
                    <a:pt x="7731252" y="0"/>
                  </a:moveTo>
                  <a:lnTo>
                    <a:pt x="7731252" y="2145791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2091" y="5734811"/>
              <a:ext cx="59319" cy="2057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22091" y="5306504"/>
              <a:ext cx="95923" cy="4268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22091" y="5091620"/>
              <a:ext cx="102107" cy="2118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22091" y="4876736"/>
              <a:ext cx="167614" cy="2118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22091" y="4661890"/>
              <a:ext cx="492277" cy="21338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2091" y="4447006"/>
              <a:ext cx="1004328" cy="2133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22091" y="4232122"/>
              <a:ext cx="3436620" cy="2133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22091" y="4018724"/>
              <a:ext cx="7726680" cy="2118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2091" y="3803840"/>
              <a:ext cx="4357115" cy="2118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22091" y="5774435"/>
              <a:ext cx="4572" cy="10058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22091" y="5559551"/>
              <a:ext cx="41148" cy="10058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22091" y="5346191"/>
              <a:ext cx="3048" cy="9905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22091" y="5131307"/>
              <a:ext cx="47243" cy="9906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22091" y="4916423"/>
              <a:ext cx="112775" cy="9906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22091" y="4701539"/>
              <a:ext cx="437387" cy="10058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22091" y="4486655"/>
              <a:ext cx="949452" cy="10058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022091" y="4271771"/>
              <a:ext cx="3381755" cy="1005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22091" y="4058411"/>
              <a:ext cx="7671816" cy="9906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22091" y="3843527"/>
              <a:ext cx="4302252" cy="9906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098166" y="5900356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35580" y="5900356"/>
            <a:ext cx="53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20000000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594735" y="5900356"/>
            <a:ext cx="53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40000000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54017" y="5900356"/>
            <a:ext cx="5321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60000000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858886" y="5900356"/>
            <a:ext cx="596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140000000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718169" y="5900356"/>
            <a:ext cx="596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160000000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577323" y="5900356"/>
            <a:ext cx="596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180000000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436606" y="5900356"/>
            <a:ext cx="596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D9D9D9"/>
                </a:solidFill>
                <a:latin typeface="Verdana"/>
                <a:cs typeface="Verdana"/>
              </a:rPr>
              <a:t>200000000</a:t>
            </a:r>
            <a:endParaRPr sz="900">
              <a:latin typeface="Verdana"/>
              <a:cs typeface="Verdana"/>
            </a:endParaRPr>
          </a:p>
        </p:txBody>
      </p:sp>
      <p:graphicFrame>
        <p:nvGraphicFramePr>
          <p:cNvPr id="35" name="object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53747"/>
              </p:ext>
            </p:extLst>
          </p:nvPr>
        </p:nvGraphicFramePr>
        <p:xfrm>
          <a:off x="1460754" y="3694112"/>
          <a:ext cx="9034142" cy="21437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8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78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91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91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1454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2011-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2020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900" spc="-1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100148261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810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2001-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2010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9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5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178592461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1991-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2000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78706936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1981-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1990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229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22100624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1971-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1980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10196874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1961-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1970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2607791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1951-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1960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1097601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629"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1941-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1950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72324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995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1931-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1940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900" spc="-1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966520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900" spc="-95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1921-</a:t>
                      </a:r>
                      <a:r>
                        <a:rPr sz="900" spc="-2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1930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34290" marB="0">
                    <a:lnR w="12700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900" spc="-10" dirty="0">
                          <a:solidFill>
                            <a:srgbClr val="D9D9D9"/>
                          </a:solidFill>
                          <a:latin typeface="Verdana"/>
                          <a:cs typeface="Verdana"/>
                        </a:rPr>
                        <a:t>116387</a:t>
                      </a:r>
                      <a:endParaRPr sz="9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  <a:lnR w="9525">
                      <a:solidFill>
                        <a:srgbClr val="F1F1F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1F1F1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6" name="object 36"/>
          <p:cNvSpPr txBox="1"/>
          <p:nvPr/>
        </p:nvSpPr>
        <p:spPr>
          <a:xfrm>
            <a:off x="5253228" y="5860428"/>
            <a:ext cx="2369820" cy="37973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414"/>
              </a:spcBef>
              <a:tabLst>
                <a:tab pos="899794" algn="l"/>
                <a:tab pos="1758950" algn="l"/>
              </a:tabLst>
            </a:pP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80000000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	</a:t>
            </a:r>
            <a:r>
              <a:rPr sz="900" spc="-10" dirty="0">
                <a:solidFill>
                  <a:srgbClr val="D9D9D9"/>
                </a:solidFill>
                <a:latin typeface="Verdana"/>
                <a:cs typeface="Verdana"/>
              </a:rPr>
              <a:t>100000000</a:t>
            </a:r>
            <a:r>
              <a:rPr sz="900" dirty="0">
                <a:solidFill>
                  <a:srgbClr val="D9D9D9"/>
                </a:solidFill>
                <a:latin typeface="Verdana"/>
                <a:cs typeface="Verdana"/>
              </a:rPr>
              <a:t>	</a:t>
            </a:r>
            <a:r>
              <a:rPr sz="900" spc="-55" dirty="0">
                <a:solidFill>
                  <a:srgbClr val="D9D9D9"/>
                </a:solidFill>
                <a:latin typeface="Verdana"/>
                <a:cs typeface="Verdana"/>
              </a:rPr>
              <a:t>120000000</a:t>
            </a: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b="1" spc="-80" dirty="0">
                <a:solidFill>
                  <a:srgbClr val="D9D9D9"/>
                </a:solidFill>
                <a:latin typeface="Tahoma"/>
                <a:cs typeface="Tahoma"/>
              </a:rPr>
              <a:t>TOTAL</a:t>
            </a:r>
            <a:r>
              <a:rPr sz="900" b="1" spc="-15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900" b="1" spc="-80" dirty="0">
                <a:solidFill>
                  <a:srgbClr val="D9D9D9"/>
                </a:solidFill>
                <a:latin typeface="Tahoma"/>
                <a:cs typeface="Tahoma"/>
              </a:rPr>
              <a:t>NUMBER</a:t>
            </a:r>
            <a:r>
              <a:rPr sz="900" b="1" spc="-5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900" b="1" dirty="0">
                <a:solidFill>
                  <a:srgbClr val="D9D9D9"/>
                </a:solidFill>
                <a:latin typeface="Tahoma"/>
                <a:cs typeface="Tahoma"/>
              </a:rPr>
              <a:t>OF </a:t>
            </a:r>
            <a:r>
              <a:rPr sz="900" b="1" spc="-65" dirty="0">
                <a:solidFill>
                  <a:srgbClr val="D9D9D9"/>
                </a:solidFill>
                <a:latin typeface="Tahoma"/>
                <a:cs typeface="Tahoma"/>
              </a:rPr>
              <a:t>VOTES</a:t>
            </a:r>
            <a:r>
              <a:rPr sz="900" b="1" spc="-10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900" b="1" spc="-114" dirty="0">
                <a:solidFill>
                  <a:srgbClr val="D9D9D9"/>
                </a:solidFill>
                <a:latin typeface="Tahoma"/>
                <a:cs typeface="Tahoma"/>
              </a:rPr>
              <a:t>IN</a:t>
            </a:r>
            <a:r>
              <a:rPr sz="900" b="1" spc="5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900" b="1" dirty="0">
                <a:solidFill>
                  <a:srgbClr val="D9D9D9"/>
                </a:solidFill>
                <a:latin typeface="Tahoma"/>
                <a:cs typeface="Tahoma"/>
              </a:rPr>
              <a:t>EACH</a:t>
            </a:r>
            <a:r>
              <a:rPr sz="900" b="1" spc="10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D9D9D9"/>
                </a:solidFill>
                <a:latin typeface="Tahoma"/>
                <a:cs typeface="Tahoma"/>
              </a:rPr>
              <a:t>DEACDE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00826" y="4529591"/>
            <a:ext cx="165735" cy="47815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20" dirty="0">
                <a:solidFill>
                  <a:srgbClr val="D9D9D9"/>
                </a:solidFill>
                <a:latin typeface="Tahoma"/>
                <a:cs typeface="Tahoma"/>
              </a:rPr>
              <a:t>DECADE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38" name="object 38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333493" y="3218612"/>
            <a:ext cx="3641598" cy="47169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4465828" y="3276029"/>
            <a:ext cx="33642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1F1F1"/>
                </a:solidFill>
                <a:latin typeface="Tahoma"/>
                <a:cs typeface="Tahoma"/>
              </a:rPr>
              <a:t>total</a:t>
            </a:r>
            <a:r>
              <a:rPr sz="1600" b="1" spc="355" dirty="0">
                <a:solidFill>
                  <a:srgbClr val="F1F1F1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1F1F1"/>
                </a:solidFill>
                <a:latin typeface="Tahoma"/>
                <a:cs typeface="Tahoma"/>
              </a:rPr>
              <a:t>num_of_votes_in_decade</a:t>
            </a:r>
            <a:endParaRPr sz="1600">
              <a:latin typeface="Tahoma"/>
              <a:cs typeface="Tahoma"/>
            </a:endParaRPr>
          </a:p>
        </p:txBody>
      </p:sp>
      <p:pic>
        <p:nvPicPr>
          <p:cNvPr id="40" name="object 4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276849" y="6463220"/>
            <a:ext cx="62484" cy="60960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5352542" y="6405410"/>
            <a:ext cx="1739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D9D9D9"/>
                </a:solidFill>
                <a:latin typeface="Verdana"/>
                <a:cs typeface="Verdana"/>
              </a:rPr>
              <a:t>total</a:t>
            </a:r>
            <a:r>
              <a:rPr sz="900" spc="-35" dirty="0">
                <a:solidFill>
                  <a:srgbClr val="D9D9D9"/>
                </a:solidFill>
                <a:latin typeface="Verdana"/>
                <a:cs typeface="Verdana"/>
              </a:rPr>
              <a:t> </a:t>
            </a:r>
            <a:r>
              <a:rPr sz="900" spc="-25" dirty="0">
                <a:solidFill>
                  <a:srgbClr val="D9D9D9"/>
                </a:solidFill>
                <a:latin typeface="Verdana"/>
                <a:cs typeface="Verdana"/>
              </a:rPr>
              <a:t>num_of_votes_in_decade</a:t>
            </a:r>
            <a:endParaRPr sz="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24400" y="112996"/>
            <a:ext cx="2743200" cy="31867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2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5"/>
              </a:spcBef>
            </a:pPr>
            <a:r>
              <a:rPr sz="1800" b="1" spc="-10" dirty="0">
                <a:latin typeface="Tahoma"/>
                <a:cs typeface="Tahoma"/>
              </a:rPr>
              <a:t>Charts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14169" y="613664"/>
            <a:ext cx="65976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Change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 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voted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users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decades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chart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851721"/>
            <a:ext cx="2318385" cy="277495"/>
          </a:xfrm>
          <a:custGeom>
            <a:avLst/>
            <a:gdLst/>
            <a:ahLst/>
            <a:cxnLst/>
            <a:rect l="l" t="t" r="r" b="b"/>
            <a:pathLst>
              <a:path w="2318385" h="277494">
                <a:moveTo>
                  <a:pt x="2318004" y="0"/>
                </a:moveTo>
                <a:lnTo>
                  <a:pt x="0" y="0"/>
                </a:lnTo>
                <a:lnTo>
                  <a:pt x="0" y="277367"/>
                </a:lnTo>
                <a:lnTo>
                  <a:pt x="2318004" y="277367"/>
                </a:lnTo>
                <a:lnTo>
                  <a:pt x="231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45209" y="2838131"/>
            <a:ext cx="2280920" cy="299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4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Drive</a:t>
            </a:r>
            <a:r>
              <a:rPr sz="1800" b="1" spc="5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link</a:t>
            </a:r>
            <a:r>
              <a:rPr sz="1800" b="1" spc="55" dirty="0">
                <a:latin typeface="Tahoma"/>
                <a:cs typeface="Tahoma"/>
              </a:rPr>
              <a:t> </a:t>
            </a:r>
            <a:r>
              <a:rPr sz="1800" b="1" spc="-70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081" y="3129089"/>
            <a:ext cx="210629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sheet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9237" y="3403409"/>
            <a:ext cx="189738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spc="-40" dirty="0">
                <a:latin typeface="Tahoma"/>
                <a:cs typeface="Tahoma"/>
              </a:rPr>
              <a:t>number</a:t>
            </a:r>
            <a:r>
              <a:rPr sz="1800" b="1" spc="-85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of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voted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9498" y="3677729"/>
            <a:ext cx="220345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22225">
              <a:lnSpc>
                <a:spcPts val="2130"/>
              </a:lnSpc>
            </a:pPr>
            <a:r>
              <a:rPr sz="1800" b="1" spc="-105" dirty="0">
                <a:latin typeface="Tahoma"/>
                <a:cs typeface="Tahoma"/>
              </a:rPr>
              <a:t>users</a:t>
            </a:r>
            <a:r>
              <a:rPr sz="1800" b="1" spc="-5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over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40" dirty="0">
                <a:latin typeface="Tahoma"/>
                <a:cs typeface="Tahoma"/>
              </a:rPr>
              <a:t>decades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4400" y="2854325"/>
            <a:ext cx="572135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u="sng" spc="-16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  <a:hlinkClick r:id="rId2"/>
              </a:rPr>
              <a:t>https://docs.google.com/spreadsheets/d/16Rr20uvuQ0_TA9hyHTGKA9fHVoohK53l/edit?usp=sharing&amp;ouid=101976269119944283329&amp;rtpof=true&amp;sd=true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57400" y="1373822"/>
            <a:ext cx="231838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Drive</a:t>
            </a:r>
            <a:r>
              <a:rPr sz="1800" b="1" spc="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link</a:t>
            </a:r>
            <a:r>
              <a:rPr sz="1800" b="1" spc="5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4081" y="1651190"/>
            <a:ext cx="210629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sheet</a:t>
            </a:r>
            <a:r>
              <a:rPr sz="1800" b="1" spc="-15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6669" y="1925509"/>
            <a:ext cx="184150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spc="-65" dirty="0">
                <a:latin typeface="Tahoma"/>
                <a:cs typeface="Tahoma"/>
              </a:rPr>
              <a:t>highest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mean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800" b="1" spc="-35" dirty="0">
                <a:latin typeface="Tahoma"/>
                <a:cs typeface="Tahoma"/>
              </a:rPr>
              <a:t>of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55748" y="2199830"/>
            <a:ext cx="1273175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sz="1800" b="1" spc="-10" dirty="0">
                <a:latin typeface="Tahoma"/>
                <a:cs typeface="Tahoma"/>
              </a:rPr>
              <a:t>voted</a:t>
            </a:r>
            <a:r>
              <a:rPr sz="1800" b="1" spc="-114" dirty="0">
                <a:latin typeface="Tahoma"/>
                <a:cs typeface="Tahoma"/>
              </a:rPr>
              <a:t> </a:t>
            </a:r>
            <a:r>
              <a:rPr sz="1800" b="1" spc="-85" dirty="0">
                <a:latin typeface="Tahoma"/>
                <a:cs typeface="Tahoma"/>
              </a:rPr>
              <a:t>users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5674" y="1351470"/>
            <a:ext cx="526224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u="sng" spc="-16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  <a:hlinkClick r:id="rId3"/>
              </a:rPr>
              <a:t>https://docs.google.com/spreadsheets/d/1Y0lXz6PVosvcraRrC9DzZAsQExq1ppy4/edit?usp=sharing&amp;ouid=101976269119944283329&amp;rtpof=true&amp;sd=true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66015C1-FD5C-4C35-472D-88D3ED811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885"/>
            <a:ext cx="12192000" cy="3598333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  <p:sp>
        <p:nvSpPr>
          <p:cNvPr id="3" name="object 3"/>
          <p:cNvSpPr txBox="1"/>
          <p:nvPr/>
        </p:nvSpPr>
        <p:spPr>
          <a:xfrm>
            <a:off x="1600200" y="3215364"/>
            <a:ext cx="2318385" cy="25904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5"/>
              </a:lnSpc>
            </a:pPr>
            <a:r>
              <a:rPr b="1" dirty="0">
                <a:latin typeface="Tahoma"/>
                <a:cs typeface="Tahoma"/>
              </a:rPr>
              <a:t>Google</a:t>
            </a:r>
            <a:r>
              <a:rPr b="1" spc="40" dirty="0">
                <a:latin typeface="Tahoma"/>
                <a:cs typeface="Tahoma"/>
              </a:rPr>
              <a:t> </a:t>
            </a:r>
            <a:r>
              <a:rPr b="1" spc="-80" dirty="0">
                <a:latin typeface="Tahoma"/>
                <a:cs typeface="Tahoma"/>
              </a:rPr>
              <a:t>Drive</a:t>
            </a:r>
            <a:r>
              <a:rPr b="1" spc="40" dirty="0">
                <a:latin typeface="Tahoma"/>
                <a:cs typeface="Tahoma"/>
              </a:rPr>
              <a:t> </a:t>
            </a:r>
            <a:r>
              <a:rPr b="1" spc="-80" dirty="0">
                <a:latin typeface="Tahoma"/>
                <a:cs typeface="Tahoma"/>
              </a:rPr>
              <a:t>link</a:t>
            </a:r>
            <a:r>
              <a:rPr b="1" spc="50" dirty="0">
                <a:latin typeface="Tahoma"/>
                <a:cs typeface="Tahoma"/>
              </a:rPr>
              <a:t> </a:t>
            </a:r>
            <a:r>
              <a:rPr b="1" spc="-25" dirty="0">
                <a:latin typeface="Tahoma"/>
                <a:cs typeface="Tahoma"/>
              </a:rPr>
              <a:t>for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0199" y="3446977"/>
            <a:ext cx="2318385" cy="269304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0"/>
              </a:lnSpc>
            </a:pPr>
            <a:r>
              <a:rPr b="1" dirty="0">
                <a:latin typeface="Tahoma"/>
                <a:cs typeface="Tahoma"/>
              </a:rPr>
              <a:t>all excel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b="1" spc="-60" dirty="0">
                <a:latin typeface="Tahoma"/>
                <a:cs typeface="Tahoma"/>
              </a:rPr>
              <a:t>sheets</a:t>
            </a:r>
            <a:endParaRPr dirty="0">
              <a:latin typeface="Tahoma"/>
              <a:cs typeface="Tahom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692AA-7557-6422-E4C0-4EA9147EC9A1}"/>
              </a:ext>
            </a:extLst>
          </p:cNvPr>
          <p:cNvSpPr txBox="1"/>
          <p:nvPr/>
        </p:nvSpPr>
        <p:spPr>
          <a:xfrm>
            <a:off x="4038600" y="3151243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https://drive.google.com/drive/folders/1nMJVW9og48RoKweDXOP6vEE_oYAeI2OZ?usp=sharing</a:t>
            </a:r>
            <a:endParaRPr lang="en-IN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666" y="209930"/>
            <a:ext cx="8876665" cy="637984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85" dirty="0">
                <a:latin typeface="Verdana"/>
                <a:cs typeface="Verdana"/>
              </a:rPr>
              <a:t>Analysis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spc="50" dirty="0">
                <a:latin typeface="Verdana"/>
                <a:cs typeface="Verdana"/>
              </a:rPr>
              <a:t>done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the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following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110" dirty="0">
                <a:latin typeface="Verdana"/>
                <a:cs typeface="Verdana"/>
              </a:rPr>
              <a:t>points:-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(Continue)</a:t>
            </a: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00"/>
              </a:spcBef>
            </a:pPr>
            <a:r>
              <a:rPr sz="1600" b="1" dirty="0">
                <a:latin typeface="Arial"/>
                <a:cs typeface="Arial"/>
              </a:rPr>
              <a:t>D.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Best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35" dirty="0">
                <a:latin typeface="Arial"/>
                <a:cs typeface="Arial"/>
              </a:rPr>
              <a:t>Directors:</a:t>
            </a:r>
            <a:r>
              <a:rPr sz="1600" b="1" spc="3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Group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 using 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director_name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column.</a:t>
            </a:r>
            <a:endParaRPr sz="1600" dirty="0">
              <a:latin typeface="Arial MT"/>
              <a:cs typeface="Arial MT"/>
            </a:endParaRPr>
          </a:p>
          <a:p>
            <a:pPr marL="12700" marR="635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out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top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60" dirty="0">
                <a:latin typeface="Arial MT"/>
                <a:cs typeface="Arial MT"/>
              </a:rPr>
              <a:t>10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directors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55" dirty="0">
                <a:latin typeface="Arial MT"/>
                <a:cs typeface="Arial MT"/>
              </a:rPr>
              <a:t>whom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mean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imdb_score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highest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store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spc="50" dirty="0">
                <a:latin typeface="Arial MT"/>
                <a:cs typeface="Arial MT"/>
              </a:rPr>
              <a:t>new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top10director.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45" dirty="0">
                <a:latin typeface="Arial MT"/>
                <a:cs typeface="Arial MT"/>
              </a:rPr>
              <a:t>case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IMDb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score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between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95" dirty="0">
                <a:latin typeface="Arial MT"/>
                <a:cs typeface="Arial MT"/>
              </a:rPr>
              <a:t>two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directors,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sort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them </a:t>
            </a:r>
            <a:r>
              <a:rPr sz="1600" spc="-10" dirty="0">
                <a:latin typeface="Arial MT"/>
                <a:cs typeface="Arial MT"/>
              </a:rPr>
              <a:t>alphabetically.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latin typeface="Arial"/>
                <a:cs typeface="Arial"/>
              </a:rPr>
              <a:t>Your</a:t>
            </a:r>
            <a:r>
              <a:rPr sz="1600" b="1" spc="-5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task: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best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directors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80" dirty="0">
                <a:latin typeface="Arial"/>
                <a:cs typeface="Arial"/>
              </a:rPr>
              <a:t>E.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Popular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Genres:</a:t>
            </a:r>
            <a:r>
              <a:rPr sz="1600" b="1" spc="6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Perform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step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knowledge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gained</a:t>
            </a:r>
            <a:r>
              <a:rPr sz="1600" spc="60" dirty="0">
                <a:latin typeface="Arial MT"/>
                <a:cs typeface="Arial MT"/>
              </a:rPr>
              <a:t> while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performing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previous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MT"/>
                <a:cs typeface="Arial MT"/>
              </a:rPr>
              <a:t>steps.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45" dirty="0">
                <a:latin typeface="Arial"/>
                <a:cs typeface="Arial"/>
              </a:rPr>
              <a:t>Your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task: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popular </a:t>
            </a:r>
            <a:r>
              <a:rPr sz="1600" spc="-10" dirty="0">
                <a:latin typeface="Arial MT"/>
                <a:cs typeface="Arial MT"/>
              </a:rPr>
              <a:t>genres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600" dirty="0">
              <a:latin typeface="Arial MT"/>
              <a:cs typeface="Arial MT"/>
            </a:endParaRPr>
          </a:p>
          <a:p>
            <a:pPr marL="12700" marR="44450">
              <a:lnSpc>
                <a:spcPct val="100000"/>
              </a:lnSpc>
              <a:spcBef>
                <a:spcPts val="5"/>
              </a:spcBef>
            </a:pPr>
            <a:r>
              <a:rPr sz="1600" spc="-95" dirty="0">
                <a:latin typeface="Arial MT"/>
                <a:cs typeface="Arial MT"/>
              </a:rPr>
              <a:t>F.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b="1" spc="-40" dirty="0">
                <a:latin typeface="Arial"/>
                <a:cs typeface="Arial"/>
              </a:rPr>
              <a:t>Charts: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Create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three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50" dirty="0">
                <a:latin typeface="Arial MT"/>
                <a:cs typeface="Arial MT"/>
              </a:rPr>
              <a:t>new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namely,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Meryl_Streep,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30" dirty="0">
                <a:latin typeface="Arial MT"/>
                <a:cs typeface="Arial MT"/>
              </a:rPr>
              <a:t>Leo_Caprio,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Brad_Pitt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which </a:t>
            </a:r>
            <a:r>
              <a:rPr sz="1600" dirty="0">
                <a:latin typeface="Arial MT"/>
                <a:cs typeface="Arial MT"/>
              </a:rPr>
              <a:t>contain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movies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actors: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'Meryl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Streep',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'Leonardo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DiCaprio',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'Brad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Pitt'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lead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actors.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only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actor_1_name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extraction.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Also,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make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sure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you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names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'Meryl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Streep',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'Leonardo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DiCaprio',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'Brad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Pitt'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said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extraction.</a:t>
            </a:r>
            <a:endParaRPr sz="1600" dirty="0">
              <a:latin typeface="Arial MT"/>
              <a:cs typeface="Arial MT"/>
            </a:endParaRPr>
          </a:p>
          <a:p>
            <a:pPr marL="12700" marR="68961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Append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rows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60" dirty="0">
                <a:latin typeface="Arial MT"/>
                <a:cs typeface="Arial MT"/>
              </a:rPr>
              <a:t>all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these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columns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store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them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50" dirty="0">
                <a:latin typeface="Arial MT"/>
                <a:cs typeface="Arial MT"/>
              </a:rPr>
              <a:t>new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named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Combined. </a:t>
            </a:r>
            <a:r>
              <a:rPr sz="1600" dirty="0">
                <a:latin typeface="Arial MT"/>
                <a:cs typeface="Arial MT"/>
              </a:rPr>
              <a:t>Group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combined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actor_1_name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column.</a:t>
            </a:r>
            <a:endParaRPr sz="1600" dirty="0">
              <a:latin typeface="Arial MT"/>
              <a:cs typeface="Arial MT"/>
            </a:endParaRPr>
          </a:p>
          <a:p>
            <a:pPr marL="12700" marR="21971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mean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num_critic_for_reviews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num_users_for_review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identify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actors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have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highest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mean.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Observe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change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number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voted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over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decades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using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bar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chart.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Create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column</a:t>
            </a:r>
            <a:endParaRPr sz="1600" dirty="0">
              <a:latin typeface="Arial MT"/>
              <a:cs typeface="Arial MT"/>
            </a:endParaRPr>
          </a:p>
          <a:p>
            <a:pPr marL="12700" marR="64516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called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decade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represents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decade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which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every movie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belongs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to.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example,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title_year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year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1923,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60" dirty="0">
                <a:latin typeface="Arial MT"/>
                <a:cs typeface="Arial MT"/>
              </a:rPr>
              <a:t>1925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should</a:t>
            </a:r>
            <a:r>
              <a:rPr sz="1600" spc="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stored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1920s.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Sort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column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based</a:t>
            </a:r>
            <a:r>
              <a:rPr sz="1600" spc="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</a:t>
            </a:r>
            <a:endParaRPr sz="1600" dirty="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latin typeface="Arial MT"/>
                <a:cs typeface="Arial MT"/>
              </a:rPr>
              <a:t>column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decade,</a:t>
            </a:r>
            <a:r>
              <a:rPr sz="1600" dirty="0">
                <a:latin typeface="Arial MT"/>
                <a:cs typeface="Arial MT"/>
              </a:rPr>
              <a:t> group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60" dirty="0">
                <a:latin typeface="Arial MT"/>
                <a:cs typeface="Arial MT"/>
              </a:rPr>
              <a:t>it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decade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sum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users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voted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each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decade.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Store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0" dirty="0">
                <a:latin typeface="Arial MT"/>
                <a:cs typeface="Arial MT"/>
              </a:rPr>
              <a:t>a </a:t>
            </a:r>
            <a:r>
              <a:rPr sz="1600" spc="50" dirty="0">
                <a:latin typeface="Arial MT"/>
                <a:cs typeface="Arial MT"/>
              </a:rPr>
              <a:t>new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data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frame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called</a:t>
            </a:r>
            <a:r>
              <a:rPr sz="1600" spc="6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df_by_decade.</a:t>
            </a:r>
            <a:endParaRPr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b="1" spc="-45" dirty="0">
                <a:latin typeface="Arial"/>
                <a:cs typeface="Arial"/>
              </a:rPr>
              <a:t>Your</a:t>
            </a:r>
            <a:r>
              <a:rPr sz="1600" b="1" spc="60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task:</a:t>
            </a:r>
            <a:r>
              <a:rPr sz="1600" b="1" spc="7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Find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critic-favorite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audience-favorite</a:t>
            </a:r>
            <a:r>
              <a:rPr sz="1600" spc="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actors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6678" y="201382"/>
            <a:ext cx="4358640" cy="368935"/>
          </a:xfrm>
          <a:custGeom>
            <a:avLst/>
            <a:gdLst/>
            <a:ahLst/>
            <a:cxnLst/>
            <a:rect l="l" t="t" r="r" b="b"/>
            <a:pathLst>
              <a:path w="4358640" h="368934">
                <a:moveTo>
                  <a:pt x="4358639" y="0"/>
                </a:moveTo>
                <a:lnTo>
                  <a:pt x="0" y="0"/>
                </a:lnTo>
                <a:lnTo>
                  <a:pt x="0" y="368808"/>
                </a:lnTo>
                <a:lnTo>
                  <a:pt x="4358639" y="368808"/>
                </a:lnTo>
                <a:lnTo>
                  <a:pt x="4358639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algn="ctr"/>
            <a:r>
              <a:rPr lang="en-IN" sz="1800" b="1" spc="-20" dirty="0">
                <a:latin typeface="Arial"/>
                <a:cs typeface="Arial"/>
              </a:rPr>
              <a:t>Cleaning</a:t>
            </a:r>
            <a:r>
              <a:rPr lang="en-IN" sz="1800" b="1" spc="-50" dirty="0">
                <a:latin typeface="Arial"/>
                <a:cs typeface="Arial"/>
              </a:rPr>
              <a:t> </a:t>
            </a:r>
            <a:r>
              <a:rPr lang="en-IN" sz="1800" b="1" dirty="0">
                <a:latin typeface="Arial"/>
                <a:cs typeface="Arial"/>
              </a:rPr>
              <a:t>the</a:t>
            </a:r>
            <a:r>
              <a:rPr lang="en-IN" sz="1800" b="1" spc="-55" dirty="0">
                <a:latin typeface="Arial"/>
                <a:cs typeface="Arial"/>
              </a:rPr>
              <a:t> </a:t>
            </a:r>
            <a:r>
              <a:rPr lang="en-IN" sz="1800" b="1" spc="-20" dirty="0">
                <a:latin typeface="Arial"/>
                <a:cs typeface="Arial"/>
              </a:rPr>
              <a:t>data</a:t>
            </a:r>
            <a:endParaRPr lang="en-IN"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1951" y="1049513"/>
            <a:ext cx="8888095" cy="4802505"/>
          </a:xfrm>
          <a:custGeom>
            <a:avLst/>
            <a:gdLst/>
            <a:ahLst/>
            <a:cxnLst/>
            <a:rect l="l" t="t" r="r" b="b"/>
            <a:pathLst>
              <a:path w="8888095" h="4802505">
                <a:moveTo>
                  <a:pt x="8887968" y="0"/>
                </a:moveTo>
                <a:lnTo>
                  <a:pt x="0" y="0"/>
                </a:lnTo>
                <a:lnTo>
                  <a:pt x="0" y="4802124"/>
                </a:lnTo>
                <a:lnTo>
                  <a:pt x="8887968" y="4802124"/>
                </a:lnTo>
                <a:lnTo>
                  <a:pt x="888796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742438" y="548643"/>
            <a:ext cx="8707120" cy="530337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lang="en-US" sz="1800" b="1" spc="-35" dirty="0">
                <a:latin typeface="Arial"/>
                <a:cs typeface="Arial"/>
              </a:rPr>
              <a:t>Your </a:t>
            </a:r>
            <a:r>
              <a:rPr lang="en-US" sz="1800" b="1" spc="-55" dirty="0">
                <a:latin typeface="Arial"/>
                <a:cs typeface="Arial"/>
              </a:rPr>
              <a:t>task:</a:t>
            </a:r>
            <a:r>
              <a:rPr lang="en-US" sz="1800" b="1" spc="-5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 MT"/>
                <a:cs typeface="Arial MT"/>
              </a:rPr>
              <a:t>Clean</a:t>
            </a:r>
            <a:r>
              <a:rPr lang="en-US" sz="1800" spc="-4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45" dirty="0">
                <a:latin typeface="Arial MT"/>
                <a:cs typeface="Arial MT"/>
              </a:rPr>
              <a:t> </a:t>
            </a:r>
            <a:r>
              <a:rPr lang="en-US" sz="1800" spc="-20" dirty="0">
                <a:latin typeface="Arial MT"/>
                <a:cs typeface="Arial MT"/>
              </a:rPr>
              <a:t>data</a:t>
            </a:r>
            <a:endParaRPr lang="en-US"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800" spc="-200" dirty="0">
                <a:latin typeface="Verdana"/>
                <a:cs typeface="Verdana"/>
              </a:rPr>
              <a:t>This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90" dirty="0">
                <a:latin typeface="Verdana"/>
                <a:cs typeface="Verdana"/>
              </a:rPr>
              <a:t>is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most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difficult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crucial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step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any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analysis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project.</a:t>
            </a:r>
            <a:endParaRPr sz="1800" dirty="0">
              <a:latin typeface="Verdana"/>
              <a:cs typeface="Verdana"/>
            </a:endParaRPr>
          </a:p>
          <a:p>
            <a:pPr marL="12700" marR="120650">
              <a:lnSpc>
                <a:spcPct val="100000"/>
              </a:lnSpc>
            </a:pPr>
            <a:r>
              <a:rPr sz="1800" spc="-1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process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included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this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step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80" dirty="0">
                <a:latin typeface="Verdana"/>
                <a:cs typeface="Verdana"/>
              </a:rPr>
              <a:t>varies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question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question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60" dirty="0">
                <a:latin typeface="Verdana"/>
                <a:cs typeface="Verdana"/>
              </a:rPr>
              <a:t>and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Dataset 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Dataset.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clean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dataset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be:-</a:t>
            </a:r>
            <a:endParaRPr sz="1800" dirty="0">
              <a:latin typeface="Verdana"/>
              <a:cs typeface="Verdana"/>
            </a:endParaRPr>
          </a:p>
          <a:p>
            <a:pPr marL="355600" marR="29273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180" dirty="0">
                <a:latin typeface="Verdana"/>
                <a:cs typeface="Verdana"/>
              </a:rPr>
              <a:t>First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dropping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columns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have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use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analysis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that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will </a:t>
            </a:r>
            <a:r>
              <a:rPr sz="1800" spc="85" dirty="0">
                <a:latin typeface="Verdana"/>
                <a:cs typeface="Verdana"/>
              </a:rPr>
              <a:t>be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doing</a:t>
            </a:r>
            <a:endParaRPr sz="1800" dirty="0">
              <a:latin typeface="Verdana"/>
              <a:cs typeface="Verdana"/>
            </a:endParaRPr>
          </a:p>
          <a:p>
            <a:pPr marL="355600" marR="20891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45" dirty="0">
                <a:latin typeface="Verdana"/>
                <a:cs typeface="Verdana"/>
              </a:rPr>
              <a:t>Columns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like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Tahoma"/>
                <a:cs typeface="Tahoma"/>
              </a:rPr>
              <a:t>‘Color’, </a:t>
            </a:r>
            <a:r>
              <a:rPr sz="1800" b="1" spc="-50" dirty="0">
                <a:latin typeface="Tahoma"/>
                <a:cs typeface="Tahoma"/>
              </a:rPr>
              <a:t>‘director_facebook_likes’,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‘actor_3_facebook_likes, </a:t>
            </a:r>
            <a:r>
              <a:rPr sz="1800" b="1" spc="-50" dirty="0">
                <a:latin typeface="Tahoma"/>
                <a:cs typeface="Tahoma"/>
              </a:rPr>
              <a:t>‘actor_2_name’,</a:t>
            </a:r>
            <a:r>
              <a:rPr sz="1800" b="1" spc="-10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‘actor_1_facebook_likes’,</a:t>
            </a:r>
            <a:r>
              <a:rPr sz="1800" b="1" spc="1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‘cast_total_facebook_likes, </a:t>
            </a:r>
            <a:r>
              <a:rPr sz="1800" b="1" spc="-50" dirty="0">
                <a:latin typeface="Tahoma"/>
                <a:cs typeface="Tahoma"/>
              </a:rPr>
              <a:t>‘actor_3_name’,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‘facenumber_in_posts’,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‘plot_keywords’, </a:t>
            </a:r>
            <a:r>
              <a:rPr sz="1800" b="1" spc="-60" dirty="0">
                <a:latin typeface="Tahoma"/>
                <a:cs typeface="Tahoma"/>
              </a:rPr>
              <a:t>‘movie_imdb_link’,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b="1" spc="-65" dirty="0">
                <a:latin typeface="Tahoma"/>
                <a:cs typeface="Tahoma"/>
              </a:rPr>
              <a:t>‘content_rating’</a:t>
            </a:r>
            <a:r>
              <a:rPr sz="1800" b="1" spc="-4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,’actor_2_facebook_likes’, </a:t>
            </a:r>
            <a:r>
              <a:rPr sz="1800" b="1" spc="-50" dirty="0">
                <a:latin typeface="Tahoma"/>
                <a:cs typeface="Tahoma"/>
              </a:rPr>
              <a:t>‘aspect_ratio’,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30" dirty="0">
                <a:latin typeface="Tahoma"/>
                <a:cs typeface="Tahoma"/>
              </a:rPr>
              <a:t>‘movie_facebook_likes’</a:t>
            </a:r>
            <a:r>
              <a:rPr sz="1800" b="1" spc="-5" dirty="0">
                <a:latin typeface="Tahoma"/>
                <a:cs typeface="Tahom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columns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containing </a:t>
            </a:r>
            <a:r>
              <a:rPr sz="1800" spc="-70" dirty="0">
                <a:latin typeface="Verdana"/>
                <a:cs typeface="Verdana"/>
              </a:rPr>
              <a:t>irrelevant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65" dirty="0">
                <a:latin typeface="Verdana"/>
                <a:cs typeface="Verdana"/>
              </a:rPr>
              <a:t>data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for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analysis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30" dirty="0">
                <a:latin typeface="Verdana"/>
                <a:cs typeface="Verdana"/>
              </a:rPr>
              <a:t>tasks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provided.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spc="-145" dirty="0">
                <a:latin typeface="Verdana"/>
                <a:cs typeface="Verdana"/>
              </a:rPr>
              <a:t>So,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these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columns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needs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to </a:t>
            </a:r>
            <a:r>
              <a:rPr sz="1800" spc="85" dirty="0">
                <a:latin typeface="Verdana"/>
                <a:cs typeface="Verdana"/>
              </a:rPr>
              <a:t>be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dropped.</a:t>
            </a:r>
            <a:endParaRPr sz="1800" dirty="0">
              <a:latin typeface="Verdana"/>
              <a:cs typeface="Verdana"/>
            </a:endParaRPr>
          </a:p>
          <a:p>
            <a:pPr marL="355600" marR="40957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1800" spc="-45" dirty="0">
                <a:latin typeface="Verdana"/>
                <a:cs typeface="Verdana"/>
              </a:rPr>
              <a:t>After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dropping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70" dirty="0">
                <a:latin typeface="Verdana"/>
                <a:cs typeface="Verdana"/>
              </a:rPr>
              <a:t>irrelevant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columns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now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remove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rows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dataset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having</a:t>
            </a:r>
            <a:r>
              <a:rPr sz="1800" spc="-1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anyone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its</a:t>
            </a:r>
            <a:r>
              <a:rPr sz="1800" spc="-1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column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value</a:t>
            </a:r>
            <a:r>
              <a:rPr sz="1800" spc="-150" dirty="0">
                <a:latin typeface="Verdana"/>
                <a:cs typeface="Verdana"/>
              </a:rPr>
              <a:t> </a:t>
            </a:r>
            <a:r>
              <a:rPr sz="1800" spc="-55" dirty="0">
                <a:latin typeface="Verdana"/>
                <a:cs typeface="Verdana"/>
              </a:rPr>
              <a:t>as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blank/NULL</a:t>
            </a:r>
            <a:endParaRPr sz="1800" dirty="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get</a:t>
            </a:r>
            <a:r>
              <a:rPr sz="1800" spc="-85" dirty="0">
                <a:latin typeface="Verdana"/>
                <a:cs typeface="Verdana"/>
              </a:rPr>
              <a:t> rid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off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duplicate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values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in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dataset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which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75" dirty="0">
                <a:latin typeface="Verdana"/>
                <a:cs typeface="Verdana"/>
              </a:rPr>
              <a:t>can </a:t>
            </a:r>
            <a:r>
              <a:rPr sz="1800" spc="95" dirty="0">
                <a:latin typeface="Verdana"/>
                <a:cs typeface="Verdana"/>
              </a:rPr>
              <a:t>be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50" dirty="0">
                <a:latin typeface="Verdana"/>
                <a:cs typeface="Verdana"/>
              </a:rPr>
              <a:t>achieved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‘Remove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Duplicate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Values/Cells’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available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90" dirty="0">
                <a:latin typeface="Verdana"/>
                <a:cs typeface="Verdana"/>
              </a:rPr>
              <a:t>in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65" dirty="0">
                <a:latin typeface="Verdana"/>
                <a:cs typeface="Verdana"/>
              </a:rPr>
              <a:t>‘Data’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tab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28744" y="5893915"/>
            <a:ext cx="640385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08100" algn="l"/>
              </a:tabLst>
            </a:pPr>
            <a:r>
              <a:rPr lang="en-US" sz="1400" dirty="0">
                <a:latin typeface="Verdana"/>
                <a:cs typeface="Verdana"/>
                <a:hlinkClick r:id="rId2"/>
              </a:rPr>
              <a:t>https://docs.google.com/spreadsheets/d/12yKWHQXSNivExUPeneER4FkrJ-upLV3N/edit?usp=sharing&amp;ouid=101976269119944283329&amp;rtpof=true&amp;sd=true</a:t>
            </a:r>
            <a:endParaRPr lang="en-US" sz="1400" dirty="0">
              <a:latin typeface="Verdana"/>
              <a:cs typeface="Verdana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44FA5A21-D209-1146-9352-415C635590E0}"/>
              </a:ext>
            </a:extLst>
          </p:cNvPr>
          <p:cNvSpPr/>
          <p:nvPr/>
        </p:nvSpPr>
        <p:spPr>
          <a:xfrm>
            <a:off x="1622677" y="5983046"/>
            <a:ext cx="2318385" cy="551815"/>
          </a:xfrm>
          <a:custGeom>
            <a:avLst/>
            <a:gdLst/>
            <a:ahLst/>
            <a:cxnLst/>
            <a:rect l="l" t="t" r="r" b="b"/>
            <a:pathLst>
              <a:path w="2318385" h="551815">
                <a:moveTo>
                  <a:pt x="2318004" y="0"/>
                </a:moveTo>
                <a:lnTo>
                  <a:pt x="0" y="0"/>
                </a:lnTo>
                <a:lnTo>
                  <a:pt x="0" y="274320"/>
                </a:lnTo>
                <a:lnTo>
                  <a:pt x="0" y="277368"/>
                </a:lnTo>
                <a:lnTo>
                  <a:pt x="0" y="551688"/>
                </a:lnTo>
                <a:lnTo>
                  <a:pt x="2246376" y="551688"/>
                </a:lnTo>
                <a:lnTo>
                  <a:pt x="2246376" y="277368"/>
                </a:lnTo>
                <a:lnTo>
                  <a:pt x="2318004" y="277368"/>
                </a:lnTo>
                <a:lnTo>
                  <a:pt x="231800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A23DF8E8-1189-ED3F-5A27-40331A6FAD0B}"/>
              </a:ext>
            </a:extLst>
          </p:cNvPr>
          <p:cNvSpPr txBox="1"/>
          <p:nvPr/>
        </p:nvSpPr>
        <p:spPr>
          <a:xfrm>
            <a:off x="1610611" y="5969787"/>
            <a:ext cx="2281555" cy="30035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75" dirty="0">
                <a:latin typeface="Tahoma"/>
                <a:cs typeface="Tahoma"/>
              </a:rPr>
              <a:t>Drive</a:t>
            </a:r>
            <a:r>
              <a:rPr sz="1800" b="1" spc="3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link</a:t>
            </a:r>
            <a:r>
              <a:rPr sz="1800" b="1" spc="40" dirty="0">
                <a:latin typeface="Tahoma"/>
                <a:cs typeface="Tahoma"/>
              </a:rPr>
              <a:t> </a:t>
            </a:r>
            <a:r>
              <a:rPr sz="1800" b="1" spc="-60" dirty="0">
                <a:latin typeface="Tahoma"/>
                <a:cs typeface="Tahoma"/>
              </a:rPr>
              <a:t>for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4407A24E-06DE-634E-D690-7432DA6C1D2A}"/>
              </a:ext>
            </a:extLst>
          </p:cNvPr>
          <p:cNvSpPr txBox="1"/>
          <p:nvPr/>
        </p:nvSpPr>
        <p:spPr>
          <a:xfrm>
            <a:off x="1610611" y="6244717"/>
            <a:ext cx="2272030" cy="2997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70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cleaned</a:t>
            </a:r>
            <a:r>
              <a:rPr sz="1800" b="1" spc="7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dataset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258014"/>
            <a:ext cx="4358640" cy="33342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0"/>
              </a:spcBef>
            </a:pPr>
            <a:r>
              <a:rPr sz="2000" spc="-45" dirty="0">
                <a:solidFill>
                  <a:schemeClr val="tx1"/>
                </a:solidFill>
                <a:latin typeface="Arial"/>
                <a:cs typeface="Arial"/>
              </a:rPr>
              <a:t>Movies</a:t>
            </a:r>
            <a:r>
              <a:rPr sz="20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chemeClr val="tx1"/>
                </a:solidFill>
                <a:latin typeface="Arial"/>
                <a:cs typeface="Arial"/>
              </a:rPr>
              <a:t>highest</a:t>
            </a:r>
            <a:r>
              <a:rPr sz="20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Arial"/>
                <a:cs typeface="Arial"/>
              </a:rPr>
              <a:t>profit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201" y="666369"/>
            <a:ext cx="111760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5102" y="666115"/>
            <a:ext cx="407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highest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profit?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3995" y="1046956"/>
            <a:ext cx="9392920" cy="175450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30"/>
              </a:spcBef>
            </a:pPr>
            <a:r>
              <a:rPr sz="1800" spc="-150" dirty="0">
                <a:latin typeface="Verdana"/>
                <a:cs typeface="Verdana"/>
              </a:rPr>
              <a:t>To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find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movies</a:t>
            </a:r>
            <a:r>
              <a:rPr sz="1800" spc="-14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with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65" dirty="0">
                <a:latin typeface="Verdana"/>
                <a:cs typeface="Verdana"/>
              </a:rPr>
              <a:t>highest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0" dirty="0">
                <a:latin typeface="Verdana"/>
                <a:cs typeface="Verdana"/>
              </a:rPr>
              <a:t>profit: </a:t>
            </a:r>
            <a:r>
              <a:rPr sz="1800" spc="-50" dirty="0">
                <a:latin typeface="Verdana"/>
                <a:cs typeface="Verdana"/>
              </a:rPr>
              <a:t>-</a:t>
            </a:r>
            <a:endParaRPr sz="1800" dirty="0">
              <a:latin typeface="Verdana"/>
              <a:cs typeface="Verdana"/>
            </a:endParaRPr>
          </a:p>
          <a:p>
            <a:pPr marL="434975" marR="772795" indent="-343535">
              <a:lnSpc>
                <a:spcPct val="100000"/>
              </a:lnSpc>
              <a:buAutoNum type="arabicPeriod"/>
              <a:tabLst>
                <a:tab pos="434975" algn="l"/>
              </a:tabLst>
            </a:pPr>
            <a:r>
              <a:rPr sz="1800" spc="-180" dirty="0">
                <a:latin typeface="Verdana"/>
                <a:cs typeface="Verdana"/>
              </a:rPr>
              <a:t>First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to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subtract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budget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value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75" dirty="0">
                <a:latin typeface="Verdana"/>
                <a:cs typeface="Verdana"/>
              </a:rPr>
              <a:t>from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120" dirty="0">
                <a:latin typeface="Verdana"/>
                <a:cs typeface="Verdana"/>
              </a:rPr>
              <a:t>gross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value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to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get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profit.</a:t>
            </a:r>
            <a:endParaRPr sz="1800" dirty="0">
              <a:latin typeface="Verdana"/>
              <a:cs typeface="Verdana"/>
            </a:endParaRPr>
          </a:p>
          <a:p>
            <a:pPr marL="434340" indent="-342900">
              <a:lnSpc>
                <a:spcPct val="100000"/>
              </a:lnSpc>
              <a:buAutoNum type="arabicPeriod"/>
              <a:tabLst>
                <a:tab pos="434340" algn="l"/>
              </a:tabLst>
            </a:pPr>
            <a:r>
              <a:rPr sz="1800" spc="-120" dirty="0">
                <a:latin typeface="Verdana"/>
                <a:cs typeface="Verdana"/>
              </a:rPr>
              <a:t>Then,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using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the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40" dirty="0">
                <a:latin typeface="Verdana"/>
                <a:cs typeface="Verdana"/>
              </a:rPr>
              <a:t>scatter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plot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option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105" dirty="0">
                <a:latin typeface="Verdana"/>
                <a:cs typeface="Verdana"/>
              </a:rPr>
              <a:t>will </a:t>
            </a:r>
            <a:r>
              <a:rPr sz="1800" spc="-25" dirty="0">
                <a:latin typeface="Verdana"/>
                <a:cs typeface="Verdana"/>
              </a:rPr>
              <a:t>plot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values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b="1" spc="-110" dirty="0">
                <a:latin typeface="Tahoma"/>
                <a:cs typeface="Tahoma"/>
              </a:rPr>
              <a:t>profit(y_axis)</a:t>
            </a:r>
            <a:r>
              <a:rPr sz="1800" b="1" spc="5" dirty="0">
                <a:latin typeface="Tahoma"/>
                <a:cs typeface="Tahoma"/>
              </a:rPr>
              <a:t> </a:t>
            </a:r>
            <a:r>
              <a:rPr sz="1800" spc="35" dirty="0">
                <a:latin typeface="Verdana"/>
                <a:cs typeface="Verdana"/>
              </a:rPr>
              <a:t>and</a:t>
            </a:r>
            <a:endParaRPr sz="1800" dirty="0">
              <a:latin typeface="Verdana"/>
              <a:cs typeface="Verdana"/>
            </a:endParaRPr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Tahoma"/>
                <a:cs typeface="Tahoma"/>
              </a:rPr>
              <a:t>budget(x_axis)</a:t>
            </a:r>
            <a:endParaRPr sz="1800" dirty="0">
              <a:latin typeface="Tahoma"/>
              <a:cs typeface="Tahoma"/>
            </a:endParaRPr>
          </a:p>
          <a:p>
            <a:pPr marL="434340" indent="-342900">
              <a:lnSpc>
                <a:spcPct val="100000"/>
              </a:lnSpc>
              <a:buAutoNum type="arabicPeriod" startAt="3"/>
              <a:tabLst>
                <a:tab pos="434340" algn="l"/>
              </a:tabLst>
            </a:pPr>
            <a:r>
              <a:rPr sz="1800" spc="-105" dirty="0">
                <a:latin typeface="Verdana"/>
                <a:cs typeface="Verdana"/>
              </a:rPr>
              <a:t>Then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85" dirty="0">
                <a:latin typeface="Verdana"/>
                <a:cs typeface="Verdana"/>
              </a:rPr>
              <a:t>with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help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graph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we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10" dirty="0">
                <a:latin typeface="Verdana"/>
                <a:cs typeface="Verdana"/>
              </a:rPr>
              <a:t>will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85" dirty="0">
                <a:latin typeface="Verdana"/>
                <a:cs typeface="Verdana"/>
              </a:rPr>
              <a:t>be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finding</a:t>
            </a:r>
            <a:r>
              <a:rPr sz="1800" spc="-1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the</a:t>
            </a:r>
            <a:r>
              <a:rPr sz="1800" spc="-9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outliers</a:t>
            </a:r>
            <a:endParaRPr sz="1800" dirty="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96348" y="3322129"/>
            <a:ext cx="5107305" cy="3245485"/>
            <a:chOff x="3296348" y="3322129"/>
            <a:chExt cx="5107305" cy="3245485"/>
          </a:xfrm>
        </p:grpSpPr>
        <p:sp>
          <p:nvSpPr>
            <p:cNvPr id="7" name="object 7"/>
            <p:cNvSpPr/>
            <p:nvPr/>
          </p:nvSpPr>
          <p:spPr>
            <a:xfrm>
              <a:off x="3331463" y="3326891"/>
              <a:ext cx="5067300" cy="3235960"/>
            </a:xfrm>
            <a:custGeom>
              <a:avLst/>
              <a:gdLst/>
              <a:ahLst/>
              <a:cxnLst/>
              <a:rect l="l" t="t" r="r" b="b"/>
              <a:pathLst>
                <a:path w="5067300" h="3235959">
                  <a:moveTo>
                    <a:pt x="0" y="3235452"/>
                  </a:moveTo>
                  <a:lnTo>
                    <a:pt x="5067300" y="3235452"/>
                  </a:lnTo>
                </a:path>
                <a:path w="5067300" h="3235959">
                  <a:moveTo>
                    <a:pt x="0" y="2831592"/>
                  </a:moveTo>
                  <a:lnTo>
                    <a:pt x="5067300" y="2831592"/>
                  </a:lnTo>
                </a:path>
                <a:path w="5067300" h="3235959">
                  <a:moveTo>
                    <a:pt x="0" y="2427732"/>
                  </a:moveTo>
                  <a:lnTo>
                    <a:pt x="5067300" y="2427732"/>
                  </a:lnTo>
                </a:path>
                <a:path w="5067300" h="3235959">
                  <a:moveTo>
                    <a:pt x="0" y="2022348"/>
                  </a:moveTo>
                  <a:lnTo>
                    <a:pt x="5067300" y="2022348"/>
                  </a:lnTo>
                </a:path>
                <a:path w="5067300" h="3235959">
                  <a:moveTo>
                    <a:pt x="0" y="1618488"/>
                  </a:moveTo>
                  <a:lnTo>
                    <a:pt x="5067300" y="1618488"/>
                  </a:lnTo>
                </a:path>
                <a:path w="5067300" h="3235959">
                  <a:moveTo>
                    <a:pt x="0" y="1213104"/>
                  </a:moveTo>
                  <a:lnTo>
                    <a:pt x="5067300" y="1213104"/>
                  </a:lnTo>
                </a:path>
                <a:path w="5067300" h="3235959">
                  <a:moveTo>
                    <a:pt x="0" y="809244"/>
                  </a:moveTo>
                  <a:lnTo>
                    <a:pt x="5067300" y="809244"/>
                  </a:lnTo>
                </a:path>
                <a:path w="5067300" h="3235959">
                  <a:moveTo>
                    <a:pt x="0" y="0"/>
                  </a:moveTo>
                  <a:lnTo>
                    <a:pt x="5067300" y="0"/>
                  </a:lnTo>
                </a:path>
                <a:path w="5067300" h="3235959">
                  <a:moveTo>
                    <a:pt x="562356" y="0"/>
                  </a:moveTo>
                  <a:lnTo>
                    <a:pt x="562356" y="3235452"/>
                  </a:lnTo>
                </a:path>
                <a:path w="5067300" h="3235959">
                  <a:moveTo>
                    <a:pt x="1126236" y="0"/>
                  </a:moveTo>
                  <a:lnTo>
                    <a:pt x="1126236" y="3235452"/>
                  </a:lnTo>
                </a:path>
                <a:path w="5067300" h="3235959">
                  <a:moveTo>
                    <a:pt x="1688591" y="0"/>
                  </a:moveTo>
                  <a:lnTo>
                    <a:pt x="1688591" y="3235452"/>
                  </a:lnTo>
                </a:path>
                <a:path w="5067300" h="3235959">
                  <a:moveTo>
                    <a:pt x="2252472" y="0"/>
                  </a:moveTo>
                  <a:lnTo>
                    <a:pt x="2252472" y="3235452"/>
                  </a:lnTo>
                </a:path>
                <a:path w="5067300" h="3235959">
                  <a:moveTo>
                    <a:pt x="2814828" y="0"/>
                  </a:moveTo>
                  <a:lnTo>
                    <a:pt x="2814828" y="3235452"/>
                  </a:lnTo>
                </a:path>
                <a:path w="5067300" h="3235959">
                  <a:moveTo>
                    <a:pt x="3378708" y="0"/>
                  </a:moveTo>
                  <a:lnTo>
                    <a:pt x="3378708" y="3235452"/>
                  </a:lnTo>
                </a:path>
                <a:path w="5067300" h="3235959">
                  <a:moveTo>
                    <a:pt x="3941064" y="0"/>
                  </a:moveTo>
                  <a:lnTo>
                    <a:pt x="3941064" y="3235452"/>
                  </a:lnTo>
                </a:path>
                <a:path w="5067300" h="3235959">
                  <a:moveTo>
                    <a:pt x="4504944" y="0"/>
                  </a:moveTo>
                  <a:lnTo>
                    <a:pt x="4504944" y="3235452"/>
                  </a:lnTo>
                </a:path>
                <a:path w="5067300" h="3235959">
                  <a:moveTo>
                    <a:pt x="5067300" y="0"/>
                  </a:moveTo>
                  <a:lnTo>
                    <a:pt x="5067300" y="323545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31463" y="3326891"/>
              <a:ext cx="5067300" cy="3235960"/>
            </a:xfrm>
            <a:custGeom>
              <a:avLst/>
              <a:gdLst/>
              <a:ahLst/>
              <a:cxnLst/>
              <a:rect l="l" t="t" r="r" b="b"/>
              <a:pathLst>
                <a:path w="5067300" h="3235959">
                  <a:moveTo>
                    <a:pt x="0" y="3235452"/>
                  </a:moveTo>
                  <a:lnTo>
                    <a:pt x="0" y="0"/>
                  </a:lnTo>
                </a:path>
                <a:path w="5067300" h="3235959">
                  <a:moveTo>
                    <a:pt x="0" y="405384"/>
                  </a:moveTo>
                  <a:lnTo>
                    <a:pt x="5067300" y="405384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96348" y="3589591"/>
              <a:ext cx="4401693" cy="40119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4508" y="4126039"/>
              <a:ext cx="76580" cy="1482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9080" y="4545139"/>
              <a:ext cx="73532" cy="7353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9080" y="6165087"/>
              <a:ext cx="73532" cy="7353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760091" y="5261609"/>
            <a:ext cx="479425" cy="1376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Verdana"/>
                <a:cs typeface="Verdana"/>
              </a:rPr>
              <a:t>8E+09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900" spc="-95" dirty="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sz="900" spc="-10" dirty="0">
                <a:solidFill>
                  <a:srgbClr val="585858"/>
                </a:solidFill>
                <a:latin typeface="Verdana"/>
                <a:cs typeface="Verdana"/>
              </a:rPr>
              <a:t>1E+10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900" spc="-95" dirty="0">
                <a:solidFill>
                  <a:srgbClr val="585858"/>
                </a:solidFill>
                <a:latin typeface="Verdana"/>
                <a:cs typeface="Verdana"/>
              </a:rPr>
              <a:t>-1.2E+10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900" spc="-95" dirty="0">
                <a:solidFill>
                  <a:srgbClr val="585858"/>
                </a:solidFill>
                <a:latin typeface="Verdana"/>
                <a:cs typeface="Verdana"/>
              </a:rPr>
              <a:t>-1.4E+10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55214" y="4856733"/>
            <a:ext cx="384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sz="900" spc="-105" dirty="0">
                <a:solidFill>
                  <a:srgbClr val="585858"/>
                </a:solidFill>
                <a:latin typeface="Verdana"/>
                <a:cs typeface="Verdana"/>
              </a:rPr>
              <a:t>6E+09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55214" y="4047870"/>
            <a:ext cx="38417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95" dirty="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sz="900" spc="-105" dirty="0">
                <a:solidFill>
                  <a:srgbClr val="585858"/>
                </a:solidFill>
                <a:latin typeface="Verdana"/>
                <a:cs typeface="Verdana"/>
              </a:rPr>
              <a:t>2E+09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900" spc="-95" dirty="0">
                <a:solidFill>
                  <a:srgbClr val="585858"/>
                </a:solidFill>
                <a:latin typeface="Verdana"/>
                <a:cs typeface="Verdana"/>
              </a:rPr>
              <a:t>-</a:t>
            </a:r>
            <a:r>
              <a:rPr sz="900" spc="-105" dirty="0">
                <a:solidFill>
                  <a:srgbClr val="585858"/>
                </a:solidFill>
                <a:latin typeface="Verdana"/>
                <a:cs typeface="Verdana"/>
              </a:rPr>
              <a:t>4E+09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93314" y="3238627"/>
            <a:ext cx="346075" cy="567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spc="-100" dirty="0">
                <a:solidFill>
                  <a:srgbClr val="585858"/>
                </a:solidFill>
                <a:latin typeface="Verdana"/>
                <a:cs typeface="Verdana"/>
              </a:rPr>
              <a:t>2E+09</a:t>
            </a:r>
            <a:endParaRPr sz="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9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7395" y="3790950"/>
            <a:ext cx="889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585858"/>
                </a:solidFill>
                <a:latin typeface="Verdana"/>
                <a:cs typeface="Verdana"/>
              </a:rPr>
              <a:t>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86885" y="3790950"/>
            <a:ext cx="2152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585858"/>
                </a:solidFill>
                <a:latin typeface="Verdana"/>
                <a:cs typeface="Verdana"/>
              </a:rPr>
              <a:t>500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8508" y="3790950"/>
            <a:ext cx="279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585858"/>
                </a:solidFill>
                <a:latin typeface="Verdana"/>
                <a:cs typeface="Verdana"/>
              </a:rPr>
              <a:t>1000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81753" y="3790950"/>
            <a:ext cx="279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585858"/>
                </a:solidFill>
                <a:latin typeface="Verdana"/>
                <a:cs typeface="Verdana"/>
              </a:rPr>
              <a:t>1500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44997" y="3790950"/>
            <a:ext cx="279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585858"/>
                </a:solidFill>
                <a:latin typeface="Verdana"/>
                <a:cs typeface="Verdana"/>
              </a:rPr>
              <a:t>2000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07989" y="3790950"/>
            <a:ext cx="279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585858"/>
                </a:solidFill>
                <a:latin typeface="Verdana"/>
                <a:cs typeface="Verdana"/>
              </a:rPr>
              <a:t>2500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71233" y="3790950"/>
            <a:ext cx="279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585858"/>
                </a:solidFill>
                <a:latin typeface="Verdana"/>
                <a:cs typeface="Verdana"/>
              </a:rPr>
              <a:t>3000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34606" y="3790950"/>
            <a:ext cx="279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585858"/>
                </a:solidFill>
                <a:latin typeface="Verdana"/>
                <a:cs typeface="Verdana"/>
              </a:rPr>
              <a:t>3500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97851" y="3790950"/>
            <a:ext cx="279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585858"/>
                </a:solidFill>
                <a:latin typeface="Verdana"/>
                <a:cs typeface="Verdana"/>
              </a:rPr>
              <a:t>4000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60842" y="3790950"/>
            <a:ext cx="2794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70" dirty="0">
                <a:solidFill>
                  <a:srgbClr val="585858"/>
                </a:solidFill>
                <a:latin typeface="Verdana"/>
                <a:cs typeface="Verdana"/>
              </a:rPr>
              <a:t>4500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24525" y="2938399"/>
            <a:ext cx="455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5" dirty="0">
                <a:solidFill>
                  <a:srgbClr val="585858"/>
                </a:solidFill>
                <a:latin typeface="Verdana"/>
                <a:cs typeface="Verdana"/>
              </a:rPr>
              <a:t>Profit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8613" y="4907089"/>
            <a:ext cx="73532" cy="73533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8800592" y="4856733"/>
            <a:ext cx="30035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35" dirty="0">
                <a:solidFill>
                  <a:srgbClr val="585858"/>
                </a:solidFill>
                <a:latin typeface="Verdana"/>
                <a:cs typeface="Verdana"/>
              </a:rPr>
              <a:t>Profit</a:t>
            </a:r>
            <a:endParaRPr sz="900">
              <a:latin typeface="Verdana"/>
              <a:cs typeface="Verdana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414387"/>
              </p:ext>
            </p:extLst>
          </p:nvPr>
        </p:nvGraphicFramePr>
        <p:xfrm>
          <a:off x="9279635" y="3675253"/>
          <a:ext cx="2796540" cy="1096645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796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635" algn="ctr">
                        <a:lnSpc>
                          <a:spcPts val="1255"/>
                        </a:lnSpc>
                        <a:spcBef>
                          <a:spcPts val="80"/>
                        </a:spcBef>
                      </a:pPr>
                      <a:r>
                        <a:rPr sz="1100" b="1" spc="-75" dirty="0"/>
                        <a:t>The</a:t>
                      </a:r>
                      <a:r>
                        <a:rPr sz="1100" b="1" spc="-5" dirty="0"/>
                        <a:t> </a:t>
                      </a:r>
                      <a:r>
                        <a:rPr sz="1100" b="1" spc="-60" dirty="0"/>
                        <a:t>outliers</a:t>
                      </a:r>
                      <a:r>
                        <a:rPr sz="1100" b="1" spc="-5" dirty="0"/>
                        <a:t> </a:t>
                      </a:r>
                      <a:r>
                        <a:rPr sz="1100" b="1" spc="-20" dirty="0"/>
                        <a:t>are:-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635" algn="ctr">
                        <a:lnSpc>
                          <a:spcPts val="1255"/>
                        </a:lnSpc>
                        <a:spcBef>
                          <a:spcPts val="85"/>
                        </a:spcBef>
                      </a:pPr>
                      <a:r>
                        <a:rPr sz="1100" b="1" spc="-20" dirty="0"/>
                        <a:t>-</a:t>
                      </a:r>
                      <a:r>
                        <a:rPr sz="1100" b="1" spc="-10" dirty="0"/>
                        <a:t>12213298588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255"/>
                        </a:lnSpc>
                        <a:spcBef>
                          <a:spcPts val="80"/>
                        </a:spcBef>
                      </a:pPr>
                      <a:r>
                        <a:rPr sz="1100" b="1" spc="-20" dirty="0"/>
                        <a:t>-</a:t>
                      </a:r>
                      <a:r>
                        <a:rPr sz="1100" b="1" spc="-10" dirty="0"/>
                        <a:t>4199788333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255"/>
                        </a:lnSpc>
                        <a:spcBef>
                          <a:spcPts val="80"/>
                        </a:spcBef>
                      </a:pPr>
                      <a:r>
                        <a:rPr sz="1100" b="1" spc="-20" dirty="0"/>
                        <a:t>-</a:t>
                      </a:r>
                      <a:r>
                        <a:rPr sz="1100" b="1" spc="-10" dirty="0"/>
                        <a:t>2499804112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245">
                <a:tc>
                  <a:txBody>
                    <a:bodyPr/>
                    <a:lstStyle/>
                    <a:p>
                      <a:pPr marL="2540" algn="ctr">
                        <a:lnSpc>
                          <a:spcPts val="1255"/>
                        </a:lnSpc>
                        <a:spcBef>
                          <a:spcPts val="85"/>
                        </a:spcBef>
                      </a:pPr>
                      <a:r>
                        <a:rPr sz="1100" b="1" spc="-20" dirty="0"/>
                        <a:t>-</a:t>
                      </a:r>
                      <a:r>
                        <a:rPr sz="1100" b="1" spc="-10" dirty="0"/>
                        <a:t>2127109510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2540" algn="ctr">
                        <a:lnSpc>
                          <a:spcPts val="1255"/>
                        </a:lnSpc>
                        <a:spcBef>
                          <a:spcPts val="80"/>
                        </a:spcBef>
                      </a:pPr>
                      <a:r>
                        <a:rPr sz="1100" b="1" spc="-20" dirty="0"/>
                        <a:t>-</a:t>
                      </a:r>
                      <a:r>
                        <a:rPr sz="1100" b="1" spc="-10" dirty="0"/>
                        <a:t>1099560838</a:t>
                      </a:r>
                      <a:endParaRPr sz="1100" dirty="0">
                        <a:latin typeface="Tahoma"/>
                        <a:cs typeface="Tahoma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971" y="1223771"/>
            <a:ext cx="6245352" cy="51419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679" y="222504"/>
            <a:ext cx="4358640" cy="30264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0"/>
              </a:spcBef>
            </a:pPr>
            <a:r>
              <a:rPr sz="1800" b="1" spc="-45" dirty="0">
                <a:latin typeface="Arial"/>
                <a:cs typeface="Arial"/>
              </a:rPr>
              <a:t>Movies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highest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profit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201" y="666369"/>
            <a:ext cx="111760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5102" y="666115"/>
            <a:ext cx="407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highest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profit?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44640" y="1223772"/>
            <a:ext cx="5547359" cy="51419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307" y="1229868"/>
            <a:ext cx="5832348" cy="54056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916680" y="222504"/>
            <a:ext cx="4358640" cy="30264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0"/>
              </a:spcBef>
            </a:pPr>
            <a:r>
              <a:rPr sz="1800" b="1" spc="-45" dirty="0">
                <a:latin typeface="Arial"/>
                <a:cs typeface="Arial"/>
              </a:rPr>
              <a:t>Movies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highest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profit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0201" y="666369"/>
            <a:ext cx="111760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45102" y="666115"/>
            <a:ext cx="407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highest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profit?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81344" y="1229867"/>
            <a:ext cx="5939028" cy="54056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16679" y="222504"/>
            <a:ext cx="4358640" cy="302647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0"/>
              </a:spcBef>
            </a:pPr>
            <a:r>
              <a:rPr sz="1800" b="1" spc="-45" dirty="0">
                <a:latin typeface="Arial"/>
                <a:cs typeface="Arial"/>
              </a:rPr>
              <a:t>Movies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with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highest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profit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0201" y="666369"/>
            <a:ext cx="111760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5102" y="666115"/>
            <a:ext cx="407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highest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profit?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329" y="1219200"/>
            <a:ext cx="9959340" cy="53279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6679" y="258014"/>
            <a:ext cx="4358640" cy="333425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254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00"/>
              </a:spcBef>
            </a:pPr>
            <a:r>
              <a:rPr sz="2000" b="1" spc="-45" dirty="0">
                <a:solidFill>
                  <a:schemeClr val="tx1"/>
                </a:solidFill>
                <a:latin typeface="Arial"/>
                <a:cs typeface="Arial"/>
              </a:rPr>
              <a:t>Movies</a:t>
            </a:r>
            <a:r>
              <a:rPr sz="2000" b="1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2000" b="1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b="1" spc="-30" dirty="0">
                <a:solidFill>
                  <a:schemeClr val="tx1"/>
                </a:solidFill>
                <a:latin typeface="Arial"/>
                <a:cs typeface="Arial"/>
              </a:rPr>
              <a:t>highest</a:t>
            </a:r>
            <a:r>
              <a:rPr sz="2000" b="1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Arial"/>
                <a:cs typeface="Arial"/>
              </a:rPr>
              <a:t>profit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40201" y="666369"/>
            <a:ext cx="1117600" cy="3124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800" b="1" spc="-40" dirty="0">
                <a:latin typeface="Arial"/>
                <a:cs typeface="Arial"/>
              </a:rPr>
              <a:t>Your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task: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45102" y="666115"/>
            <a:ext cx="407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movies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90" dirty="0">
                <a:latin typeface="Arial MT"/>
                <a:cs typeface="Arial MT"/>
              </a:rPr>
              <a:t>with</a:t>
            </a:r>
            <a:r>
              <a:rPr sz="1800" dirty="0">
                <a:latin typeface="Arial MT"/>
                <a:cs typeface="Arial MT"/>
              </a:rPr>
              <a:t> 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highest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profit?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74520" y="1095755"/>
            <a:ext cx="9994900" cy="4711065"/>
            <a:chOff x="1874520" y="1095755"/>
            <a:chExt cx="9994900" cy="47110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4520" y="1095755"/>
              <a:ext cx="9994392" cy="471068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700528" y="1249679"/>
              <a:ext cx="8036559" cy="4403090"/>
            </a:xfrm>
            <a:custGeom>
              <a:avLst/>
              <a:gdLst/>
              <a:ahLst/>
              <a:cxnLst/>
              <a:rect l="l" t="t" r="r" b="b"/>
              <a:pathLst>
                <a:path w="8036559" h="4403090">
                  <a:moveTo>
                    <a:pt x="0" y="4402836"/>
                  </a:moveTo>
                  <a:lnTo>
                    <a:pt x="8036052" y="4402836"/>
                  </a:lnTo>
                </a:path>
                <a:path w="8036559" h="4403090">
                  <a:moveTo>
                    <a:pt x="0" y="0"/>
                  </a:moveTo>
                  <a:lnTo>
                    <a:pt x="8036052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9004" y="1623059"/>
              <a:ext cx="8045196" cy="3642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3827" y="1638363"/>
              <a:ext cx="8067929" cy="3540125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944751" y="3886961"/>
            <a:ext cx="629920" cy="185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solidFill>
                  <a:srgbClr val="D9D9D9"/>
                </a:solidFill>
                <a:latin typeface="Verdana"/>
                <a:cs typeface="Verdana"/>
              </a:rPr>
              <a:t>-</a:t>
            </a:r>
            <a:r>
              <a:rPr sz="1200" spc="-10" dirty="0">
                <a:solidFill>
                  <a:srgbClr val="D9D9D9"/>
                </a:solidFill>
                <a:latin typeface="Verdana"/>
                <a:cs typeface="Verdana"/>
              </a:rPr>
              <a:t>8E+09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200" spc="-114" dirty="0">
                <a:solidFill>
                  <a:srgbClr val="D9D9D9"/>
                </a:solidFill>
                <a:latin typeface="Verdana"/>
                <a:cs typeface="Verdana"/>
              </a:rPr>
              <a:t>-</a:t>
            </a:r>
            <a:r>
              <a:rPr sz="1200" spc="-10" dirty="0">
                <a:solidFill>
                  <a:srgbClr val="D9D9D9"/>
                </a:solidFill>
                <a:latin typeface="Verdana"/>
                <a:cs typeface="Verdana"/>
              </a:rPr>
              <a:t>1E+10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200" spc="-114" dirty="0">
                <a:solidFill>
                  <a:srgbClr val="D9D9D9"/>
                </a:solidFill>
                <a:latin typeface="Verdana"/>
                <a:cs typeface="Verdana"/>
              </a:rPr>
              <a:t>-</a:t>
            </a:r>
            <a:r>
              <a:rPr sz="1200" spc="-130" dirty="0">
                <a:solidFill>
                  <a:srgbClr val="D9D9D9"/>
                </a:solidFill>
                <a:latin typeface="Verdana"/>
                <a:cs typeface="Verdana"/>
              </a:rPr>
              <a:t>1.2E+10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200" spc="-114" dirty="0">
                <a:solidFill>
                  <a:srgbClr val="D9D9D9"/>
                </a:solidFill>
                <a:latin typeface="Verdana"/>
                <a:cs typeface="Verdana"/>
              </a:rPr>
              <a:t>-</a:t>
            </a:r>
            <a:r>
              <a:rPr sz="1200" spc="-130" dirty="0">
                <a:solidFill>
                  <a:srgbClr val="D9D9D9"/>
                </a:solidFill>
                <a:latin typeface="Verdana"/>
                <a:cs typeface="Verdana"/>
              </a:rPr>
              <a:t>1.4E+10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71242" y="3336416"/>
            <a:ext cx="502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14" dirty="0">
                <a:solidFill>
                  <a:srgbClr val="D9D9D9"/>
                </a:solidFill>
                <a:latin typeface="Verdana"/>
                <a:cs typeface="Verdana"/>
              </a:rPr>
              <a:t>-</a:t>
            </a:r>
            <a:r>
              <a:rPr sz="1200" spc="-140" dirty="0">
                <a:solidFill>
                  <a:srgbClr val="D9D9D9"/>
                </a:solidFill>
                <a:latin typeface="Verdana"/>
                <a:cs typeface="Verdana"/>
              </a:rPr>
              <a:t>6E+09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71242" y="1134871"/>
            <a:ext cx="502920" cy="185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D9D9D9"/>
                </a:solidFill>
                <a:latin typeface="Verdana"/>
                <a:cs typeface="Verdana"/>
              </a:rPr>
              <a:t>2E+09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1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200" spc="-50" dirty="0">
                <a:solidFill>
                  <a:srgbClr val="D9D9D9"/>
                </a:solidFill>
                <a:latin typeface="Verdana"/>
                <a:cs typeface="Verdana"/>
              </a:rPr>
              <a:t>0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200" spc="-114" dirty="0">
                <a:solidFill>
                  <a:srgbClr val="D9D9D9"/>
                </a:solidFill>
                <a:latin typeface="Verdana"/>
                <a:cs typeface="Verdana"/>
              </a:rPr>
              <a:t>-</a:t>
            </a:r>
            <a:r>
              <a:rPr sz="1200" spc="-140" dirty="0">
                <a:solidFill>
                  <a:srgbClr val="D9D9D9"/>
                </a:solidFill>
                <a:latin typeface="Verdana"/>
                <a:cs typeface="Verdana"/>
              </a:rPr>
              <a:t>2E+09</a:t>
            </a:r>
            <a:endParaRPr sz="1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35"/>
              </a:spcBef>
            </a:pPr>
            <a:endParaRPr sz="12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</a:pPr>
            <a:r>
              <a:rPr sz="1200" spc="-114" dirty="0">
                <a:solidFill>
                  <a:srgbClr val="D9D9D9"/>
                </a:solidFill>
                <a:latin typeface="Verdana"/>
                <a:cs typeface="Verdana"/>
              </a:rPr>
              <a:t>-</a:t>
            </a:r>
            <a:r>
              <a:rPr sz="1200" spc="-140" dirty="0">
                <a:solidFill>
                  <a:srgbClr val="D9D9D9"/>
                </a:solidFill>
                <a:latin typeface="Verdana"/>
                <a:cs typeface="Verdana"/>
              </a:rPr>
              <a:t>4E+09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93082" y="1884095"/>
            <a:ext cx="8111490" cy="786130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96520" marR="5080" indent="121285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D9D9D9"/>
                </a:solidFill>
                <a:latin typeface="Verdana"/>
                <a:cs typeface="Verdana"/>
              </a:rPr>
              <a:t>budget </a:t>
            </a:r>
            <a:r>
              <a:rPr sz="1200" spc="-110" dirty="0">
                <a:solidFill>
                  <a:srgbClr val="D9D9D9"/>
                </a:solidFill>
                <a:latin typeface="Verdana"/>
                <a:cs typeface="Verdana"/>
              </a:rPr>
              <a:t>60000000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1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70000000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85000000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0" dirty="0">
                <a:solidFill>
                  <a:srgbClr val="D9D9D9"/>
                </a:solidFill>
                <a:latin typeface="Verdana"/>
                <a:cs typeface="Verdana"/>
              </a:rPr>
              <a:t>165000000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6000000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10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55000000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45000000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17000000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10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7000000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20000000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39000000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10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4000000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14000000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13000000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14000000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100" dirty="0">
                <a:solidFill>
                  <a:srgbClr val="D9D9D9"/>
                </a:solidFill>
                <a:latin typeface="Verdana"/>
                <a:cs typeface="Verdana"/>
              </a:rPr>
              <a:t>207000000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18000000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2000000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10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3000000</a:t>
            </a:r>
            <a:endParaRPr sz="1200" dirty="0">
              <a:latin typeface="Verdana"/>
              <a:cs typeface="Verdana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250000</a:t>
            </a:r>
            <a:endParaRPr sz="1200" dirty="0">
              <a:latin typeface="Verdana"/>
              <a:cs typeface="Verdana"/>
            </a:endParaRPr>
          </a:p>
          <a:p>
            <a:pPr marL="265430">
              <a:lnSpc>
                <a:spcPct val="100000"/>
              </a:lnSpc>
              <a:spcBef>
                <a:spcPts val="5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300000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21500000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6800000</a:t>
            </a:r>
            <a:endParaRPr sz="1200" dirty="0">
              <a:latin typeface="Verdana"/>
              <a:cs typeface="Verdana"/>
            </a:endParaRPr>
          </a:p>
          <a:p>
            <a:pPr marL="265430">
              <a:lnSpc>
                <a:spcPct val="100000"/>
              </a:lnSpc>
              <a:spcBef>
                <a:spcPts val="10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500000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1100000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6500000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10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6000000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10000000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10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8000000</a:t>
            </a:r>
            <a:endParaRPr sz="1200" dirty="0">
              <a:latin typeface="Verdana"/>
              <a:cs typeface="Verdana"/>
            </a:endParaRPr>
          </a:p>
          <a:p>
            <a:pPr marL="180975">
              <a:lnSpc>
                <a:spcPct val="100000"/>
              </a:lnSpc>
              <a:spcBef>
                <a:spcPts val="5"/>
              </a:spcBef>
            </a:pPr>
            <a:r>
              <a:rPr sz="1200" spc="-95" dirty="0">
                <a:solidFill>
                  <a:srgbClr val="D9D9D9"/>
                </a:solidFill>
                <a:latin typeface="Verdana"/>
                <a:cs typeface="Verdana"/>
              </a:rPr>
              <a:t>6500000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10000000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60000000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19000000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10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18000000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25000000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35000000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10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20000000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50000000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65000000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10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57000000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50000000</a:t>
            </a:r>
            <a:endParaRPr sz="1200" dirty="0">
              <a:latin typeface="Verdana"/>
              <a:cs typeface="Verdana"/>
            </a:endParaRPr>
          </a:p>
          <a:p>
            <a:pPr marL="9652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solidFill>
                  <a:srgbClr val="D9D9D9"/>
                </a:solidFill>
                <a:latin typeface="Verdana"/>
                <a:cs typeface="Verdana"/>
              </a:rPr>
              <a:t>70000000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0" dirty="0">
                <a:solidFill>
                  <a:srgbClr val="D9D9D9"/>
                </a:solidFill>
                <a:latin typeface="Verdana"/>
                <a:cs typeface="Verdana"/>
              </a:rPr>
              <a:t>225000000</a:t>
            </a:r>
            <a:endParaRPr sz="1200" dirty="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35461" y="3305619"/>
            <a:ext cx="243840" cy="291465"/>
            <a:chOff x="10935461" y="3305619"/>
            <a:chExt cx="243840" cy="291465"/>
          </a:xfrm>
        </p:grpSpPr>
        <p:sp>
          <p:nvSpPr>
            <p:cNvPr id="15" name="object 15"/>
            <p:cNvSpPr/>
            <p:nvPr/>
          </p:nvSpPr>
          <p:spPr>
            <a:xfrm>
              <a:off x="10935461" y="3323082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4925">
              <a:solidFill>
                <a:srgbClr val="DE7D1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935461" y="3579114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4925">
              <a:solidFill>
                <a:srgbClr val="A42F0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193018" y="3136264"/>
            <a:ext cx="562610" cy="536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700"/>
              </a:lnSpc>
              <a:spcBef>
                <a:spcPts val="100"/>
              </a:spcBef>
            </a:pPr>
            <a:r>
              <a:rPr sz="1200" spc="-20" dirty="0">
                <a:solidFill>
                  <a:srgbClr val="D9D9D9"/>
                </a:solidFill>
                <a:latin typeface="Verdana"/>
                <a:cs typeface="Verdana"/>
              </a:rPr>
              <a:t>Budget </a:t>
            </a:r>
            <a:r>
              <a:rPr sz="1200" spc="-10" dirty="0">
                <a:solidFill>
                  <a:srgbClr val="D9D9D9"/>
                </a:solidFill>
                <a:latin typeface="Verdana"/>
                <a:cs typeface="Verdana"/>
              </a:rPr>
              <a:t>Profit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9332" y="5963170"/>
            <a:ext cx="2318385" cy="27749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1800" b="1" dirty="0">
                <a:latin typeface="Tahoma"/>
                <a:cs typeface="Tahoma"/>
              </a:rPr>
              <a:t>Google</a:t>
            </a:r>
            <a:r>
              <a:rPr sz="1800" b="1" spc="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Drive</a:t>
            </a:r>
            <a:r>
              <a:rPr sz="1800" b="1" spc="40" dirty="0">
                <a:latin typeface="Tahoma"/>
                <a:cs typeface="Tahoma"/>
              </a:rPr>
              <a:t> </a:t>
            </a:r>
            <a:r>
              <a:rPr sz="1800" b="1" spc="-80" dirty="0">
                <a:latin typeface="Tahoma"/>
                <a:cs typeface="Tahoma"/>
              </a:rPr>
              <a:t>link</a:t>
            </a:r>
            <a:r>
              <a:rPr sz="1800" b="1" spc="5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for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308225" y="6240538"/>
            <a:ext cx="1711960" cy="27432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35"/>
              </a:lnSpc>
            </a:pPr>
            <a:r>
              <a:rPr sz="1800" b="1" spc="-65" dirty="0">
                <a:latin typeface="Tahoma"/>
                <a:cs typeface="Tahoma"/>
              </a:rPr>
              <a:t>the</a:t>
            </a:r>
            <a:r>
              <a:rPr sz="1800" b="1" spc="1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excel</a:t>
            </a:r>
            <a:r>
              <a:rPr sz="1800" b="1" spc="35" dirty="0">
                <a:latin typeface="Tahoma"/>
                <a:cs typeface="Tahoma"/>
              </a:rPr>
              <a:t> </a:t>
            </a:r>
            <a:r>
              <a:rPr sz="1800" b="1" spc="-45" dirty="0">
                <a:latin typeface="Tahoma"/>
                <a:cs typeface="Tahoma"/>
              </a:rPr>
              <a:t>sheet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77513" y="5902773"/>
            <a:ext cx="568515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69365" algn="l"/>
              </a:tabLst>
            </a:pPr>
            <a:r>
              <a:rPr lang="en-IN" sz="1800" u="sng" spc="-20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  <a:hlinkClick r:id="rId5"/>
              </a:rPr>
              <a:t>https://docs.google.com/spreadsheets/d/1vpSRosdHYGrP-6ruL2OMkfg_OTPQxm0M/edit?usp=sharing&amp;ouid=101976269119944283329&amp;rtpof=true&amp;sd=true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FFFFFF"/>
      </a:accent1>
      <a:accent2>
        <a:srgbClr val="FFFFFF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4335</Words>
  <Application>Microsoft Office PowerPoint</Application>
  <PresentationFormat>Widescreen</PresentationFormat>
  <Paragraphs>2364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Arial MT</vt:lpstr>
      <vt:lpstr>Bahnschrift SemiBold SemiConden</vt:lpstr>
      <vt:lpstr>Calibri</vt:lpstr>
      <vt:lpstr>Calibri Light</vt:lpstr>
      <vt:lpstr>Dubai</vt:lpstr>
      <vt:lpstr>Tahoma</vt:lpstr>
      <vt:lpstr>Times New Roman</vt:lpstr>
      <vt:lpstr>Verdana</vt:lpstr>
      <vt:lpstr>Retrospect</vt:lpstr>
      <vt:lpstr>PowerPoint Presentation</vt:lpstr>
      <vt:lpstr>PowerPoint Presentation</vt:lpstr>
      <vt:lpstr>PowerPoint Presentation</vt:lpstr>
      <vt:lpstr>PowerPoint Presentation</vt:lpstr>
      <vt:lpstr>Movies with highest profit</vt:lpstr>
      <vt:lpstr>PowerPoint Presentation</vt:lpstr>
      <vt:lpstr>PowerPoint Presentation</vt:lpstr>
      <vt:lpstr>PowerPoint Presentation</vt:lpstr>
      <vt:lpstr>Movies with highest profit</vt:lpstr>
      <vt:lpstr>PowerPoint Presentation</vt:lpstr>
      <vt:lpstr>Top 250</vt:lpstr>
      <vt:lpstr>Top 250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Charts</vt:lpstr>
      <vt:lpstr>Charts</vt:lpstr>
      <vt:lpstr>Charts</vt:lpstr>
      <vt:lpstr>Charts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ADVAIT CHAVAN</dc:creator>
  <cp:lastModifiedBy>_ Abhie_</cp:lastModifiedBy>
  <cp:revision>3</cp:revision>
  <dcterms:created xsi:type="dcterms:W3CDTF">2025-01-19T04:47:09Z</dcterms:created>
  <dcterms:modified xsi:type="dcterms:W3CDTF">2025-01-19T16:08:53Z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2022-11-30T00:00:00Z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2025-01-19T00:00:00Z</vt:filetime>
  </property>
  <property fmtid="{D5CDD505-2E9C-101B-9397-08002B2CF9AE}" pid="5" name="Producer">
    <vt:lpwstr>Microsoft® PowerPoint® 2019</vt:lpwstr>
  </property>
</Properties>
</file>