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13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4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14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2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1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3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8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1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9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25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5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3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urkutehemant21@gmail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I8xTeYHMnsfhR9CWi6MrSBx9nV970V6j/edit?gid=96486660#gid=9648666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212848" y="79247"/>
            <a:ext cx="7760334" cy="11887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419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3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Name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: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lang="en-IN" sz="1800" b="1" spc="5" dirty="0">
                <a:latin typeface="Tahoma"/>
                <a:cs typeface="Tahoma"/>
              </a:rPr>
              <a:t>Hemant Murkute</a:t>
            </a:r>
          </a:p>
          <a:p>
            <a:pPr marL="635" algn="ctr">
              <a:lnSpc>
                <a:spcPct val="100000"/>
              </a:lnSpc>
              <a:spcBef>
                <a:spcPts val="330"/>
              </a:spcBef>
            </a:pPr>
            <a:r>
              <a:rPr sz="1800" b="1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Email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:</a:t>
            </a:r>
            <a:r>
              <a:rPr sz="1800" b="1" u="sng" spc="-1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lang="en-IN" sz="1800" b="1" spc="-95" dirty="0">
                <a:latin typeface="Tahoma"/>
                <a:cs typeface="Tahoma"/>
                <a:hlinkClick r:id="rId2"/>
              </a:rPr>
              <a:t>murkutehemant21@gmail.com</a:t>
            </a:r>
            <a:endParaRPr lang="en-IN" sz="1800" b="1" spc="-95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800" b="1" spc="-114" dirty="0">
                <a:latin typeface="Tahoma"/>
                <a:cs typeface="Tahoma"/>
              </a:rPr>
              <a:t>Task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8: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ABC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Call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Volume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Trend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Analysis</a:t>
            </a:r>
            <a:r>
              <a:rPr sz="1800" b="1" spc="-25" dirty="0">
                <a:latin typeface="Tahoma"/>
                <a:cs typeface="Tahoma"/>
              </a:rPr>
              <a:t> </a:t>
            </a:r>
            <a:endParaRPr lang="en-IN" sz="1800" b="1" spc="-25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800" b="1" spc="-35" dirty="0">
                <a:latin typeface="Tahoma"/>
                <a:cs typeface="Tahoma"/>
              </a:rPr>
              <a:t>Tech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stack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used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: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Microsoft </a:t>
            </a:r>
            <a:r>
              <a:rPr sz="1800" b="1" spc="-10" dirty="0">
                <a:latin typeface="Tahoma"/>
                <a:cs typeface="Tahoma"/>
              </a:rPr>
              <a:t>Excel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7015" y="1483296"/>
            <a:ext cx="9652000" cy="4067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105"/>
              </a:spcBef>
            </a:pPr>
            <a:r>
              <a:rPr sz="1400" b="1" spc="-40" dirty="0">
                <a:latin typeface="Tahoma"/>
                <a:cs typeface="Tahoma"/>
              </a:rPr>
              <a:t>Analysis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done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on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following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points:-</a:t>
            </a:r>
            <a:endParaRPr sz="1400" dirty="0">
              <a:latin typeface="Tahoma"/>
              <a:cs typeface="Tahoma"/>
            </a:endParaRPr>
          </a:p>
          <a:p>
            <a:pPr marL="200660" indent="-187960">
              <a:lnSpc>
                <a:spcPts val="1614"/>
              </a:lnSpc>
              <a:buAutoNum type="alphaLcPeriod"/>
              <a:tabLst>
                <a:tab pos="200660" algn="l"/>
              </a:tabLst>
            </a:pPr>
            <a:r>
              <a:rPr sz="1400" b="1" spc="-10" dirty="0">
                <a:latin typeface="Arial"/>
                <a:cs typeface="Arial"/>
              </a:rPr>
              <a:t>Calculate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average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call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time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duration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all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incoming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calls</a:t>
            </a:r>
            <a:r>
              <a:rPr sz="1400" b="1" spc="-30" dirty="0">
                <a:latin typeface="Arial"/>
                <a:cs typeface="Arial"/>
              </a:rPr>
              <a:t> received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agents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(in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each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Time_Bucket).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AutoNum type="alphaLcPeriod"/>
            </a:pPr>
            <a:endParaRPr sz="1400" dirty="0">
              <a:latin typeface="Arial"/>
              <a:cs typeface="Arial"/>
            </a:endParaRPr>
          </a:p>
          <a:p>
            <a:pPr marL="12700" marR="288925" indent="196850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209550" algn="l"/>
              </a:tabLst>
            </a:pPr>
            <a:r>
              <a:rPr sz="1400" b="1" dirty="0">
                <a:latin typeface="Arial"/>
                <a:cs typeface="Arial"/>
              </a:rPr>
              <a:t>Show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total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volume/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number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calls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coming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via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charts/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graphs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[Number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calls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v/s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Time].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You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can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select </a:t>
            </a:r>
            <a:r>
              <a:rPr sz="1400" b="1" dirty="0">
                <a:latin typeface="Arial"/>
                <a:cs typeface="Arial"/>
              </a:rPr>
              <a:t>time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bucket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form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(i.e.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105" dirty="0">
                <a:latin typeface="Arial"/>
                <a:cs typeface="Arial"/>
              </a:rPr>
              <a:t>1-</a:t>
            </a:r>
            <a:r>
              <a:rPr sz="1400" b="1" dirty="0">
                <a:latin typeface="Arial"/>
                <a:cs typeface="Arial"/>
              </a:rPr>
              <a:t>2,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100" dirty="0">
                <a:latin typeface="Arial"/>
                <a:cs typeface="Arial"/>
              </a:rPr>
              <a:t>2-</a:t>
            </a:r>
            <a:r>
              <a:rPr sz="1400" b="1" dirty="0">
                <a:latin typeface="Arial"/>
                <a:cs typeface="Arial"/>
              </a:rPr>
              <a:t>3,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…..)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AutoNum type="alphaLcPeriod"/>
            </a:pPr>
            <a:endParaRPr sz="1400" dirty="0">
              <a:latin typeface="Arial"/>
              <a:cs typeface="Arial"/>
            </a:endParaRPr>
          </a:p>
          <a:p>
            <a:pPr marL="12700" marR="147955" indent="173990">
              <a:lnSpc>
                <a:spcPct val="100000"/>
              </a:lnSpc>
              <a:buAutoNum type="alphaLcPeriod"/>
              <a:tabLst>
                <a:tab pos="186690" algn="l"/>
              </a:tabLst>
            </a:pP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you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can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see </a:t>
            </a:r>
            <a:r>
              <a:rPr sz="1400" b="1" spc="-20" dirty="0">
                <a:latin typeface="Arial"/>
                <a:cs typeface="Arial"/>
              </a:rPr>
              <a:t>current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abandon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rate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is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approximately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30%.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Propose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manpower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plan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required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during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each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time bucket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[between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9am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9pm]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reduce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 </a:t>
            </a:r>
            <a:r>
              <a:rPr sz="1400" b="1" spc="-20" dirty="0">
                <a:latin typeface="Arial"/>
                <a:cs typeface="Arial"/>
              </a:rPr>
              <a:t>abandon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10%.</a:t>
            </a:r>
            <a:r>
              <a:rPr sz="1400" b="1" spc="-10" dirty="0">
                <a:latin typeface="Arial"/>
                <a:cs typeface="Arial"/>
              </a:rPr>
              <a:t> (i.e.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You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have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10" dirty="0">
                <a:latin typeface="Arial"/>
                <a:cs typeface="Arial"/>
              </a:rPr>
              <a:t>calculate </a:t>
            </a:r>
            <a:r>
              <a:rPr sz="1400" b="1" spc="-25" dirty="0">
                <a:latin typeface="Arial"/>
                <a:cs typeface="Arial"/>
              </a:rPr>
              <a:t>minimum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number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of </a:t>
            </a:r>
            <a:r>
              <a:rPr sz="1400" b="1" spc="-10" dirty="0">
                <a:latin typeface="Arial"/>
                <a:cs typeface="Arial"/>
              </a:rPr>
              <a:t>agents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required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each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time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bucket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65" dirty="0">
                <a:latin typeface="Arial"/>
                <a:cs typeface="Arial"/>
              </a:rPr>
              <a:t>so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that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least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60" dirty="0">
                <a:latin typeface="Arial"/>
                <a:cs typeface="Arial"/>
              </a:rPr>
              <a:t>90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calls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should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answered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out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100.)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AutoNum type="alphaLcPeriod"/>
            </a:pPr>
            <a:endParaRPr sz="1400" dirty="0">
              <a:latin typeface="Arial"/>
              <a:cs typeface="Arial"/>
            </a:endParaRPr>
          </a:p>
          <a:p>
            <a:pPr marL="12700" marR="5080" indent="196850">
              <a:lnSpc>
                <a:spcPct val="100000"/>
              </a:lnSpc>
              <a:buAutoNum type="alphaLcPeriod"/>
              <a:tabLst>
                <a:tab pos="209550" algn="l"/>
              </a:tabLst>
            </a:pPr>
            <a:r>
              <a:rPr sz="1400" b="1" spc="-20" dirty="0">
                <a:latin typeface="Arial"/>
                <a:cs typeface="Arial"/>
              </a:rPr>
              <a:t>Let’s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say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customers </a:t>
            </a:r>
            <a:r>
              <a:rPr sz="1400" b="1" spc="-10" dirty="0">
                <a:latin typeface="Arial"/>
                <a:cs typeface="Arial"/>
              </a:rPr>
              <a:t>also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call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this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ABC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insurance company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night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but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didn’t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get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answer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as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there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no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agents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to </a:t>
            </a:r>
            <a:r>
              <a:rPr sz="1400" b="1" spc="-10" dirty="0">
                <a:latin typeface="Arial"/>
                <a:cs typeface="Arial"/>
              </a:rPr>
              <a:t>answer,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this</a:t>
            </a:r>
            <a:r>
              <a:rPr sz="1400" b="1" spc="-25" dirty="0">
                <a:latin typeface="Arial"/>
                <a:cs typeface="Arial"/>
              </a:rPr>
              <a:t> creates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bad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customer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experience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this</a:t>
            </a:r>
            <a:r>
              <a:rPr sz="1400" b="1" spc="-35" dirty="0">
                <a:latin typeface="Arial"/>
                <a:cs typeface="Arial"/>
              </a:rPr>
              <a:t> Insurance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company.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Suppose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every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100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calls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that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customer made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during </a:t>
            </a:r>
            <a:r>
              <a:rPr sz="1400" b="1" spc="60" dirty="0">
                <a:latin typeface="Arial"/>
                <a:cs typeface="Arial"/>
              </a:rPr>
              <a:t>9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Am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60" dirty="0">
                <a:latin typeface="Arial"/>
                <a:cs typeface="Arial"/>
              </a:rPr>
              <a:t>9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Pm,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customer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also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made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60" dirty="0">
                <a:latin typeface="Arial"/>
                <a:cs typeface="Arial"/>
              </a:rPr>
              <a:t>30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calls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night between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interval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[9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60" dirty="0">
                <a:latin typeface="Arial"/>
                <a:cs typeface="Arial"/>
              </a:rPr>
              <a:t>9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Am].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Now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propose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a </a:t>
            </a:r>
            <a:r>
              <a:rPr sz="1400" b="1" dirty="0">
                <a:latin typeface="Arial"/>
                <a:cs typeface="Arial"/>
              </a:rPr>
              <a:t>manpower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plan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required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during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each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time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bucket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day.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Maximum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Abandon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rate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assumption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would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same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10%.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00" dirty="0">
              <a:latin typeface="Arial"/>
              <a:cs typeface="Arial"/>
            </a:endParaRPr>
          </a:p>
          <a:p>
            <a:pPr marL="12700" marR="13335">
              <a:lnSpc>
                <a:spcPct val="100499"/>
              </a:lnSpc>
            </a:pPr>
            <a:r>
              <a:rPr sz="1400" b="1" spc="-40" dirty="0">
                <a:latin typeface="Arial"/>
                <a:cs typeface="Arial"/>
              </a:rPr>
              <a:t>Assumption: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agent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work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60" dirty="0">
                <a:latin typeface="Arial"/>
                <a:cs typeface="Arial"/>
              </a:rPr>
              <a:t>6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days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week;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average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total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unplanned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leaves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agent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is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60" dirty="0">
                <a:latin typeface="Arial"/>
                <a:cs typeface="Arial"/>
              </a:rPr>
              <a:t>4</a:t>
            </a:r>
            <a:r>
              <a:rPr sz="1400" b="1" spc="-30" dirty="0">
                <a:latin typeface="Arial"/>
                <a:cs typeface="Arial"/>
              </a:rPr>
              <a:t> days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month; </a:t>
            </a:r>
            <a:r>
              <a:rPr sz="1400" b="1" dirty="0">
                <a:latin typeface="Arial"/>
                <a:cs typeface="Arial"/>
              </a:rPr>
              <a:t>An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agent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total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working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hrs </a:t>
            </a:r>
            <a:r>
              <a:rPr sz="1400" b="1" spc="-50" dirty="0">
                <a:latin typeface="Arial"/>
                <a:cs typeface="Arial"/>
              </a:rPr>
              <a:t>is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60" dirty="0">
                <a:latin typeface="Arial"/>
                <a:cs typeface="Arial"/>
              </a:rPr>
              <a:t>9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Hrs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out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which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1.5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Hrs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goes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into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lunch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70" dirty="0">
                <a:latin typeface="Arial"/>
                <a:cs typeface="Arial"/>
              </a:rPr>
              <a:t>snacks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office.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average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an </a:t>
            </a:r>
            <a:r>
              <a:rPr sz="1400" b="1" dirty="0">
                <a:latin typeface="Arial"/>
                <a:cs typeface="Arial"/>
              </a:rPr>
              <a:t>agent </a:t>
            </a:r>
            <a:r>
              <a:rPr sz="1400" b="1" spc="-55" dirty="0">
                <a:latin typeface="Arial"/>
                <a:cs typeface="Arial"/>
              </a:rPr>
              <a:t>occupied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60" dirty="0">
                <a:latin typeface="Arial"/>
                <a:cs typeface="Arial"/>
              </a:rPr>
              <a:t>60%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his</a:t>
            </a:r>
            <a:r>
              <a:rPr sz="1400" b="1" dirty="0">
                <a:latin typeface="Arial"/>
                <a:cs typeface="Arial"/>
              </a:rPr>
              <a:t> total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actual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working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Hrs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(i.e </a:t>
            </a:r>
            <a:r>
              <a:rPr sz="1400" b="1" spc="60" dirty="0">
                <a:latin typeface="Arial"/>
                <a:cs typeface="Arial"/>
              </a:rPr>
              <a:t>60%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7.5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Hrs) on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call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with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customers/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users.</a:t>
            </a:r>
            <a:r>
              <a:rPr sz="1400" b="1" dirty="0">
                <a:latin typeface="Arial"/>
                <a:cs typeface="Arial"/>
              </a:rPr>
              <a:t> Total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days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month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60" dirty="0">
                <a:latin typeface="Arial"/>
                <a:cs typeface="Arial"/>
              </a:rPr>
              <a:t>30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days.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1130" y="5753100"/>
            <a:ext cx="9843770" cy="954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400" b="1" spc="-20" dirty="0">
                <a:latin typeface="Tahoma"/>
                <a:cs typeface="Tahoma"/>
              </a:rPr>
              <a:t>P.S.</a:t>
            </a:r>
            <a:endParaRPr sz="1400" dirty="0">
              <a:latin typeface="Tahoma"/>
              <a:cs typeface="Tahoma"/>
            </a:endParaRPr>
          </a:p>
          <a:p>
            <a:pPr marL="92075" marR="121285">
              <a:lnSpc>
                <a:spcPct val="100000"/>
              </a:lnSpc>
            </a:pPr>
            <a:r>
              <a:rPr sz="1400" b="1" spc="-105" dirty="0">
                <a:latin typeface="Tahoma"/>
                <a:cs typeface="Tahoma"/>
              </a:rPr>
              <a:t>The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cleaned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and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analyzed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data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in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25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form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of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excel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sheets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have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been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uploaded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to</a:t>
            </a:r>
            <a:r>
              <a:rPr sz="1400" b="1" spc="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Google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Drive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also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the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excel </a:t>
            </a:r>
            <a:r>
              <a:rPr sz="1400" b="1" spc="-55" dirty="0">
                <a:latin typeface="Tahoma"/>
                <a:cs typeface="Tahoma"/>
              </a:rPr>
              <a:t>sheets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are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large </a:t>
            </a:r>
            <a:r>
              <a:rPr sz="1400" b="1" spc="-85" dirty="0">
                <a:latin typeface="Tahoma"/>
                <a:cs typeface="Tahoma"/>
              </a:rPr>
              <a:t>files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due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vastness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of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data,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so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they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won’t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visible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on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google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excel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sheets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online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they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need</a:t>
            </a:r>
            <a:r>
              <a:rPr sz="1400" b="1" spc="50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to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be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downloaded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and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seen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offline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using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Microsoft</a:t>
            </a:r>
            <a:r>
              <a:rPr sz="1400" b="1" spc="-10" dirty="0">
                <a:latin typeface="Tahoma"/>
                <a:cs typeface="Tahoma"/>
              </a:rPr>
              <a:t> Excel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2019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15339" y="225297"/>
            <a:ext cx="10343515" cy="1306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spc="-185" dirty="0">
                <a:latin typeface="Tahoma"/>
                <a:cs typeface="Tahoma"/>
              </a:rPr>
              <a:t>In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80" dirty="0">
                <a:latin typeface="Tahoma"/>
                <a:cs typeface="Tahoma"/>
              </a:rPr>
              <a:t>a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certain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scenario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there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are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calls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from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consumers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not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only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during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day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time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but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also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during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the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night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time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and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if </a:t>
            </a:r>
            <a:r>
              <a:rPr sz="1400" b="1" spc="-60" dirty="0">
                <a:latin typeface="Tahoma"/>
                <a:cs typeface="Tahoma"/>
              </a:rPr>
              <a:t>there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are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no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agents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available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during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night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time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to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answer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the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then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40" dirty="0">
                <a:latin typeface="Tahoma"/>
                <a:cs typeface="Tahoma"/>
              </a:rPr>
              <a:t>it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creates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80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bad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impression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on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the </a:t>
            </a:r>
            <a:r>
              <a:rPr sz="1400" b="1" spc="-20" dirty="0">
                <a:latin typeface="Tahoma"/>
                <a:cs typeface="Tahoma"/>
              </a:rPr>
              <a:t>consumer</a:t>
            </a:r>
            <a:r>
              <a:rPr sz="1400" b="1" spc="-6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regarding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the </a:t>
            </a:r>
            <a:r>
              <a:rPr sz="1400" b="1" spc="-10" dirty="0">
                <a:latin typeface="Tahoma"/>
                <a:cs typeface="Tahoma"/>
              </a:rPr>
              <a:t>company</a:t>
            </a:r>
            <a:endParaRPr sz="1400" dirty="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spc="-95" dirty="0">
                <a:latin typeface="Tahoma"/>
                <a:cs typeface="Tahoma"/>
              </a:rPr>
              <a:t>For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b="1" spc="80" dirty="0">
                <a:latin typeface="Tahoma"/>
                <a:cs typeface="Tahoma"/>
              </a:rPr>
              <a:t>a</a:t>
            </a:r>
            <a:r>
              <a:rPr sz="1400" b="1" dirty="0">
                <a:latin typeface="Tahoma"/>
                <a:cs typeface="Tahoma"/>
              </a:rPr>
              <a:t> company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total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calls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made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during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day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time</a:t>
            </a:r>
            <a:r>
              <a:rPr sz="1400" b="1" dirty="0">
                <a:latin typeface="Tahoma"/>
                <a:cs typeface="Tahoma"/>
              </a:rPr>
              <a:t> by </a:t>
            </a:r>
            <a:r>
              <a:rPr sz="1400" b="1" spc="50" dirty="0">
                <a:latin typeface="Tahoma"/>
                <a:cs typeface="Tahoma"/>
              </a:rPr>
              <a:t>each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consumer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is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100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and </a:t>
            </a:r>
            <a:r>
              <a:rPr sz="1400" b="1" spc="-50" dirty="0">
                <a:latin typeface="Tahoma"/>
                <a:cs typeface="Tahoma"/>
              </a:rPr>
              <a:t>during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night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time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it’s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30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and</a:t>
            </a:r>
            <a:endParaRPr sz="1400" dirty="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distribution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in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50" dirty="0">
                <a:latin typeface="Tahoma"/>
                <a:cs typeface="Tahoma"/>
              </a:rPr>
              <a:t>each</a:t>
            </a:r>
            <a:r>
              <a:rPr sz="1400" b="1" spc="-60" dirty="0">
                <a:latin typeface="Tahoma"/>
                <a:cs typeface="Tahoma"/>
              </a:rPr>
              <a:t> time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bucket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of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night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time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calls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is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given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as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follows:-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5339" y="2359532"/>
            <a:ext cx="10111740" cy="2393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spc="-45" dirty="0">
                <a:latin typeface="Tahoma"/>
                <a:cs typeface="Tahoma"/>
              </a:rPr>
              <a:t>Now </a:t>
            </a:r>
            <a:r>
              <a:rPr sz="1400" b="1" dirty="0">
                <a:latin typeface="Tahoma"/>
                <a:cs typeface="Tahoma"/>
              </a:rPr>
              <a:t>we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need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give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distribution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of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the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total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manpower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available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for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50" dirty="0">
                <a:latin typeface="Tahoma"/>
                <a:cs typeface="Tahoma"/>
              </a:rPr>
              <a:t>each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time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bucket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right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from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9AM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9</a:t>
            </a:r>
            <a:r>
              <a:rPr sz="1400" b="1" spc="-25" dirty="0">
                <a:latin typeface="Tahoma"/>
                <a:cs typeface="Tahoma"/>
              </a:rPr>
              <a:t> PM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1902" y="2572893"/>
            <a:ext cx="2451100" cy="2393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ahoma"/>
                <a:cs typeface="Tahoma"/>
              </a:rPr>
              <a:t>and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then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from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9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PM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to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9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AM,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7800" y="2586482"/>
            <a:ext cx="6209030" cy="2165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b="1" dirty="0">
                <a:latin typeface="Tahoma"/>
                <a:cs typeface="Tahoma"/>
              </a:rPr>
              <a:t>keeping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abandon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rate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at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35" dirty="0">
                <a:latin typeface="Tahoma"/>
                <a:cs typeface="Tahoma"/>
              </a:rPr>
              <a:t>10%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i.e.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keeping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answered</a:t>
            </a:r>
            <a:r>
              <a:rPr sz="1400" b="1" spc="-45" dirty="0">
                <a:latin typeface="Tahoma"/>
                <a:cs typeface="Tahoma"/>
              </a:rPr>
              <a:t> rate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at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90%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5339" y="2999613"/>
            <a:ext cx="10166985" cy="45275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spc="-95" dirty="0">
                <a:latin typeface="Tahoma"/>
                <a:cs typeface="Tahoma"/>
              </a:rPr>
              <a:t>For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55" dirty="0">
                <a:latin typeface="Tahoma"/>
                <a:cs typeface="Tahoma"/>
              </a:rPr>
              <a:t>each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100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day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calls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there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are </a:t>
            </a:r>
            <a:r>
              <a:rPr sz="1400" b="1" spc="-114" dirty="0">
                <a:latin typeface="Tahoma"/>
                <a:cs typeface="Tahoma"/>
              </a:rPr>
              <a:t>30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night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calls;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then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for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5130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day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calls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there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will</a:t>
            </a:r>
            <a:r>
              <a:rPr sz="1400" b="1" dirty="0">
                <a:latin typeface="Tahoma"/>
                <a:cs typeface="Tahoma"/>
              </a:rPr>
              <a:t> be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30" dirty="0">
                <a:latin typeface="Tahoma"/>
                <a:cs typeface="Tahoma"/>
              </a:rPr>
              <a:t>: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30" dirty="0">
                <a:latin typeface="Tahoma"/>
                <a:cs typeface="Tahoma"/>
              </a:rPr>
              <a:t>5130*30/100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315" dirty="0">
                <a:latin typeface="Tahoma"/>
                <a:cs typeface="Tahoma"/>
              </a:rPr>
              <a:t>=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1539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night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calls.</a:t>
            </a:r>
            <a:endParaRPr sz="1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spc="-50" dirty="0">
                <a:latin typeface="Tahoma"/>
                <a:cs typeface="Tahoma"/>
              </a:rPr>
              <a:t>So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there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are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1539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night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for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80" dirty="0">
                <a:latin typeface="Tahoma"/>
                <a:cs typeface="Tahoma"/>
              </a:rPr>
              <a:t>a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total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of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5130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day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calls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5339" y="3640073"/>
            <a:ext cx="891540" cy="2393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spc="-65" dirty="0">
                <a:latin typeface="Tahoma"/>
                <a:cs typeface="Tahoma"/>
              </a:rPr>
              <a:t>So,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2235" y="3653282"/>
            <a:ext cx="5168265" cy="2165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20" dirty="0">
                <a:latin typeface="Tahoma"/>
                <a:cs typeface="Tahoma"/>
              </a:rPr>
              <a:t>additional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working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hours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keeping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answered </a:t>
            </a:r>
            <a:r>
              <a:rPr sz="1400" b="1" spc="-50" dirty="0">
                <a:latin typeface="Tahoma"/>
                <a:cs typeface="Tahoma"/>
              </a:rPr>
              <a:t>rate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at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90%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98181" y="3640073"/>
            <a:ext cx="578485" cy="2393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5" dirty="0">
                <a:latin typeface="Tahoma"/>
                <a:cs typeface="Tahoma"/>
              </a:rPr>
              <a:t>will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be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2100" y="3653282"/>
            <a:ext cx="3708400" cy="2165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ct val="100000"/>
              </a:lnSpc>
            </a:pPr>
            <a:r>
              <a:rPr sz="1400" b="1" spc="-110" dirty="0">
                <a:latin typeface="Tahoma"/>
                <a:cs typeface="Tahoma"/>
              </a:rPr>
              <a:t>1539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80" dirty="0">
                <a:latin typeface="Tahoma"/>
                <a:cs typeface="Tahoma"/>
              </a:rPr>
              <a:t>*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198.6(avg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calls</a:t>
            </a:r>
            <a:r>
              <a:rPr sz="1400" b="1" spc="-70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answered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per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sec)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330" dirty="0">
                <a:latin typeface="Tahoma"/>
                <a:cs typeface="Tahoma"/>
              </a:rPr>
              <a:t>*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4347" y="3869690"/>
            <a:ext cx="4212590" cy="2133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400" b="1" spc="-95" dirty="0">
                <a:latin typeface="Tahoma"/>
                <a:cs typeface="Tahoma"/>
              </a:rPr>
              <a:t>0.9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80" dirty="0">
                <a:latin typeface="Tahoma"/>
                <a:cs typeface="Tahoma"/>
              </a:rPr>
              <a:t>/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3600(total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seconds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in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50" dirty="0">
                <a:latin typeface="Tahoma"/>
                <a:cs typeface="Tahoma"/>
              </a:rPr>
              <a:t>each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hour)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315" dirty="0">
                <a:latin typeface="Tahoma"/>
                <a:cs typeface="Tahoma"/>
              </a:rPr>
              <a:t>=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76.41135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5339" y="4280153"/>
            <a:ext cx="569595" cy="2393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spc="-45" dirty="0">
                <a:latin typeface="Tahoma"/>
                <a:cs typeface="Tahoma"/>
              </a:rPr>
              <a:t>So,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9148" y="4293361"/>
            <a:ext cx="5577840" cy="2165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20" dirty="0">
                <a:latin typeface="Tahoma"/>
                <a:cs typeface="Tahoma"/>
              </a:rPr>
              <a:t>additional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agents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needed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by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the</a:t>
            </a:r>
            <a:r>
              <a:rPr sz="1400" b="1" spc="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company </a:t>
            </a:r>
            <a:r>
              <a:rPr sz="1400" b="1" spc="-55" dirty="0">
                <a:latin typeface="Tahoma"/>
                <a:cs typeface="Tahoma"/>
              </a:rPr>
              <a:t>to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answer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night</a:t>
            </a:r>
            <a:r>
              <a:rPr sz="1400" b="1" spc="2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calls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85050" y="4280153"/>
            <a:ext cx="894080" cy="2393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ahoma"/>
                <a:cs typeface="Tahoma"/>
              </a:rPr>
              <a:t>as</a:t>
            </a:r>
            <a:r>
              <a:rPr sz="1400" b="1" spc="-60" dirty="0">
                <a:latin typeface="Tahoma"/>
                <a:cs typeface="Tahoma"/>
              </a:rPr>
              <a:t> well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be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15959" y="4293361"/>
            <a:ext cx="2246630" cy="2165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ct val="100000"/>
              </a:lnSpc>
            </a:pPr>
            <a:r>
              <a:rPr sz="1400" b="1" spc="-110" dirty="0">
                <a:latin typeface="Tahoma"/>
                <a:cs typeface="Tahoma"/>
              </a:rPr>
              <a:t>76.41135/4.5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315" dirty="0">
                <a:latin typeface="Tahoma"/>
                <a:cs typeface="Tahoma"/>
              </a:rPr>
              <a:t>=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16.98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315" dirty="0">
                <a:latin typeface="Tahoma"/>
                <a:cs typeface="Tahoma"/>
              </a:rPr>
              <a:t>==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17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5339" y="4706569"/>
            <a:ext cx="10093960" cy="45339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spc="-65" dirty="0">
                <a:latin typeface="Tahoma"/>
                <a:cs typeface="Tahoma"/>
              </a:rPr>
              <a:t>So,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we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need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additional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17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agents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to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answer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the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night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as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well,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making</a:t>
            </a:r>
            <a:r>
              <a:rPr sz="1400" b="1" spc="-55" dirty="0">
                <a:latin typeface="Tahoma"/>
                <a:cs typeface="Tahoma"/>
              </a:rPr>
              <a:t> the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total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number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of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agents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working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per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1400" b="1" dirty="0">
                <a:latin typeface="Tahoma"/>
                <a:cs typeface="Tahoma"/>
              </a:rPr>
              <a:t>day keeping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the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answer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rate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to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b="1" spc="-235" dirty="0">
                <a:latin typeface="Tahoma"/>
                <a:cs typeface="Tahoma"/>
              </a:rPr>
              <a:t>90%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will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be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57(day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answer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spc="-204" dirty="0">
                <a:latin typeface="Tahoma"/>
                <a:cs typeface="Tahoma"/>
              </a:rPr>
              <a:t>90%)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315" dirty="0">
                <a:latin typeface="Tahoma"/>
                <a:cs typeface="Tahoma"/>
              </a:rPr>
              <a:t>+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17(night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 </a:t>
            </a:r>
            <a:r>
              <a:rPr sz="1400" b="1" spc="-65" dirty="0">
                <a:latin typeface="Tahoma"/>
                <a:cs typeface="Tahoma"/>
              </a:rPr>
              <a:t>answer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204" dirty="0">
                <a:latin typeface="Tahoma"/>
                <a:cs typeface="Tahoma"/>
              </a:rPr>
              <a:t>90%)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315" dirty="0">
                <a:latin typeface="Tahoma"/>
                <a:cs typeface="Tahoma"/>
              </a:rPr>
              <a:t>=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74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agents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5339" y="5347208"/>
            <a:ext cx="1376045" cy="2393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spc="-55" dirty="0">
                <a:latin typeface="Tahoma"/>
                <a:cs typeface="Tahoma"/>
              </a:rPr>
              <a:t>So,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we</a:t>
            </a:r>
            <a:r>
              <a:rPr sz="1400" b="1" spc="-8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need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6867" y="5360161"/>
            <a:ext cx="8205470" cy="2165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114" dirty="0">
                <a:latin typeface="Tahoma"/>
                <a:cs typeface="Tahoma"/>
              </a:rPr>
              <a:t>74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Agents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per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day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to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answer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the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consumer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from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day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well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night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time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keeping</a:t>
            </a:r>
            <a:r>
              <a:rPr sz="1400" b="1" spc="-25" dirty="0">
                <a:latin typeface="Tahoma"/>
                <a:cs typeface="Tahoma"/>
              </a:rPr>
              <a:t> 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4347" y="5576570"/>
            <a:ext cx="3865245" cy="2133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0"/>
              </a:lnSpc>
            </a:pPr>
            <a:r>
              <a:rPr sz="1400" b="1" spc="-30" dirty="0">
                <a:latin typeface="Tahoma"/>
                <a:cs typeface="Tahoma"/>
              </a:rPr>
              <a:t>answered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rate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to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235" dirty="0">
                <a:latin typeface="Tahoma"/>
                <a:cs typeface="Tahoma"/>
              </a:rPr>
              <a:t>90%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180" dirty="0">
                <a:latin typeface="Tahoma"/>
                <a:cs typeface="Tahoma"/>
              </a:rPr>
              <a:t>/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Abandon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rate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to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60" dirty="0">
                <a:latin typeface="Tahoma"/>
                <a:cs typeface="Tahoma"/>
              </a:rPr>
              <a:t>10%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903" y="1588008"/>
            <a:ext cx="10546080" cy="6217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6009" y="282829"/>
          <a:ext cx="1200848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2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65" dirty="0">
                          <a:latin typeface="Tahoma"/>
                          <a:cs typeface="Tahoma"/>
                        </a:rPr>
                        <a:t>Total</a:t>
                      </a:r>
                      <a:r>
                        <a:rPr sz="11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60" dirty="0">
                          <a:latin typeface="Tahoma"/>
                          <a:cs typeface="Tahoma"/>
                        </a:rPr>
                        <a:t>hours</a:t>
                      </a:r>
                      <a:r>
                        <a:rPr sz="11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needed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55" dirty="0">
                          <a:latin typeface="Tahoma"/>
                          <a:cs typeface="Tahoma"/>
                        </a:rPr>
                        <a:t>Night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50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slot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Calls</a:t>
                      </a:r>
                      <a:r>
                        <a:rPr sz="11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per</a:t>
                      </a:r>
                      <a:r>
                        <a:rPr sz="11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slot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76.41135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Agents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needed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75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11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distribution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21_22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7.641135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10%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905"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65" dirty="0">
                          <a:latin typeface="Tahoma"/>
                          <a:cs typeface="Tahoma"/>
                        </a:rPr>
                        <a:t>22-</a:t>
                      </a:r>
                      <a:r>
                        <a:rPr sz="1100" b="1" spc="-25" dirty="0">
                          <a:latin typeface="Tahoma"/>
                          <a:cs typeface="Tahoma"/>
                        </a:rPr>
                        <a:t>23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7.641135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5"/>
                        </a:lnSpc>
                        <a:spcBef>
                          <a:spcPts val="75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10%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23_24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5.09409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7%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00_01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5.09409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7%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01_02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2.547045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3%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02_03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2.547045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3%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03_04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2.547045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3%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04_05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2.547045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3%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05_06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7.641135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10%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06_07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10.18818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13%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07_08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10.18818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13%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08_09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12.735225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21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17%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Total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30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76.41135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126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100%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728216" y="3429000"/>
            <a:ext cx="8735695" cy="2862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 marR="344170">
              <a:lnSpc>
                <a:spcPct val="100000"/>
              </a:lnSpc>
              <a:spcBef>
                <a:spcPts val="330"/>
              </a:spcBef>
            </a:pPr>
            <a:r>
              <a:rPr sz="1800" b="1" spc="-130" dirty="0">
                <a:latin typeface="Tahoma"/>
                <a:cs typeface="Tahoma"/>
              </a:rPr>
              <a:t>The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table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above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shows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desired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distribution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night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calls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to</a:t>
            </a:r>
            <a:r>
              <a:rPr sz="1800" b="1" dirty="0">
                <a:latin typeface="Tahoma"/>
                <a:cs typeface="Tahoma"/>
              </a:rPr>
              <a:t> keep</a:t>
            </a:r>
            <a:r>
              <a:rPr sz="1800" b="1" spc="-25" dirty="0">
                <a:latin typeface="Tahoma"/>
                <a:cs typeface="Tahoma"/>
              </a:rPr>
              <a:t> the </a:t>
            </a:r>
            <a:r>
              <a:rPr sz="1800" b="1" dirty="0">
                <a:latin typeface="Tahoma"/>
                <a:cs typeface="Tahoma"/>
              </a:rPr>
              <a:t>abandon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rate</a:t>
            </a:r>
            <a:r>
              <a:rPr sz="1800" b="1" spc="-20" dirty="0">
                <a:latin typeface="Tahoma"/>
                <a:cs typeface="Tahoma"/>
              </a:rPr>
              <a:t> at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340" dirty="0">
                <a:latin typeface="Tahoma"/>
                <a:cs typeface="Tahoma"/>
              </a:rPr>
              <a:t>10%</a:t>
            </a:r>
            <a:endParaRPr sz="1800" dirty="0">
              <a:latin typeface="Tahoma"/>
              <a:cs typeface="Tahoma"/>
            </a:endParaRPr>
          </a:p>
          <a:p>
            <a:pPr marL="377825" marR="10985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800" b="1" spc="-20" dirty="0">
                <a:latin typeface="Tahoma"/>
                <a:cs typeface="Tahoma"/>
              </a:rPr>
              <a:t>Since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we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have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only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17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agents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during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night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we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need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to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distribute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in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non- </a:t>
            </a:r>
            <a:r>
              <a:rPr sz="1800" b="1" dirty="0">
                <a:latin typeface="Tahoma"/>
                <a:cs typeface="Tahoma"/>
              </a:rPr>
              <a:t>analytical</a:t>
            </a:r>
            <a:r>
              <a:rPr sz="1800" b="1" spc="-1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way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i.e.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 </a:t>
            </a:r>
            <a:r>
              <a:rPr sz="1800" b="1" spc="-25" dirty="0">
                <a:latin typeface="Tahoma"/>
                <a:cs typeface="Tahoma"/>
              </a:rPr>
              <a:t>agents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who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work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in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65" dirty="0">
                <a:latin typeface="Tahoma"/>
                <a:cs typeface="Tahoma"/>
              </a:rPr>
              <a:t>19_20,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85" dirty="0">
                <a:latin typeface="Tahoma"/>
                <a:cs typeface="Tahoma"/>
              </a:rPr>
              <a:t>20_21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time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bucket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to</a:t>
            </a:r>
            <a:r>
              <a:rPr sz="1800" b="1" spc="50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wait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work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in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85" dirty="0">
                <a:latin typeface="Tahoma"/>
                <a:cs typeface="Tahoma"/>
              </a:rPr>
              <a:t>21_22</a:t>
            </a:r>
            <a:r>
              <a:rPr sz="1800" b="1" dirty="0">
                <a:latin typeface="Tahoma"/>
                <a:cs typeface="Tahoma"/>
              </a:rPr>
              <a:t> and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85" dirty="0">
                <a:latin typeface="Tahoma"/>
                <a:cs typeface="Tahoma"/>
              </a:rPr>
              <a:t>22_23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time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buckets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well</a:t>
            </a:r>
            <a:endParaRPr sz="1800" dirty="0">
              <a:latin typeface="Tahoma"/>
              <a:cs typeface="Tahoma"/>
            </a:endParaRPr>
          </a:p>
          <a:p>
            <a:pPr marL="377825" marR="577850" indent="-287020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800" b="1" spc="-10" dirty="0">
                <a:latin typeface="Tahoma"/>
                <a:cs typeface="Tahoma"/>
              </a:rPr>
              <a:t>Also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agents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who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work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during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9_10,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85" dirty="0">
                <a:latin typeface="Tahoma"/>
                <a:cs typeface="Tahoma"/>
              </a:rPr>
              <a:t>10_11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time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bucket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can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50" dirty="0">
                <a:latin typeface="Tahoma"/>
                <a:cs typeface="Tahoma"/>
              </a:rPr>
              <a:t>be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asked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to </a:t>
            </a:r>
            <a:r>
              <a:rPr sz="1800" b="1" spc="-100" dirty="0">
                <a:latin typeface="Tahoma"/>
                <a:cs typeface="Tahoma"/>
              </a:rPr>
              <a:t>work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95" dirty="0">
                <a:latin typeface="Tahoma"/>
                <a:cs typeface="Tahoma"/>
              </a:rPr>
              <a:t>7_8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95" dirty="0">
                <a:latin typeface="Tahoma"/>
                <a:cs typeface="Tahoma"/>
              </a:rPr>
              <a:t>8_9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time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bucket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well</a:t>
            </a:r>
            <a:endParaRPr sz="1800" dirty="0">
              <a:latin typeface="Tahoma"/>
              <a:cs typeface="Tahoma"/>
            </a:endParaRPr>
          </a:p>
          <a:p>
            <a:pPr marL="377825" marR="13144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800" b="1" spc="-130" dirty="0">
                <a:latin typeface="Tahoma"/>
                <a:cs typeface="Tahoma"/>
              </a:rPr>
              <a:t>The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agents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who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work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in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time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bucket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1_2,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2_3,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95" dirty="0">
                <a:latin typeface="Tahoma"/>
                <a:cs typeface="Tahoma"/>
              </a:rPr>
              <a:t>3_4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95" dirty="0">
                <a:latin typeface="Tahoma"/>
                <a:cs typeface="Tahoma"/>
              </a:rPr>
              <a:t>4_5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can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25" dirty="0">
                <a:latin typeface="Tahoma"/>
                <a:cs typeface="Tahoma"/>
              </a:rPr>
              <a:t>be </a:t>
            </a:r>
            <a:r>
              <a:rPr sz="1800" b="1" dirty="0">
                <a:latin typeface="Tahoma"/>
                <a:cs typeface="Tahoma"/>
              </a:rPr>
              <a:t>asked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to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work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in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time</a:t>
            </a:r>
            <a:r>
              <a:rPr sz="1800" b="1" spc="-20" dirty="0">
                <a:latin typeface="Tahoma"/>
                <a:cs typeface="Tahoma"/>
              </a:rPr>
              <a:t> buckets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6_7,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195" dirty="0">
                <a:latin typeface="Tahoma"/>
                <a:cs typeface="Tahoma"/>
              </a:rPr>
              <a:t>7_8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95" dirty="0">
                <a:latin typeface="Tahoma"/>
                <a:cs typeface="Tahoma"/>
              </a:rPr>
              <a:t>8_9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so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to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keep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abandon </a:t>
            </a:r>
            <a:r>
              <a:rPr sz="1800" b="1" spc="-55" dirty="0">
                <a:latin typeface="Tahoma"/>
                <a:cs typeface="Tahoma"/>
              </a:rPr>
              <a:t>rate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at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340" dirty="0">
                <a:latin typeface="Tahoma"/>
                <a:cs typeface="Tahoma"/>
              </a:rPr>
              <a:t>10%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4585" y="205341"/>
            <a:ext cx="4251960" cy="646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40005" rIns="0" bIns="0" rtlCol="0">
            <a:spAutoFit/>
          </a:bodyPr>
          <a:lstStyle/>
          <a:p>
            <a:pPr marL="645160" marR="203835" indent="-43307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Tahoma"/>
                <a:cs typeface="Tahoma"/>
              </a:rPr>
              <a:t>Google</a:t>
            </a:r>
            <a:r>
              <a:rPr sz="1800" b="1" spc="7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Drive</a:t>
            </a:r>
            <a:r>
              <a:rPr sz="1800" b="1" spc="8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Link</a:t>
            </a:r>
            <a:r>
              <a:rPr sz="1800" b="1" spc="7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6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Cleaned</a:t>
            </a:r>
            <a:r>
              <a:rPr sz="1800" b="1" spc="6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and </a:t>
            </a:r>
            <a:r>
              <a:rPr sz="1800" b="1" dirty="0">
                <a:latin typeface="Tahoma"/>
                <a:cs typeface="Tahoma"/>
              </a:rPr>
              <a:t>Analyzed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Excel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sheet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2350006"/>
            <a:ext cx="9842500" cy="1478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b="1" spc="-20" dirty="0">
                <a:latin typeface="Tahoma"/>
                <a:cs typeface="Tahoma"/>
              </a:rPr>
              <a:t>P.S.</a:t>
            </a:r>
            <a:endParaRPr sz="1800" dirty="0">
              <a:latin typeface="Tahoma"/>
              <a:cs typeface="Tahoma"/>
            </a:endParaRPr>
          </a:p>
          <a:p>
            <a:pPr marL="90805" marR="137160">
              <a:lnSpc>
                <a:spcPct val="100000"/>
              </a:lnSpc>
            </a:pPr>
            <a:r>
              <a:rPr sz="1800" b="1" spc="-130" dirty="0">
                <a:latin typeface="Tahoma"/>
                <a:cs typeface="Tahoma"/>
              </a:rPr>
              <a:t>The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cleaned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analyzed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data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in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form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excel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sheets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have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been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uploaded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to </a:t>
            </a:r>
            <a:r>
              <a:rPr sz="1800" b="1" dirty="0">
                <a:latin typeface="Tahoma"/>
                <a:cs typeface="Tahoma"/>
              </a:rPr>
              <a:t>Google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Drive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also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excel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sheets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are</a:t>
            </a:r>
            <a:r>
              <a:rPr sz="1800" b="1" spc="-10" dirty="0">
                <a:latin typeface="Tahoma"/>
                <a:cs typeface="Tahoma"/>
              </a:rPr>
              <a:t> large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files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due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to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vastness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data,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so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they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won’t </a:t>
            </a:r>
            <a:r>
              <a:rPr sz="1800" b="1" spc="50" dirty="0">
                <a:latin typeface="Tahoma"/>
                <a:cs typeface="Tahoma"/>
              </a:rPr>
              <a:t>be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visible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on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google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excel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sheets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online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they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need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50" dirty="0">
                <a:latin typeface="Tahoma"/>
                <a:cs typeface="Tahoma"/>
              </a:rPr>
              <a:t>be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downloaded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seen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offline </a:t>
            </a:r>
            <a:r>
              <a:rPr sz="1800" b="1" spc="-75" dirty="0">
                <a:latin typeface="Tahoma"/>
                <a:cs typeface="Tahoma"/>
              </a:rPr>
              <a:t>using</a:t>
            </a:r>
            <a:r>
              <a:rPr sz="1800" b="1" spc="-60" dirty="0">
                <a:latin typeface="Tahoma"/>
                <a:cs typeface="Tahoma"/>
              </a:rPr>
              <a:t> Microsoft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Excel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2019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0800" y="1162586"/>
            <a:ext cx="6094730" cy="872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lang="en-IN" sz="1800" dirty="0">
                <a:latin typeface="Verdana"/>
                <a:cs typeface="Verdana"/>
                <a:hlinkClick r:id="rId2"/>
              </a:rPr>
              <a:t>https://docs.google.com/spreadsheets/d/1I8xTeYHMnsfhR9CWi6MrSBx9nV970V6j/edit?gid=96486660#gid=96486660</a:t>
            </a:r>
            <a:endParaRPr lang="en-IN"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018171"/>
              </p:ext>
            </p:extLst>
          </p:nvPr>
        </p:nvGraphicFramePr>
        <p:xfrm>
          <a:off x="213995" y="1286253"/>
          <a:ext cx="2768600" cy="334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Call_Status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answered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sz="1200" b="1" spc="-95" dirty="0">
                          <a:latin typeface="Tahoma"/>
                          <a:cs typeface="Tahoma"/>
                        </a:rPr>
                        <a:t>Row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latin typeface="Tahoma"/>
                          <a:cs typeface="Tahoma"/>
                        </a:rPr>
                        <a:t>Labels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03530" marR="293370" indent="198120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Average</a:t>
                      </a:r>
                      <a:r>
                        <a:rPr sz="12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Call_Seconds</a:t>
                      </a:r>
                      <a:r>
                        <a:rPr sz="12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70" dirty="0">
                          <a:latin typeface="Tahoma"/>
                          <a:cs typeface="Tahoma"/>
                        </a:rPr>
                        <a:t>(s)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9_10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199.1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10_11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203.3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11_12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199.3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12_13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192.9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13_14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194.7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14_15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193.7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15_16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198.9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16_17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200.9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17_18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200.2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18_19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202.6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19_20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203.4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20_21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202.8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80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Grand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Total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80"/>
                        </a:lnSpc>
                        <a:spcBef>
                          <a:spcPts val="8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198.6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324289" y="581341"/>
            <a:ext cx="8612505" cy="4156075"/>
            <a:chOff x="3488435" y="230124"/>
            <a:chExt cx="8612505" cy="4156075"/>
          </a:xfrm>
        </p:grpSpPr>
        <p:sp>
          <p:nvSpPr>
            <p:cNvPr id="4" name="object 4"/>
            <p:cNvSpPr/>
            <p:nvPr/>
          </p:nvSpPr>
          <p:spPr>
            <a:xfrm>
              <a:off x="3488435" y="230124"/>
              <a:ext cx="8612505" cy="4156075"/>
            </a:xfrm>
            <a:custGeom>
              <a:avLst/>
              <a:gdLst/>
              <a:ahLst/>
              <a:cxnLst/>
              <a:rect l="l" t="t" r="r" b="b"/>
              <a:pathLst>
                <a:path w="8612505" h="4156075">
                  <a:moveTo>
                    <a:pt x="8612123" y="0"/>
                  </a:moveTo>
                  <a:lnTo>
                    <a:pt x="0" y="0"/>
                  </a:lnTo>
                  <a:lnTo>
                    <a:pt x="0" y="4155948"/>
                  </a:lnTo>
                  <a:lnTo>
                    <a:pt x="8612123" y="4155948"/>
                  </a:lnTo>
                  <a:lnTo>
                    <a:pt x="86121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6511" y="790956"/>
              <a:ext cx="7202805" cy="2905125"/>
            </a:xfrm>
            <a:custGeom>
              <a:avLst/>
              <a:gdLst/>
              <a:ahLst/>
              <a:cxnLst/>
              <a:rect l="l" t="t" r="r" b="b"/>
              <a:pathLst>
                <a:path w="7202805" h="2905125">
                  <a:moveTo>
                    <a:pt x="0" y="2904744"/>
                  </a:moveTo>
                  <a:lnTo>
                    <a:pt x="207263" y="2904744"/>
                  </a:lnTo>
                </a:path>
                <a:path w="7202805" h="2905125">
                  <a:moveTo>
                    <a:pt x="394715" y="2904744"/>
                  </a:moveTo>
                  <a:lnTo>
                    <a:pt x="806196" y="2904744"/>
                  </a:lnTo>
                </a:path>
                <a:path w="7202805" h="2905125">
                  <a:moveTo>
                    <a:pt x="995172" y="2904744"/>
                  </a:moveTo>
                  <a:lnTo>
                    <a:pt x="1406652" y="2904744"/>
                  </a:lnTo>
                </a:path>
                <a:path w="7202805" h="2905125">
                  <a:moveTo>
                    <a:pt x="1595627" y="2904744"/>
                  </a:moveTo>
                  <a:lnTo>
                    <a:pt x="2007108" y="2904744"/>
                  </a:lnTo>
                </a:path>
                <a:path w="7202805" h="2905125">
                  <a:moveTo>
                    <a:pt x="2194560" y="2904744"/>
                  </a:moveTo>
                  <a:lnTo>
                    <a:pt x="2607564" y="2904744"/>
                  </a:lnTo>
                </a:path>
                <a:path w="7202805" h="2905125">
                  <a:moveTo>
                    <a:pt x="2795016" y="2904744"/>
                  </a:moveTo>
                  <a:lnTo>
                    <a:pt x="3208019" y="2904744"/>
                  </a:lnTo>
                </a:path>
                <a:path w="7202805" h="2905125">
                  <a:moveTo>
                    <a:pt x="3395471" y="2904744"/>
                  </a:moveTo>
                  <a:lnTo>
                    <a:pt x="3806952" y="2904744"/>
                  </a:lnTo>
                </a:path>
                <a:path w="7202805" h="2905125">
                  <a:moveTo>
                    <a:pt x="3995928" y="2904744"/>
                  </a:moveTo>
                  <a:lnTo>
                    <a:pt x="4407408" y="2904744"/>
                  </a:lnTo>
                </a:path>
                <a:path w="7202805" h="2905125">
                  <a:moveTo>
                    <a:pt x="4596384" y="2904744"/>
                  </a:moveTo>
                  <a:lnTo>
                    <a:pt x="5007864" y="2904744"/>
                  </a:lnTo>
                </a:path>
                <a:path w="7202805" h="2905125">
                  <a:moveTo>
                    <a:pt x="5195316" y="2904744"/>
                  </a:moveTo>
                  <a:lnTo>
                    <a:pt x="5608320" y="2904744"/>
                  </a:lnTo>
                </a:path>
                <a:path w="7202805" h="2905125">
                  <a:moveTo>
                    <a:pt x="5795771" y="2904744"/>
                  </a:moveTo>
                  <a:lnTo>
                    <a:pt x="6208776" y="2904744"/>
                  </a:lnTo>
                </a:path>
                <a:path w="7202805" h="2905125">
                  <a:moveTo>
                    <a:pt x="6396228" y="2904744"/>
                  </a:moveTo>
                  <a:lnTo>
                    <a:pt x="6807708" y="2904744"/>
                  </a:lnTo>
                </a:path>
                <a:path w="7202805" h="2905125">
                  <a:moveTo>
                    <a:pt x="6996684" y="2904744"/>
                  </a:moveTo>
                  <a:lnTo>
                    <a:pt x="7202423" y="2904744"/>
                  </a:lnTo>
                </a:path>
                <a:path w="7202805" h="2905125">
                  <a:moveTo>
                    <a:pt x="0" y="2581656"/>
                  </a:moveTo>
                  <a:lnTo>
                    <a:pt x="207263" y="2581656"/>
                  </a:lnTo>
                </a:path>
                <a:path w="7202805" h="2905125">
                  <a:moveTo>
                    <a:pt x="394715" y="2581656"/>
                  </a:moveTo>
                  <a:lnTo>
                    <a:pt x="806196" y="2581656"/>
                  </a:lnTo>
                </a:path>
                <a:path w="7202805" h="2905125">
                  <a:moveTo>
                    <a:pt x="995172" y="2581656"/>
                  </a:moveTo>
                  <a:lnTo>
                    <a:pt x="1406652" y="2581656"/>
                  </a:lnTo>
                </a:path>
                <a:path w="7202805" h="2905125">
                  <a:moveTo>
                    <a:pt x="1595627" y="2581656"/>
                  </a:moveTo>
                  <a:lnTo>
                    <a:pt x="2007108" y="2581656"/>
                  </a:lnTo>
                </a:path>
                <a:path w="7202805" h="2905125">
                  <a:moveTo>
                    <a:pt x="2194560" y="2581656"/>
                  </a:moveTo>
                  <a:lnTo>
                    <a:pt x="2607564" y="2581656"/>
                  </a:lnTo>
                </a:path>
                <a:path w="7202805" h="2905125">
                  <a:moveTo>
                    <a:pt x="2795016" y="2581656"/>
                  </a:moveTo>
                  <a:lnTo>
                    <a:pt x="3208019" y="2581656"/>
                  </a:lnTo>
                </a:path>
                <a:path w="7202805" h="2905125">
                  <a:moveTo>
                    <a:pt x="3395471" y="2581656"/>
                  </a:moveTo>
                  <a:lnTo>
                    <a:pt x="3806952" y="2581656"/>
                  </a:lnTo>
                </a:path>
                <a:path w="7202805" h="2905125">
                  <a:moveTo>
                    <a:pt x="3995928" y="2581656"/>
                  </a:moveTo>
                  <a:lnTo>
                    <a:pt x="4407408" y="2581656"/>
                  </a:lnTo>
                </a:path>
                <a:path w="7202805" h="2905125">
                  <a:moveTo>
                    <a:pt x="4596384" y="2581656"/>
                  </a:moveTo>
                  <a:lnTo>
                    <a:pt x="5007864" y="2581656"/>
                  </a:lnTo>
                </a:path>
                <a:path w="7202805" h="2905125">
                  <a:moveTo>
                    <a:pt x="5195316" y="2581656"/>
                  </a:moveTo>
                  <a:lnTo>
                    <a:pt x="5608320" y="2581656"/>
                  </a:lnTo>
                </a:path>
                <a:path w="7202805" h="2905125">
                  <a:moveTo>
                    <a:pt x="5795771" y="2581656"/>
                  </a:moveTo>
                  <a:lnTo>
                    <a:pt x="6208776" y="2581656"/>
                  </a:lnTo>
                </a:path>
                <a:path w="7202805" h="2905125">
                  <a:moveTo>
                    <a:pt x="6396228" y="2581656"/>
                  </a:moveTo>
                  <a:lnTo>
                    <a:pt x="6807708" y="2581656"/>
                  </a:lnTo>
                </a:path>
                <a:path w="7202805" h="2905125">
                  <a:moveTo>
                    <a:pt x="6996684" y="2581656"/>
                  </a:moveTo>
                  <a:lnTo>
                    <a:pt x="7202423" y="2581656"/>
                  </a:lnTo>
                </a:path>
                <a:path w="7202805" h="2905125">
                  <a:moveTo>
                    <a:pt x="0" y="2258568"/>
                  </a:moveTo>
                  <a:lnTo>
                    <a:pt x="207263" y="2258568"/>
                  </a:lnTo>
                </a:path>
                <a:path w="7202805" h="2905125">
                  <a:moveTo>
                    <a:pt x="394715" y="2258568"/>
                  </a:moveTo>
                  <a:lnTo>
                    <a:pt x="806196" y="2258568"/>
                  </a:lnTo>
                </a:path>
                <a:path w="7202805" h="2905125">
                  <a:moveTo>
                    <a:pt x="995172" y="2258568"/>
                  </a:moveTo>
                  <a:lnTo>
                    <a:pt x="1406652" y="2258568"/>
                  </a:lnTo>
                </a:path>
                <a:path w="7202805" h="2905125">
                  <a:moveTo>
                    <a:pt x="1595627" y="2258568"/>
                  </a:moveTo>
                  <a:lnTo>
                    <a:pt x="2007108" y="2258568"/>
                  </a:lnTo>
                </a:path>
                <a:path w="7202805" h="2905125">
                  <a:moveTo>
                    <a:pt x="2194560" y="2258568"/>
                  </a:moveTo>
                  <a:lnTo>
                    <a:pt x="2607564" y="2258568"/>
                  </a:lnTo>
                </a:path>
                <a:path w="7202805" h="2905125">
                  <a:moveTo>
                    <a:pt x="2795016" y="2258568"/>
                  </a:moveTo>
                  <a:lnTo>
                    <a:pt x="3208019" y="2258568"/>
                  </a:lnTo>
                </a:path>
                <a:path w="7202805" h="2905125">
                  <a:moveTo>
                    <a:pt x="3395471" y="2258568"/>
                  </a:moveTo>
                  <a:lnTo>
                    <a:pt x="3806952" y="2258568"/>
                  </a:lnTo>
                </a:path>
                <a:path w="7202805" h="2905125">
                  <a:moveTo>
                    <a:pt x="3995928" y="2258568"/>
                  </a:moveTo>
                  <a:lnTo>
                    <a:pt x="4407408" y="2258568"/>
                  </a:lnTo>
                </a:path>
                <a:path w="7202805" h="2905125">
                  <a:moveTo>
                    <a:pt x="4596384" y="2258568"/>
                  </a:moveTo>
                  <a:lnTo>
                    <a:pt x="5007864" y="2258568"/>
                  </a:lnTo>
                </a:path>
                <a:path w="7202805" h="2905125">
                  <a:moveTo>
                    <a:pt x="5195316" y="2258568"/>
                  </a:moveTo>
                  <a:lnTo>
                    <a:pt x="5608320" y="2258568"/>
                  </a:lnTo>
                </a:path>
                <a:path w="7202805" h="2905125">
                  <a:moveTo>
                    <a:pt x="5795771" y="2258568"/>
                  </a:moveTo>
                  <a:lnTo>
                    <a:pt x="6208776" y="2258568"/>
                  </a:lnTo>
                </a:path>
                <a:path w="7202805" h="2905125">
                  <a:moveTo>
                    <a:pt x="6396228" y="2258568"/>
                  </a:moveTo>
                  <a:lnTo>
                    <a:pt x="6807708" y="2258568"/>
                  </a:lnTo>
                </a:path>
                <a:path w="7202805" h="2905125">
                  <a:moveTo>
                    <a:pt x="6996684" y="2258568"/>
                  </a:moveTo>
                  <a:lnTo>
                    <a:pt x="7202423" y="2258568"/>
                  </a:lnTo>
                </a:path>
                <a:path w="7202805" h="2905125">
                  <a:moveTo>
                    <a:pt x="0" y="1937004"/>
                  </a:moveTo>
                  <a:lnTo>
                    <a:pt x="207263" y="1937004"/>
                  </a:lnTo>
                </a:path>
                <a:path w="7202805" h="2905125">
                  <a:moveTo>
                    <a:pt x="394715" y="1937004"/>
                  </a:moveTo>
                  <a:lnTo>
                    <a:pt x="806196" y="1937004"/>
                  </a:lnTo>
                </a:path>
                <a:path w="7202805" h="2905125">
                  <a:moveTo>
                    <a:pt x="995172" y="1937004"/>
                  </a:moveTo>
                  <a:lnTo>
                    <a:pt x="1406652" y="1937004"/>
                  </a:lnTo>
                </a:path>
                <a:path w="7202805" h="2905125">
                  <a:moveTo>
                    <a:pt x="1595627" y="1937004"/>
                  </a:moveTo>
                  <a:lnTo>
                    <a:pt x="2607564" y="1937004"/>
                  </a:lnTo>
                </a:path>
                <a:path w="7202805" h="2905125">
                  <a:moveTo>
                    <a:pt x="2795016" y="1937004"/>
                  </a:moveTo>
                  <a:lnTo>
                    <a:pt x="3806952" y="1937004"/>
                  </a:lnTo>
                </a:path>
                <a:path w="7202805" h="2905125">
                  <a:moveTo>
                    <a:pt x="3995928" y="1937004"/>
                  </a:moveTo>
                  <a:lnTo>
                    <a:pt x="4407408" y="1937004"/>
                  </a:lnTo>
                </a:path>
                <a:path w="7202805" h="2905125">
                  <a:moveTo>
                    <a:pt x="4596384" y="1937004"/>
                  </a:moveTo>
                  <a:lnTo>
                    <a:pt x="5007864" y="1937004"/>
                  </a:lnTo>
                </a:path>
                <a:path w="7202805" h="2905125">
                  <a:moveTo>
                    <a:pt x="5195316" y="1937004"/>
                  </a:moveTo>
                  <a:lnTo>
                    <a:pt x="5608320" y="1937004"/>
                  </a:lnTo>
                </a:path>
                <a:path w="7202805" h="2905125">
                  <a:moveTo>
                    <a:pt x="5795771" y="1937004"/>
                  </a:moveTo>
                  <a:lnTo>
                    <a:pt x="6208776" y="1937004"/>
                  </a:lnTo>
                </a:path>
                <a:path w="7202805" h="2905125">
                  <a:moveTo>
                    <a:pt x="6396228" y="1937004"/>
                  </a:moveTo>
                  <a:lnTo>
                    <a:pt x="6807708" y="1937004"/>
                  </a:lnTo>
                </a:path>
                <a:path w="7202805" h="2905125">
                  <a:moveTo>
                    <a:pt x="6996684" y="1937004"/>
                  </a:moveTo>
                  <a:lnTo>
                    <a:pt x="7202423" y="1937004"/>
                  </a:lnTo>
                </a:path>
                <a:path w="7202805" h="2905125">
                  <a:moveTo>
                    <a:pt x="0" y="1613916"/>
                  </a:moveTo>
                  <a:lnTo>
                    <a:pt x="207263" y="1613916"/>
                  </a:lnTo>
                </a:path>
                <a:path w="7202805" h="2905125">
                  <a:moveTo>
                    <a:pt x="394715" y="1613916"/>
                  </a:moveTo>
                  <a:lnTo>
                    <a:pt x="806196" y="1613916"/>
                  </a:lnTo>
                </a:path>
                <a:path w="7202805" h="2905125">
                  <a:moveTo>
                    <a:pt x="995172" y="1613916"/>
                  </a:moveTo>
                  <a:lnTo>
                    <a:pt x="1406652" y="1613916"/>
                  </a:lnTo>
                </a:path>
                <a:path w="7202805" h="2905125">
                  <a:moveTo>
                    <a:pt x="1595627" y="1613916"/>
                  </a:moveTo>
                  <a:lnTo>
                    <a:pt x="3806952" y="1613916"/>
                  </a:lnTo>
                </a:path>
                <a:path w="7202805" h="2905125">
                  <a:moveTo>
                    <a:pt x="3995928" y="1613916"/>
                  </a:moveTo>
                  <a:lnTo>
                    <a:pt x="4407408" y="1613916"/>
                  </a:lnTo>
                </a:path>
                <a:path w="7202805" h="2905125">
                  <a:moveTo>
                    <a:pt x="4596384" y="1613916"/>
                  </a:moveTo>
                  <a:lnTo>
                    <a:pt x="5007864" y="1613916"/>
                  </a:lnTo>
                </a:path>
                <a:path w="7202805" h="2905125">
                  <a:moveTo>
                    <a:pt x="5195316" y="1613916"/>
                  </a:moveTo>
                  <a:lnTo>
                    <a:pt x="5608320" y="1613916"/>
                  </a:lnTo>
                </a:path>
                <a:path w="7202805" h="2905125">
                  <a:moveTo>
                    <a:pt x="5795771" y="1613916"/>
                  </a:moveTo>
                  <a:lnTo>
                    <a:pt x="6208776" y="1613916"/>
                  </a:lnTo>
                </a:path>
                <a:path w="7202805" h="2905125">
                  <a:moveTo>
                    <a:pt x="6396228" y="1613916"/>
                  </a:moveTo>
                  <a:lnTo>
                    <a:pt x="6807708" y="1613916"/>
                  </a:lnTo>
                </a:path>
                <a:path w="7202805" h="2905125">
                  <a:moveTo>
                    <a:pt x="6996684" y="1613916"/>
                  </a:moveTo>
                  <a:lnTo>
                    <a:pt x="7202423" y="1613916"/>
                  </a:lnTo>
                </a:path>
                <a:path w="7202805" h="2905125">
                  <a:moveTo>
                    <a:pt x="0" y="1290828"/>
                  </a:moveTo>
                  <a:lnTo>
                    <a:pt x="207263" y="1290828"/>
                  </a:lnTo>
                </a:path>
                <a:path w="7202805" h="2905125">
                  <a:moveTo>
                    <a:pt x="394715" y="1290828"/>
                  </a:moveTo>
                  <a:lnTo>
                    <a:pt x="806196" y="1290828"/>
                  </a:lnTo>
                </a:path>
                <a:path w="7202805" h="2905125">
                  <a:moveTo>
                    <a:pt x="995172" y="1290828"/>
                  </a:moveTo>
                  <a:lnTo>
                    <a:pt x="1406652" y="1290828"/>
                  </a:lnTo>
                </a:path>
                <a:path w="7202805" h="2905125">
                  <a:moveTo>
                    <a:pt x="1595627" y="1290828"/>
                  </a:moveTo>
                  <a:lnTo>
                    <a:pt x="3806952" y="1290828"/>
                  </a:lnTo>
                </a:path>
                <a:path w="7202805" h="2905125">
                  <a:moveTo>
                    <a:pt x="3995928" y="1290828"/>
                  </a:moveTo>
                  <a:lnTo>
                    <a:pt x="4407408" y="1290828"/>
                  </a:lnTo>
                </a:path>
                <a:path w="7202805" h="2905125">
                  <a:moveTo>
                    <a:pt x="4596384" y="1290828"/>
                  </a:moveTo>
                  <a:lnTo>
                    <a:pt x="5007864" y="1290828"/>
                  </a:lnTo>
                </a:path>
                <a:path w="7202805" h="2905125">
                  <a:moveTo>
                    <a:pt x="5195316" y="1290828"/>
                  </a:moveTo>
                  <a:lnTo>
                    <a:pt x="5608320" y="1290828"/>
                  </a:lnTo>
                </a:path>
                <a:path w="7202805" h="2905125">
                  <a:moveTo>
                    <a:pt x="5795771" y="1290828"/>
                  </a:moveTo>
                  <a:lnTo>
                    <a:pt x="6208776" y="1290828"/>
                  </a:lnTo>
                </a:path>
                <a:path w="7202805" h="2905125">
                  <a:moveTo>
                    <a:pt x="6396228" y="1290828"/>
                  </a:moveTo>
                  <a:lnTo>
                    <a:pt x="6807708" y="1290828"/>
                  </a:lnTo>
                </a:path>
                <a:path w="7202805" h="2905125">
                  <a:moveTo>
                    <a:pt x="6996684" y="1290828"/>
                  </a:moveTo>
                  <a:lnTo>
                    <a:pt x="7202423" y="1290828"/>
                  </a:lnTo>
                </a:path>
                <a:path w="7202805" h="2905125">
                  <a:moveTo>
                    <a:pt x="0" y="967740"/>
                  </a:moveTo>
                  <a:lnTo>
                    <a:pt x="806196" y="967740"/>
                  </a:lnTo>
                </a:path>
                <a:path w="7202805" h="2905125">
                  <a:moveTo>
                    <a:pt x="995172" y="967740"/>
                  </a:moveTo>
                  <a:lnTo>
                    <a:pt x="4407408" y="967740"/>
                  </a:lnTo>
                </a:path>
                <a:path w="7202805" h="2905125">
                  <a:moveTo>
                    <a:pt x="4596384" y="967740"/>
                  </a:moveTo>
                  <a:lnTo>
                    <a:pt x="5007864" y="967740"/>
                  </a:lnTo>
                </a:path>
                <a:path w="7202805" h="2905125">
                  <a:moveTo>
                    <a:pt x="5195316" y="967740"/>
                  </a:moveTo>
                  <a:lnTo>
                    <a:pt x="5608320" y="967740"/>
                  </a:lnTo>
                </a:path>
                <a:path w="7202805" h="2905125">
                  <a:moveTo>
                    <a:pt x="5795771" y="967740"/>
                  </a:moveTo>
                  <a:lnTo>
                    <a:pt x="6208776" y="967740"/>
                  </a:lnTo>
                </a:path>
                <a:path w="7202805" h="2905125">
                  <a:moveTo>
                    <a:pt x="6396228" y="967740"/>
                  </a:moveTo>
                  <a:lnTo>
                    <a:pt x="6807708" y="967740"/>
                  </a:lnTo>
                </a:path>
                <a:path w="7202805" h="2905125">
                  <a:moveTo>
                    <a:pt x="6996684" y="967740"/>
                  </a:moveTo>
                  <a:lnTo>
                    <a:pt x="7202423" y="967740"/>
                  </a:lnTo>
                </a:path>
                <a:path w="7202805" h="2905125">
                  <a:moveTo>
                    <a:pt x="0" y="644652"/>
                  </a:moveTo>
                  <a:lnTo>
                    <a:pt x="806196" y="644652"/>
                  </a:lnTo>
                </a:path>
                <a:path w="7202805" h="2905125">
                  <a:moveTo>
                    <a:pt x="995172" y="644652"/>
                  </a:moveTo>
                  <a:lnTo>
                    <a:pt x="5608320" y="644652"/>
                  </a:lnTo>
                </a:path>
                <a:path w="7202805" h="2905125">
                  <a:moveTo>
                    <a:pt x="5795771" y="644652"/>
                  </a:moveTo>
                  <a:lnTo>
                    <a:pt x="6208776" y="644652"/>
                  </a:lnTo>
                </a:path>
                <a:path w="7202805" h="2905125">
                  <a:moveTo>
                    <a:pt x="6396228" y="644652"/>
                  </a:moveTo>
                  <a:lnTo>
                    <a:pt x="6807708" y="644652"/>
                  </a:lnTo>
                </a:path>
                <a:path w="7202805" h="2905125">
                  <a:moveTo>
                    <a:pt x="6996684" y="644652"/>
                  </a:moveTo>
                  <a:lnTo>
                    <a:pt x="7202423" y="644652"/>
                  </a:lnTo>
                </a:path>
                <a:path w="7202805" h="2905125">
                  <a:moveTo>
                    <a:pt x="0" y="323088"/>
                  </a:moveTo>
                  <a:lnTo>
                    <a:pt x="7202423" y="323088"/>
                  </a:lnTo>
                </a:path>
                <a:path w="7202805" h="2905125">
                  <a:moveTo>
                    <a:pt x="0" y="0"/>
                  </a:moveTo>
                  <a:lnTo>
                    <a:pt x="720242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03776" y="1210055"/>
              <a:ext cx="6789420" cy="2809240"/>
            </a:xfrm>
            <a:custGeom>
              <a:avLst/>
              <a:gdLst/>
              <a:ahLst/>
              <a:cxnLst/>
              <a:rect l="l" t="t" r="r" b="b"/>
              <a:pathLst>
                <a:path w="6789420" h="2809240">
                  <a:moveTo>
                    <a:pt x="187452" y="699516"/>
                  </a:moveTo>
                  <a:lnTo>
                    <a:pt x="0" y="699516"/>
                  </a:lnTo>
                  <a:lnTo>
                    <a:pt x="0" y="2808732"/>
                  </a:lnTo>
                  <a:lnTo>
                    <a:pt x="187452" y="2808732"/>
                  </a:lnTo>
                  <a:lnTo>
                    <a:pt x="187452" y="699516"/>
                  </a:lnTo>
                  <a:close/>
                </a:path>
                <a:path w="6789420" h="2809240">
                  <a:moveTo>
                    <a:pt x="787908" y="10668"/>
                  </a:moveTo>
                  <a:lnTo>
                    <a:pt x="598932" y="10668"/>
                  </a:lnTo>
                  <a:lnTo>
                    <a:pt x="598932" y="2808732"/>
                  </a:lnTo>
                  <a:lnTo>
                    <a:pt x="787908" y="2808732"/>
                  </a:lnTo>
                  <a:lnTo>
                    <a:pt x="787908" y="10668"/>
                  </a:lnTo>
                  <a:close/>
                </a:path>
                <a:path w="6789420" h="2809240">
                  <a:moveTo>
                    <a:pt x="1388364" y="669036"/>
                  </a:moveTo>
                  <a:lnTo>
                    <a:pt x="1199388" y="669036"/>
                  </a:lnTo>
                  <a:lnTo>
                    <a:pt x="1199388" y="2808732"/>
                  </a:lnTo>
                  <a:lnTo>
                    <a:pt x="1388364" y="2808732"/>
                  </a:lnTo>
                  <a:lnTo>
                    <a:pt x="1388364" y="669036"/>
                  </a:lnTo>
                  <a:close/>
                </a:path>
                <a:path w="6789420" h="2809240">
                  <a:moveTo>
                    <a:pt x="1987296" y="1696212"/>
                  </a:moveTo>
                  <a:lnTo>
                    <a:pt x="1799844" y="1696212"/>
                  </a:lnTo>
                  <a:lnTo>
                    <a:pt x="1799844" y="2808732"/>
                  </a:lnTo>
                  <a:lnTo>
                    <a:pt x="1987296" y="2808732"/>
                  </a:lnTo>
                  <a:lnTo>
                    <a:pt x="1987296" y="1696212"/>
                  </a:lnTo>
                  <a:close/>
                </a:path>
                <a:path w="6789420" h="2809240">
                  <a:moveTo>
                    <a:pt x="2587752" y="1397508"/>
                  </a:moveTo>
                  <a:lnTo>
                    <a:pt x="2400300" y="1397508"/>
                  </a:lnTo>
                  <a:lnTo>
                    <a:pt x="2400300" y="2808732"/>
                  </a:lnTo>
                  <a:lnTo>
                    <a:pt x="2587752" y="2808732"/>
                  </a:lnTo>
                  <a:lnTo>
                    <a:pt x="2587752" y="1397508"/>
                  </a:lnTo>
                  <a:close/>
                </a:path>
                <a:path w="6789420" h="2809240">
                  <a:moveTo>
                    <a:pt x="3188208" y="1569720"/>
                  </a:moveTo>
                  <a:lnTo>
                    <a:pt x="3000756" y="1569720"/>
                  </a:lnTo>
                  <a:lnTo>
                    <a:pt x="3000756" y="2808732"/>
                  </a:lnTo>
                  <a:lnTo>
                    <a:pt x="3188208" y="2808732"/>
                  </a:lnTo>
                  <a:lnTo>
                    <a:pt x="3188208" y="1569720"/>
                  </a:lnTo>
                  <a:close/>
                </a:path>
                <a:path w="6789420" h="2809240">
                  <a:moveTo>
                    <a:pt x="3788664" y="728472"/>
                  </a:moveTo>
                  <a:lnTo>
                    <a:pt x="3599688" y="728472"/>
                  </a:lnTo>
                  <a:lnTo>
                    <a:pt x="3599688" y="2808732"/>
                  </a:lnTo>
                  <a:lnTo>
                    <a:pt x="3788664" y="2808732"/>
                  </a:lnTo>
                  <a:lnTo>
                    <a:pt x="3788664" y="728472"/>
                  </a:lnTo>
                  <a:close/>
                </a:path>
                <a:path w="6789420" h="2809240">
                  <a:moveTo>
                    <a:pt x="4389120" y="408432"/>
                  </a:moveTo>
                  <a:lnTo>
                    <a:pt x="4200144" y="408432"/>
                  </a:lnTo>
                  <a:lnTo>
                    <a:pt x="4200144" y="2808732"/>
                  </a:lnTo>
                  <a:lnTo>
                    <a:pt x="4389120" y="2808732"/>
                  </a:lnTo>
                  <a:lnTo>
                    <a:pt x="4389120" y="408432"/>
                  </a:lnTo>
                  <a:close/>
                </a:path>
                <a:path w="6789420" h="2809240">
                  <a:moveTo>
                    <a:pt x="4988052" y="509016"/>
                  </a:moveTo>
                  <a:lnTo>
                    <a:pt x="4800600" y="509016"/>
                  </a:lnTo>
                  <a:lnTo>
                    <a:pt x="4800600" y="2808732"/>
                  </a:lnTo>
                  <a:lnTo>
                    <a:pt x="4988052" y="2808732"/>
                  </a:lnTo>
                  <a:lnTo>
                    <a:pt x="4988052" y="509016"/>
                  </a:lnTo>
                  <a:close/>
                </a:path>
                <a:path w="6789420" h="2809240">
                  <a:moveTo>
                    <a:pt x="5588508" y="137160"/>
                  </a:moveTo>
                  <a:lnTo>
                    <a:pt x="5401056" y="137160"/>
                  </a:lnTo>
                  <a:lnTo>
                    <a:pt x="5401056" y="2808732"/>
                  </a:lnTo>
                  <a:lnTo>
                    <a:pt x="5588508" y="2808732"/>
                  </a:lnTo>
                  <a:lnTo>
                    <a:pt x="5588508" y="137160"/>
                  </a:lnTo>
                  <a:close/>
                </a:path>
                <a:path w="6789420" h="2809240">
                  <a:moveTo>
                    <a:pt x="6188964" y="0"/>
                  </a:moveTo>
                  <a:lnTo>
                    <a:pt x="6001512" y="0"/>
                  </a:lnTo>
                  <a:lnTo>
                    <a:pt x="6001512" y="2808732"/>
                  </a:lnTo>
                  <a:lnTo>
                    <a:pt x="6188964" y="2808732"/>
                  </a:lnTo>
                  <a:lnTo>
                    <a:pt x="6188964" y="0"/>
                  </a:lnTo>
                  <a:close/>
                </a:path>
                <a:path w="6789420" h="2809240">
                  <a:moveTo>
                    <a:pt x="6789420" y="89916"/>
                  </a:moveTo>
                  <a:lnTo>
                    <a:pt x="6600444" y="89916"/>
                  </a:lnTo>
                  <a:lnTo>
                    <a:pt x="6600444" y="2808732"/>
                  </a:lnTo>
                  <a:lnTo>
                    <a:pt x="6789420" y="2808732"/>
                  </a:lnTo>
                  <a:lnTo>
                    <a:pt x="6789420" y="89916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96511" y="4018788"/>
              <a:ext cx="7202805" cy="0"/>
            </a:xfrm>
            <a:custGeom>
              <a:avLst/>
              <a:gdLst/>
              <a:ahLst/>
              <a:cxnLst/>
              <a:rect l="l" t="t" r="r" b="b"/>
              <a:pathLst>
                <a:path w="7202805">
                  <a:moveTo>
                    <a:pt x="0" y="0"/>
                  </a:moveTo>
                  <a:lnTo>
                    <a:pt x="720242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41458" y="2004502"/>
            <a:ext cx="39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404040"/>
                </a:solidFill>
                <a:latin typeface="Tahoma"/>
                <a:cs typeface="Tahoma"/>
              </a:rPr>
              <a:t>199.1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1661" y="1316670"/>
            <a:ext cx="39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404040"/>
                </a:solidFill>
                <a:latin typeface="Tahoma"/>
                <a:cs typeface="Tahoma"/>
              </a:rPr>
              <a:t>203.3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1736" y="1974657"/>
            <a:ext cx="39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404040"/>
                </a:solidFill>
                <a:latin typeface="Tahoma"/>
                <a:cs typeface="Tahoma"/>
              </a:rPr>
              <a:t>199.3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1938" y="3002214"/>
            <a:ext cx="39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404040"/>
                </a:solidFill>
                <a:latin typeface="Tahoma"/>
                <a:cs typeface="Tahoma"/>
              </a:rPr>
              <a:t>192.9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42394" y="2703511"/>
            <a:ext cx="39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404040"/>
                </a:solidFill>
                <a:latin typeface="Tahoma"/>
                <a:cs typeface="Tahoma"/>
              </a:rPr>
              <a:t>194.7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2596" y="2875088"/>
            <a:ext cx="39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404040"/>
                </a:solidFill>
                <a:latin typeface="Tahoma"/>
                <a:cs typeface="Tahoma"/>
              </a:rPr>
              <a:t>193.7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2671" y="2033839"/>
            <a:ext cx="39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404040"/>
                </a:solidFill>
                <a:latin typeface="Tahoma"/>
                <a:cs typeface="Tahoma"/>
              </a:rPr>
              <a:t>198.9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17472" y="1713749"/>
            <a:ext cx="10483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25475" algn="l"/>
              </a:tabLst>
            </a:pPr>
            <a:r>
              <a:rPr sz="1200" b="1" spc="-10" dirty="0">
                <a:solidFill>
                  <a:srgbClr val="404040"/>
                </a:solidFill>
                <a:latin typeface="Tahoma"/>
                <a:cs typeface="Tahoma"/>
              </a:rPr>
              <a:t>200.9</a:t>
            </a:r>
            <a:r>
              <a:rPr sz="1200" b="1" dirty="0">
                <a:solidFill>
                  <a:srgbClr val="404040"/>
                </a:solidFill>
                <a:latin typeface="Tahoma"/>
                <a:cs typeface="Tahoma"/>
              </a:rPr>
              <a:t>	</a:t>
            </a:r>
            <a:r>
              <a:rPr sz="1800" b="1" spc="-52" baseline="-37037" dirty="0">
                <a:solidFill>
                  <a:srgbClr val="404040"/>
                </a:solidFill>
                <a:latin typeface="Tahoma"/>
                <a:cs typeface="Tahoma"/>
              </a:rPr>
              <a:t>200.2</a:t>
            </a:r>
            <a:endParaRPr sz="1800" baseline="-37037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43404" y="1442527"/>
            <a:ext cx="39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404040"/>
                </a:solidFill>
                <a:latin typeface="Tahoma"/>
                <a:cs typeface="Tahoma"/>
              </a:rPr>
              <a:t>202.6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43606" y="1304174"/>
            <a:ext cx="3968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404040"/>
                </a:solidFill>
                <a:latin typeface="Tahoma"/>
                <a:cs typeface="Tahoma"/>
              </a:rPr>
              <a:t>203.4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43808" y="1394902"/>
            <a:ext cx="396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404040"/>
                </a:solidFill>
                <a:latin typeface="Tahoma"/>
                <a:cs typeface="Tahoma"/>
              </a:rPr>
              <a:t>202.8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07856" y="1027619"/>
            <a:ext cx="396875" cy="343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585858"/>
                </a:solidFill>
                <a:latin typeface="Tahoma"/>
                <a:cs typeface="Tahoma"/>
              </a:rPr>
              <a:t>206.0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sz="1200" b="1" spc="-70" dirty="0">
                <a:solidFill>
                  <a:srgbClr val="585858"/>
                </a:solidFill>
                <a:latin typeface="Tahoma"/>
                <a:cs typeface="Tahoma"/>
              </a:rPr>
              <a:t>204.0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sz="1200" b="1" spc="-70" dirty="0">
                <a:solidFill>
                  <a:srgbClr val="585858"/>
                </a:solidFill>
                <a:latin typeface="Tahoma"/>
                <a:cs typeface="Tahoma"/>
              </a:rPr>
              <a:t>202.0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r>
              <a:rPr sz="1200" b="1" spc="-70" dirty="0">
                <a:solidFill>
                  <a:srgbClr val="585858"/>
                </a:solidFill>
                <a:latin typeface="Tahoma"/>
                <a:cs typeface="Tahoma"/>
              </a:rPr>
              <a:t>200.0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r>
              <a:rPr sz="1200" b="1" spc="-70" dirty="0">
                <a:solidFill>
                  <a:srgbClr val="585858"/>
                </a:solidFill>
                <a:latin typeface="Tahoma"/>
                <a:cs typeface="Tahoma"/>
              </a:rPr>
              <a:t>198.0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sz="1200" b="1" spc="-70" dirty="0">
                <a:solidFill>
                  <a:srgbClr val="585858"/>
                </a:solidFill>
                <a:latin typeface="Tahoma"/>
                <a:cs typeface="Tahoma"/>
              </a:rPr>
              <a:t>196.0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sz="1200" b="1" spc="-70" dirty="0">
                <a:solidFill>
                  <a:srgbClr val="585858"/>
                </a:solidFill>
                <a:latin typeface="Tahoma"/>
                <a:cs typeface="Tahoma"/>
              </a:rPr>
              <a:t>194.0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r>
              <a:rPr sz="1200" b="1" spc="-70" dirty="0">
                <a:solidFill>
                  <a:srgbClr val="585858"/>
                </a:solidFill>
                <a:latin typeface="Tahoma"/>
                <a:cs typeface="Tahoma"/>
              </a:rPr>
              <a:t>192.0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sz="1200" b="1" spc="-70" dirty="0">
                <a:solidFill>
                  <a:srgbClr val="585858"/>
                </a:solidFill>
                <a:latin typeface="Tahoma"/>
                <a:cs typeface="Tahoma"/>
              </a:rPr>
              <a:t>190.0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sz="1200" b="1" spc="-70" dirty="0">
                <a:solidFill>
                  <a:srgbClr val="585858"/>
                </a:solidFill>
                <a:latin typeface="Tahoma"/>
                <a:cs typeface="Tahoma"/>
              </a:rPr>
              <a:t>188.0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sz="1200" b="1" spc="-70" dirty="0">
                <a:solidFill>
                  <a:srgbClr val="585858"/>
                </a:solidFill>
                <a:latin typeface="Tahoma"/>
                <a:cs typeface="Tahoma"/>
              </a:rPr>
              <a:t>186.0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7748" y="4456619"/>
            <a:ext cx="6990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57530" algn="l"/>
                <a:tab pos="1157605" algn="l"/>
                <a:tab pos="1757680" algn="l"/>
                <a:tab pos="2357755" algn="l"/>
                <a:tab pos="2958465" algn="l"/>
                <a:tab pos="3558540" algn="l"/>
                <a:tab pos="4158615" algn="l"/>
                <a:tab pos="4758690" algn="l"/>
                <a:tab pos="5359400" algn="l"/>
                <a:tab pos="5959475" algn="l"/>
                <a:tab pos="6559550" algn="l"/>
              </a:tabLst>
            </a:pPr>
            <a:r>
              <a:rPr sz="1200" b="1" spc="-20" dirty="0">
                <a:solidFill>
                  <a:srgbClr val="585858"/>
                </a:solidFill>
                <a:latin typeface="Tahoma"/>
                <a:cs typeface="Tahoma"/>
              </a:rPr>
              <a:t>9_10</a:t>
            </a:r>
            <a:r>
              <a:rPr sz="1200" b="1" dirty="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sz="1200" b="1" spc="-10" dirty="0">
                <a:solidFill>
                  <a:srgbClr val="585858"/>
                </a:solidFill>
                <a:latin typeface="Tahoma"/>
                <a:cs typeface="Tahoma"/>
              </a:rPr>
              <a:t>10_11</a:t>
            </a:r>
            <a:r>
              <a:rPr sz="1200" b="1" dirty="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sz="1200" b="1" spc="-10" dirty="0">
                <a:solidFill>
                  <a:srgbClr val="585858"/>
                </a:solidFill>
                <a:latin typeface="Tahoma"/>
                <a:cs typeface="Tahoma"/>
              </a:rPr>
              <a:t>11_12</a:t>
            </a:r>
            <a:r>
              <a:rPr sz="1200" b="1" dirty="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sz="1200" b="1" spc="-10" dirty="0">
                <a:solidFill>
                  <a:srgbClr val="585858"/>
                </a:solidFill>
                <a:latin typeface="Tahoma"/>
                <a:cs typeface="Tahoma"/>
              </a:rPr>
              <a:t>12_13</a:t>
            </a:r>
            <a:r>
              <a:rPr sz="1200" b="1" dirty="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sz="1200" b="1" spc="-20" dirty="0">
                <a:solidFill>
                  <a:srgbClr val="585858"/>
                </a:solidFill>
                <a:latin typeface="Tahoma"/>
                <a:cs typeface="Tahoma"/>
              </a:rPr>
              <a:t>13_14</a:t>
            </a:r>
            <a:r>
              <a:rPr sz="1200" b="1" dirty="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sz="1200" b="1" spc="-20" dirty="0">
                <a:solidFill>
                  <a:srgbClr val="585858"/>
                </a:solidFill>
                <a:latin typeface="Tahoma"/>
                <a:cs typeface="Tahoma"/>
              </a:rPr>
              <a:t>14_15</a:t>
            </a:r>
            <a:r>
              <a:rPr sz="1200" b="1" dirty="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sz="1200" b="1" spc="-10" dirty="0">
                <a:solidFill>
                  <a:srgbClr val="585858"/>
                </a:solidFill>
                <a:latin typeface="Tahoma"/>
                <a:cs typeface="Tahoma"/>
              </a:rPr>
              <a:t>15_16</a:t>
            </a:r>
            <a:r>
              <a:rPr sz="1200" b="1" dirty="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sz="1200" b="1" spc="-10" dirty="0">
                <a:solidFill>
                  <a:srgbClr val="585858"/>
                </a:solidFill>
                <a:latin typeface="Tahoma"/>
                <a:cs typeface="Tahoma"/>
              </a:rPr>
              <a:t>16_17</a:t>
            </a:r>
            <a:r>
              <a:rPr sz="1200" b="1" dirty="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sz="1200" b="1" spc="-10" dirty="0">
                <a:solidFill>
                  <a:srgbClr val="585858"/>
                </a:solidFill>
                <a:latin typeface="Tahoma"/>
                <a:cs typeface="Tahoma"/>
              </a:rPr>
              <a:t>17_18</a:t>
            </a:r>
            <a:r>
              <a:rPr sz="1200" b="1" dirty="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sz="1200" b="1" spc="-10" dirty="0">
                <a:solidFill>
                  <a:srgbClr val="585858"/>
                </a:solidFill>
                <a:latin typeface="Tahoma"/>
                <a:cs typeface="Tahoma"/>
              </a:rPr>
              <a:t>18_19</a:t>
            </a:r>
            <a:r>
              <a:rPr sz="1200" b="1" dirty="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sz="1200" b="1" spc="-10" dirty="0">
                <a:solidFill>
                  <a:srgbClr val="585858"/>
                </a:solidFill>
                <a:latin typeface="Tahoma"/>
                <a:cs typeface="Tahoma"/>
              </a:rPr>
              <a:t>19_20</a:t>
            </a:r>
            <a:r>
              <a:rPr sz="1200" b="1" dirty="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sz="1200" b="1" spc="-100" dirty="0">
                <a:solidFill>
                  <a:srgbClr val="585858"/>
                </a:solidFill>
                <a:latin typeface="Tahoma"/>
                <a:cs typeface="Tahoma"/>
              </a:rPr>
              <a:t>20_21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184594" y="217515"/>
            <a:ext cx="1051560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600" dirty="0"/>
              <a:t>Average</a:t>
            </a:r>
            <a:r>
              <a:rPr sz="3600" spc="-20" dirty="0"/>
              <a:t> </a:t>
            </a:r>
            <a:r>
              <a:rPr sz="3600" dirty="0"/>
              <a:t>Call</a:t>
            </a:r>
            <a:r>
              <a:rPr sz="3600" spc="-10" dirty="0"/>
              <a:t> </a:t>
            </a:r>
            <a:r>
              <a:rPr sz="3600" spc="-30" dirty="0"/>
              <a:t>answered</a:t>
            </a:r>
            <a:r>
              <a:rPr sz="3600" spc="-5" dirty="0"/>
              <a:t> </a:t>
            </a:r>
            <a:r>
              <a:rPr sz="3600" spc="-95" dirty="0"/>
              <a:t>in</a:t>
            </a:r>
            <a:r>
              <a:rPr sz="3600" spc="-25" dirty="0"/>
              <a:t> </a:t>
            </a:r>
            <a:r>
              <a:rPr sz="3600" dirty="0"/>
              <a:t>seconds</a:t>
            </a:r>
            <a:r>
              <a:rPr sz="3600" spc="15" dirty="0"/>
              <a:t> </a:t>
            </a:r>
            <a:r>
              <a:rPr sz="3600" dirty="0"/>
              <a:t>per</a:t>
            </a:r>
            <a:r>
              <a:rPr sz="3600" spc="-10" dirty="0"/>
              <a:t> </a:t>
            </a:r>
            <a:r>
              <a:rPr sz="3600" spc="-65" dirty="0"/>
              <a:t>time</a:t>
            </a:r>
            <a:r>
              <a:rPr sz="3600" spc="-15" dirty="0"/>
              <a:t> </a:t>
            </a:r>
            <a:r>
              <a:rPr sz="3600" spc="-10" dirty="0"/>
              <a:t>bucket</a:t>
            </a:r>
          </a:p>
        </p:txBody>
      </p:sp>
      <p:sp>
        <p:nvSpPr>
          <p:cNvPr id="22" name="object 22"/>
          <p:cNvSpPr/>
          <p:nvPr/>
        </p:nvSpPr>
        <p:spPr>
          <a:xfrm>
            <a:off x="11345101" y="2820096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296" y="0"/>
                </a:moveTo>
                <a:lnTo>
                  <a:pt x="0" y="0"/>
                </a:lnTo>
                <a:lnTo>
                  <a:pt x="0" y="82296"/>
                </a:lnTo>
                <a:lnTo>
                  <a:pt x="82296" y="82296"/>
                </a:lnTo>
                <a:lnTo>
                  <a:pt x="82296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465497" y="2747707"/>
            <a:ext cx="355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585858"/>
                </a:solidFill>
                <a:latin typeface="Tahoma"/>
                <a:cs typeface="Tahoma"/>
              </a:rPr>
              <a:t>Total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7993" y="5101242"/>
            <a:ext cx="8274050" cy="646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 marR="260985">
              <a:lnSpc>
                <a:spcPct val="100000"/>
              </a:lnSpc>
              <a:spcBef>
                <a:spcPts val="325"/>
              </a:spcBef>
            </a:pPr>
            <a:r>
              <a:rPr sz="1800" b="1" spc="-95" dirty="0">
                <a:latin typeface="Tahoma"/>
                <a:cs typeface="Tahoma"/>
              </a:rPr>
              <a:t>From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above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bar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plot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we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can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infer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that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time_bucket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85" dirty="0">
                <a:latin typeface="Tahoma"/>
                <a:cs typeface="Tahoma"/>
              </a:rPr>
              <a:t>19_20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i.e.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7PM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to </a:t>
            </a:r>
            <a:r>
              <a:rPr sz="1800" b="1" spc="-105" dirty="0">
                <a:latin typeface="Tahoma"/>
                <a:cs typeface="Tahoma"/>
              </a:rPr>
              <a:t>8PM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had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highest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of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average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calls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answered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in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seconds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i.e.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203.4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52575"/>
              </p:ext>
            </p:extLst>
          </p:nvPr>
        </p:nvGraphicFramePr>
        <p:xfrm>
          <a:off x="126174" y="1423542"/>
          <a:ext cx="2980055" cy="3166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Call_Status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answered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95" dirty="0">
                          <a:latin typeface="Tahoma"/>
                          <a:cs typeface="Tahoma"/>
                        </a:rPr>
                        <a:t>Row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latin typeface="Tahoma"/>
                          <a:cs typeface="Tahoma"/>
                        </a:rPr>
                        <a:t>Labels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80" dirty="0">
                          <a:latin typeface="Tahoma"/>
                          <a:cs typeface="Tahoma"/>
                        </a:rPr>
                        <a:t>Sum</a:t>
                      </a:r>
                      <a:r>
                        <a:rPr sz="12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Call_Seconds</a:t>
                      </a:r>
                      <a:r>
                        <a:rPr sz="12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(s)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9_10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881478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10_11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1294812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11_12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1705623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12_13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1819327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13_14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1719361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14_15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1544381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15_16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1543378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16_17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1577217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17_18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1522091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18_19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1255816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19_20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931193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20_21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582168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Grand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Total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16376845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598164" y="388620"/>
            <a:ext cx="7987665" cy="4485640"/>
            <a:chOff x="3598164" y="388620"/>
            <a:chExt cx="7987665" cy="4485640"/>
          </a:xfrm>
        </p:grpSpPr>
        <p:sp>
          <p:nvSpPr>
            <p:cNvPr id="4" name="object 4"/>
            <p:cNvSpPr/>
            <p:nvPr/>
          </p:nvSpPr>
          <p:spPr>
            <a:xfrm>
              <a:off x="3598164" y="388620"/>
              <a:ext cx="7987665" cy="4485640"/>
            </a:xfrm>
            <a:custGeom>
              <a:avLst/>
              <a:gdLst/>
              <a:ahLst/>
              <a:cxnLst/>
              <a:rect l="l" t="t" r="r" b="b"/>
              <a:pathLst>
                <a:path w="7987665" h="4485640">
                  <a:moveTo>
                    <a:pt x="7987284" y="0"/>
                  </a:moveTo>
                  <a:lnTo>
                    <a:pt x="0" y="0"/>
                  </a:lnTo>
                  <a:lnTo>
                    <a:pt x="0" y="4485132"/>
                  </a:lnTo>
                  <a:lnTo>
                    <a:pt x="7987284" y="4485132"/>
                  </a:lnTo>
                  <a:lnTo>
                    <a:pt x="7987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8372" y="1354836"/>
              <a:ext cx="7086600" cy="3173095"/>
            </a:xfrm>
            <a:custGeom>
              <a:avLst/>
              <a:gdLst/>
              <a:ahLst/>
              <a:cxnLst/>
              <a:rect l="l" t="t" r="r" b="b"/>
              <a:pathLst>
                <a:path w="7086600" h="3173095">
                  <a:moveTo>
                    <a:pt x="0" y="0"/>
                  </a:moveTo>
                  <a:lnTo>
                    <a:pt x="0" y="3172968"/>
                  </a:lnTo>
                </a:path>
                <a:path w="7086600" h="3173095">
                  <a:moveTo>
                    <a:pt x="589788" y="0"/>
                  </a:moveTo>
                  <a:lnTo>
                    <a:pt x="589788" y="3172968"/>
                  </a:lnTo>
                </a:path>
                <a:path w="7086600" h="3173095">
                  <a:moveTo>
                    <a:pt x="1181100" y="0"/>
                  </a:moveTo>
                  <a:lnTo>
                    <a:pt x="1181100" y="3172968"/>
                  </a:lnTo>
                </a:path>
                <a:path w="7086600" h="3173095">
                  <a:moveTo>
                    <a:pt x="1770888" y="0"/>
                  </a:moveTo>
                  <a:lnTo>
                    <a:pt x="1770888" y="3172968"/>
                  </a:lnTo>
                </a:path>
                <a:path w="7086600" h="3173095">
                  <a:moveTo>
                    <a:pt x="2362200" y="0"/>
                  </a:moveTo>
                  <a:lnTo>
                    <a:pt x="2362200" y="3172968"/>
                  </a:lnTo>
                </a:path>
                <a:path w="7086600" h="3173095">
                  <a:moveTo>
                    <a:pt x="2951987" y="0"/>
                  </a:moveTo>
                  <a:lnTo>
                    <a:pt x="2951987" y="3172968"/>
                  </a:lnTo>
                </a:path>
                <a:path w="7086600" h="3173095">
                  <a:moveTo>
                    <a:pt x="3543300" y="0"/>
                  </a:moveTo>
                  <a:lnTo>
                    <a:pt x="3543300" y="3172968"/>
                  </a:lnTo>
                </a:path>
                <a:path w="7086600" h="3173095">
                  <a:moveTo>
                    <a:pt x="4133087" y="0"/>
                  </a:moveTo>
                  <a:lnTo>
                    <a:pt x="4133087" y="3172968"/>
                  </a:lnTo>
                </a:path>
                <a:path w="7086600" h="3173095">
                  <a:moveTo>
                    <a:pt x="4724400" y="0"/>
                  </a:moveTo>
                  <a:lnTo>
                    <a:pt x="4724400" y="3172968"/>
                  </a:lnTo>
                </a:path>
                <a:path w="7086600" h="3173095">
                  <a:moveTo>
                    <a:pt x="5315711" y="0"/>
                  </a:moveTo>
                  <a:lnTo>
                    <a:pt x="5315711" y="3172968"/>
                  </a:lnTo>
                </a:path>
                <a:path w="7086600" h="3173095">
                  <a:moveTo>
                    <a:pt x="5905500" y="0"/>
                  </a:moveTo>
                  <a:lnTo>
                    <a:pt x="5905500" y="3172968"/>
                  </a:lnTo>
                </a:path>
                <a:path w="7086600" h="3173095">
                  <a:moveTo>
                    <a:pt x="6496811" y="0"/>
                  </a:moveTo>
                  <a:lnTo>
                    <a:pt x="6496811" y="3172968"/>
                  </a:lnTo>
                </a:path>
                <a:path w="7086600" h="3173095">
                  <a:moveTo>
                    <a:pt x="7086600" y="0"/>
                  </a:moveTo>
                  <a:lnTo>
                    <a:pt x="7086600" y="317296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79164" y="1641347"/>
              <a:ext cx="6605270" cy="2886710"/>
            </a:xfrm>
            <a:custGeom>
              <a:avLst/>
              <a:gdLst/>
              <a:ahLst/>
              <a:cxnLst/>
              <a:rect l="l" t="t" r="r" b="b"/>
              <a:pathLst>
                <a:path w="6605270" h="2886710">
                  <a:moveTo>
                    <a:pt x="108204" y="1488948"/>
                  </a:moveTo>
                  <a:lnTo>
                    <a:pt x="0" y="1488948"/>
                  </a:lnTo>
                  <a:lnTo>
                    <a:pt x="0" y="2886456"/>
                  </a:lnTo>
                  <a:lnTo>
                    <a:pt x="108204" y="2886456"/>
                  </a:lnTo>
                  <a:lnTo>
                    <a:pt x="108204" y="1488948"/>
                  </a:lnTo>
                  <a:close/>
                </a:path>
                <a:path w="6605270" h="2886710">
                  <a:moveTo>
                    <a:pt x="699516" y="832104"/>
                  </a:moveTo>
                  <a:lnTo>
                    <a:pt x="589788" y="832104"/>
                  </a:lnTo>
                  <a:lnTo>
                    <a:pt x="589788" y="2886456"/>
                  </a:lnTo>
                  <a:lnTo>
                    <a:pt x="699516" y="2886456"/>
                  </a:lnTo>
                  <a:lnTo>
                    <a:pt x="699516" y="832104"/>
                  </a:lnTo>
                  <a:close/>
                </a:path>
                <a:path w="6605270" h="2886710">
                  <a:moveTo>
                    <a:pt x="1289304" y="181356"/>
                  </a:moveTo>
                  <a:lnTo>
                    <a:pt x="1181100" y="181356"/>
                  </a:lnTo>
                  <a:lnTo>
                    <a:pt x="1181100" y="2886456"/>
                  </a:lnTo>
                  <a:lnTo>
                    <a:pt x="1289304" y="2886456"/>
                  </a:lnTo>
                  <a:lnTo>
                    <a:pt x="1289304" y="181356"/>
                  </a:lnTo>
                  <a:close/>
                </a:path>
                <a:path w="6605270" h="2886710">
                  <a:moveTo>
                    <a:pt x="1880616" y="0"/>
                  </a:moveTo>
                  <a:lnTo>
                    <a:pt x="1770888" y="0"/>
                  </a:lnTo>
                  <a:lnTo>
                    <a:pt x="1770888" y="2886456"/>
                  </a:lnTo>
                  <a:lnTo>
                    <a:pt x="1880616" y="2886456"/>
                  </a:lnTo>
                  <a:lnTo>
                    <a:pt x="1880616" y="0"/>
                  </a:lnTo>
                  <a:close/>
                </a:path>
                <a:path w="6605270" h="2886710">
                  <a:moveTo>
                    <a:pt x="2470404" y="160020"/>
                  </a:moveTo>
                  <a:lnTo>
                    <a:pt x="2362200" y="160020"/>
                  </a:lnTo>
                  <a:lnTo>
                    <a:pt x="2362200" y="2886456"/>
                  </a:lnTo>
                  <a:lnTo>
                    <a:pt x="2470404" y="2886456"/>
                  </a:lnTo>
                  <a:lnTo>
                    <a:pt x="2470404" y="160020"/>
                  </a:lnTo>
                  <a:close/>
                </a:path>
                <a:path w="6605270" h="2886710">
                  <a:moveTo>
                    <a:pt x="3061716" y="437388"/>
                  </a:moveTo>
                  <a:lnTo>
                    <a:pt x="2951988" y="437388"/>
                  </a:lnTo>
                  <a:lnTo>
                    <a:pt x="2951988" y="2886456"/>
                  </a:lnTo>
                  <a:lnTo>
                    <a:pt x="3061716" y="2886456"/>
                  </a:lnTo>
                  <a:lnTo>
                    <a:pt x="3061716" y="437388"/>
                  </a:lnTo>
                  <a:close/>
                </a:path>
                <a:path w="6605270" h="2886710">
                  <a:moveTo>
                    <a:pt x="3651504" y="438912"/>
                  </a:moveTo>
                  <a:lnTo>
                    <a:pt x="3543300" y="438912"/>
                  </a:lnTo>
                  <a:lnTo>
                    <a:pt x="3543300" y="2886456"/>
                  </a:lnTo>
                  <a:lnTo>
                    <a:pt x="3651504" y="2886456"/>
                  </a:lnTo>
                  <a:lnTo>
                    <a:pt x="3651504" y="438912"/>
                  </a:lnTo>
                  <a:close/>
                </a:path>
                <a:path w="6605270" h="2886710">
                  <a:moveTo>
                    <a:pt x="4242816" y="384048"/>
                  </a:moveTo>
                  <a:lnTo>
                    <a:pt x="4134612" y="384048"/>
                  </a:lnTo>
                  <a:lnTo>
                    <a:pt x="4134612" y="2886456"/>
                  </a:lnTo>
                  <a:lnTo>
                    <a:pt x="4242816" y="2886456"/>
                  </a:lnTo>
                  <a:lnTo>
                    <a:pt x="4242816" y="384048"/>
                  </a:lnTo>
                  <a:close/>
                </a:path>
                <a:path w="6605270" h="2886710">
                  <a:moveTo>
                    <a:pt x="4832604" y="472440"/>
                  </a:moveTo>
                  <a:lnTo>
                    <a:pt x="4724400" y="472440"/>
                  </a:lnTo>
                  <a:lnTo>
                    <a:pt x="4724400" y="2886456"/>
                  </a:lnTo>
                  <a:lnTo>
                    <a:pt x="4832604" y="2886456"/>
                  </a:lnTo>
                  <a:lnTo>
                    <a:pt x="4832604" y="472440"/>
                  </a:lnTo>
                  <a:close/>
                </a:path>
                <a:path w="6605270" h="2886710">
                  <a:moveTo>
                    <a:pt x="5423916" y="894588"/>
                  </a:moveTo>
                  <a:lnTo>
                    <a:pt x="5315712" y="894588"/>
                  </a:lnTo>
                  <a:lnTo>
                    <a:pt x="5315712" y="2886456"/>
                  </a:lnTo>
                  <a:lnTo>
                    <a:pt x="5423916" y="2886456"/>
                  </a:lnTo>
                  <a:lnTo>
                    <a:pt x="5423916" y="894588"/>
                  </a:lnTo>
                  <a:close/>
                </a:path>
                <a:path w="6605270" h="2886710">
                  <a:moveTo>
                    <a:pt x="6013704" y="1409700"/>
                  </a:moveTo>
                  <a:lnTo>
                    <a:pt x="5905500" y="1409700"/>
                  </a:lnTo>
                  <a:lnTo>
                    <a:pt x="5905500" y="2886456"/>
                  </a:lnTo>
                  <a:lnTo>
                    <a:pt x="6013704" y="2886456"/>
                  </a:lnTo>
                  <a:lnTo>
                    <a:pt x="6013704" y="1409700"/>
                  </a:lnTo>
                  <a:close/>
                </a:path>
                <a:path w="6605270" h="2886710">
                  <a:moveTo>
                    <a:pt x="6605016" y="1962912"/>
                  </a:moveTo>
                  <a:lnTo>
                    <a:pt x="6496812" y="1962912"/>
                  </a:lnTo>
                  <a:lnTo>
                    <a:pt x="6496812" y="2886456"/>
                  </a:lnTo>
                  <a:lnTo>
                    <a:pt x="6605016" y="2886456"/>
                  </a:lnTo>
                  <a:lnTo>
                    <a:pt x="6605016" y="1962912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8372" y="4527804"/>
              <a:ext cx="7086600" cy="0"/>
            </a:xfrm>
            <a:custGeom>
              <a:avLst/>
              <a:gdLst/>
              <a:ahLst/>
              <a:cxnLst/>
              <a:rect l="l" t="t" r="r" b="b"/>
              <a:pathLst>
                <a:path w="7086600">
                  <a:moveTo>
                    <a:pt x="0" y="0"/>
                  </a:moveTo>
                  <a:lnTo>
                    <a:pt x="708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34527" y="2568701"/>
            <a:ext cx="197485" cy="501015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75" dirty="0">
                <a:latin typeface="Tahoma"/>
                <a:cs typeface="Tahoma"/>
              </a:rPr>
              <a:t>881478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5204" y="1835759"/>
            <a:ext cx="197485" cy="577215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80" dirty="0">
                <a:latin typeface="Tahoma"/>
                <a:cs typeface="Tahoma"/>
              </a:rPr>
              <a:t>1294812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6008" y="1183995"/>
            <a:ext cx="197485" cy="577215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80" dirty="0">
                <a:latin typeface="Tahoma"/>
                <a:cs typeface="Tahoma"/>
              </a:rPr>
              <a:t>1705623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5997" y="1001867"/>
            <a:ext cx="198120" cy="57912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70" dirty="0">
                <a:latin typeface="Tahoma"/>
                <a:cs typeface="Tahoma"/>
              </a:rPr>
              <a:t>1819327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6801" y="1162049"/>
            <a:ext cx="198120" cy="57785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80" dirty="0">
                <a:latin typeface="Tahoma"/>
                <a:cs typeface="Tahoma"/>
              </a:rPr>
              <a:t>1719361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7785" y="1438204"/>
            <a:ext cx="197485" cy="57912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70" dirty="0">
                <a:latin typeface="Tahoma"/>
                <a:cs typeface="Tahoma"/>
              </a:rPr>
              <a:t>1544381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8462" y="1441551"/>
            <a:ext cx="197485" cy="577215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80" dirty="0">
                <a:latin typeface="Tahoma"/>
                <a:cs typeface="Tahoma"/>
              </a:rPr>
              <a:t>1543378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69139" y="1387957"/>
            <a:ext cx="197485" cy="577215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80" dirty="0">
                <a:latin typeface="Tahoma"/>
                <a:cs typeface="Tahoma"/>
              </a:rPr>
              <a:t>1577217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9816" y="1473637"/>
            <a:ext cx="197485" cy="57912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70" dirty="0">
                <a:latin typeface="Tahoma"/>
                <a:cs typeface="Tahoma"/>
              </a:rPr>
              <a:t>1522091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50620" y="1897608"/>
            <a:ext cx="197485" cy="577215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80" dirty="0">
                <a:latin typeface="Tahoma"/>
                <a:cs typeface="Tahoma"/>
              </a:rPr>
              <a:t>1255816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41297" y="2489707"/>
            <a:ext cx="197485" cy="501015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75" dirty="0">
                <a:latin typeface="Tahoma"/>
                <a:cs typeface="Tahoma"/>
              </a:rPr>
              <a:t>931193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31974" y="3043554"/>
            <a:ext cx="197485" cy="501015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b="1" spc="-75" dirty="0">
                <a:latin typeface="Tahoma"/>
                <a:cs typeface="Tahoma"/>
              </a:rPr>
              <a:t>582168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032235" y="275234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98164" y="388620"/>
            <a:ext cx="7987665" cy="44856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15240" algn="ctr">
              <a:lnSpc>
                <a:spcPct val="100000"/>
              </a:lnSpc>
              <a:spcBef>
                <a:spcPts val="775"/>
              </a:spcBef>
            </a:pPr>
            <a:r>
              <a:rPr sz="1300" b="1" dirty="0">
                <a:latin typeface="Tahoma"/>
                <a:cs typeface="Tahoma"/>
              </a:rPr>
              <a:t>TOTAL</a:t>
            </a:r>
            <a:r>
              <a:rPr sz="1300" b="1" spc="225" dirty="0">
                <a:latin typeface="Tahoma"/>
                <a:cs typeface="Tahoma"/>
              </a:rPr>
              <a:t> </a:t>
            </a:r>
            <a:r>
              <a:rPr sz="1300" b="1" dirty="0">
                <a:latin typeface="Tahoma"/>
                <a:cs typeface="Tahoma"/>
              </a:rPr>
              <a:t>SUM</a:t>
            </a:r>
            <a:r>
              <a:rPr sz="1300" b="1" spc="235" dirty="0">
                <a:latin typeface="Tahoma"/>
                <a:cs typeface="Tahoma"/>
              </a:rPr>
              <a:t> </a:t>
            </a:r>
            <a:r>
              <a:rPr sz="1300" b="1" dirty="0">
                <a:latin typeface="Tahoma"/>
                <a:cs typeface="Tahoma"/>
              </a:rPr>
              <a:t>OF</a:t>
            </a:r>
            <a:r>
              <a:rPr sz="1300" b="1" spc="225" dirty="0">
                <a:latin typeface="Tahoma"/>
                <a:cs typeface="Tahoma"/>
              </a:rPr>
              <a:t> </a:t>
            </a:r>
            <a:r>
              <a:rPr sz="1300" b="1" dirty="0">
                <a:latin typeface="Tahoma"/>
                <a:cs typeface="Tahoma"/>
              </a:rPr>
              <a:t>CALLS</a:t>
            </a:r>
            <a:r>
              <a:rPr sz="1300" b="1" spc="229" dirty="0">
                <a:latin typeface="Tahoma"/>
                <a:cs typeface="Tahoma"/>
              </a:rPr>
              <a:t> </a:t>
            </a:r>
            <a:r>
              <a:rPr sz="1300" b="1" dirty="0">
                <a:latin typeface="Tahoma"/>
                <a:cs typeface="Tahoma"/>
              </a:rPr>
              <a:t>ANSWERED</a:t>
            </a:r>
            <a:r>
              <a:rPr sz="1300" b="1" spc="229" dirty="0">
                <a:latin typeface="Tahoma"/>
                <a:cs typeface="Tahoma"/>
              </a:rPr>
              <a:t> </a:t>
            </a:r>
            <a:r>
              <a:rPr sz="1300" b="1" dirty="0">
                <a:latin typeface="Tahoma"/>
                <a:cs typeface="Tahoma"/>
              </a:rPr>
              <a:t>IN</a:t>
            </a:r>
            <a:r>
              <a:rPr sz="1300" b="1" spc="215" dirty="0">
                <a:latin typeface="Tahoma"/>
                <a:cs typeface="Tahoma"/>
              </a:rPr>
              <a:t> </a:t>
            </a:r>
            <a:r>
              <a:rPr sz="1300" b="1" spc="90" dirty="0">
                <a:latin typeface="Tahoma"/>
                <a:cs typeface="Tahoma"/>
              </a:rPr>
              <a:t>EACH</a:t>
            </a:r>
            <a:r>
              <a:rPr sz="1300" b="1" spc="225" dirty="0">
                <a:latin typeface="Tahoma"/>
                <a:cs typeface="Tahoma"/>
              </a:rPr>
              <a:t> </a:t>
            </a:r>
            <a:r>
              <a:rPr sz="1300" b="1" spc="-20" dirty="0">
                <a:latin typeface="Tahoma"/>
                <a:cs typeface="Tahoma"/>
              </a:rPr>
              <a:t>TIME</a:t>
            </a:r>
            <a:r>
              <a:rPr sz="1300" b="1" spc="220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BUCKET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300">
              <a:latin typeface="Tahoma"/>
              <a:cs typeface="Tahoma"/>
            </a:endParaRPr>
          </a:p>
          <a:p>
            <a:pPr marR="120014" algn="r">
              <a:lnSpc>
                <a:spcPct val="100000"/>
              </a:lnSpc>
              <a:spcBef>
                <a:spcPts val="5"/>
              </a:spcBef>
            </a:pPr>
            <a:r>
              <a:rPr sz="1100" b="1" spc="-10" dirty="0">
                <a:latin typeface="Tahoma"/>
                <a:cs typeface="Tahoma"/>
              </a:rPr>
              <a:t>Total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100">
              <a:latin typeface="Tahoma"/>
              <a:cs typeface="Tahoma"/>
            </a:endParaRPr>
          </a:p>
          <a:p>
            <a:pPr marL="251460">
              <a:lnSpc>
                <a:spcPct val="100000"/>
              </a:lnSpc>
              <a:tabLst>
                <a:tab pos="794385" algn="l"/>
                <a:tab pos="1384935" algn="l"/>
                <a:tab pos="1976120" algn="l"/>
                <a:tab pos="2566670" algn="l"/>
                <a:tab pos="3157220" algn="l"/>
                <a:tab pos="3747770" algn="l"/>
                <a:tab pos="4338320" algn="l"/>
                <a:tab pos="4928870" algn="l"/>
                <a:tab pos="5520055" algn="l"/>
                <a:tab pos="6110605" algn="l"/>
                <a:tab pos="6701155" algn="l"/>
              </a:tabLst>
            </a:pPr>
            <a:r>
              <a:rPr sz="1100" b="1" spc="-90" dirty="0">
                <a:latin typeface="Tahoma"/>
                <a:cs typeface="Tahoma"/>
              </a:rPr>
              <a:t>9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160" dirty="0">
                <a:latin typeface="Tahoma"/>
                <a:cs typeface="Tahoma"/>
              </a:rPr>
              <a:t>_</a:t>
            </a:r>
            <a:r>
              <a:rPr sz="1100" b="1" spc="-200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10</a:t>
            </a:r>
            <a:r>
              <a:rPr sz="1100" b="1" dirty="0">
                <a:latin typeface="Tahoma"/>
                <a:cs typeface="Tahoma"/>
              </a:rPr>
              <a:t>	</a:t>
            </a:r>
            <a:r>
              <a:rPr sz="1100" b="1" spc="-30" dirty="0">
                <a:latin typeface="Tahoma"/>
                <a:cs typeface="Tahoma"/>
              </a:rPr>
              <a:t>10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160" dirty="0">
                <a:latin typeface="Tahoma"/>
                <a:cs typeface="Tahoma"/>
              </a:rPr>
              <a:t>_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11</a:t>
            </a:r>
            <a:r>
              <a:rPr sz="1100" b="1" dirty="0">
                <a:latin typeface="Tahoma"/>
                <a:cs typeface="Tahoma"/>
              </a:rPr>
              <a:t>	</a:t>
            </a:r>
            <a:r>
              <a:rPr sz="1100" b="1" spc="-30" dirty="0">
                <a:latin typeface="Tahoma"/>
                <a:cs typeface="Tahoma"/>
              </a:rPr>
              <a:t>11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160" dirty="0">
                <a:latin typeface="Tahoma"/>
                <a:cs typeface="Tahoma"/>
              </a:rPr>
              <a:t>_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12</a:t>
            </a:r>
            <a:r>
              <a:rPr sz="1100" b="1" dirty="0">
                <a:latin typeface="Tahoma"/>
                <a:cs typeface="Tahoma"/>
              </a:rPr>
              <a:t>	</a:t>
            </a:r>
            <a:r>
              <a:rPr sz="1100" b="1" spc="-30" dirty="0">
                <a:latin typeface="Tahoma"/>
                <a:cs typeface="Tahoma"/>
              </a:rPr>
              <a:t>12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160" dirty="0">
                <a:latin typeface="Tahoma"/>
                <a:cs typeface="Tahoma"/>
              </a:rPr>
              <a:t>_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13</a:t>
            </a:r>
            <a:r>
              <a:rPr sz="1100" b="1" dirty="0">
                <a:latin typeface="Tahoma"/>
                <a:cs typeface="Tahoma"/>
              </a:rPr>
              <a:t>	</a:t>
            </a:r>
            <a:r>
              <a:rPr sz="1100" b="1" spc="-30" dirty="0">
                <a:latin typeface="Tahoma"/>
                <a:cs typeface="Tahoma"/>
              </a:rPr>
              <a:t>13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160" dirty="0">
                <a:latin typeface="Tahoma"/>
                <a:cs typeface="Tahoma"/>
              </a:rPr>
              <a:t>_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14</a:t>
            </a:r>
            <a:r>
              <a:rPr sz="1100" b="1" dirty="0">
                <a:latin typeface="Tahoma"/>
                <a:cs typeface="Tahoma"/>
              </a:rPr>
              <a:t>	</a:t>
            </a:r>
            <a:r>
              <a:rPr sz="1100" b="1" spc="-30" dirty="0">
                <a:latin typeface="Tahoma"/>
                <a:cs typeface="Tahoma"/>
              </a:rPr>
              <a:t>14</a:t>
            </a:r>
            <a:r>
              <a:rPr sz="1100" b="1" spc="-190" dirty="0">
                <a:latin typeface="Tahoma"/>
                <a:cs typeface="Tahoma"/>
              </a:rPr>
              <a:t> </a:t>
            </a:r>
            <a:r>
              <a:rPr sz="1100" b="1" spc="-160" dirty="0">
                <a:latin typeface="Tahoma"/>
                <a:cs typeface="Tahoma"/>
              </a:rPr>
              <a:t>_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15</a:t>
            </a:r>
            <a:r>
              <a:rPr sz="1100" b="1" dirty="0">
                <a:latin typeface="Tahoma"/>
                <a:cs typeface="Tahoma"/>
              </a:rPr>
              <a:t>	</a:t>
            </a:r>
            <a:r>
              <a:rPr sz="1100" b="1" spc="-30" dirty="0">
                <a:latin typeface="Tahoma"/>
                <a:cs typeface="Tahoma"/>
              </a:rPr>
              <a:t>15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160" dirty="0">
                <a:latin typeface="Tahoma"/>
                <a:cs typeface="Tahoma"/>
              </a:rPr>
              <a:t>_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16</a:t>
            </a:r>
            <a:r>
              <a:rPr sz="1100" b="1" dirty="0">
                <a:latin typeface="Tahoma"/>
                <a:cs typeface="Tahoma"/>
              </a:rPr>
              <a:t>	</a:t>
            </a:r>
            <a:r>
              <a:rPr sz="1100" b="1" spc="-30" dirty="0">
                <a:latin typeface="Tahoma"/>
                <a:cs typeface="Tahoma"/>
              </a:rPr>
              <a:t>16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160" dirty="0">
                <a:latin typeface="Tahoma"/>
                <a:cs typeface="Tahoma"/>
              </a:rPr>
              <a:t>_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17</a:t>
            </a:r>
            <a:r>
              <a:rPr sz="1100" b="1" dirty="0">
                <a:latin typeface="Tahoma"/>
                <a:cs typeface="Tahoma"/>
              </a:rPr>
              <a:t>	</a:t>
            </a:r>
            <a:r>
              <a:rPr sz="1100" b="1" spc="-30" dirty="0">
                <a:latin typeface="Tahoma"/>
                <a:cs typeface="Tahoma"/>
              </a:rPr>
              <a:t>17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160" dirty="0">
                <a:latin typeface="Tahoma"/>
                <a:cs typeface="Tahoma"/>
              </a:rPr>
              <a:t>_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18</a:t>
            </a:r>
            <a:r>
              <a:rPr sz="1100" b="1" dirty="0">
                <a:latin typeface="Tahoma"/>
                <a:cs typeface="Tahoma"/>
              </a:rPr>
              <a:t>	</a:t>
            </a:r>
            <a:r>
              <a:rPr sz="1100" b="1" spc="-30" dirty="0">
                <a:latin typeface="Tahoma"/>
                <a:cs typeface="Tahoma"/>
              </a:rPr>
              <a:t>18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160" dirty="0">
                <a:latin typeface="Tahoma"/>
                <a:cs typeface="Tahoma"/>
              </a:rPr>
              <a:t>_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19</a:t>
            </a:r>
            <a:r>
              <a:rPr sz="1100" b="1" dirty="0">
                <a:latin typeface="Tahoma"/>
                <a:cs typeface="Tahoma"/>
              </a:rPr>
              <a:t>	</a:t>
            </a:r>
            <a:r>
              <a:rPr sz="1100" b="1" spc="-30" dirty="0">
                <a:latin typeface="Tahoma"/>
                <a:cs typeface="Tahoma"/>
              </a:rPr>
              <a:t>19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160" dirty="0">
                <a:latin typeface="Tahoma"/>
                <a:cs typeface="Tahoma"/>
              </a:rPr>
              <a:t>_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20</a:t>
            </a:r>
            <a:r>
              <a:rPr sz="1100" b="1" dirty="0">
                <a:latin typeface="Tahoma"/>
                <a:cs typeface="Tahoma"/>
              </a:rPr>
              <a:t>	</a:t>
            </a:r>
            <a:r>
              <a:rPr sz="1100" b="1" spc="-30" dirty="0">
                <a:latin typeface="Tahoma"/>
                <a:cs typeface="Tahoma"/>
              </a:rPr>
              <a:t>20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160" dirty="0">
                <a:latin typeface="Tahoma"/>
                <a:cs typeface="Tahoma"/>
              </a:rPr>
              <a:t>_</a:t>
            </a:r>
            <a:r>
              <a:rPr sz="1100" b="1" spc="-19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21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03832" y="5521452"/>
            <a:ext cx="9083040" cy="923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 marR="295275">
              <a:lnSpc>
                <a:spcPct val="100000"/>
              </a:lnSpc>
              <a:spcBef>
                <a:spcPts val="335"/>
              </a:spcBef>
            </a:pPr>
            <a:r>
              <a:rPr sz="1800" b="1" spc="-95" dirty="0">
                <a:latin typeface="Tahoma"/>
                <a:cs typeface="Tahoma"/>
              </a:rPr>
              <a:t>From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above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Bar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plot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we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can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infer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that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time_bucket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85" dirty="0">
                <a:latin typeface="Tahoma"/>
                <a:cs typeface="Tahoma"/>
              </a:rPr>
              <a:t>12_13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i.e.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during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the </a:t>
            </a:r>
            <a:r>
              <a:rPr sz="1800" b="1" spc="-70" dirty="0">
                <a:latin typeface="Tahoma"/>
                <a:cs typeface="Tahoma"/>
              </a:rPr>
              <a:t>time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period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12PM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to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1PM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had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highest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total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number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calls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answered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i.e.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20" dirty="0">
                <a:latin typeface="Tahoma"/>
                <a:cs typeface="Tahoma"/>
              </a:rPr>
              <a:t>1819327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7460"/>
              </p:ext>
            </p:extLst>
          </p:nvPr>
        </p:nvGraphicFramePr>
        <p:xfrm>
          <a:off x="198877" y="1191005"/>
          <a:ext cx="3432175" cy="3166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Call_Status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answered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95" dirty="0">
                          <a:latin typeface="Tahoma"/>
                          <a:cs typeface="Tahoma"/>
                        </a:rPr>
                        <a:t>Row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latin typeface="Tahoma"/>
                          <a:cs typeface="Tahoma"/>
                        </a:rPr>
                        <a:t>Labels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Count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 Call_Seconds</a:t>
                      </a:r>
                      <a:r>
                        <a:rPr sz="12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(s)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9_10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4428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10_11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6368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11_12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8560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12_13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9432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13_14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8829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14_15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7974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15_16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7760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16_17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7852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17_18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7601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18_19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6200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19_20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4578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20_21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2870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Grand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Total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82452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4032503" y="272795"/>
            <a:ext cx="8159750" cy="4334510"/>
            <a:chOff x="4032503" y="272795"/>
            <a:chExt cx="8159750" cy="4334510"/>
          </a:xfrm>
        </p:grpSpPr>
        <p:sp>
          <p:nvSpPr>
            <p:cNvPr id="4" name="object 4"/>
            <p:cNvSpPr/>
            <p:nvPr/>
          </p:nvSpPr>
          <p:spPr>
            <a:xfrm>
              <a:off x="4032503" y="272795"/>
              <a:ext cx="8159750" cy="4334510"/>
            </a:xfrm>
            <a:custGeom>
              <a:avLst/>
              <a:gdLst/>
              <a:ahLst/>
              <a:cxnLst/>
              <a:rect l="l" t="t" r="r" b="b"/>
              <a:pathLst>
                <a:path w="8159750" h="4334510">
                  <a:moveTo>
                    <a:pt x="8159496" y="0"/>
                  </a:moveTo>
                  <a:lnTo>
                    <a:pt x="0" y="0"/>
                  </a:lnTo>
                  <a:lnTo>
                    <a:pt x="0" y="4334256"/>
                  </a:lnTo>
                  <a:lnTo>
                    <a:pt x="8159496" y="4334256"/>
                  </a:lnTo>
                  <a:lnTo>
                    <a:pt x="8159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1187" y="938783"/>
              <a:ext cx="7282180" cy="3335020"/>
            </a:xfrm>
            <a:custGeom>
              <a:avLst/>
              <a:gdLst/>
              <a:ahLst/>
              <a:cxnLst/>
              <a:rect l="l" t="t" r="r" b="b"/>
              <a:pathLst>
                <a:path w="7282180" h="3335020">
                  <a:moveTo>
                    <a:pt x="0" y="0"/>
                  </a:moveTo>
                  <a:lnTo>
                    <a:pt x="0" y="3334511"/>
                  </a:lnTo>
                </a:path>
                <a:path w="7282180" h="3335020">
                  <a:moveTo>
                    <a:pt x="606551" y="0"/>
                  </a:moveTo>
                  <a:lnTo>
                    <a:pt x="606551" y="3334511"/>
                  </a:lnTo>
                </a:path>
                <a:path w="7282180" h="3335020">
                  <a:moveTo>
                    <a:pt x="1214627" y="0"/>
                  </a:moveTo>
                  <a:lnTo>
                    <a:pt x="1214627" y="3334511"/>
                  </a:lnTo>
                </a:path>
                <a:path w="7282180" h="3335020">
                  <a:moveTo>
                    <a:pt x="1821179" y="0"/>
                  </a:moveTo>
                  <a:lnTo>
                    <a:pt x="1821179" y="3334511"/>
                  </a:lnTo>
                </a:path>
                <a:path w="7282180" h="3335020">
                  <a:moveTo>
                    <a:pt x="2427732" y="0"/>
                  </a:moveTo>
                  <a:lnTo>
                    <a:pt x="2427732" y="3334511"/>
                  </a:lnTo>
                </a:path>
                <a:path w="7282180" h="3335020">
                  <a:moveTo>
                    <a:pt x="3034284" y="0"/>
                  </a:moveTo>
                  <a:lnTo>
                    <a:pt x="3034284" y="3334511"/>
                  </a:lnTo>
                </a:path>
                <a:path w="7282180" h="3335020">
                  <a:moveTo>
                    <a:pt x="3640836" y="0"/>
                  </a:moveTo>
                  <a:lnTo>
                    <a:pt x="3640836" y="3334511"/>
                  </a:lnTo>
                </a:path>
                <a:path w="7282180" h="3335020">
                  <a:moveTo>
                    <a:pt x="4247388" y="0"/>
                  </a:moveTo>
                  <a:lnTo>
                    <a:pt x="4247388" y="3334511"/>
                  </a:lnTo>
                </a:path>
                <a:path w="7282180" h="3335020">
                  <a:moveTo>
                    <a:pt x="4855464" y="0"/>
                  </a:moveTo>
                  <a:lnTo>
                    <a:pt x="4855464" y="3334511"/>
                  </a:lnTo>
                </a:path>
                <a:path w="7282180" h="3335020">
                  <a:moveTo>
                    <a:pt x="5462016" y="0"/>
                  </a:moveTo>
                  <a:lnTo>
                    <a:pt x="5462016" y="3334511"/>
                  </a:lnTo>
                </a:path>
                <a:path w="7282180" h="3335020">
                  <a:moveTo>
                    <a:pt x="6068568" y="0"/>
                  </a:moveTo>
                  <a:lnTo>
                    <a:pt x="6068568" y="3334511"/>
                  </a:lnTo>
                </a:path>
                <a:path w="7282180" h="3335020">
                  <a:moveTo>
                    <a:pt x="6675119" y="0"/>
                  </a:moveTo>
                  <a:lnTo>
                    <a:pt x="6675119" y="3334511"/>
                  </a:lnTo>
                </a:path>
                <a:path w="7282180" h="3335020">
                  <a:moveTo>
                    <a:pt x="7281671" y="0"/>
                  </a:moveTo>
                  <a:lnTo>
                    <a:pt x="7281671" y="333451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600" y="1129283"/>
              <a:ext cx="6786880" cy="3144520"/>
            </a:xfrm>
            <a:custGeom>
              <a:avLst/>
              <a:gdLst/>
              <a:ahLst/>
              <a:cxnLst/>
              <a:rect l="l" t="t" r="r" b="b"/>
              <a:pathLst>
                <a:path w="6786880" h="3144520">
                  <a:moveTo>
                    <a:pt x="111252" y="1667256"/>
                  </a:moveTo>
                  <a:lnTo>
                    <a:pt x="0" y="1667256"/>
                  </a:lnTo>
                  <a:lnTo>
                    <a:pt x="0" y="3144012"/>
                  </a:lnTo>
                  <a:lnTo>
                    <a:pt x="111252" y="3144012"/>
                  </a:lnTo>
                  <a:lnTo>
                    <a:pt x="111252" y="1667256"/>
                  </a:lnTo>
                  <a:close/>
                </a:path>
                <a:path w="6786880" h="3144520">
                  <a:moveTo>
                    <a:pt x="717804" y="1021080"/>
                  </a:moveTo>
                  <a:lnTo>
                    <a:pt x="606552" y="1021080"/>
                  </a:lnTo>
                  <a:lnTo>
                    <a:pt x="606552" y="3144012"/>
                  </a:lnTo>
                  <a:lnTo>
                    <a:pt x="717804" y="3144012"/>
                  </a:lnTo>
                  <a:lnTo>
                    <a:pt x="717804" y="1021080"/>
                  </a:lnTo>
                  <a:close/>
                </a:path>
                <a:path w="6786880" h="3144520">
                  <a:moveTo>
                    <a:pt x="1324356" y="289560"/>
                  </a:moveTo>
                  <a:lnTo>
                    <a:pt x="1213104" y="289560"/>
                  </a:lnTo>
                  <a:lnTo>
                    <a:pt x="1213104" y="3144012"/>
                  </a:lnTo>
                  <a:lnTo>
                    <a:pt x="1324356" y="3144012"/>
                  </a:lnTo>
                  <a:lnTo>
                    <a:pt x="1324356" y="289560"/>
                  </a:lnTo>
                  <a:close/>
                </a:path>
                <a:path w="6786880" h="3144520">
                  <a:moveTo>
                    <a:pt x="1930908" y="0"/>
                  </a:moveTo>
                  <a:lnTo>
                    <a:pt x="1819656" y="0"/>
                  </a:lnTo>
                  <a:lnTo>
                    <a:pt x="1819656" y="3144012"/>
                  </a:lnTo>
                  <a:lnTo>
                    <a:pt x="1930908" y="3144012"/>
                  </a:lnTo>
                  <a:lnTo>
                    <a:pt x="1930908" y="0"/>
                  </a:lnTo>
                  <a:close/>
                </a:path>
                <a:path w="6786880" h="3144520">
                  <a:moveTo>
                    <a:pt x="2538984" y="201168"/>
                  </a:moveTo>
                  <a:lnTo>
                    <a:pt x="2426208" y="201168"/>
                  </a:lnTo>
                  <a:lnTo>
                    <a:pt x="2426208" y="3144012"/>
                  </a:lnTo>
                  <a:lnTo>
                    <a:pt x="2538984" y="3144012"/>
                  </a:lnTo>
                  <a:lnTo>
                    <a:pt x="2538984" y="201168"/>
                  </a:lnTo>
                  <a:close/>
                </a:path>
                <a:path w="6786880" h="3144520">
                  <a:moveTo>
                    <a:pt x="3145536" y="486156"/>
                  </a:moveTo>
                  <a:lnTo>
                    <a:pt x="3034284" y="486156"/>
                  </a:lnTo>
                  <a:lnTo>
                    <a:pt x="3034284" y="3144012"/>
                  </a:lnTo>
                  <a:lnTo>
                    <a:pt x="3145536" y="3144012"/>
                  </a:lnTo>
                  <a:lnTo>
                    <a:pt x="3145536" y="486156"/>
                  </a:lnTo>
                  <a:close/>
                </a:path>
                <a:path w="6786880" h="3144520">
                  <a:moveTo>
                    <a:pt x="3752088" y="556260"/>
                  </a:moveTo>
                  <a:lnTo>
                    <a:pt x="3640836" y="556260"/>
                  </a:lnTo>
                  <a:lnTo>
                    <a:pt x="3640836" y="3144012"/>
                  </a:lnTo>
                  <a:lnTo>
                    <a:pt x="3752088" y="3144012"/>
                  </a:lnTo>
                  <a:lnTo>
                    <a:pt x="3752088" y="556260"/>
                  </a:lnTo>
                  <a:close/>
                </a:path>
                <a:path w="6786880" h="3144520">
                  <a:moveTo>
                    <a:pt x="4358640" y="525780"/>
                  </a:moveTo>
                  <a:lnTo>
                    <a:pt x="4247388" y="525780"/>
                  </a:lnTo>
                  <a:lnTo>
                    <a:pt x="4247388" y="3144012"/>
                  </a:lnTo>
                  <a:lnTo>
                    <a:pt x="4358640" y="3144012"/>
                  </a:lnTo>
                  <a:lnTo>
                    <a:pt x="4358640" y="525780"/>
                  </a:lnTo>
                  <a:close/>
                </a:path>
                <a:path w="6786880" h="3144520">
                  <a:moveTo>
                    <a:pt x="4965192" y="609600"/>
                  </a:moveTo>
                  <a:lnTo>
                    <a:pt x="4853940" y="609600"/>
                  </a:lnTo>
                  <a:lnTo>
                    <a:pt x="4853940" y="3144012"/>
                  </a:lnTo>
                  <a:lnTo>
                    <a:pt x="4965192" y="3144012"/>
                  </a:lnTo>
                  <a:lnTo>
                    <a:pt x="4965192" y="609600"/>
                  </a:lnTo>
                  <a:close/>
                </a:path>
                <a:path w="6786880" h="3144520">
                  <a:moveTo>
                    <a:pt x="5571744" y="1077468"/>
                  </a:moveTo>
                  <a:lnTo>
                    <a:pt x="5460492" y="1077468"/>
                  </a:lnTo>
                  <a:lnTo>
                    <a:pt x="5460492" y="3144012"/>
                  </a:lnTo>
                  <a:lnTo>
                    <a:pt x="5571744" y="3144012"/>
                  </a:lnTo>
                  <a:lnTo>
                    <a:pt x="5571744" y="1077468"/>
                  </a:lnTo>
                  <a:close/>
                </a:path>
                <a:path w="6786880" h="3144520">
                  <a:moveTo>
                    <a:pt x="6179820" y="1618488"/>
                  </a:moveTo>
                  <a:lnTo>
                    <a:pt x="6067044" y="1618488"/>
                  </a:lnTo>
                  <a:lnTo>
                    <a:pt x="6067044" y="3144012"/>
                  </a:lnTo>
                  <a:lnTo>
                    <a:pt x="6179820" y="3144012"/>
                  </a:lnTo>
                  <a:lnTo>
                    <a:pt x="6179820" y="1618488"/>
                  </a:lnTo>
                  <a:close/>
                </a:path>
                <a:path w="6786880" h="3144520">
                  <a:moveTo>
                    <a:pt x="6786372" y="2186940"/>
                  </a:moveTo>
                  <a:lnTo>
                    <a:pt x="6673596" y="2186940"/>
                  </a:lnTo>
                  <a:lnTo>
                    <a:pt x="6673596" y="3144012"/>
                  </a:lnTo>
                  <a:lnTo>
                    <a:pt x="6786372" y="3144012"/>
                  </a:lnTo>
                  <a:lnTo>
                    <a:pt x="6786372" y="218694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71187" y="4273295"/>
              <a:ext cx="7282180" cy="0"/>
            </a:xfrm>
            <a:custGeom>
              <a:avLst/>
              <a:gdLst/>
              <a:ahLst/>
              <a:cxnLst/>
              <a:rect l="l" t="t" r="r" b="b"/>
              <a:pathLst>
                <a:path w="7282180">
                  <a:moveTo>
                    <a:pt x="0" y="0"/>
                  </a:moveTo>
                  <a:lnTo>
                    <a:pt x="7281671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70066" y="2366314"/>
            <a:ext cx="212725" cy="36830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75" dirty="0">
                <a:latin typeface="Tahoma"/>
                <a:cs typeface="Tahoma"/>
              </a:rPr>
              <a:t>4428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6872" y="1720341"/>
            <a:ext cx="212725" cy="36703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85" dirty="0">
                <a:latin typeface="Tahoma"/>
                <a:cs typeface="Tahoma"/>
              </a:rPr>
              <a:t>6368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3804" y="989456"/>
            <a:ext cx="212725" cy="36703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85" dirty="0">
                <a:latin typeface="Tahoma"/>
                <a:cs typeface="Tahoma"/>
              </a:rPr>
              <a:t>8560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0610" y="698753"/>
            <a:ext cx="212725" cy="36703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85" dirty="0">
                <a:latin typeface="Tahoma"/>
                <a:cs typeface="Tahoma"/>
              </a:rPr>
              <a:t>9432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7416" y="899921"/>
            <a:ext cx="212725" cy="36703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85" dirty="0">
                <a:latin typeface="Tahoma"/>
                <a:cs typeface="Tahoma"/>
              </a:rPr>
              <a:t>8829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4350" y="1184909"/>
            <a:ext cx="212725" cy="36703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85" dirty="0">
                <a:latin typeface="Tahoma"/>
                <a:cs typeface="Tahoma"/>
              </a:rPr>
              <a:t>7974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1155" y="1256156"/>
            <a:ext cx="212725" cy="36703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85" dirty="0">
                <a:latin typeface="Tahoma"/>
                <a:cs typeface="Tahoma"/>
              </a:rPr>
              <a:t>7760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8088" y="1225676"/>
            <a:ext cx="212725" cy="36703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85" dirty="0">
                <a:latin typeface="Tahoma"/>
                <a:cs typeface="Tahoma"/>
              </a:rPr>
              <a:t>7852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24895" y="1309242"/>
            <a:ext cx="212725" cy="36703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85" dirty="0">
                <a:latin typeface="Tahoma"/>
                <a:cs typeface="Tahoma"/>
              </a:rPr>
              <a:t>7601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31700" y="1776475"/>
            <a:ext cx="212725" cy="36703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85" dirty="0">
                <a:latin typeface="Tahoma"/>
                <a:cs typeface="Tahoma"/>
              </a:rPr>
              <a:t>6200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38634" y="2317241"/>
            <a:ext cx="212725" cy="36703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85" dirty="0">
                <a:latin typeface="Tahoma"/>
                <a:cs typeface="Tahoma"/>
              </a:rPr>
              <a:t>4578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45439" y="2886836"/>
            <a:ext cx="212725" cy="36703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85" dirty="0">
                <a:latin typeface="Tahoma"/>
                <a:cs typeface="Tahoma"/>
              </a:rPr>
              <a:t>2870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599164" y="2567939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820" y="0"/>
                </a:moveTo>
                <a:lnTo>
                  <a:pt x="0" y="0"/>
                </a:lnTo>
                <a:lnTo>
                  <a:pt x="0" y="83820"/>
                </a:lnTo>
                <a:lnTo>
                  <a:pt x="83820" y="83820"/>
                </a:lnTo>
                <a:lnTo>
                  <a:pt x="8382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32503" y="272795"/>
            <a:ext cx="8159750" cy="433451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755"/>
              </a:spcBef>
            </a:pPr>
            <a:r>
              <a:rPr sz="1450" b="1" dirty="0">
                <a:latin typeface="Tahoma"/>
                <a:cs typeface="Tahoma"/>
              </a:rPr>
              <a:t>TOTAL</a:t>
            </a:r>
            <a:r>
              <a:rPr sz="1450" b="1" spc="185" dirty="0">
                <a:latin typeface="Tahoma"/>
                <a:cs typeface="Tahoma"/>
              </a:rPr>
              <a:t> </a:t>
            </a:r>
            <a:r>
              <a:rPr sz="1450" b="1" dirty="0">
                <a:latin typeface="Tahoma"/>
                <a:cs typeface="Tahoma"/>
              </a:rPr>
              <a:t>COUNT</a:t>
            </a:r>
            <a:r>
              <a:rPr sz="1450" b="1" spc="165" dirty="0">
                <a:latin typeface="Tahoma"/>
                <a:cs typeface="Tahoma"/>
              </a:rPr>
              <a:t> </a:t>
            </a:r>
            <a:r>
              <a:rPr sz="1450" b="1" dirty="0">
                <a:latin typeface="Tahoma"/>
                <a:cs typeface="Tahoma"/>
              </a:rPr>
              <a:t>OF</a:t>
            </a:r>
            <a:r>
              <a:rPr sz="1450" b="1" spc="180" dirty="0">
                <a:latin typeface="Tahoma"/>
                <a:cs typeface="Tahoma"/>
              </a:rPr>
              <a:t> </a:t>
            </a:r>
            <a:r>
              <a:rPr sz="1450" b="1" dirty="0">
                <a:latin typeface="Tahoma"/>
                <a:cs typeface="Tahoma"/>
              </a:rPr>
              <a:t>CALLS</a:t>
            </a:r>
            <a:r>
              <a:rPr sz="1450" b="1" spc="160" dirty="0">
                <a:latin typeface="Tahoma"/>
                <a:cs typeface="Tahoma"/>
              </a:rPr>
              <a:t> </a:t>
            </a:r>
            <a:r>
              <a:rPr sz="1450" b="1" dirty="0">
                <a:latin typeface="Tahoma"/>
                <a:cs typeface="Tahoma"/>
              </a:rPr>
              <a:t>ANSWERED</a:t>
            </a:r>
            <a:r>
              <a:rPr sz="1450" b="1" spc="185" dirty="0">
                <a:latin typeface="Tahoma"/>
                <a:cs typeface="Tahoma"/>
              </a:rPr>
              <a:t> </a:t>
            </a:r>
            <a:r>
              <a:rPr sz="1450" b="1" spc="-10" dirty="0">
                <a:latin typeface="Tahoma"/>
                <a:cs typeface="Tahoma"/>
              </a:rPr>
              <a:t>IN</a:t>
            </a:r>
            <a:r>
              <a:rPr sz="1450" b="1" spc="175" dirty="0">
                <a:latin typeface="Tahoma"/>
                <a:cs typeface="Tahoma"/>
              </a:rPr>
              <a:t> </a:t>
            </a:r>
            <a:r>
              <a:rPr sz="1450" b="1" spc="70" dirty="0">
                <a:latin typeface="Tahoma"/>
                <a:cs typeface="Tahoma"/>
              </a:rPr>
              <a:t>EACH</a:t>
            </a:r>
            <a:r>
              <a:rPr sz="1450" b="1" spc="180" dirty="0">
                <a:latin typeface="Tahoma"/>
                <a:cs typeface="Tahoma"/>
              </a:rPr>
              <a:t> </a:t>
            </a:r>
            <a:r>
              <a:rPr sz="1450" b="1" spc="-50" dirty="0">
                <a:latin typeface="Tahoma"/>
                <a:cs typeface="Tahoma"/>
              </a:rPr>
              <a:t>TIME</a:t>
            </a:r>
            <a:r>
              <a:rPr sz="1450" b="1" spc="180" dirty="0">
                <a:latin typeface="Tahoma"/>
                <a:cs typeface="Tahoma"/>
              </a:rPr>
              <a:t> </a:t>
            </a:r>
            <a:r>
              <a:rPr sz="1450" b="1" spc="-10" dirty="0">
                <a:latin typeface="Tahoma"/>
                <a:cs typeface="Tahoma"/>
              </a:rPr>
              <a:t>BUCKET</a:t>
            </a: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1450">
              <a:latin typeface="Tahoma"/>
              <a:cs typeface="Tahoma"/>
            </a:endParaRPr>
          </a:p>
          <a:p>
            <a:pPr marR="118745" algn="r">
              <a:lnSpc>
                <a:spcPct val="100000"/>
              </a:lnSpc>
            </a:pPr>
            <a:r>
              <a:rPr sz="1200" b="1" spc="-10" dirty="0">
                <a:latin typeface="Tahoma"/>
                <a:cs typeface="Tahoma"/>
              </a:rPr>
              <a:t>Total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ahoma"/>
              <a:cs typeface="Tahoma"/>
            </a:endParaRPr>
          </a:p>
          <a:p>
            <a:pPr marL="245745">
              <a:lnSpc>
                <a:spcPct val="100000"/>
              </a:lnSpc>
              <a:tabLst>
                <a:tab pos="802640" algn="l"/>
                <a:tab pos="1409065" algn="l"/>
                <a:tab pos="2016125" algn="l"/>
                <a:tab pos="2623185" algn="l"/>
                <a:tab pos="3229610" algn="l"/>
                <a:tab pos="3836670" algn="l"/>
                <a:tab pos="4443730" algn="l"/>
                <a:tab pos="5050155" algn="l"/>
                <a:tab pos="5657215" algn="l"/>
                <a:tab pos="6264275" algn="l"/>
                <a:tab pos="6871334" algn="l"/>
              </a:tabLst>
            </a:pPr>
            <a:r>
              <a:rPr sz="1200" b="1" spc="-20" dirty="0">
                <a:latin typeface="Tahoma"/>
                <a:cs typeface="Tahoma"/>
              </a:rPr>
              <a:t>9_10</a:t>
            </a:r>
            <a:r>
              <a:rPr sz="1200" b="1" dirty="0">
                <a:latin typeface="Tahoma"/>
                <a:cs typeface="Tahoma"/>
              </a:rPr>
              <a:t>	</a:t>
            </a:r>
            <a:r>
              <a:rPr sz="1200" b="1" spc="-20" dirty="0">
                <a:latin typeface="Tahoma"/>
                <a:cs typeface="Tahoma"/>
              </a:rPr>
              <a:t>10_11</a:t>
            </a:r>
            <a:r>
              <a:rPr sz="1200" b="1" dirty="0">
                <a:latin typeface="Tahoma"/>
                <a:cs typeface="Tahoma"/>
              </a:rPr>
              <a:t>	</a:t>
            </a:r>
            <a:r>
              <a:rPr sz="1200" b="1" spc="-10" dirty="0">
                <a:latin typeface="Tahoma"/>
                <a:cs typeface="Tahoma"/>
              </a:rPr>
              <a:t>11_12</a:t>
            </a:r>
            <a:r>
              <a:rPr sz="1200" b="1" dirty="0">
                <a:latin typeface="Tahoma"/>
                <a:cs typeface="Tahoma"/>
              </a:rPr>
              <a:t>	</a:t>
            </a:r>
            <a:r>
              <a:rPr sz="1200" b="1" spc="-10" dirty="0">
                <a:latin typeface="Tahoma"/>
                <a:cs typeface="Tahoma"/>
              </a:rPr>
              <a:t>12_13</a:t>
            </a:r>
            <a:r>
              <a:rPr sz="1200" b="1" dirty="0">
                <a:latin typeface="Tahoma"/>
                <a:cs typeface="Tahoma"/>
              </a:rPr>
              <a:t>	</a:t>
            </a:r>
            <a:r>
              <a:rPr sz="1200" b="1" spc="-10" dirty="0">
                <a:latin typeface="Tahoma"/>
                <a:cs typeface="Tahoma"/>
              </a:rPr>
              <a:t>13_14</a:t>
            </a:r>
            <a:r>
              <a:rPr sz="1200" b="1" dirty="0">
                <a:latin typeface="Tahoma"/>
                <a:cs typeface="Tahoma"/>
              </a:rPr>
              <a:t>	</a:t>
            </a:r>
            <a:r>
              <a:rPr sz="1200" b="1" spc="-10" dirty="0">
                <a:latin typeface="Tahoma"/>
                <a:cs typeface="Tahoma"/>
              </a:rPr>
              <a:t>14_15</a:t>
            </a:r>
            <a:r>
              <a:rPr sz="1200" b="1" dirty="0">
                <a:latin typeface="Tahoma"/>
                <a:cs typeface="Tahoma"/>
              </a:rPr>
              <a:t>	</a:t>
            </a:r>
            <a:r>
              <a:rPr sz="1200" b="1" spc="-10" dirty="0">
                <a:latin typeface="Tahoma"/>
                <a:cs typeface="Tahoma"/>
              </a:rPr>
              <a:t>15_16</a:t>
            </a:r>
            <a:r>
              <a:rPr sz="1200" b="1" dirty="0">
                <a:latin typeface="Tahoma"/>
                <a:cs typeface="Tahoma"/>
              </a:rPr>
              <a:t>	</a:t>
            </a:r>
            <a:r>
              <a:rPr sz="1200" b="1" spc="-10" dirty="0">
                <a:latin typeface="Tahoma"/>
                <a:cs typeface="Tahoma"/>
              </a:rPr>
              <a:t>16_17</a:t>
            </a:r>
            <a:r>
              <a:rPr sz="1200" b="1" dirty="0">
                <a:latin typeface="Tahoma"/>
                <a:cs typeface="Tahoma"/>
              </a:rPr>
              <a:t>	</a:t>
            </a:r>
            <a:r>
              <a:rPr sz="1200" b="1" spc="-10" dirty="0">
                <a:latin typeface="Tahoma"/>
                <a:cs typeface="Tahoma"/>
              </a:rPr>
              <a:t>17_18</a:t>
            </a:r>
            <a:r>
              <a:rPr sz="1200" b="1" dirty="0">
                <a:latin typeface="Tahoma"/>
                <a:cs typeface="Tahoma"/>
              </a:rPr>
              <a:t>	</a:t>
            </a:r>
            <a:r>
              <a:rPr sz="1200" b="1" spc="-10" dirty="0">
                <a:latin typeface="Tahoma"/>
                <a:cs typeface="Tahoma"/>
              </a:rPr>
              <a:t>18_19</a:t>
            </a:r>
            <a:r>
              <a:rPr sz="1200" b="1" dirty="0">
                <a:latin typeface="Tahoma"/>
                <a:cs typeface="Tahoma"/>
              </a:rPr>
              <a:t>	</a:t>
            </a:r>
            <a:r>
              <a:rPr sz="1200" b="1" spc="-10" dirty="0">
                <a:latin typeface="Tahoma"/>
                <a:cs typeface="Tahoma"/>
              </a:rPr>
              <a:t>19_20</a:t>
            </a:r>
            <a:r>
              <a:rPr sz="1200" b="1" dirty="0">
                <a:latin typeface="Tahoma"/>
                <a:cs typeface="Tahoma"/>
              </a:rPr>
              <a:t>	</a:t>
            </a:r>
            <a:r>
              <a:rPr sz="1200" b="1" spc="-10" dirty="0">
                <a:latin typeface="Tahoma"/>
                <a:cs typeface="Tahoma"/>
              </a:rPr>
              <a:t>20_21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18232" y="5166359"/>
            <a:ext cx="8266430" cy="646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 marR="662305">
              <a:lnSpc>
                <a:spcPct val="100000"/>
              </a:lnSpc>
              <a:spcBef>
                <a:spcPts val="335"/>
              </a:spcBef>
            </a:pPr>
            <a:r>
              <a:rPr sz="1800" b="1" spc="-95" dirty="0">
                <a:latin typeface="Tahoma"/>
                <a:cs typeface="Tahoma"/>
              </a:rPr>
              <a:t>From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above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bar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plot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we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can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infer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that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the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time_bucket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12-</a:t>
            </a:r>
            <a:r>
              <a:rPr sz="1800" b="1" spc="-155" dirty="0">
                <a:latin typeface="Tahoma"/>
                <a:cs typeface="Tahoma"/>
              </a:rPr>
              <a:t>13</a:t>
            </a:r>
            <a:r>
              <a:rPr sz="1800" b="1" spc="-20" dirty="0">
                <a:latin typeface="Tahoma"/>
                <a:cs typeface="Tahoma"/>
              </a:rPr>
              <a:t> i.e. </a:t>
            </a:r>
            <a:r>
              <a:rPr sz="1800" b="1" spc="-114" dirty="0">
                <a:latin typeface="Tahoma"/>
                <a:cs typeface="Tahoma"/>
              </a:rPr>
              <a:t>12PM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1PM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had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highest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count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calls</a:t>
            </a:r>
            <a:r>
              <a:rPr sz="1800" b="1" spc="-35" dirty="0">
                <a:latin typeface="Tahoma"/>
                <a:cs typeface="Tahoma"/>
              </a:rPr>
              <a:t> answered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i.e.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9432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30403"/>
              </p:ext>
            </p:extLst>
          </p:nvPr>
        </p:nvGraphicFramePr>
        <p:xfrm>
          <a:off x="196659" y="1195565"/>
          <a:ext cx="3570604" cy="276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85"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0" dirty="0">
                          <a:latin typeface="Tahoma"/>
                          <a:cs typeface="Tahoma"/>
                        </a:rPr>
                        <a:t>Row</a:t>
                      </a:r>
                      <a:r>
                        <a:rPr sz="12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latin typeface="Tahoma"/>
                          <a:cs typeface="Tahoma"/>
                        </a:rPr>
                        <a:t>Labels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Count</a:t>
                      </a:r>
                      <a:r>
                        <a:rPr sz="12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latin typeface="Tahoma"/>
                          <a:cs typeface="Tahoma"/>
                        </a:rPr>
                        <a:t>Customer_Phone_No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9_10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9588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10_11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13313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11_12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14626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12_13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12652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13_14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11561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14_15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10561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15_16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9159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16_17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8788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17_18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8534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18_19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7238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19_20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6463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20_21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5505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Grand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Total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0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117988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4081271" y="196595"/>
            <a:ext cx="7780020" cy="4721860"/>
            <a:chOff x="4081271" y="196595"/>
            <a:chExt cx="7780020" cy="4721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1271" y="196595"/>
              <a:ext cx="7780020" cy="47213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6051" y="3965435"/>
              <a:ext cx="1416558" cy="6294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2123" y="3753650"/>
              <a:ext cx="1748789" cy="8412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6671" y="3680434"/>
              <a:ext cx="1867662" cy="9144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1219" y="3791661"/>
              <a:ext cx="1690877" cy="8031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7291" y="3852684"/>
              <a:ext cx="1591818" cy="7421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1839" y="3910571"/>
              <a:ext cx="1503426" cy="6842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6387" y="3989844"/>
              <a:ext cx="1378457" cy="6050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52459" y="4009593"/>
              <a:ext cx="1343405" cy="58526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27007" y="4024947"/>
              <a:ext cx="1322070" cy="5699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03079" y="4098074"/>
              <a:ext cx="1203185" cy="4967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77627" y="4142231"/>
              <a:ext cx="1134605" cy="4526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52175" y="4197095"/>
              <a:ext cx="577596" cy="3977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03775" y="2225040"/>
              <a:ext cx="408431" cy="23606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79847" y="1307592"/>
              <a:ext cx="406908" cy="32781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54395" y="984504"/>
              <a:ext cx="408431" cy="36012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28943" y="1470659"/>
              <a:ext cx="408431" cy="311505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05015" y="1738884"/>
              <a:ext cx="406907" cy="284683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79563" y="1985772"/>
              <a:ext cx="408431" cy="25999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54111" y="2330195"/>
              <a:ext cx="408431" cy="22555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30183" y="2421635"/>
              <a:ext cx="406907" cy="21640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04731" y="2484119"/>
              <a:ext cx="408431" cy="21015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80803" y="2804160"/>
              <a:ext cx="406907" cy="17815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55351" y="2994660"/>
              <a:ext cx="406907" cy="15910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29900" y="3230879"/>
              <a:ext cx="408431" cy="135483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358894" y="1992248"/>
            <a:ext cx="3117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70" dirty="0">
                <a:latin typeface="Tahoma"/>
                <a:cs typeface="Tahoma"/>
              </a:rPr>
              <a:t>9588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09610" y="2098040"/>
            <a:ext cx="3117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70" dirty="0">
                <a:latin typeface="Tahoma"/>
                <a:cs typeface="Tahoma"/>
              </a:rPr>
              <a:t>9159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84793" y="2189479"/>
            <a:ext cx="3117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70" dirty="0">
                <a:latin typeface="Tahoma"/>
                <a:cs typeface="Tahoma"/>
              </a:rPr>
              <a:t>8788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59850" y="2251964"/>
            <a:ext cx="3117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70" dirty="0">
                <a:latin typeface="Tahoma"/>
                <a:cs typeface="Tahoma"/>
              </a:rPr>
              <a:t>8534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535032" y="2571115"/>
            <a:ext cx="3117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70" dirty="0">
                <a:latin typeface="Tahoma"/>
                <a:cs typeface="Tahoma"/>
              </a:rPr>
              <a:t>7238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10216" y="2686837"/>
            <a:ext cx="887094" cy="4978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1050" b="1" spc="-20" dirty="0">
                <a:latin typeface="Tahoma"/>
                <a:cs typeface="Tahoma"/>
              </a:rPr>
              <a:t>6463</a:t>
            </a:r>
            <a:endParaRPr sz="1050">
              <a:latin typeface="Tahoma"/>
              <a:cs typeface="Tahoma"/>
            </a:endParaRPr>
          </a:p>
          <a:p>
            <a:pPr marL="574675">
              <a:lnSpc>
                <a:spcPct val="100000"/>
              </a:lnSpc>
              <a:spcBef>
                <a:spcPts val="600"/>
              </a:spcBef>
            </a:pPr>
            <a:r>
              <a:rPr sz="1050" b="1" spc="-70" dirty="0">
                <a:latin typeface="Tahoma"/>
                <a:cs typeface="Tahoma"/>
              </a:rPr>
              <a:t>5505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63465" y="4660772"/>
            <a:ext cx="66687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37210" algn="l"/>
                <a:tab pos="1112520" algn="l"/>
                <a:tab pos="1687830" algn="l"/>
                <a:tab pos="2262505" algn="l"/>
                <a:tab pos="2837815" algn="l"/>
                <a:tab pos="3413125" algn="l"/>
                <a:tab pos="3988435" algn="l"/>
                <a:tab pos="4563745" algn="l"/>
                <a:tab pos="5138420" algn="l"/>
                <a:tab pos="5713730" algn="l"/>
                <a:tab pos="6289040" algn="l"/>
              </a:tabLst>
            </a:pPr>
            <a:r>
              <a:rPr sz="1050" b="1" spc="-20" dirty="0">
                <a:latin typeface="Tahoma"/>
                <a:cs typeface="Tahoma"/>
              </a:rPr>
              <a:t>9_10</a:t>
            </a:r>
            <a:r>
              <a:rPr sz="1050" b="1" dirty="0">
                <a:latin typeface="Tahoma"/>
                <a:cs typeface="Tahoma"/>
              </a:rPr>
              <a:t>	</a:t>
            </a:r>
            <a:r>
              <a:rPr sz="1050" b="1" spc="-10" dirty="0">
                <a:latin typeface="Tahoma"/>
                <a:cs typeface="Tahoma"/>
              </a:rPr>
              <a:t>10_11</a:t>
            </a:r>
            <a:r>
              <a:rPr sz="1050" b="1" dirty="0">
                <a:latin typeface="Tahoma"/>
                <a:cs typeface="Tahoma"/>
              </a:rPr>
              <a:t>	</a:t>
            </a:r>
            <a:r>
              <a:rPr sz="1050" b="1" spc="-10" dirty="0">
                <a:latin typeface="Tahoma"/>
                <a:cs typeface="Tahoma"/>
              </a:rPr>
              <a:t>11_12</a:t>
            </a:r>
            <a:r>
              <a:rPr sz="1050" b="1" dirty="0">
                <a:latin typeface="Tahoma"/>
                <a:cs typeface="Tahoma"/>
              </a:rPr>
              <a:t>	</a:t>
            </a:r>
            <a:r>
              <a:rPr sz="1050" b="1" spc="-20" dirty="0">
                <a:latin typeface="Tahoma"/>
                <a:cs typeface="Tahoma"/>
              </a:rPr>
              <a:t>12_13</a:t>
            </a:r>
            <a:r>
              <a:rPr sz="1050" b="1" dirty="0">
                <a:latin typeface="Tahoma"/>
                <a:cs typeface="Tahoma"/>
              </a:rPr>
              <a:t>	</a:t>
            </a:r>
            <a:r>
              <a:rPr sz="1050" b="1" spc="-20" dirty="0">
                <a:latin typeface="Tahoma"/>
                <a:cs typeface="Tahoma"/>
              </a:rPr>
              <a:t>13_14</a:t>
            </a:r>
            <a:r>
              <a:rPr sz="1050" b="1" dirty="0">
                <a:latin typeface="Tahoma"/>
                <a:cs typeface="Tahoma"/>
              </a:rPr>
              <a:t>	</a:t>
            </a:r>
            <a:r>
              <a:rPr sz="1050" b="1" spc="-10" dirty="0">
                <a:latin typeface="Tahoma"/>
                <a:cs typeface="Tahoma"/>
              </a:rPr>
              <a:t>14_15</a:t>
            </a:r>
            <a:r>
              <a:rPr sz="1050" b="1" dirty="0">
                <a:latin typeface="Tahoma"/>
                <a:cs typeface="Tahoma"/>
              </a:rPr>
              <a:t>	</a:t>
            </a:r>
            <a:r>
              <a:rPr sz="1050" b="1" spc="-10" dirty="0">
                <a:latin typeface="Tahoma"/>
                <a:cs typeface="Tahoma"/>
              </a:rPr>
              <a:t>15_16</a:t>
            </a:r>
            <a:r>
              <a:rPr sz="1050" b="1" dirty="0">
                <a:latin typeface="Tahoma"/>
                <a:cs typeface="Tahoma"/>
              </a:rPr>
              <a:t>	</a:t>
            </a:r>
            <a:r>
              <a:rPr sz="1050" b="1" spc="-10" dirty="0">
                <a:latin typeface="Tahoma"/>
                <a:cs typeface="Tahoma"/>
              </a:rPr>
              <a:t>16_17</a:t>
            </a:r>
            <a:r>
              <a:rPr sz="1050" b="1" dirty="0">
                <a:latin typeface="Tahoma"/>
                <a:cs typeface="Tahoma"/>
              </a:rPr>
              <a:t>	</a:t>
            </a:r>
            <a:r>
              <a:rPr sz="1050" b="1" spc="-10" dirty="0">
                <a:latin typeface="Tahoma"/>
                <a:cs typeface="Tahoma"/>
              </a:rPr>
              <a:t>17_18</a:t>
            </a:r>
            <a:r>
              <a:rPr sz="1050" b="1" dirty="0">
                <a:latin typeface="Tahoma"/>
                <a:cs typeface="Tahoma"/>
              </a:rPr>
              <a:t>	</a:t>
            </a:r>
            <a:r>
              <a:rPr sz="1050" b="1" spc="-10" dirty="0">
                <a:latin typeface="Tahoma"/>
                <a:cs typeface="Tahoma"/>
              </a:rPr>
              <a:t>18_19</a:t>
            </a:r>
            <a:r>
              <a:rPr sz="1050" b="1" dirty="0">
                <a:latin typeface="Tahoma"/>
                <a:cs typeface="Tahoma"/>
              </a:rPr>
              <a:t>	</a:t>
            </a:r>
            <a:r>
              <a:rPr sz="1050" b="1" spc="-10" dirty="0">
                <a:latin typeface="Tahoma"/>
                <a:cs typeface="Tahoma"/>
              </a:rPr>
              <a:t>19_20</a:t>
            </a:r>
            <a:r>
              <a:rPr sz="1050" b="1" dirty="0">
                <a:latin typeface="Tahoma"/>
                <a:cs typeface="Tahoma"/>
              </a:rPr>
              <a:t>	</a:t>
            </a:r>
            <a:r>
              <a:rPr sz="1050" b="1" spc="-80" dirty="0">
                <a:latin typeface="Tahoma"/>
                <a:cs typeface="Tahoma"/>
              </a:rPr>
              <a:t>20_21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97246" y="280543"/>
            <a:ext cx="4935855" cy="1658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25550">
              <a:lnSpc>
                <a:spcPct val="100000"/>
              </a:lnSpc>
              <a:spcBef>
                <a:spcPts val="110"/>
              </a:spcBef>
            </a:pPr>
            <a:r>
              <a:rPr sz="1250" b="1" spc="-30" dirty="0">
                <a:latin typeface="Tahoma"/>
                <a:cs typeface="Tahoma"/>
              </a:rPr>
              <a:t>Total</a:t>
            </a:r>
            <a:r>
              <a:rPr sz="1250" b="1" spc="210" dirty="0">
                <a:latin typeface="Tahoma"/>
                <a:cs typeface="Tahoma"/>
              </a:rPr>
              <a:t> </a:t>
            </a:r>
            <a:r>
              <a:rPr sz="1250" b="1" spc="-20" dirty="0">
                <a:latin typeface="Tahoma"/>
                <a:cs typeface="Tahoma"/>
              </a:rPr>
              <a:t>number</a:t>
            </a:r>
            <a:r>
              <a:rPr sz="1250" b="1" spc="-65" dirty="0">
                <a:latin typeface="Tahoma"/>
                <a:cs typeface="Tahoma"/>
              </a:rPr>
              <a:t> </a:t>
            </a:r>
            <a:r>
              <a:rPr sz="1250" b="1" spc="-30" dirty="0">
                <a:latin typeface="Tahoma"/>
                <a:cs typeface="Tahoma"/>
              </a:rPr>
              <a:t>of</a:t>
            </a:r>
            <a:r>
              <a:rPr sz="1250" b="1" spc="-60" dirty="0">
                <a:latin typeface="Tahoma"/>
                <a:cs typeface="Tahoma"/>
              </a:rPr>
              <a:t> </a:t>
            </a:r>
            <a:r>
              <a:rPr sz="1250" b="1" spc="-10" dirty="0">
                <a:latin typeface="Tahoma"/>
                <a:cs typeface="Tahoma"/>
              </a:rPr>
              <a:t>incoming</a:t>
            </a:r>
            <a:r>
              <a:rPr sz="1250" b="1" spc="-65" dirty="0">
                <a:latin typeface="Tahoma"/>
                <a:cs typeface="Tahoma"/>
              </a:rPr>
              <a:t> </a:t>
            </a:r>
            <a:r>
              <a:rPr sz="1250" b="1" dirty="0">
                <a:latin typeface="Tahoma"/>
                <a:cs typeface="Tahoma"/>
              </a:rPr>
              <a:t>calls</a:t>
            </a:r>
            <a:r>
              <a:rPr sz="1250" b="1" spc="-55" dirty="0">
                <a:latin typeface="Tahoma"/>
                <a:cs typeface="Tahoma"/>
              </a:rPr>
              <a:t> </a:t>
            </a:r>
            <a:r>
              <a:rPr sz="1250" b="1" dirty="0">
                <a:latin typeface="Tahoma"/>
                <a:cs typeface="Tahoma"/>
              </a:rPr>
              <a:t>per</a:t>
            </a:r>
            <a:r>
              <a:rPr sz="1250" b="1" spc="-65" dirty="0">
                <a:latin typeface="Tahoma"/>
                <a:cs typeface="Tahoma"/>
              </a:rPr>
              <a:t> </a:t>
            </a:r>
            <a:r>
              <a:rPr sz="1250" b="1" spc="-45" dirty="0">
                <a:latin typeface="Tahoma"/>
                <a:cs typeface="Tahoma"/>
              </a:rPr>
              <a:t>time </a:t>
            </a:r>
            <a:r>
              <a:rPr sz="1250" b="1" spc="-10" dirty="0">
                <a:latin typeface="Tahoma"/>
                <a:cs typeface="Tahoma"/>
              </a:rPr>
              <a:t>bucket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250">
              <a:latin typeface="Tahoma"/>
              <a:cs typeface="Tahoma"/>
            </a:endParaRPr>
          </a:p>
          <a:p>
            <a:pPr marL="574675">
              <a:lnSpc>
                <a:spcPct val="100000"/>
              </a:lnSpc>
            </a:pPr>
            <a:r>
              <a:rPr sz="1050" b="1" spc="-10" dirty="0">
                <a:latin typeface="Tahoma"/>
                <a:cs typeface="Tahoma"/>
              </a:rPr>
              <a:t>14626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050" b="1" spc="-10" dirty="0">
                <a:latin typeface="Tahoma"/>
                <a:cs typeface="Tahoma"/>
              </a:rPr>
              <a:t>13313</a:t>
            </a:r>
            <a:endParaRPr sz="1050">
              <a:latin typeface="Tahoma"/>
              <a:cs typeface="Tahoma"/>
            </a:endParaRPr>
          </a:p>
          <a:p>
            <a:pPr marL="1149985">
              <a:lnSpc>
                <a:spcPct val="100000"/>
              </a:lnSpc>
              <a:spcBef>
                <a:spcPts val="20"/>
              </a:spcBef>
            </a:pPr>
            <a:r>
              <a:rPr sz="1050" b="1" spc="-10" dirty="0">
                <a:latin typeface="Tahoma"/>
                <a:cs typeface="Tahoma"/>
              </a:rPr>
              <a:t>12652</a:t>
            </a:r>
            <a:endParaRPr sz="1050">
              <a:latin typeface="Tahoma"/>
              <a:cs typeface="Tahoma"/>
            </a:endParaRPr>
          </a:p>
          <a:p>
            <a:pPr marR="1103630" algn="ctr">
              <a:lnSpc>
                <a:spcPct val="100000"/>
              </a:lnSpc>
              <a:spcBef>
                <a:spcPts val="855"/>
              </a:spcBef>
            </a:pPr>
            <a:r>
              <a:rPr sz="1050" b="1" spc="-10" dirty="0">
                <a:latin typeface="Tahoma"/>
                <a:cs typeface="Tahoma"/>
              </a:rPr>
              <a:t>11561</a:t>
            </a:r>
            <a:endParaRPr sz="1050">
              <a:latin typeface="Tahoma"/>
              <a:cs typeface="Tahoma"/>
            </a:endParaRPr>
          </a:p>
          <a:p>
            <a:pPr marL="38735" algn="ctr">
              <a:lnSpc>
                <a:spcPct val="100000"/>
              </a:lnSpc>
              <a:spcBef>
                <a:spcPts val="680"/>
              </a:spcBef>
            </a:pPr>
            <a:r>
              <a:rPr sz="1050" b="1" spc="-10" dirty="0">
                <a:latin typeface="Tahoma"/>
                <a:cs typeface="Tahoma"/>
              </a:rPr>
              <a:t>10561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326368" y="2676144"/>
            <a:ext cx="73151" cy="7315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1432158" y="2610992"/>
            <a:ext cx="3149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55" dirty="0">
                <a:latin typeface="Tahoma"/>
                <a:cs typeface="Tahoma"/>
              </a:rPr>
              <a:t>Total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81271" y="196595"/>
            <a:ext cx="7780020" cy="4721860"/>
          </a:xfrm>
          <a:custGeom>
            <a:avLst/>
            <a:gdLst/>
            <a:ahLst/>
            <a:cxnLst/>
            <a:rect l="l" t="t" r="r" b="b"/>
            <a:pathLst>
              <a:path w="7780020" h="4721860">
                <a:moveTo>
                  <a:pt x="0" y="4721352"/>
                </a:moveTo>
                <a:lnTo>
                  <a:pt x="7780020" y="4721352"/>
                </a:lnTo>
                <a:lnTo>
                  <a:pt x="7780020" y="0"/>
                </a:lnTo>
                <a:lnTo>
                  <a:pt x="0" y="0"/>
                </a:lnTo>
                <a:lnTo>
                  <a:pt x="0" y="4721352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816607" y="5228844"/>
            <a:ext cx="8559165" cy="646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b="1" spc="-95" dirty="0">
                <a:latin typeface="Tahoma"/>
                <a:cs typeface="Tahoma"/>
              </a:rPr>
              <a:t>From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above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bar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plot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we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can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infer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that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time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bucket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85" dirty="0">
                <a:latin typeface="Tahoma"/>
                <a:cs typeface="Tahoma"/>
              </a:rPr>
              <a:t>11_12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i.e.</a:t>
            </a:r>
            <a:r>
              <a:rPr sz="1800" b="1" spc="-40" dirty="0">
                <a:latin typeface="Tahoma"/>
                <a:cs typeface="Tahoma"/>
              </a:rPr>
              <a:t> 11AM</a:t>
            </a:r>
            <a:r>
              <a:rPr sz="1800" b="1" spc="-25" dirty="0">
                <a:latin typeface="Tahoma"/>
                <a:cs typeface="Tahoma"/>
              </a:rPr>
              <a:t> to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spc="-114" dirty="0">
                <a:latin typeface="Tahoma"/>
                <a:cs typeface="Tahoma"/>
              </a:rPr>
              <a:t>12PM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has</a:t>
            </a:r>
            <a:r>
              <a:rPr sz="1800" b="1" spc="-12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 highest </a:t>
            </a:r>
            <a:r>
              <a:rPr sz="1800" b="1" spc="-20" dirty="0">
                <a:latin typeface="Tahoma"/>
                <a:cs typeface="Tahoma"/>
              </a:rPr>
              <a:t>count</a:t>
            </a:r>
            <a:r>
              <a:rPr sz="1800" b="1" spc="-114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total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number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incoming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calls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i.e.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14626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78940"/>
              </p:ext>
            </p:extLst>
          </p:nvPr>
        </p:nvGraphicFramePr>
        <p:xfrm>
          <a:off x="168465" y="1062228"/>
          <a:ext cx="2997200" cy="2770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sz="1200" b="1" spc="-95" dirty="0">
                          <a:latin typeface="Tahoma"/>
                          <a:cs typeface="Tahoma"/>
                        </a:rPr>
                        <a:t>Row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latin typeface="Tahoma"/>
                          <a:cs typeface="Tahoma"/>
                        </a:rPr>
                        <a:t>Labels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Count</a:t>
                      </a:r>
                      <a:r>
                        <a:rPr sz="12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2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Time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sz="1200" b="1" spc="-20" dirty="0">
                          <a:latin typeface="Tahoma"/>
                          <a:cs typeface="Tahoma"/>
                        </a:rPr>
                        <a:t>9_10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8.13%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10_11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11.28%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11_12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12.40%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12_13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10.72%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13_14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9.80%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14_15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8.95%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15_16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7.76%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16_17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7.45%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17_18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7.23%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18_19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6.13%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19_20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5.48%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20_21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4.67%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Grand</a:t>
                      </a:r>
                      <a:r>
                        <a:rPr sz="12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Total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85"/>
                        </a:lnSpc>
                        <a:spcBef>
                          <a:spcPts val="75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100.00%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483864" y="141731"/>
            <a:ext cx="8505825" cy="4892040"/>
            <a:chOff x="3483864" y="141731"/>
            <a:chExt cx="8505825" cy="4892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3864" y="141731"/>
              <a:ext cx="8505444" cy="48920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7788" y="4075226"/>
              <a:ext cx="1468374" cy="6354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3296" y="3861803"/>
              <a:ext cx="1805177" cy="8488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8804" y="3787178"/>
              <a:ext cx="1924050" cy="9235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4312" y="3899928"/>
              <a:ext cx="1745741" cy="8107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9820" y="3962349"/>
              <a:ext cx="1646681" cy="7483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5328" y="4018838"/>
              <a:ext cx="1555242" cy="6918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0835" y="4099496"/>
              <a:ext cx="1428750" cy="6111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86344" y="4120896"/>
              <a:ext cx="1395222" cy="5897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21852" y="4136123"/>
              <a:ext cx="1372361" cy="5745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57360" y="4209338"/>
              <a:ext cx="1255013" cy="5013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94392" y="4253547"/>
              <a:ext cx="1183398" cy="4571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29900" y="4308284"/>
              <a:ext cx="629412" cy="4023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15512" y="2316480"/>
              <a:ext cx="451103" cy="23850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51020" y="1389887"/>
              <a:ext cx="451103" cy="331165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86528" y="1062228"/>
              <a:ext cx="451103" cy="36393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2036" y="1552956"/>
              <a:ext cx="451103" cy="31485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57544" y="1825752"/>
              <a:ext cx="451103" cy="28757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93052" y="2074164"/>
              <a:ext cx="451103" cy="26273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64067" y="2514599"/>
              <a:ext cx="451103" cy="21869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28560" y="2423159"/>
              <a:ext cx="451103" cy="22783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99576" y="2578608"/>
              <a:ext cx="451103" cy="212293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35084" y="2900171"/>
              <a:ext cx="451103" cy="18013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72116" y="3093720"/>
              <a:ext cx="449579" cy="16078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707623" y="3331464"/>
              <a:ext cx="449579" cy="137007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752341" y="2083053"/>
            <a:ext cx="3905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110" dirty="0">
                <a:latin typeface="Tahoma"/>
                <a:cs typeface="Tahoma"/>
              </a:rPr>
              <a:t>8.13%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0130" y="829436"/>
            <a:ext cx="2970530" cy="1198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105"/>
              </a:spcBef>
            </a:pPr>
            <a:r>
              <a:rPr sz="1050" b="1" spc="-10" dirty="0">
                <a:latin typeface="Tahoma"/>
                <a:cs typeface="Tahoma"/>
              </a:rPr>
              <a:t>12.40%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ahoma"/>
              <a:cs typeface="Tahoma"/>
            </a:endParaRPr>
          </a:p>
          <a:p>
            <a:pPr marR="2510155" algn="ctr">
              <a:lnSpc>
                <a:spcPct val="100000"/>
              </a:lnSpc>
            </a:pPr>
            <a:r>
              <a:rPr sz="1050" b="1" spc="-125" dirty="0">
                <a:latin typeface="Tahoma"/>
                <a:cs typeface="Tahoma"/>
              </a:rPr>
              <a:t>11.28%</a:t>
            </a:r>
            <a:endParaRPr sz="1050">
              <a:latin typeface="Tahoma"/>
              <a:cs typeface="Tahoma"/>
            </a:endParaRPr>
          </a:p>
          <a:p>
            <a:pPr marL="24130" algn="ctr">
              <a:lnSpc>
                <a:spcPct val="100000"/>
              </a:lnSpc>
              <a:spcBef>
                <a:spcPts val="35"/>
              </a:spcBef>
            </a:pPr>
            <a:r>
              <a:rPr sz="1050" b="1" spc="-10" dirty="0">
                <a:latin typeface="Tahoma"/>
                <a:cs typeface="Tahoma"/>
              </a:rPr>
              <a:t>10.72%</a:t>
            </a:r>
            <a:endParaRPr sz="1050">
              <a:latin typeface="Tahoma"/>
              <a:cs typeface="Tahoma"/>
            </a:endParaRPr>
          </a:p>
          <a:p>
            <a:pPr marL="1944370">
              <a:lnSpc>
                <a:spcPct val="100000"/>
              </a:lnSpc>
              <a:spcBef>
                <a:spcPts val="875"/>
              </a:spcBef>
            </a:pPr>
            <a:r>
              <a:rPr sz="1050" b="1" spc="-10" dirty="0">
                <a:latin typeface="Tahoma"/>
                <a:cs typeface="Tahoma"/>
              </a:rPr>
              <a:t>9.80%</a:t>
            </a:r>
            <a:endParaRPr sz="10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050" b="1" spc="-10" dirty="0">
                <a:latin typeface="Tahoma"/>
                <a:cs typeface="Tahoma"/>
              </a:rPr>
              <a:t>8.95%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66406" y="2189734"/>
            <a:ext cx="3905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110" dirty="0">
                <a:latin typeface="Tahoma"/>
                <a:cs typeface="Tahoma"/>
              </a:rPr>
              <a:t>7.76%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01914" y="2282190"/>
            <a:ext cx="3905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110" dirty="0">
                <a:latin typeface="Tahoma"/>
                <a:cs typeface="Tahoma"/>
              </a:rPr>
              <a:t>7.45%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37676" y="2344877"/>
            <a:ext cx="39052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110" dirty="0">
                <a:latin typeface="Tahoma"/>
                <a:cs typeface="Tahoma"/>
              </a:rPr>
              <a:t>7.23%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473183" y="2667457"/>
            <a:ext cx="39052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110" dirty="0">
                <a:latin typeface="Tahoma"/>
                <a:cs typeface="Tahoma"/>
              </a:rPr>
              <a:t>6.13%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08945" y="2783230"/>
            <a:ext cx="1026160" cy="50228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5"/>
              </a:spcBef>
            </a:pPr>
            <a:r>
              <a:rPr sz="1050" b="1" spc="-10" dirty="0">
                <a:latin typeface="Tahoma"/>
                <a:cs typeface="Tahoma"/>
              </a:rPr>
              <a:t>5.48%</a:t>
            </a:r>
            <a:endParaRPr sz="1050">
              <a:latin typeface="Tahoma"/>
              <a:cs typeface="Tahoma"/>
            </a:endParaRPr>
          </a:p>
          <a:p>
            <a:pPr marL="635000">
              <a:lnSpc>
                <a:spcPct val="100000"/>
              </a:lnSpc>
              <a:spcBef>
                <a:spcPts val="615"/>
              </a:spcBef>
            </a:pPr>
            <a:r>
              <a:rPr sz="1050" b="1" spc="-114" dirty="0">
                <a:latin typeface="Tahoma"/>
                <a:cs typeface="Tahoma"/>
              </a:rPr>
              <a:t>4.67%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96284" y="4776342"/>
            <a:ext cx="3048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75" dirty="0">
                <a:latin typeface="Tahoma"/>
                <a:cs typeface="Tahoma"/>
              </a:rPr>
              <a:t>9_10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94580" y="4776342"/>
            <a:ext cx="379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85" dirty="0">
                <a:latin typeface="Tahoma"/>
                <a:cs typeface="Tahoma"/>
              </a:rPr>
              <a:t>10_11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30089" y="4776342"/>
            <a:ext cx="379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85" dirty="0">
                <a:latin typeface="Tahoma"/>
                <a:cs typeface="Tahoma"/>
              </a:rPr>
              <a:t>11_12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65978" y="4776342"/>
            <a:ext cx="379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85" dirty="0">
                <a:latin typeface="Tahoma"/>
                <a:cs typeface="Tahoma"/>
              </a:rPr>
              <a:t>12_13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01485" y="4776342"/>
            <a:ext cx="379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85" dirty="0">
                <a:latin typeface="Tahoma"/>
                <a:cs typeface="Tahoma"/>
              </a:rPr>
              <a:t>13_14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7247" y="4776342"/>
            <a:ext cx="379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85" dirty="0">
                <a:latin typeface="Tahoma"/>
                <a:cs typeface="Tahoma"/>
              </a:rPr>
              <a:t>14_15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72756" y="4776342"/>
            <a:ext cx="379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85" dirty="0">
                <a:latin typeface="Tahoma"/>
                <a:cs typeface="Tahoma"/>
              </a:rPr>
              <a:t>15_16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08264" y="4776342"/>
            <a:ext cx="379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85" dirty="0">
                <a:latin typeface="Tahoma"/>
                <a:cs typeface="Tahoma"/>
              </a:rPr>
              <a:t>16_17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44026" y="4776342"/>
            <a:ext cx="379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85" dirty="0">
                <a:latin typeface="Tahoma"/>
                <a:cs typeface="Tahoma"/>
              </a:rPr>
              <a:t>17_18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479533" y="4776342"/>
            <a:ext cx="379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85" dirty="0">
                <a:latin typeface="Tahoma"/>
                <a:cs typeface="Tahoma"/>
              </a:rPr>
              <a:t>18_19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115422" y="4776342"/>
            <a:ext cx="379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85" dirty="0">
                <a:latin typeface="Tahoma"/>
                <a:cs typeface="Tahoma"/>
              </a:rPr>
              <a:t>19_20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750931" y="4776342"/>
            <a:ext cx="3790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85" dirty="0">
                <a:latin typeface="Tahoma"/>
                <a:cs typeface="Tahoma"/>
              </a:rPr>
              <a:t>20_21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94071" y="225933"/>
            <a:ext cx="469836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250" b="1" spc="-75" dirty="0">
                <a:latin typeface="Tahoma"/>
                <a:cs typeface="Tahoma"/>
              </a:rPr>
              <a:t>Total</a:t>
            </a:r>
            <a:r>
              <a:rPr sz="1250" b="1" spc="-20" dirty="0">
                <a:latin typeface="Tahoma"/>
                <a:cs typeface="Tahoma"/>
              </a:rPr>
              <a:t> </a:t>
            </a:r>
            <a:r>
              <a:rPr sz="1250" b="1" spc="-25" dirty="0">
                <a:latin typeface="Tahoma"/>
                <a:cs typeface="Tahoma"/>
              </a:rPr>
              <a:t>share</a:t>
            </a:r>
            <a:r>
              <a:rPr sz="1250" b="1" spc="-65" dirty="0">
                <a:latin typeface="Tahoma"/>
                <a:cs typeface="Tahoma"/>
              </a:rPr>
              <a:t> </a:t>
            </a:r>
            <a:r>
              <a:rPr sz="1250" b="1" spc="-50" dirty="0">
                <a:latin typeface="Tahoma"/>
                <a:cs typeface="Tahoma"/>
              </a:rPr>
              <a:t>in</a:t>
            </a:r>
            <a:r>
              <a:rPr sz="1250" b="1" spc="-25" dirty="0">
                <a:latin typeface="Tahoma"/>
                <a:cs typeface="Tahoma"/>
              </a:rPr>
              <a:t> </a:t>
            </a:r>
            <a:r>
              <a:rPr sz="1250" b="1" dirty="0">
                <a:latin typeface="Tahoma"/>
                <a:cs typeface="Tahoma"/>
              </a:rPr>
              <a:t>percent</a:t>
            </a:r>
            <a:r>
              <a:rPr sz="1250" b="1" spc="-30" dirty="0">
                <a:latin typeface="Tahoma"/>
                <a:cs typeface="Tahoma"/>
              </a:rPr>
              <a:t> </a:t>
            </a:r>
            <a:r>
              <a:rPr sz="1250" b="1" spc="-80" dirty="0">
                <a:latin typeface="Tahoma"/>
                <a:cs typeface="Tahoma"/>
              </a:rPr>
              <a:t>for</a:t>
            </a:r>
            <a:r>
              <a:rPr sz="1250" b="1" spc="-10" dirty="0">
                <a:latin typeface="Tahoma"/>
                <a:cs typeface="Tahoma"/>
              </a:rPr>
              <a:t> incoming</a:t>
            </a:r>
            <a:r>
              <a:rPr sz="1250" b="1" spc="-30" dirty="0">
                <a:latin typeface="Tahoma"/>
                <a:cs typeface="Tahoma"/>
              </a:rPr>
              <a:t> </a:t>
            </a:r>
            <a:r>
              <a:rPr sz="1250" b="1" dirty="0">
                <a:latin typeface="Tahoma"/>
                <a:cs typeface="Tahoma"/>
              </a:rPr>
              <a:t>calls</a:t>
            </a:r>
            <a:r>
              <a:rPr sz="1250" b="1" spc="-15" dirty="0">
                <a:latin typeface="Tahoma"/>
                <a:cs typeface="Tahoma"/>
              </a:rPr>
              <a:t> </a:t>
            </a:r>
            <a:r>
              <a:rPr sz="1250" b="1" spc="-60" dirty="0">
                <a:latin typeface="Tahoma"/>
                <a:cs typeface="Tahoma"/>
              </a:rPr>
              <a:t>in</a:t>
            </a:r>
            <a:r>
              <a:rPr sz="1250" b="1" spc="-30" dirty="0">
                <a:latin typeface="Tahoma"/>
                <a:cs typeface="Tahoma"/>
              </a:rPr>
              <a:t> </a:t>
            </a:r>
            <a:r>
              <a:rPr sz="1250" b="1" spc="50" dirty="0">
                <a:latin typeface="Tahoma"/>
                <a:cs typeface="Tahoma"/>
              </a:rPr>
              <a:t>each</a:t>
            </a:r>
            <a:r>
              <a:rPr sz="1250" b="1" spc="-30" dirty="0">
                <a:latin typeface="Tahoma"/>
                <a:cs typeface="Tahoma"/>
              </a:rPr>
              <a:t> </a:t>
            </a:r>
            <a:r>
              <a:rPr sz="1250" b="1" spc="-45" dirty="0">
                <a:latin typeface="Tahoma"/>
                <a:cs typeface="Tahoma"/>
              </a:rPr>
              <a:t>time</a:t>
            </a:r>
            <a:r>
              <a:rPr sz="1250" b="1" spc="-25" dirty="0">
                <a:latin typeface="Tahoma"/>
                <a:cs typeface="Tahoma"/>
              </a:rPr>
              <a:t> </a:t>
            </a:r>
            <a:r>
              <a:rPr sz="1250" b="1" spc="-10" dirty="0">
                <a:latin typeface="Tahoma"/>
                <a:cs typeface="Tahoma"/>
              </a:rPr>
              <a:t>bucket</a:t>
            </a:r>
            <a:endParaRPr sz="1250">
              <a:latin typeface="Tahoma"/>
              <a:cs typeface="Tahoma"/>
            </a:endParaRPr>
          </a:p>
        </p:txBody>
      </p:sp>
      <p:pic>
        <p:nvPicPr>
          <p:cNvPr id="49" name="object 4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454383" y="2706623"/>
            <a:ext cx="73151" cy="73151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1560429" y="2641472"/>
            <a:ext cx="3149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b="1" spc="-55" dirty="0">
                <a:latin typeface="Tahoma"/>
                <a:cs typeface="Tahoma"/>
              </a:rPr>
              <a:t>Total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83864" y="141731"/>
            <a:ext cx="8505825" cy="4892040"/>
          </a:xfrm>
          <a:custGeom>
            <a:avLst/>
            <a:gdLst/>
            <a:ahLst/>
            <a:cxnLst/>
            <a:rect l="l" t="t" r="r" b="b"/>
            <a:pathLst>
              <a:path w="8505825" h="4892040">
                <a:moveTo>
                  <a:pt x="0" y="4892039"/>
                </a:moveTo>
                <a:lnTo>
                  <a:pt x="8505444" y="4892039"/>
                </a:lnTo>
                <a:lnTo>
                  <a:pt x="8505444" y="0"/>
                </a:lnTo>
                <a:lnTo>
                  <a:pt x="0" y="0"/>
                </a:lnTo>
                <a:lnTo>
                  <a:pt x="0" y="4892039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264664" y="5504688"/>
            <a:ext cx="7663180" cy="646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 marR="92075">
              <a:lnSpc>
                <a:spcPct val="100000"/>
              </a:lnSpc>
              <a:spcBef>
                <a:spcPts val="330"/>
              </a:spcBef>
            </a:pPr>
            <a:r>
              <a:rPr sz="1800" b="1" spc="-95" dirty="0">
                <a:latin typeface="Tahoma"/>
                <a:cs typeface="Tahoma"/>
              </a:rPr>
              <a:t>From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above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bar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plot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we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can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infer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that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time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bucket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85" dirty="0">
                <a:latin typeface="Tahoma"/>
                <a:cs typeface="Tahoma"/>
              </a:rPr>
              <a:t>11_12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i.e. </a:t>
            </a:r>
            <a:r>
              <a:rPr sz="1800" b="1" spc="-155" dirty="0">
                <a:latin typeface="Tahoma"/>
                <a:cs typeface="Tahoma"/>
              </a:rPr>
              <a:t>11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AM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12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PM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has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highest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share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incoming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calls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i.e.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12.40%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684264" y="1214627"/>
            <a:ext cx="5061585" cy="5047615"/>
            <a:chOff x="6684264" y="1214627"/>
            <a:chExt cx="5061585" cy="504761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object 5"/>
            <p:cNvSpPr/>
            <p:nvPr/>
          </p:nvSpPr>
          <p:spPr>
            <a:xfrm>
              <a:off x="6684264" y="1214627"/>
              <a:ext cx="5061585" cy="5047615"/>
            </a:xfrm>
            <a:custGeom>
              <a:avLst/>
              <a:gdLst/>
              <a:ahLst/>
              <a:cxnLst/>
              <a:rect l="l" t="t" r="r" b="b"/>
              <a:pathLst>
                <a:path w="5061584" h="5047615">
                  <a:moveTo>
                    <a:pt x="5061204" y="0"/>
                  </a:moveTo>
                  <a:lnTo>
                    <a:pt x="0" y="0"/>
                  </a:lnTo>
                  <a:lnTo>
                    <a:pt x="0" y="5047488"/>
                  </a:lnTo>
                  <a:lnTo>
                    <a:pt x="5061204" y="5047488"/>
                  </a:lnTo>
                  <a:lnTo>
                    <a:pt x="506120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2851" y="1258950"/>
              <a:ext cx="4407535" cy="3843654"/>
            </a:xfrm>
            <a:custGeom>
              <a:avLst/>
              <a:gdLst/>
              <a:ahLst/>
              <a:cxnLst/>
              <a:rect l="l" t="t" r="r" b="b"/>
              <a:pathLst>
                <a:path w="4407534" h="3843654">
                  <a:moveTo>
                    <a:pt x="1609331" y="3627132"/>
                  </a:moveTo>
                  <a:lnTo>
                    <a:pt x="1609331" y="3627132"/>
                  </a:lnTo>
                  <a:lnTo>
                    <a:pt x="0" y="3627132"/>
                  </a:lnTo>
                  <a:lnTo>
                    <a:pt x="0" y="3843528"/>
                  </a:lnTo>
                  <a:lnTo>
                    <a:pt x="1609331" y="3843528"/>
                  </a:lnTo>
                  <a:lnTo>
                    <a:pt x="1609331" y="3627132"/>
                  </a:lnTo>
                  <a:close/>
                </a:path>
                <a:path w="4407534" h="3843654">
                  <a:moveTo>
                    <a:pt x="2343899" y="3627132"/>
                  </a:moveTo>
                  <a:lnTo>
                    <a:pt x="1787652" y="3627132"/>
                  </a:lnTo>
                  <a:lnTo>
                    <a:pt x="1737360" y="3627132"/>
                  </a:lnTo>
                  <a:lnTo>
                    <a:pt x="1655064" y="3627132"/>
                  </a:lnTo>
                  <a:lnTo>
                    <a:pt x="1609344" y="3627132"/>
                  </a:lnTo>
                  <a:lnTo>
                    <a:pt x="1609344" y="3843528"/>
                  </a:lnTo>
                  <a:lnTo>
                    <a:pt x="1655064" y="3843528"/>
                  </a:lnTo>
                  <a:lnTo>
                    <a:pt x="1737360" y="3843528"/>
                  </a:lnTo>
                  <a:lnTo>
                    <a:pt x="1787652" y="3843528"/>
                  </a:lnTo>
                  <a:lnTo>
                    <a:pt x="2343899" y="3843528"/>
                  </a:lnTo>
                  <a:lnTo>
                    <a:pt x="2343899" y="3627132"/>
                  </a:lnTo>
                  <a:close/>
                </a:path>
                <a:path w="4407534" h="3843654">
                  <a:moveTo>
                    <a:pt x="3022079" y="1066800"/>
                  </a:moveTo>
                  <a:lnTo>
                    <a:pt x="1286256" y="1066800"/>
                  </a:lnTo>
                  <a:lnTo>
                    <a:pt x="1237488" y="1066800"/>
                  </a:lnTo>
                  <a:lnTo>
                    <a:pt x="1147572" y="1066800"/>
                  </a:lnTo>
                  <a:lnTo>
                    <a:pt x="0" y="1066800"/>
                  </a:lnTo>
                  <a:lnTo>
                    <a:pt x="0" y="1283208"/>
                  </a:lnTo>
                  <a:lnTo>
                    <a:pt x="1147572" y="1283208"/>
                  </a:lnTo>
                  <a:lnTo>
                    <a:pt x="1237488" y="1283208"/>
                  </a:lnTo>
                  <a:lnTo>
                    <a:pt x="1286256" y="1283208"/>
                  </a:lnTo>
                  <a:lnTo>
                    <a:pt x="3022079" y="1283208"/>
                  </a:lnTo>
                  <a:lnTo>
                    <a:pt x="3022079" y="1066800"/>
                  </a:lnTo>
                  <a:close/>
                </a:path>
                <a:path w="4407534" h="3843654">
                  <a:moveTo>
                    <a:pt x="3424428" y="2560332"/>
                  </a:moveTo>
                  <a:lnTo>
                    <a:pt x="0" y="2560332"/>
                  </a:lnTo>
                  <a:lnTo>
                    <a:pt x="0" y="2776728"/>
                  </a:lnTo>
                  <a:lnTo>
                    <a:pt x="3424428" y="2776728"/>
                  </a:lnTo>
                  <a:lnTo>
                    <a:pt x="3424428" y="2560332"/>
                  </a:lnTo>
                  <a:close/>
                </a:path>
                <a:path w="4407534" h="3843654">
                  <a:moveTo>
                    <a:pt x="4379976" y="0"/>
                  </a:moveTo>
                  <a:lnTo>
                    <a:pt x="3982212" y="0"/>
                  </a:lnTo>
                  <a:lnTo>
                    <a:pt x="3982212" y="213360"/>
                  </a:lnTo>
                  <a:lnTo>
                    <a:pt x="0" y="213360"/>
                  </a:lnTo>
                  <a:lnTo>
                    <a:pt x="0" y="426720"/>
                  </a:lnTo>
                  <a:lnTo>
                    <a:pt x="0" y="429768"/>
                  </a:lnTo>
                  <a:lnTo>
                    <a:pt x="0" y="643128"/>
                  </a:lnTo>
                  <a:lnTo>
                    <a:pt x="609600" y="643128"/>
                  </a:lnTo>
                  <a:lnTo>
                    <a:pt x="609600" y="429768"/>
                  </a:lnTo>
                  <a:lnTo>
                    <a:pt x="4034028" y="429768"/>
                  </a:lnTo>
                  <a:lnTo>
                    <a:pt x="4034028" y="216408"/>
                  </a:lnTo>
                  <a:lnTo>
                    <a:pt x="4379976" y="216408"/>
                  </a:lnTo>
                  <a:lnTo>
                    <a:pt x="4379976" y="0"/>
                  </a:lnTo>
                  <a:close/>
                </a:path>
                <a:path w="4407534" h="3843654">
                  <a:moveTo>
                    <a:pt x="4407408" y="2133600"/>
                  </a:moveTo>
                  <a:lnTo>
                    <a:pt x="4130040" y="2133600"/>
                  </a:lnTo>
                  <a:lnTo>
                    <a:pt x="4130040" y="1920240"/>
                  </a:lnTo>
                  <a:lnTo>
                    <a:pt x="4081272" y="1920240"/>
                  </a:lnTo>
                  <a:lnTo>
                    <a:pt x="1818132" y="1920240"/>
                  </a:lnTo>
                  <a:lnTo>
                    <a:pt x="1818132" y="2133600"/>
                  </a:lnTo>
                  <a:lnTo>
                    <a:pt x="897636" y="2133600"/>
                  </a:lnTo>
                  <a:lnTo>
                    <a:pt x="847344" y="2133600"/>
                  </a:lnTo>
                  <a:lnTo>
                    <a:pt x="0" y="2133600"/>
                  </a:lnTo>
                  <a:lnTo>
                    <a:pt x="0" y="2350008"/>
                  </a:lnTo>
                  <a:lnTo>
                    <a:pt x="847344" y="2350008"/>
                  </a:lnTo>
                  <a:lnTo>
                    <a:pt x="897636" y="2350008"/>
                  </a:lnTo>
                  <a:lnTo>
                    <a:pt x="4407408" y="2350008"/>
                  </a:lnTo>
                  <a:lnTo>
                    <a:pt x="4407408" y="21336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64528" y="3806190"/>
            <a:ext cx="373507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spc="-90" dirty="0">
                <a:latin typeface="Tahoma"/>
                <a:cs typeface="Tahoma"/>
              </a:rPr>
              <a:t>Total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avg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calls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incoming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per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day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315" dirty="0">
                <a:latin typeface="Tahoma"/>
                <a:cs typeface="Tahoma"/>
              </a:rPr>
              <a:t>=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5130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Arial MT"/>
                <a:cs typeface="Arial MT"/>
              </a:rPr>
              <a:t>•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Arial MT"/>
                <a:cs typeface="Arial MT"/>
              </a:rPr>
              <a:t>•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Arial MT"/>
                <a:cs typeface="Arial MT"/>
              </a:rPr>
              <a:t>•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Arial MT"/>
                <a:cs typeface="Arial MT"/>
              </a:rPr>
              <a:t>•</a:t>
            </a:r>
            <a:endParaRPr sz="1400" dirty="0">
              <a:latin typeface="Arial MT"/>
              <a:cs typeface="Arial MT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0563" y="103504"/>
          <a:ext cx="6061074" cy="625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Count</a:t>
                      </a:r>
                      <a:r>
                        <a:rPr sz="105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3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5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10" dirty="0">
                          <a:latin typeface="Tahoma"/>
                          <a:cs typeface="Tahoma"/>
                        </a:rPr>
                        <a:t>Call_Status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dirty="0">
                          <a:latin typeface="Tahoma"/>
                          <a:cs typeface="Tahoma"/>
                        </a:rPr>
                        <a:t>Column</a:t>
                      </a:r>
                      <a:r>
                        <a:rPr sz="1050" b="1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10" dirty="0">
                          <a:latin typeface="Tahoma"/>
                          <a:cs typeface="Tahoma"/>
                        </a:rPr>
                        <a:t>Labels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80" dirty="0">
                          <a:latin typeface="Tahoma"/>
                          <a:cs typeface="Tahoma"/>
                        </a:rPr>
                        <a:t>Row</a:t>
                      </a:r>
                      <a:r>
                        <a:rPr sz="1050" b="1" spc="-10" dirty="0">
                          <a:latin typeface="Tahoma"/>
                          <a:cs typeface="Tahoma"/>
                        </a:rPr>
                        <a:t> Labels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10" dirty="0">
                          <a:latin typeface="Tahoma"/>
                          <a:cs typeface="Tahoma"/>
                        </a:rPr>
                        <a:t>abandon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10" dirty="0">
                          <a:latin typeface="Tahoma"/>
                          <a:cs typeface="Tahoma"/>
                        </a:rPr>
                        <a:t>answered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10" dirty="0">
                          <a:latin typeface="Tahoma"/>
                          <a:cs typeface="Tahoma"/>
                        </a:rPr>
                        <a:t>transfer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dirty="0">
                          <a:latin typeface="Tahoma"/>
                          <a:cs typeface="Tahoma"/>
                        </a:rPr>
                        <a:t>Grand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10" dirty="0">
                          <a:latin typeface="Tahoma"/>
                          <a:cs typeface="Tahoma"/>
                        </a:rPr>
                        <a:t>Total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01-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684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3883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77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4644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02-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356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2935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60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3351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65" dirty="0">
                          <a:latin typeface="Tahoma"/>
                          <a:cs typeface="Tahoma"/>
                        </a:rPr>
                        <a:t>03-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599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4079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111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47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4789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04-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595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4404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114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5113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05-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536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4140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114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4790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06-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991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3875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85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4951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07-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1319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3587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42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4948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08-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1103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3519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50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4672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65" dirty="0">
                          <a:latin typeface="Tahoma"/>
                          <a:cs typeface="Tahoma"/>
                        </a:rPr>
                        <a:t>09-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962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2628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62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3652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10-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1212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3699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72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4983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11-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856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3695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86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4637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12-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1299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3297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47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4643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13-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738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3326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59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4123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14-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291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2832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32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3155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65" dirty="0">
                          <a:latin typeface="Tahoma"/>
                          <a:cs typeface="Tahoma"/>
                        </a:rPr>
                        <a:t>15-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304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2730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24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3058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16-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1191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3910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41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5142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17-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10" dirty="0">
                          <a:latin typeface="Tahoma"/>
                          <a:cs typeface="Tahoma"/>
                        </a:rPr>
                        <a:t>16636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5706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50" dirty="0">
                          <a:latin typeface="Tahoma"/>
                          <a:cs typeface="Tahoma"/>
                        </a:rPr>
                        <a:t>5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10" dirty="0">
                          <a:latin typeface="Tahoma"/>
                          <a:cs typeface="Tahoma"/>
                        </a:rPr>
                        <a:t>22347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18-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1738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4024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12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5774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19-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974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3717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12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4703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20-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833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3485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50" dirty="0">
                          <a:latin typeface="Tahoma"/>
                          <a:cs typeface="Tahoma"/>
                        </a:rPr>
                        <a:t>4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4322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75"/>
                        </a:spcBef>
                      </a:pPr>
                      <a:r>
                        <a:rPr sz="1050" b="1" spc="-65" dirty="0">
                          <a:latin typeface="Tahoma"/>
                          <a:cs typeface="Tahoma"/>
                        </a:rPr>
                        <a:t>21-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75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566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3104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0"/>
                        </a:lnSpc>
                        <a:spcBef>
                          <a:spcPts val="475"/>
                        </a:spcBef>
                      </a:pPr>
                      <a:r>
                        <a:rPr sz="1050" b="1" spc="-50" dirty="0">
                          <a:latin typeface="Tahoma"/>
                          <a:cs typeface="Tahoma"/>
                        </a:rPr>
                        <a:t>5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75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3675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22-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239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3045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50" dirty="0">
                          <a:latin typeface="Tahoma"/>
                          <a:cs typeface="Tahoma"/>
                        </a:rPr>
                        <a:t>7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3291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60" dirty="0">
                          <a:latin typeface="Tahoma"/>
                          <a:cs typeface="Tahoma"/>
                        </a:rPr>
                        <a:t>23-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Jan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381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2832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12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3225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dirty="0">
                          <a:latin typeface="Tahoma"/>
                          <a:cs typeface="Tahoma"/>
                        </a:rPr>
                        <a:t>Grand</a:t>
                      </a:r>
                      <a:r>
                        <a:rPr sz="105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10" dirty="0">
                          <a:latin typeface="Tahoma"/>
                          <a:cs typeface="Tahoma"/>
                        </a:rPr>
                        <a:t>Total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10" dirty="0">
                          <a:latin typeface="Tahoma"/>
                          <a:cs typeface="Tahoma"/>
                        </a:rPr>
                        <a:t>34403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10" dirty="0">
                          <a:latin typeface="Tahoma"/>
                          <a:cs typeface="Tahoma"/>
                        </a:rPr>
                        <a:t>82452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1133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10" dirty="0">
                          <a:latin typeface="Tahoma"/>
                          <a:cs typeface="Tahoma"/>
                        </a:rPr>
                        <a:t>117988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dirty="0">
                          <a:latin typeface="Tahoma"/>
                          <a:cs typeface="Tahoma"/>
                        </a:rPr>
                        <a:t>Avg</a:t>
                      </a:r>
                      <a:r>
                        <a:rPr sz="105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calls</a:t>
                      </a:r>
                      <a:r>
                        <a:rPr sz="105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05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daily</a:t>
                      </a:r>
                      <a:r>
                        <a:rPr sz="105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10" dirty="0">
                          <a:latin typeface="Tahoma"/>
                          <a:cs typeface="Tahoma"/>
                        </a:rPr>
                        <a:t>basis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1496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3585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49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0" dirty="0">
                          <a:latin typeface="Tahoma"/>
                          <a:cs typeface="Tahoma"/>
                        </a:rPr>
                        <a:t>5130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370" dirty="0">
                          <a:latin typeface="Tahoma"/>
                          <a:cs typeface="Tahoma"/>
                        </a:rPr>
                        <a:t>%</a:t>
                      </a:r>
                      <a:r>
                        <a:rPr sz="105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3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05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Avg</a:t>
                      </a:r>
                      <a:r>
                        <a:rPr sz="105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calls</a:t>
                      </a:r>
                      <a:r>
                        <a:rPr sz="105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05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dirty="0">
                          <a:latin typeface="Tahoma"/>
                          <a:cs typeface="Tahoma"/>
                        </a:rPr>
                        <a:t>daily</a:t>
                      </a:r>
                      <a:r>
                        <a:rPr sz="105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50" b="1" spc="-20" dirty="0">
                          <a:latin typeface="Tahoma"/>
                          <a:cs typeface="Tahoma"/>
                        </a:rPr>
                        <a:t>basis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29%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70%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  <a:spcBef>
                          <a:spcPts val="480"/>
                        </a:spcBef>
                      </a:pPr>
                      <a:r>
                        <a:rPr sz="1050" b="1" spc="-25" dirty="0">
                          <a:latin typeface="Tahoma"/>
                          <a:cs typeface="Tahoma"/>
                        </a:rPr>
                        <a:t>1%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684264" y="109728"/>
            <a:ext cx="5061585" cy="954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43180" rIns="0" bIns="0" rtlCol="0">
            <a:spAutoFit/>
          </a:bodyPr>
          <a:lstStyle/>
          <a:p>
            <a:pPr marL="92710" marR="393700">
              <a:lnSpc>
                <a:spcPct val="100000"/>
              </a:lnSpc>
              <a:spcBef>
                <a:spcPts val="340"/>
              </a:spcBef>
            </a:pPr>
            <a:r>
              <a:rPr sz="1400" b="1" spc="-85" dirty="0">
                <a:latin typeface="Tahoma"/>
                <a:cs typeface="Tahoma"/>
              </a:rPr>
              <a:t>From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the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table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we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50" dirty="0">
                <a:latin typeface="Tahoma"/>
                <a:cs typeface="Tahoma"/>
              </a:rPr>
              <a:t>can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infer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that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the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current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abandon </a:t>
            </a:r>
            <a:r>
              <a:rPr sz="1400" b="1" spc="-50" dirty="0">
                <a:latin typeface="Tahoma"/>
                <a:cs typeface="Tahoma"/>
              </a:rPr>
              <a:t>rate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is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around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30%</a:t>
            </a:r>
            <a:endParaRPr sz="1400" dirty="0">
              <a:latin typeface="Tahoma"/>
              <a:cs typeface="Tahoma"/>
            </a:endParaRPr>
          </a:p>
          <a:p>
            <a:pPr marL="92710" marR="494030">
              <a:lnSpc>
                <a:spcPct val="100000"/>
              </a:lnSpc>
            </a:pPr>
            <a:r>
              <a:rPr sz="1400" b="1" spc="-50" dirty="0">
                <a:latin typeface="Tahoma"/>
                <a:cs typeface="Tahoma"/>
              </a:rPr>
              <a:t>We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need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to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propose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80" dirty="0">
                <a:latin typeface="Tahoma"/>
                <a:cs typeface="Tahoma"/>
              </a:rPr>
              <a:t>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Manpower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Plan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i.e.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new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total </a:t>
            </a:r>
            <a:r>
              <a:rPr sz="1400" b="1" spc="-45" dirty="0">
                <a:latin typeface="Tahoma"/>
                <a:cs typeface="Tahoma"/>
              </a:rPr>
              <a:t>number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of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people </a:t>
            </a:r>
            <a:r>
              <a:rPr sz="1400" b="1" spc="-70" dirty="0">
                <a:latin typeface="Tahoma"/>
                <a:cs typeface="Tahoma"/>
              </a:rPr>
              <a:t>working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per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day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4528" y="1245234"/>
            <a:ext cx="464566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spc="-85" dirty="0">
                <a:latin typeface="Tahoma"/>
                <a:cs typeface="Tahoma"/>
              </a:rPr>
              <a:t>From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the</a:t>
            </a:r>
            <a:r>
              <a:rPr sz="1400" b="1" spc="-40" dirty="0">
                <a:latin typeface="Tahoma"/>
                <a:cs typeface="Tahoma"/>
              </a:rPr>
              <a:t> previous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analysis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we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50" dirty="0">
                <a:latin typeface="Tahoma"/>
                <a:cs typeface="Tahoma"/>
              </a:rPr>
              <a:t>can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derive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that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Avg </a:t>
            </a:r>
            <a:r>
              <a:rPr sz="1400" b="1" dirty="0">
                <a:latin typeface="Tahoma"/>
                <a:cs typeface="Tahoma"/>
              </a:rPr>
              <a:t>calls</a:t>
            </a:r>
            <a:r>
              <a:rPr sz="1400" b="1" spc="-90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answered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per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agent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is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198.6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in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50" dirty="0">
                <a:latin typeface="Tahoma"/>
                <a:cs typeface="Tahoma"/>
              </a:rPr>
              <a:t>each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time </a:t>
            </a:r>
            <a:r>
              <a:rPr sz="1400" b="1" spc="-10" dirty="0">
                <a:latin typeface="Tahoma"/>
                <a:cs typeface="Tahoma"/>
              </a:rPr>
              <a:t>bucket</a:t>
            </a:r>
            <a:endParaRPr sz="1400" dirty="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spc="-50" dirty="0">
                <a:latin typeface="Tahoma"/>
                <a:cs typeface="Tahoma"/>
              </a:rPr>
              <a:t>We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need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to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reduce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the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abandon </a:t>
            </a:r>
            <a:r>
              <a:rPr sz="1400" b="1" spc="-50" dirty="0">
                <a:latin typeface="Tahoma"/>
                <a:cs typeface="Tahoma"/>
              </a:rPr>
              <a:t>rate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by</a:t>
            </a:r>
            <a:endParaRPr sz="1400" dirty="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1400" b="1" spc="-114" dirty="0">
                <a:latin typeface="Tahoma"/>
                <a:cs typeface="Tahoma"/>
              </a:rPr>
              <a:t>30%(current)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195" dirty="0">
                <a:latin typeface="Tahoma"/>
                <a:cs typeface="Tahoma"/>
              </a:rPr>
              <a:t>–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10%(desired)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315" dirty="0">
                <a:latin typeface="Tahoma"/>
                <a:cs typeface="Tahoma"/>
              </a:rPr>
              <a:t>=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235" dirty="0">
                <a:latin typeface="Tahoma"/>
                <a:cs typeface="Tahoma"/>
              </a:rPr>
              <a:t>20%</a:t>
            </a:r>
            <a:r>
              <a:rPr sz="1400" b="1" spc="-25" dirty="0">
                <a:latin typeface="Tahoma"/>
                <a:cs typeface="Tahoma"/>
              </a:rPr>
              <a:t> i.e.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we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need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to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2851" y="2539110"/>
            <a:ext cx="4023360" cy="216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80"/>
              </a:lnSpc>
            </a:pPr>
            <a:r>
              <a:rPr sz="1400" b="1" spc="-10" dirty="0">
                <a:latin typeface="Tahoma"/>
                <a:cs typeface="Tahoma"/>
              </a:rPr>
              <a:t>increase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answered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rate</a:t>
            </a:r>
            <a:r>
              <a:rPr sz="1400" b="1" dirty="0">
                <a:latin typeface="Tahoma"/>
                <a:cs typeface="Tahoma"/>
              </a:rPr>
              <a:t> by </a:t>
            </a:r>
            <a:r>
              <a:rPr sz="1400" b="1" spc="-120" dirty="0">
                <a:latin typeface="Tahoma"/>
                <a:cs typeface="Tahoma"/>
              </a:rPr>
              <a:t>70%(current)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spc="-365" dirty="0">
                <a:latin typeface="Tahoma"/>
                <a:cs typeface="Tahoma"/>
              </a:rPr>
              <a:t>+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2851" y="2752470"/>
            <a:ext cx="1725295" cy="216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80"/>
              </a:lnSpc>
            </a:pPr>
            <a:r>
              <a:rPr sz="1400" b="1" spc="-65" dirty="0">
                <a:latin typeface="Tahoma"/>
                <a:cs typeface="Tahoma"/>
              </a:rPr>
              <a:t>20%(change)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315" dirty="0">
                <a:latin typeface="Tahoma"/>
                <a:cs typeface="Tahoma"/>
              </a:rPr>
              <a:t>=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220" dirty="0">
                <a:latin typeface="Tahoma"/>
                <a:cs typeface="Tahoma"/>
              </a:rPr>
              <a:t>90%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64528" y="3165729"/>
            <a:ext cx="47180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spc="-65" dirty="0">
                <a:latin typeface="Tahoma"/>
                <a:cs typeface="Tahoma"/>
              </a:rPr>
              <a:t>So,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we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need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to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have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35" dirty="0">
                <a:latin typeface="Tahoma"/>
                <a:cs typeface="Tahoma"/>
              </a:rPr>
              <a:t>90%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of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total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calls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to</a:t>
            </a:r>
            <a:r>
              <a:rPr sz="1400" b="1" spc="-25" dirty="0">
                <a:latin typeface="Tahoma"/>
                <a:cs typeface="Tahoma"/>
              </a:rPr>
              <a:t> be </a:t>
            </a:r>
            <a:r>
              <a:rPr sz="1400" b="1" spc="-30" dirty="0">
                <a:latin typeface="Tahoma"/>
                <a:cs typeface="Tahoma"/>
              </a:rPr>
              <a:t>answered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so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to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reduce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abandon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rate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to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55" dirty="0">
                <a:latin typeface="Tahoma"/>
                <a:cs typeface="Tahoma"/>
              </a:rPr>
              <a:t>10%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2851" y="4032630"/>
            <a:ext cx="3380740" cy="216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ct val="100000"/>
              </a:lnSpc>
            </a:pPr>
            <a:r>
              <a:rPr sz="1400" b="1" dirty="0">
                <a:latin typeface="Tahoma"/>
                <a:cs typeface="Tahoma"/>
              </a:rPr>
              <a:t>Avg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answered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per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second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315" dirty="0">
                <a:latin typeface="Tahoma"/>
                <a:cs typeface="Tahoma"/>
              </a:rPr>
              <a:t>=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198.6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2851" y="4249039"/>
            <a:ext cx="2417445" cy="213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55"/>
              </a:lnSpc>
            </a:pPr>
            <a:r>
              <a:rPr sz="1400" b="1" spc="-35" dirty="0">
                <a:latin typeface="Tahoma"/>
                <a:cs typeface="Tahoma"/>
              </a:rPr>
              <a:t>Answered </a:t>
            </a:r>
            <a:r>
              <a:rPr sz="1400" b="1" spc="-50" dirty="0">
                <a:latin typeface="Tahoma"/>
                <a:cs typeface="Tahoma"/>
              </a:rPr>
              <a:t>rate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315" dirty="0">
                <a:latin typeface="Tahoma"/>
                <a:cs typeface="Tahoma"/>
              </a:rPr>
              <a:t>=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35" dirty="0">
                <a:latin typeface="Tahoma"/>
                <a:cs typeface="Tahoma"/>
              </a:rPr>
              <a:t>90%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i.e.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0.9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2851" y="4462398"/>
            <a:ext cx="2128520" cy="213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55"/>
              </a:lnSpc>
            </a:pPr>
            <a:r>
              <a:rPr sz="1400" b="1" dirty="0">
                <a:latin typeface="Tahoma"/>
                <a:cs typeface="Tahoma"/>
              </a:rPr>
              <a:t>Seconds</a:t>
            </a:r>
            <a:r>
              <a:rPr sz="1400" b="1" spc="-10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per</a:t>
            </a:r>
            <a:r>
              <a:rPr sz="1400" b="1" spc="-6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hour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315" dirty="0">
                <a:latin typeface="Tahoma"/>
                <a:cs typeface="Tahoma"/>
              </a:rPr>
              <a:t>=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3600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2851" y="4675759"/>
            <a:ext cx="4634865" cy="213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55"/>
              </a:lnSpc>
            </a:pPr>
            <a:r>
              <a:rPr sz="1400" b="1" spc="-55" dirty="0">
                <a:latin typeface="Tahoma"/>
                <a:cs typeface="Tahoma"/>
              </a:rPr>
              <a:t>So,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time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required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to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answer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35" dirty="0">
                <a:latin typeface="Tahoma"/>
                <a:cs typeface="Tahoma"/>
              </a:rPr>
              <a:t>90%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of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incoming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calls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51040" y="4872685"/>
            <a:ext cx="23698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315" dirty="0">
                <a:latin typeface="Tahoma"/>
                <a:cs typeface="Tahoma"/>
              </a:rPr>
              <a:t>=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5130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280" dirty="0">
                <a:latin typeface="Tahoma"/>
                <a:cs typeface="Tahoma"/>
              </a:rPr>
              <a:t>*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198.6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280" dirty="0">
                <a:latin typeface="Tahoma"/>
                <a:cs typeface="Tahoma"/>
              </a:rPr>
              <a:t>*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0.9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80" dirty="0">
                <a:latin typeface="Tahoma"/>
                <a:cs typeface="Tahoma"/>
              </a:rPr>
              <a:t>/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3600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365" dirty="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64528" y="5299964"/>
            <a:ext cx="4608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spc="-55" dirty="0">
                <a:latin typeface="Tahoma"/>
                <a:cs typeface="Tahoma"/>
              </a:rPr>
              <a:t>So,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new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total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number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of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agents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working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per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day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2851" y="5526214"/>
            <a:ext cx="4285615" cy="643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635" marR="408305">
              <a:lnSpc>
                <a:spcPct val="100000"/>
              </a:lnSpc>
            </a:pPr>
            <a:r>
              <a:rPr sz="1400" b="1" spc="-114" dirty="0">
                <a:latin typeface="Tahoma"/>
                <a:cs typeface="Tahoma"/>
              </a:rPr>
              <a:t>255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divided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by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the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number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of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hours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agent actually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works(on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80" dirty="0">
                <a:latin typeface="Tahoma"/>
                <a:cs typeface="Tahoma"/>
              </a:rPr>
              <a:t>a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consumer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call)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i.e.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4.5</a:t>
            </a:r>
            <a:endParaRPr sz="1400" dirty="0">
              <a:latin typeface="Tahoma"/>
              <a:cs typeface="Tahoma"/>
            </a:endParaRPr>
          </a:p>
          <a:p>
            <a:pPr marL="171450">
              <a:lnSpc>
                <a:spcPct val="100000"/>
              </a:lnSpc>
            </a:pPr>
            <a:r>
              <a:rPr sz="1400" b="1" spc="-315" dirty="0">
                <a:latin typeface="Tahoma"/>
                <a:cs typeface="Tahoma"/>
              </a:rPr>
              <a:t>=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255/4.5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315" dirty="0">
                <a:latin typeface="Tahoma"/>
                <a:cs typeface="Tahoma"/>
              </a:rPr>
              <a:t>=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56.67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315" dirty="0">
                <a:latin typeface="Tahoma"/>
                <a:cs typeface="Tahoma"/>
              </a:rPr>
              <a:t>==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57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Agents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working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per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day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430511" y="4876800"/>
            <a:ext cx="1790700" cy="307975"/>
          </a:xfrm>
          <a:custGeom>
            <a:avLst/>
            <a:gdLst/>
            <a:ahLst/>
            <a:cxnLst/>
            <a:rect l="l" t="t" r="r" b="b"/>
            <a:pathLst>
              <a:path w="1790700" h="307975">
                <a:moveTo>
                  <a:pt x="1790700" y="0"/>
                </a:moveTo>
                <a:lnTo>
                  <a:pt x="0" y="0"/>
                </a:lnTo>
                <a:lnTo>
                  <a:pt x="0" y="307848"/>
                </a:lnTo>
                <a:lnTo>
                  <a:pt x="1790700" y="307848"/>
                </a:lnTo>
                <a:lnTo>
                  <a:pt x="1790700" y="0"/>
                </a:lnTo>
                <a:close/>
              </a:path>
            </a:pathLst>
          </a:custGeom>
          <a:solidFill>
            <a:srgbClr val="F5C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21697" y="4913884"/>
            <a:ext cx="959485" cy="2241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254.7001826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64528" y="6309156"/>
            <a:ext cx="4500880" cy="452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latin typeface="Tahoma"/>
                <a:cs typeface="Tahoma"/>
              </a:rPr>
              <a:t>So,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to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have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80" dirty="0">
                <a:latin typeface="Tahoma"/>
                <a:cs typeface="Tahoma"/>
              </a:rPr>
              <a:t>a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235" dirty="0">
                <a:latin typeface="Tahoma"/>
                <a:cs typeface="Tahoma"/>
              </a:rPr>
              <a:t>10%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abandon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rate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we </a:t>
            </a:r>
            <a:r>
              <a:rPr sz="1400" b="1" dirty="0">
                <a:latin typeface="Tahoma"/>
                <a:cs typeface="Tahoma"/>
              </a:rPr>
              <a:t>need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57</a:t>
            </a:r>
            <a:r>
              <a:rPr sz="1400" b="1" spc="-10" dirty="0">
                <a:latin typeface="Tahoma"/>
                <a:cs typeface="Tahoma"/>
              </a:rPr>
              <a:t> Agents </a:t>
            </a:r>
            <a:r>
              <a:rPr sz="1400" b="1" spc="-70" dirty="0">
                <a:latin typeface="Tahoma"/>
                <a:cs typeface="Tahoma"/>
              </a:rPr>
              <a:t>working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per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day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851" y="19811"/>
            <a:ext cx="9508490" cy="523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 marR="165735">
              <a:lnSpc>
                <a:spcPct val="100000"/>
              </a:lnSpc>
              <a:spcBef>
                <a:spcPts val="340"/>
              </a:spcBef>
            </a:pPr>
            <a:r>
              <a:rPr sz="1400" b="1" spc="-105" dirty="0">
                <a:latin typeface="Tahoma"/>
                <a:cs typeface="Tahoma"/>
              </a:rPr>
              <a:t>The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distribution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of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manpower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plan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per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time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bucket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to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keep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abandon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rate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at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235" dirty="0">
                <a:latin typeface="Tahoma"/>
                <a:cs typeface="Tahoma"/>
              </a:rPr>
              <a:t>10%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i.e.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keeping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call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answered </a:t>
            </a:r>
            <a:r>
              <a:rPr sz="1400" b="1" spc="-50" dirty="0">
                <a:latin typeface="Tahoma"/>
                <a:cs typeface="Tahoma"/>
              </a:rPr>
              <a:t>rate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at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235" dirty="0">
                <a:latin typeface="Tahoma"/>
                <a:cs typeface="Tahoma"/>
              </a:rPr>
              <a:t>90%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is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as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follows:-</a:t>
            </a:r>
            <a:endParaRPr sz="1400" dirty="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58010" y="632459"/>
          <a:ext cx="9596755" cy="3165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19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Call_Status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5"/>
                        </a:lnSpc>
                        <a:spcBef>
                          <a:spcPts val="19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answered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195"/>
                        </a:spcBef>
                      </a:pPr>
                      <a:r>
                        <a:rPr sz="1100" b="1" spc="-85" dirty="0">
                          <a:latin typeface="Tahoma"/>
                          <a:cs typeface="Tahoma"/>
                        </a:rPr>
                        <a:t>Row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 Labels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19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Count</a:t>
                      </a:r>
                      <a:r>
                        <a:rPr sz="11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3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1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Customer_Phone_No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195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Agents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allotment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195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9_10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19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4428.0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195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10_11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6368.0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11_12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8560.0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12_13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9432.0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19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13_14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19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8829.0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195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14_15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7974.0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15_16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7760.0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16_17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7852.0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17_18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7601.0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18_19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6200.0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19_20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4578.0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20_21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2870.0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0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  <a:spcBef>
                          <a:spcPts val="200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Grand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Total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55"/>
                        </a:lnSpc>
                        <a:spcBef>
                          <a:spcPts val="20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82452.0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55"/>
                        </a:lnSpc>
                        <a:spcBef>
                          <a:spcPts val="20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57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863851" y="3904488"/>
            <a:ext cx="9596755" cy="2781300"/>
            <a:chOff x="1863851" y="3904488"/>
            <a:chExt cx="9596755" cy="2781300"/>
          </a:xfrm>
        </p:grpSpPr>
        <p:sp>
          <p:nvSpPr>
            <p:cNvPr id="5" name="object 5"/>
            <p:cNvSpPr/>
            <p:nvPr/>
          </p:nvSpPr>
          <p:spPr>
            <a:xfrm>
              <a:off x="1863851" y="3904488"/>
              <a:ext cx="9596755" cy="2781300"/>
            </a:xfrm>
            <a:custGeom>
              <a:avLst/>
              <a:gdLst/>
              <a:ahLst/>
              <a:cxnLst/>
              <a:rect l="l" t="t" r="r" b="b"/>
              <a:pathLst>
                <a:path w="9596755" h="2781300">
                  <a:moveTo>
                    <a:pt x="9596628" y="0"/>
                  </a:moveTo>
                  <a:lnTo>
                    <a:pt x="0" y="0"/>
                  </a:lnTo>
                  <a:lnTo>
                    <a:pt x="0" y="2781300"/>
                  </a:lnTo>
                  <a:lnTo>
                    <a:pt x="9596628" y="2781300"/>
                  </a:lnTo>
                  <a:lnTo>
                    <a:pt x="9596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4059" y="4383024"/>
              <a:ext cx="9317990" cy="1934210"/>
            </a:xfrm>
            <a:custGeom>
              <a:avLst/>
              <a:gdLst/>
              <a:ahLst/>
              <a:cxnLst/>
              <a:rect l="l" t="t" r="r" b="b"/>
              <a:pathLst>
                <a:path w="9317990" h="1934210">
                  <a:moveTo>
                    <a:pt x="0" y="0"/>
                  </a:moveTo>
                  <a:lnTo>
                    <a:pt x="0" y="1933956"/>
                  </a:lnTo>
                </a:path>
                <a:path w="9317990" h="1934210">
                  <a:moveTo>
                    <a:pt x="775715" y="0"/>
                  </a:moveTo>
                  <a:lnTo>
                    <a:pt x="775715" y="1933956"/>
                  </a:lnTo>
                </a:path>
                <a:path w="9317990" h="1934210">
                  <a:moveTo>
                    <a:pt x="1552955" y="0"/>
                  </a:moveTo>
                  <a:lnTo>
                    <a:pt x="1552955" y="1933956"/>
                  </a:lnTo>
                </a:path>
                <a:path w="9317990" h="1934210">
                  <a:moveTo>
                    <a:pt x="2328672" y="0"/>
                  </a:moveTo>
                  <a:lnTo>
                    <a:pt x="2328672" y="1933956"/>
                  </a:lnTo>
                </a:path>
                <a:path w="9317990" h="1934210">
                  <a:moveTo>
                    <a:pt x="3105912" y="0"/>
                  </a:moveTo>
                  <a:lnTo>
                    <a:pt x="3105912" y="1933956"/>
                  </a:lnTo>
                </a:path>
                <a:path w="9317990" h="1934210">
                  <a:moveTo>
                    <a:pt x="3881628" y="0"/>
                  </a:moveTo>
                  <a:lnTo>
                    <a:pt x="3881628" y="1933956"/>
                  </a:lnTo>
                </a:path>
                <a:path w="9317990" h="1934210">
                  <a:moveTo>
                    <a:pt x="4658868" y="0"/>
                  </a:moveTo>
                  <a:lnTo>
                    <a:pt x="4658868" y="1933956"/>
                  </a:lnTo>
                </a:path>
                <a:path w="9317990" h="1934210">
                  <a:moveTo>
                    <a:pt x="5434584" y="0"/>
                  </a:moveTo>
                  <a:lnTo>
                    <a:pt x="5434584" y="1933956"/>
                  </a:lnTo>
                </a:path>
                <a:path w="9317990" h="1934210">
                  <a:moveTo>
                    <a:pt x="6211823" y="0"/>
                  </a:moveTo>
                  <a:lnTo>
                    <a:pt x="6211823" y="1933956"/>
                  </a:lnTo>
                </a:path>
                <a:path w="9317990" h="1934210">
                  <a:moveTo>
                    <a:pt x="6987540" y="0"/>
                  </a:moveTo>
                  <a:lnTo>
                    <a:pt x="6987540" y="1933956"/>
                  </a:lnTo>
                </a:path>
                <a:path w="9317990" h="1934210">
                  <a:moveTo>
                    <a:pt x="7764780" y="0"/>
                  </a:moveTo>
                  <a:lnTo>
                    <a:pt x="7764780" y="1933956"/>
                  </a:lnTo>
                </a:path>
                <a:path w="9317990" h="1934210">
                  <a:moveTo>
                    <a:pt x="8540496" y="0"/>
                  </a:moveTo>
                  <a:lnTo>
                    <a:pt x="8540496" y="1933956"/>
                  </a:lnTo>
                </a:path>
                <a:path w="9317990" h="1934210">
                  <a:moveTo>
                    <a:pt x="9317736" y="0"/>
                  </a:moveTo>
                  <a:lnTo>
                    <a:pt x="9317736" y="193395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1052" y="4515611"/>
              <a:ext cx="8684260" cy="1801495"/>
            </a:xfrm>
            <a:custGeom>
              <a:avLst/>
              <a:gdLst/>
              <a:ahLst/>
              <a:cxnLst/>
              <a:rect l="l" t="t" r="r" b="b"/>
              <a:pathLst>
                <a:path w="8684260" h="1801495">
                  <a:moveTo>
                    <a:pt x="143256" y="955548"/>
                  </a:moveTo>
                  <a:lnTo>
                    <a:pt x="0" y="955560"/>
                  </a:lnTo>
                  <a:lnTo>
                    <a:pt x="0" y="1801368"/>
                  </a:lnTo>
                  <a:lnTo>
                    <a:pt x="143256" y="1801368"/>
                  </a:lnTo>
                  <a:lnTo>
                    <a:pt x="143256" y="955548"/>
                  </a:lnTo>
                  <a:close/>
                </a:path>
                <a:path w="8684260" h="1801495">
                  <a:moveTo>
                    <a:pt x="918972" y="585216"/>
                  </a:moveTo>
                  <a:lnTo>
                    <a:pt x="775716" y="585216"/>
                  </a:lnTo>
                  <a:lnTo>
                    <a:pt x="775716" y="1801368"/>
                  </a:lnTo>
                  <a:lnTo>
                    <a:pt x="918972" y="1801380"/>
                  </a:lnTo>
                  <a:lnTo>
                    <a:pt x="918972" y="585216"/>
                  </a:lnTo>
                  <a:close/>
                </a:path>
                <a:path w="8684260" h="1801495">
                  <a:moveTo>
                    <a:pt x="1694688" y="166116"/>
                  </a:moveTo>
                  <a:lnTo>
                    <a:pt x="1552956" y="166116"/>
                  </a:lnTo>
                  <a:lnTo>
                    <a:pt x="1552956" y="1801368"/>
                  </a:lnTo>
                  <a:lnTo>
                    <a:pt x="1694688" y="1801380"/>
                  </a:lnTo>
                  <a:lnTo>
                    <a:pt x="1694688" y="166116"/>
                  </a:lnTo>
                  <a:close/>
                </a:path>
                <a:path w="8684260" h="1801495">
                  <a:moveTo>
                    <a:pt x="2471928" y="0"/>
                  </a:moveTo>
                  <a:lnTo>
                    <a:pt x="2328672" y="0"/>
                  </a:lnTo>
                  <a:lnTo>
                    <a:pt x="2328672" y="1801368"/>
                  </a:lnTo>
                  <a:lnTo>
                    <a:pt x="2471928" y="1801380"/>
                  </a:lnTo>
                  <a:lnTo>
                    <a:pt x="2471928" y="0"/>
                  </a:lnTo>
                  <a:close/>
                </a:path>
                <a:path w="8684260" h="1801495">
                  <a:moveTo>
                    <a:pt x="3247644" y="114300"/>
                  </a:moveTo>
                  <a:lnTo>
                    <a:pt x="3105912" y="114300"/>
                  </a:lnTo>
                  <a:lnTo>
                    <a:pt x="3105912" y="1801368"/>
                  </a:lnTo>
                  <a:lnTo>
                    <a:pt x="3247644" y="1801380"/>
                  </a:lnTo>
                  <a:lnTo>
                    <a:pt x="3247644" y="114300"/>
                  </a:lnTo>
                  <a:close/>
                </a:path>
                <a:path w="8684260" h="1801495">
                  <a:moveTo>
                    <a:pt x="4024884" y="277368"/>
                  </a:moveTo>
                  <a:lnTo>
                    <a:pt x="3881628" y="277368"/>
                  </a:lnTo>
                  <a:lnTo>
                    <a:pt x="3881628" y="1801368"/>
                  </a:lnTo>
                  <a:lnTo>
                    <a:pt x="4024884" y="1801380"/>
                  </a:lnTo>
                  <a:lnTo>
                    <a:pt x="4024884" y="277368"/>
                  </a:lnTo>
                  <a:close/>
                </a:path>
                <a:path w="8684260" h="1801495">
                  <a:moveTo>
                    <a:pt x="4800600" y="318516"/>
                  </a:moveTo>
                  <a:lnTo>
                    <a:pt x="4658868" y="318516"/>
                  </a:lnTo>
                  <a:lnTo>
                    <a:pt x="4658868" y="1801368"/>
                  </a:lnTo>
                  <a:lnTo>
                    <a:pt x="4800600" y="1801380"/>
                  </a:lnTo>
                  <a:lnTo>
                    <a:pt x="4800600" y="318516"/>
                  </a:lnTo>
                  <a:close/>
                </a:path>
                <a:path w="8684260" h="1801495">
                  <a:moveTo>
                    <a:pt x="5577840" y="301752"/>
                  </a:moveTo>
                  <a:lnTo>
                    <a:pt x="5434584" y="301752"/>
                  </a:lnTo>
                  <a:lnTo>
                    <a:pt x="5434584" y="1801368"/>
                  </a:lnTo>
                  <a:lnTo>
                    <a:pt x="5577840" y="1801380"/>
                  </a:lnTo>
                  <a:lnTo>
                    <a:pt x="5577840" y="301752"/>
                  </a:lnTo>
                  <a:close/>
                </a:path>
                <a:path w="8684260" h="1801495">
                  <a:moveTo>
                    <a:pt x="6353556" y="348996"/>
                  </a:moveTo>
                  <a:lnTo>
                    <a:pt x="6211824" y="348996"/>
                  </a:lnTo>
                  <a:lnTo>
                    <a:pt x="6211824" y="1801368"/>
                  </a:lnTo>
                  <a:lnTo>
                    <a:pt x="6353556" y="1801380"/>
                  </a:lnTo>
                  <a:lnTo>
                    <a:pt x="6353556" y="348996"/>
                  </a:lnTo>
                  <a:close/>
                </a:path>
                <a:path w="8684260" h="1801495">
                  <a:moveTo>
                    <a:pt x="7130796" y="617220"/>
                  </a:moveTo>
                  <a:lnTo>
                    <a:pt x="6987540" y="617220"/>
                  </a:lnTo>
                  <a:lnTo>
                    <a:pt x="6987540" y="1801368"/>
                  </a:lnTo>
                  <a:lnTo>
                    <a:pt x="7130796" y="1801380"/>
                  </a:lnTo>
                  <a:lnTo>
                    <a:pt x="7130796" y="617220"/>
                  </a:lnTo>
                  <a:close/>
                </a:path>
                <a:path w="8684260" h="1801495">
                  <a:moveTo>
                    <a:pt x="7906512" y="926592"/>
                  </a:moveTo>
                  <a:lnTo>
                    <a:pt x="7764780" y="926604"/>
                  </a:lnTo>
                  <a:lnTo>
                    <a:pt x="7764780" y="1801368"/>
                  </a:lnTo>
                  <a:lnTo>
                    <a:pt x="7906512" y="1801368"/>
                  </a:lnTo>
                  <a:lnTo>
                    <a:pt x="7906512" y="926592"/>
                  </a:lnTo>
                  <a:close/>
                </a:path>
                <a:path w="8684260" h="1801495">
                  <a:moveTo>
                    <a:pt x="8683752" y="1252728"/>
                  </a:moveTo>
                  <a:lnTo>
                    <a:pt x="8540496" y="1252728"/>
                  </a:lnTo>
                  <a:lnTo>
                    <a:pt x="8540496" y="1801368"/>
                  </a:lnTo>
                  <a:lnTo>
                    <a:pt x="8683752" y="1801368"/>
                  </a:lnTo>
                  <a:lnTo>
                    <a:pt x="8683752" y="1252728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4059" y="6316980"/>
              <a:ext cx="9317990" cy="0"/>
            </a:xfrm>
            <a:custGeom>
              <a:avLst/>
              <a:gdLst/>
              <a:ahLst/>
              <a:cxnLst/>
              <a:rect l="l" t="t" r="r" b="b"/>
              <a:pathLst>
                <a:path w="9317990">
                  <a:moveTo>
                    <a:pt x="0" y="0"/>
                  </a:moveTo>
                  <a:lnTo>
                    <a:pt x="931773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87011" y="5298431"/>
            <a:ext cx="212725" cy="11112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3617" y="4927844"/>
            <a:ext cx="212725" cy="11112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9967" y="4508999"/>
            <a:ext cx="212725" cy="11112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6572" y="4342629"/>
            <a:ext cx="212725" cy="11112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93304" y="4457818"/>
            <a:ext cx="212725" cy="11112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69910" y="4620886"/>
            <a:ext cx="212725" cy="11112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6261" y="4661653"/>
            <a:ext cx="212725" cy="11112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22865" y="4644381"/>
            <a:ext cx="212725" cy="11112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99471" y="4692132"/>
            <a:ext cx="212725" cy="11112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75822" y="4959849"/>
            <a:ext cx="212725" cy="11112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52426" y="5269729"/>
            <a:ext cx="212725" cy="11112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29032" y="5595915"/>
            <a:ext cx="212725" cy="11112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50" dirty="0"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94814" y="6406997"/>
            <a:ext cx="4064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Tahoma"/>
                <a:cs typeface="Tahoma"/>
              </a:rPr>
              <a:t>9_10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21254" y="6406997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10_11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97478" y="6406997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11_12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74209" y="6406997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12_13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50815" y="6406997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13_14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27165" y="6406997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14_15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03770" y="6406997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15_16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80376" y="6406997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16_17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56981" y="6406997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17_18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33331" y="6406997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18_19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09936" y="6406997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19_20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686542" y="6406997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20_21 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57982" y="3989577"/>
            <a:ext cx="700214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b="1" dirty="0">
                <a:latin typeface="Tahoma"/>
                <a:cs typeface="Tahoma"/>
              </a:rPr>
              <a:t>AGENTS</a:t>
            </a:r>
            <a:r>
              <a:rPr sz="1450" b="1" spc="100" dirty="0">
                <a:latin typeface="Tahoma"/>
                <a:cs typeface="Tahoma"/>
              </a:rPr>
              <a:t> </a:t>
            </a:r>
            <a:r>
              <a:rPr sz="1450" b="1" dirty="0">
                <a:latin typeface="Tahoma"/>
                <a:cs typeface="Tahoma"/>
              </a:rPr>
              <a:t>ALLOTMENT</a:t>
            </a:r>
            <a:r>
              <a:rPr sz="1450" b="1" spc="120" dirty="0">
                <a:latin typeface="Tahoma"/>
                <a:cs typeface="Tahoma"/>
              </a:rPr>
              <a:t> </a:t>
            </a:r>
            <a:r>
              <a:rPr sz="1450" b="1" spc="-30" dirty="0">
                <a:latin typeface="Tahoma"/>
                <a:cs typeface="Tahoma"/>
              </a:rPr>
              <a:t>PER</a:t>
            </a:r>
            <a:r>
              <a:rPr sz="1450" b="1" spc="120" dirty="0">
                <a:latin typeface="Tahoma"/>
                <a:cs typeface="Tahoma"/>
              </a:rPr>
              <a:t> </a:t>
            </a:r>
            <a:r>
              <a:rPr sz="1450" b="1" spc="-50" dirty="0">
                <a:latin typeface="Tahoma"/>
                <a:cs typeface="Tahoma"/>
              </a:rPr>
              <a:t>TIME</a:t>
            </a:r>
            <a:r>
              <a:rPr sz="1450" b="1" spc="105" dirty="0">
                <a:latin typeface="Tahoma"/>
                <a:cs typeface="Tahoma"/>
              </a:rPr>
              <a:t> </a:t>
            </a:r>
            <a:r>
              <a:rPr sz="1450" b="1" dirty="0">
                <a:latin typeface="Tahoma"/>
                <a:cs typeface="Tahoma"/>
              </a:rPr>
              <a:t>BUCKET</a:t>
            </a:r>
            <a:r>
              <a:rPr sz="1450" b="1" spc="95" dirty="0">
                <a:latin typeface="Tahoma"/>
                <a:cs typeface="Tahoma"/>
              </a:rPr>
              <a:t> </a:t>
            </a:r>
            <a:r>
              <a:rPr sz="1450" b="1" dirty="0">
                <a:latin typeface="Tahoma"/>
                <a:cs typeface="Tahoma"/>
              </a:rPr>
              <a:t>TO</a:t>
            </a:r>
            <a:r>
              <a:rPr sz="1450" b="1" spc="114" dirty="0">
                <a:latin typeface="Tahoma"/>
                <a:cs typeface="Tahoma"/>
              </a:rPr>
              <a:t> </a:t>
            </a:r>
            <a:r>
              <a:rPr sz="1450" b="1" dirty="0">
                <a:latin typeface="Tahoma"/>
                <a:cs typeface="Tahoma"/>
              </a:rPr>
              <a:t>KEEP</a:t>
            </a:r>
            <a:r>
              <a:rPr sz="1450" b="1" spc="120" dirty="0">
                <a:latin typeface="Tahoma"/>
                <a:cs typeface="Tahoma"/>
              </a:rPr>
              <a:t> </a:t>
            </a:r>
            <a:r>
              <a:rPr sz="1450" b="1" spc="80" dirty="0">
                <a:latin typeface="Tahoma"/>
                <a:cs typeface="Tahoma"/>
              </a:rPr>
              <a:t>ABANDON</a:t>
            </a:r>
            <a:r>
              <a:rPr sz="1450" b="1" spc="90" dirty="0">
                <a:latin typeface="Tahoma"/>
                <a:cs typeface="Tahoma"/>
              </a:rPr>
              <a:t> </a:t>
            </a:r>
            <a:r>
              <a:rPr sz="1450" b="1" spc="-10" dirty="0">
                <a:latin typeface="Tahoma"/>
                <a:cs typeface="Tahoma"/>
              </a:rPr>
              <a:t>RATE</a:t>
            </a:r>
            <a:r>
              <a:rPr sz="1450" b="1" spc="110" dirty="0">
                <a:latin typeface="Tahoma"/>
                <a:cs typeface="Tahoma"/>
              </a:rPr>
              <a:t> </a:t>
            </a:r>
            <a:r>
              <a:rPr sz="1450" b="1" dirty="0">
                <a:latin typeface="Tahoma"/>
                <a:cs typeface="Tahoma"/>
              </a:rPr>
              <a:t>AT</a:t>
            </a:r>
            <a:r>
              <a:rPr sz="1450" b="1" spc="105" dirty="0">
                <a:latin typeface="Tahoma"/>
                <a:cs typeface="Tahoma"/>
              </a:rPr>
              <a:t> </a:t>
            </a:r>
            <a:r>
              <a:rPr sz="1450" b="1" spc="-35" dirty="0">
                <a:latin typeface="Tahoma"/>
                <a:cs typeface="Tahoma"/>
              </a:rPr>
              <a:t>10%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6567" y="925448"/>
            <a:ext cx="6762750" cy="299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ahoma"/>
                <a:cs typeface="Tahoma"/>
              </a:rPr>
              <a:t>From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assumptions </a:t>
            </a:r>
            <a:r>
              <a:rPr sz="1800" b="1" spc="-10" dirty="0">
                <a:latin typeface="Tahoma"/>
                <a:cs typeface="Tahoma"/>
              </a:rPr>
              <a:t>given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following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points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were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noted:-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1433" y="1212088"/>
            <a:ext cx="4348480" cy="2794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50"/>
              </a:lnSpc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b="1" spc="-114" dirty="0">
                <a:latin typeface="Tahoma"/>
                <a:cs typeface="Tahoma"/>
              </a:rPr>
              <a:t>Total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Agent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working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hours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9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HOURS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6567" y="1198245"/>
            <a:ext cx="8528685" cy="57594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b="1" spc="-235" dirty="0">
                <a:latin typeface="Tahoma"/>
                <a:cs typeface="Tahoma"/>
              </a:rPr>
              <a:t>In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50" dirty="0">
                <a:latin typeface="Tahoma"/>
                <a:cs typeface="Tahoma"/>
              </a:rPr>
              <a:t>day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agent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work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9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hours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b="1" spc="-40" dirty="0">
                <a:latin typeface="Tahoma"/>
                <a:cs typeface="Tahoma"/>
              </a:rPr>
              <a:t>Out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total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9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hours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,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1.5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hours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goes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for</a:t>
            </a:r>
            <a:r>
              <a:rPr sz="1800" b="1" spc="-25" dirty="0">
                <a:latin typeface="Tahoma"/>
                <a:cs typeface="Tahoma"/>
              </a:rPr>
              <a:t> lunch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coffee/tea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breaks;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so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5525" y="1762251"/>
            <a:ext cx="507555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spc="-45" dirty="0">
                <a:latin typeface="Tahoma"/>
                <a:cs typeface="Tahoma"/>
              </a:rPr>
              <a:t>remaining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working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hours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9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254" dirty="0">
                <a:latin typeface="Tahoma"/>
                <a:cs typeface="Tahoma"/>
              </a:rPr>
              <a:t>–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1.5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7.5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HOURS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6567" y="2022424"/>
            <a:ext cx="9565640" cy="30035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b="1" spc="-40" dirty="0">
                <a:latin typeface="Tahoma"/>
                <a:cs typeface="Tahoma"/>
              </a:rPr>
              <a:t>Out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of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remaining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7.5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hours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day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agent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is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45" dirty="0">
                <a:latin typeface="Tahoma"/>
                <a:cs typeface="Tahoma"/>
              </a:rPr>
              <a:t>occupied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with</a:t>
            </a:r>
            <a:r>
              <a:rPr sz="1800" b="1" spc="-40" dirty="0">
                <a:latin typeface="Tahoma"/>
                <a:cs typeface="Tahoma"/>
              </a:rPr>
              <a:t> consumers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call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for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3079" y="2297429"/>
            <a:ext cx="496570" cy="299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ahoma"/>
                <a:cs typeface="Tahoma"/>
              </a:rPr>
              <a:t>only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0448" y="2310892"/>
            <a:ext cx="516382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spc="-315" dirty="0">
                <a:latin typeface="Tahoma"/>
                <a:cs typeface="Tahoma"/>
              </a:rPr>
              <a:t>60%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 </a:t>
            </a:r>
            <a:r>
              <a:rPr sz="1800" b="1" spc="-70" dirty="0">
                <a:latin typeface="Tahoma"/>
                <a:cs typeface="Tahoma"/>
              </a:rPr>
              <a:t>time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i.e.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315" dirty="0">
                <a:latin typeface="Tahoma"/>
                <a:cs typeface="Tahoma"/>
              </a:rPr>
              <a:t>60%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7.5</a:t>
            </a:r>
            <a:r>
              <a:rPr sz="1800" b="1" spc="-25" dirty="0">
                <a:latin typeface="Tahoma"/>
                <a:cs typeface="Tahoma"/>
              </a:rPr>
              <a:t> i.e.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0.6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370" dirty="0">
                <a:latin typeface="Tahoma"/>
                <a:cs typeface="Tahoma"/>
              </a:rPr>
              <a:t>*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7.5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4.5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6567" y="2571750"/>
            <a:ext cx="9422130" cy="8483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b="1" spc="-75" dirty="0">
                <a:latin typeface="Tahoma"/>
                <a:cs typeface="Tahoma"/>
              </a:rPr>
              <a:t>So,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agent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spends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only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4.5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hours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50" dirty="0">
                <a:latin typeface="Tahoma"/>
                <a:cs typeface="Tahoma"/>
              </a:rPr>
              <a:t>day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out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total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7.5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hours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on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consumer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calls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b="1" dirty="0">
                <a:latin typeface="Tahoma"/>
                <a:cs typeface="Tahoma"/>
              </a:rPr>
              <a:t>An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agent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works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6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days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week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b="1" spc="-235" dirty="0">
                <a:latin typeface="Tahoma"/>
                <a:cs typeface="Tahoma"/>
              </a:rPr>
              <a:t>In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month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30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days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6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days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week;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235" dirty="0">
                <a:latin typeface="Tahoma"/>
                <a:cs typeface="Tahoma"/>
              </a:rPr>
              <a:t>In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month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30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there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are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4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weeks;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7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days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3079" y="3394405"/>
            <a:ext cx="4759960" cy="30035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per</a:t>
            </a:r>
            <a:r>
              <a:rPr sz="1800" b="1" spc="-1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week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means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total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28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days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out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of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which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1553" y="3408171"/>
            <a:ext cx="312674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55"/>
              </a:lnSpc>
            </a:pPr>
            <a:r>
              <a:rPr sz="1800" b="1" spc="-155" dirty="0">
                <a:latin typeface="Tahoma"/>
                <a:cs typeface="Tahoma"/>
              </a:rPr>
              <a:t>4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days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are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unplanned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leave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5525" y="3682491"/>
            <a:ext cx="471614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spc="-10" dirty="0">
                <a:latin typeface="Tahoma"/>
                <a:cs typeface="Tahoma"/>
              </a:rPr>
              <a:t>Days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agent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on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floor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85" dirty="0">
                <a:latin typeface="Tahoma"/>
                <a:cs typeface="Tahoma"/>
              </a:rPr>
              <a:t>(20*7)/28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5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days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8748" y="3959859"/>
            <a:ext cx="1759585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spc="-155" dirty="0">
                <a:latin typeface="Tahoma"/>
                <a:cs typeface="Tahoma"/>
              </a:rPr>
              <a:t>28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254" dirty="0">
                <a:latin typeface="Tahoma"/>
                <a:cs typeface="Tahoma"/>
              </a:rPr>
              <a:t>–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4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24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days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6567" y="3669283"/>
            <a:ext cx="9426575" cy="8483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Wingdings"/>
                <a:cs typeface="Wingdings"/>
              </a:rPr>
              <a:t></a:t>
            </a:r>
            <a:endParaRPr sz="1800">
              <a:latin typeface="Wingdings"/>
              <a:cs typeface="Wingding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b="1" spc="-65" dirty="0">
                <a:latin typeface="Tahoma"/>
                <a:cs typeface="Tahoma"/>
              </a:rPr>
              <a:t>Now,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total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days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left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b="1" spc="-105" dirty="0">
                <a:latin typeface="Tahoma"/>
                <a:cs typeface="Tahoma"/>
              </a:rPr>
              <a:t>Per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week</a:t>
            </a:r>
            <a:r>
              <a:rPr sz="1800" b="1" spc="-12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there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is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one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Sunday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which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is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official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holiday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all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workplaces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around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3079" y="4492244"/>
            <a:ext cx="1911350" cy="299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world;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So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in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55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43196" y="4505452"/>
            <a:ext cx="355917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spc="-75" dirty="0">
                <a:latin typeface="Tahoma"/>
                <a:cs typeface="Tahoma"/>
              </a:rPr>
              <a:t>month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30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there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are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4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Sundays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49265" y="4782820"/>
            <a:ext cx="1677035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35"/>
              </a:lnSpc>
            </a:pPr>
            <a:r>
              <a:rPr sz="1800" b="1" spc="-160" dirty="0">
                <a:latin typeface="Tahoma"/>
                <a:cs typeface="Tahoma"/>
              </a:rPr>
              <a:t>24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-</a:t>
            </a:r>
            <a:r>
              <a:rPr sz="1800" b="1" spc="-155" dirty="0">
                <a:latin typeface="Tahoma"/>
                <a:cs typeface="Tahoma"/>
              </a:rPr>
              <a:t>4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20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days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96567" y="4766817"/>
            <a:ext cx="3503929" cy="57404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b="1" spc="-50" dirty="0">
                <a:latin typeface="Tahoma"/>
                <a:cs typeface="Tahoma"/>
              </a:rPr>
              <a:t>Now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total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days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left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work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450" dirty="0">
                <a:latin typeface="Tahoma"/>
                <a:cs typeface="Tahoma"/>
              </a:rPr>
              <a:t>=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b="1" spc="-75" dirty="0">
                <a:latin typeface="Tahoma"/>
                <a:cs typeface="Tahoma"/>
              </a:rPr>
              <a:t>So,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7713" y="5057140"/>
            <a:ext cx="4122420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1800" b="1" dirty="0">
                <a:latin typeface="Tahoma"/>
                <a:cs typeface="Tahoma"/>
              </a:rPr>
              <a:t>agent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is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available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to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work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20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days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10806" y="5041138"/>
            <a:ext cx="2389505" cy="299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ahoma"/>
                <a:cs typeface="Tahoma"/>
              </a:rPr>
              <a:t>in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month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30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days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2405</Words>
  <Application>Microsoft Office PowerPoint</Application>
  <PresentationFormat>Widescreen</PresentationFormat>
  <Paragraphs>661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MT</vt:lpstr>
      <vt:lpstr>Calibri</vt:lpstr>
      <vt:lpstr>Calibri Light</vt:lpstr>
      <vt:lpstr>Tahoma</vt:lpstr>
      <vt:lpstr>Times New Roman</vt:lpstr>
      <vt:lpstr>Verdana</vt:lpstr>
      <vt:lpstr>Wingdings</vt:lpstr>
      <vt:lpstr>Office Theme</vt:lpstr>
      <vt:lpstr>PowerPoint Presentation</vt:lpstr>
      <vt:lpstr>Average Call answered in seconds per time bucket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CHAVAN</dc:creator>
  <cp:lastModifiedBy>_ Abhie_</cp:lastModifiedBy>
  <cp:revision>2</cp:revision>
  <dcterms:created xsi:type="dcterms:W3CDTF">2025-01-19T04:50:38Z</dcterms:created>
  <dcterms:modified xsi:type="dcterms:W3CDTF">2025-01-19T09:52:28Z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2025-01-19T00:00:00Z</vt:filetime>
  </property>
  <property fmtid="{D5CDD505-2E9C-101B-9397-08002B2CF9AE}" pid="5" name="Producer">
    <vt:lpwstr>Microsoft® PowerPoint® 2019</vt:lpwstr>
  </property>
</Properties>
</file>